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handoutMasterIdLst>
    <p:handoutMasterId r:id="rId39"/>
  </p:handoutMasterIdLst>
  <p:sldIdLst>
    <p:sldId id="16767676" r:id="rId2"/>
    <p:sldId id="16767677" r:id="rId3"/>
    <p:sldId id="2147473838" r:id="rId4"/>
    <p:sldId id="2147473839" r:id="rId5"/>
    <p:sldId id="2147473856" r:id="rId6"/>
    <p:sldId id="16767597" r:id="rId7"/>
    <p:sldId id="16767598" r:id="rId8"/>
    <p:sldId id="16767477" r:id="rId9"/>
    <p:sldId id="16767232" r:id="rId10"/>
    <p:sldId id="16767305" r:id="rId11"/>
    <p:sldId id="16767603" r:id="rId12"/>
    <p:sldId id="2147474041" r:id="rId13"/>
    <p:sldId id="2147473681" r:id="rId14"/>
    <p:sldId id="16769851" r:id="rId15"/>
    <p:sldId id="16767509" r:id="rId16"/>
    <p:sldId id="16769852" r:id="rId17"/>
    <p:sldId id="2147476454" r:id="rId18"/>
    <p:sldId id="2147476455" r:id="rId19"/>
    <p:sldId id="16769844" r:id="rId20"/>
    <p:sldId id="16769894" r:id="rId21"/>
    <p:sldId id="16769847" r:id="rId22"/>
    <p:sldId id="16769848" r:id="rId23"/>
    <p:sldId id="16769849" r:id="rId24"/>
    <p:sldId id="16769837" r:id="rId25"/>
    <p:sldId id="16767336" r:id="rId26"/>
    <p:sldId id="16767679" r:id="rId27"/>
    <p:sldId id="16769873" r:id="rId28"/>
    <p:sldId id="16769904" r:id="rId29"/>
    <p:sldId id="16767661" r:id="rId30"/>
    <p:sldId id="16767659" r:id="rId31"/>
    <p:sldId id="16767658" r:id="rId32"/>
    <p:sldId id="16767657" r:id="rId33"/>
    <p:sldId id="16767655" r:id="rId34"/>
    <p:sldId id="16769905" r:id="rId35"/>
    <p:sldId id="16767640" r:id="rId36"/>
    <p:sldId id="16767034" r:id="rId37"/>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8" userDrawn="1">
          <p15:clr>
            <a:srgbClr val="A4A3A4"/>
          </p15:clr>
        </p15:guide>
        <p15:guide id="2" pos="72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61092"/>
    <a:srgbClr val="6C0000"/>
    <a:srgbClr val="100717"/>
    <a:srgbClr val="960000"/>
    <a:srgbClr val="381850"/>
    <a:srgbClr val="040206"/>
    <a:srgbClr val="CCCC00"/>
    <a:srgbClr val="1C47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00" autoAdjust="0"/>
    <p:restoredTop sz="62799" autoAdjust="0"/>
  </p:normalViewPr>
  <p:slideViewPr>
    <p:cSldViewPr snapToGrid="0" showGuides="1">
      <p:cViewPr varScale="1">
        <p:scale>
          <a:sx n="79" d="100"/>
          <a:sy n="79" d="100"/>
        </p:scale>
        <p:origin x="888" y="72"/>
      </p:cViewPr>
      <p:guideLst>
        <p:guide orient="horz" pos="2108"/>
        <p:guide pos="7287"/>
      </p:guideLst>
    </p:cSldViewPr>
  </p:slideViewPr>
  <p:outlineViewPr>
    <p:cViewPr>
      <p:scale>
        <a:sx n="100" d="100"/>
        <a:sy n="100" d="100"/>
      </p:scale>
      <p:origin x="0" y="0"/>
    </p:cViewPr>
  </p:outlin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ường SKHĐT" userId="ab9568c39a88b08a" providerId="LiveId" clId="{61F4E1D9-0E8A-4665-B7DB-3A400D5561F3}"/>
    <pc:docChg chg="undo redo custSel addSld delSld modSld sldOrd">
      <pc:chgData name="Tường SKHĐT" userId="ab9568c39a88b08a" providerId="LiveId" clId="{61F4E1D9-0E8A-4665-B7DB-3A400D5561F3}" dt="2025-05-07T04:13:06.522" v="5458" actId="20577"/>
      <pc:docMkLst>
        <pc:docMk/>
      </pc:docMkLst>
      <pc:sldChg chg="add del">
        <pc:chgData name="Tường SKHĐT" userId="ab9568c39a88b08a" providerId="LiveId" clId="{61F4E1D9-0E8A-4665-B7DB-3A400D5561F3}" dt="2025-05-06T08:06:14.566" v="4694" actId="2696"/>
        <pc:sldMkLst>
          <pc:docMk/>
          <pc:sldMk cId="4051799181" sldId="483"/>
        </pc:sldMkLst>
      </pc:sldChg>
      <pc:sldChg chg="modSp mod">
        <pc:chgData name="Tường SKHĐT" userId="ab9568c39a88b08a" providerId="LiveId" clId="{61F4E1D9-0E8A-4665-B7DB-3A400D5561F3}" dt="2025-05-06T01:22:36.867" v="1341" actId="20577"/>
        <pc:sldMkLst>
          <pc:docMk/>
          <pc:sldMk cId="0" sldId="16767232"/>
        </pc:sldMkLst>
        <pc:graphicFrameChg chg="mod modGraphic">
          <ac:chgData name="Tường SKHĐT" userId="ab9568c39a88b08a" providerId="LiveId" clId="{61F4E1D9-0E8A-4665-B7DB-3A400D5561F3}" dt="2025-05-06T01:22:36.867" v="1341" actId="20577"/>
          <ac:graphicFrameMkLst>
            <pc:docMk/>
            <pc:sldMk cId="0" sldId="16767232"/>
            <ac:graphicFrameMk id="8" creationId="{00000000-0000-0000-0000-000000000000}"/>
          </ac:graphicFrameMkLst>
        </pc:graphicFrameChg>
      </pc:sldChg>
      <pc:sldChg chg="modSp del mod">
        <pc:chgData name="Tường SKHĐT" userId="ab9568c39a88b08a" providerId="LiveId" clId="{61F4E1D9-0E8A-4665-B7DB-3A400D5561F3}" dt="2025-05-06T02:17:10.984" v="3751" actId="2696"/>
        <pc:sldMkLst>
          <pc:docMk/>
          <pc:sldMk cId="0" sldId="16767249"/>
        </pc:sldMkLst>
        <pc:graphicFrameChg chg="mod modGraphic">
          <ac:chgData name="Tường SKHĐT" userId="ab9568c39a88b08a" providerId="LiveId" clId="{61F4E1D9-0E8A-4665-B7DB-3A400D5561F3}" dt="2025-05-06T02:06:12.532" v="3243" actId="108"/>
          <ac:graphicFrameMkLst>
            <pc:docMk/>
            <pc:sldMk cId="0" sldId="16767249"/>
            <ac:graphicFrameMk id="8" creationId="{00000000-0000-0000-0000-000000000000}"/>
          </ac:graphicFrameMkLst>
        </pc:graphicFrameChg>
      </pc:sldChg>
      <pc:sldChg chg="modSp mod">
        <pc:chgData name="Tường SKHĐT" userId="ab9568c39a88b08a" providerId="LiveId" clId="{61F4E1D9-0E8A-4665-B7DB-3A400D5561F3}" dt="2025-05-06T01:25:17.807" v="1432" actId="20577"/>
        <pc:sldMkLst>
          <pc:docMk/>
          <pc:sldMk cId="0" sldId="16767305"/>
        </pc:sldMkLst>
        <pc:graphicFrameChg chg="mod modGraphic">
          <ac:chgData name="Tường SKHĐT" userId="ab9568c39a88b08a" providerId="LiveId" clId="{61F4E1D9-0E8A-4665-B7DB-3A400D5561F3}" dt="2025-05-06T01:25:17.807" v="1432" actId="20577"/>
          <ac:graphicFrameMkLst>
            <pc:docMk/>
            <pc:sldMk cId="0" sldId="16767305"/>
            <ac:graphicFrameMk id="3" creationId="{00000000-0000-0000-0000-000000000000}"/>
          </ac:graphicFrameMkLst>
        </pc:graphicFrameChg>
      </pc:sldChg>
      <pc:sldChg chg="addSp delSp modSp mod">
        <pc:chgData name="Tường SKHĐT" userId="ab9568c39a88b08a" providerId="LiveId" clId="{61F4E1D9-0E8A-4665-B7DB-3A400D5561F3}" dt="2025-05-07T02:39:43.152" v="5218" actId="20577"/>
        <pc:sldMkLst>
          <pc:docMk/>
          <pc:sldMk cId="0" sldId="16767336"/>
        </pc:sldMkLst>
        <pc:spChg chg="del">
          <ac:chgData name="Tường SKHĐT" userId="ab9568c39a88b08a" providerId="LiveId" clId="{61F4E1D9-0E8A-4665-B7DB-3A400D5561F3}" dt="2025-05-06T07:55:16.392" v="4644" actId="478"/>
          <ac:spMkLst>
            <pc:docMk/>
            <pc:sldMk cId="0" sldId="16767336"/>
            <ac:spMk id="3" creationId="{00000000-0000-0000-0000-000000000000}"/>
          </ac:spMkLst>
        </pc:spChg>
        <pc:spChg chg="mod">
          <ac:chgData name="Tường SKHĐT" userId="ab9568c39a88b08a" providerId="LiveId" clId="{61F4E1D9-0E8A-4665-B7DB-3A400D5561F3}" dt="2025-05-06T07:55:46.301" v="4655" actId="1076"/>
          <ac:spMkLst>
            <pc:docMk/>
            <pc:sldMk cId="0" sldId="16767336"/>
            <ac:spMk id="25" creationId="{00000000-0000-0000-0000-000000000000}"/>
          </ac:spMkLst>
        </pc:spChg>
        <pc:graphicFrameChg chg="mod modGraphic">
          <ac:chgData name="Tường SKHĐT" userId="ab9568c39a88b08a" providerId="LiveId" clId="{61F4E1D9-0E8A-4665-B7DB-3A400D5561F3}" dt="2025-05-07T02:39:43.152" v="5218" actId="20577"/>
          <ac:graphicFrameMkLst>
            <pc:docMk/>
            <pc:sldMk cId="0" sldId="16767336"/>
            <ac:graphicFrameMk id="9" creationId="{00000000-0000-0000-0000-000000000000}"/>
          </ac:graphicFrameMkLst>
        </pc:graphicFrameChg>
        <pc:picChg chg="del">
          <ac:chgData name="Tường SKHĐT" userId="ab9568c39a88b08a" providerId="LiveId" clId="{61F4E1D9-0E8A-4665-B7DB-3A400D5561F3}" dt="2025-05-06T07:55:15.028" v="4643" actId="21"/>
          <ac:picMkLst>
            <pc:docMk/>
            <pc:sldMk cId="0" sldId="16767336"/>
            <ac:picMk id="2" creationId="{00000000-0000-0000-0000-000000000000}"/>
          </ac:picMkLst>
        </pc:picChg>
        <pc:picChg chg="add mod">
          <ac:chgData name="Tường SKHĐT" userId="ab9568c39a88b08a" providerId="LiveId" clId="{61F4E1D9-0E8A-4665-B7DB-3A400D5561F3}" dt="2025-05-06T07:58:56.912" v="4692" actId="14100"/>
          <ac:picMkLst>
            <pc:docMk/>
            <pc:sldMk cId="0" sldId="16767336"/>
            <ac:picMk id="5" creationId="{66DB2A36-5A85-9B42-56FD-793D6C12A4C0}"/>
          </ac:picMkLst>
        </pc:picChg>
      </pc:sldChg>
      <pc:sldChg chg="delSp modSp del mod">
        <pc:chgData name="Tường SKHĐT" userId="ab9568c39a88b08a" providerId="LiveId" clId="{61F4E1D9-0E8A-4665-B7DB-3A400D5561F3}" dt="2025-05-06T07:23:03.218" v="4393" actId="2696"/>
        <pc:sldMkLst>
          <pc:docMk/>
          <pc:sldMk cId="0" sldId="16767422"/>
        </pc:sldMkLst>
        <pc:spChg chg="mod">
          <ac:chgData name="Tường SKHĐT" userId="ab9568c39a88b08a" providerId="LiveId" clId="{61F4E1D9-0E8A-4665-B7DB-3A400D5561F3}" dt="2025-05-06T07:20:39.544" v="4346" actId="1076"/>
          <ac:spMkLst>
            <pc:docMk/>
            <pc:sldMk cId="0" sldId="16767422"/>
            <ac:spMk id="2" creationId="{00000000-0000-0000-0000-000000000000}"/>
          </ac:spMkLst>
        </pc:spChg>
        <pc:spChg chg="mod">
          <ac:chgData name="Tường SKHĐT" userId="ab9568c39a88b08a" providerId="LiveId" clId="{61F4E1D9-0E8A-4665-B7DB-3A400D5561F3}" dt="2025-05-06T07:19:56.512" v="4312" actId="20577"/>
          <ac:spMkLst>
            <pc:docMk/>
            <pc:sldMk cId="0" sldId="16767422"/>
            <ac:spMk id="3" creationId="{00000000-0000-0000-0000-000000000000}"/>
          </ac:spMkLst>
        </pc:spChg>
        <pc:spChg chg="mod">
          <ac:chgData name="Tường SKHĐT" userId="ab9568c39a88b08a" providerId="LiveId" clId="{61F4E1D9-0E8A-4665-B7DB-3A400D5561F3}" dt="2025-05-06T07:20:07.085" v="4322" actId="20577"/>
          <ac:spMkLst>
            <pc:docMk/>
            <pc:sldMk cId="0" sldId="16767422"/>
            <ac:spMk id="7" creationId="{00000000-0000-0000-0000-000000000000}"/>
          </ac:spMkLst>
        </pc:spChg>
        <pc:spChg chg="del">
          <ac:chgData name="Tường SKHĐT" userId="ab9568c39a88b08a" providerId="LiveId" clId="{61F4E1D9-0E8A-4665-B7DB-3A400D5561F3}" dt="2025-05-06T07:20:20.921" v="4323" actId="21"/>
          <ac:spMkLst>
            <pc:docMk/>
            <pc:sldMk cId="0" sldId="16767422"/>
            <ac:spMk id="8" creationId="{00000000-0000-0000-0000-000000000000}"/>
          </ac:spMkLst>
        </pc:spChg>
        <pc:spChg chg="mod">
          <ac:chgData name="Tường SKHĐT" userId="ab9568c39a88b08a" providerId="LiveId" clId="{61F4E1D9-0E8A-4665-B7DB-3A400D5561F3}" dt="2025-05-06T07:20:35.985" v="4345" actId="1036"/>
          <ac:spMkLst>
            <pc:docMk/>
            <pc:sldMk cId="0" sldId="16767422"/>
            <ac:spMk id="14" creationId="{00000000-0000-0000-0000-000000000000}"/>
          </ac:spMkLst>
        </pc:spChg>
        <pc:spChg chg="mod">
          <ac:chgData name="Tường SKHĐT" userId="ab9568c39a88b08a" providerId="LiveId" clId="{61F4E1D9-0E8A-4665-B7DB-3A400D5561F3}" dt="2025-05-06T07:20:35.985" v="4345" actId="1036"/>
          <ac:spMkLst>
            <pc:docMk/>
            <pc:sldMk cId="0" sldId="16767422"/>
            <ac:spMk id="15" creationId="{00000000-0000-0000-0000-000000000000}"/>
          </ac:spMkLst>
        </pc:spChg>
        <pc:spChg chg="mod">
          <ac:chgData name="Tường SKHĐT" userId="ab9568c39a88b08a" providerId="LiveId" clId="{61F4E1D9-0E8A-4665-B7DB-3A400D5561F3}" dt="2025-05-06T07:20:35.985" v="4345" actId="1036"/>
          <ac:spMkLst>
            <pc:docMk/>
            <pc:sldMk cId="0" sldId="16767422"/>
            <ac:spMk id="16" creationId="{00000000-0000-0000-0000-000000000000}"/>
          </ac:spMkLst>
        </pc:spChg>
        <pc:spChg chg="mod">
          <ac:chgData name="Tường SKHĐT" userId="ab9568c39a88b08a" providerId="LiveId" clId="{61F4E1D9-0E8A-4665-B7DB-3A400D5561F3}" dt="2025-05-06T07:20:35.985" v="4345" actId="1036"/>
          <ac:spMkLst>
            <pc:docMk/>
            <pc:sldMk cId="0" sldId="16767422"/>
            <ac:spMk id="17" creationId="{00000000-0000-0000-0000-000000000000}"/>
          </ac:spMkLst>
        </pc:spChg>
        <pc:spChg chg="mod">
          <ac:chgData name="Tường SKHĐT" userId="ab9568c39a88b08a" providerId="LiveId" clId="{61F4E1D9-0E8A-4665-B7DB-3A400D5561F3}" dt="2025-05-06T07:20:35.985" v="4345" actId="1036"/>
          <ac:spMkLst>
            <pc:docMk/>
            <pc:sldMk cId="0" sldId="16767422"/>
            <ac:spMk id="18" creationId="{00000000-0000-0000-0000-000000000000}"/>
          </ac:spMkLst>
        </pc:spChg>
        <pc:spChg chg="mod">
          <ac:chgData name="Tường SKHĐT" userId="ab9568c39a88b08a" providerId="LiveId" clId="{61F4E1D9-0E8A-4665-B7DB-3A400D5561F3}" dt="2025-05-06T07:20:35.985" v="4345" actId="1036"/>
          <ac:spMkLst>
            <pc:docMk/>
            <pc:sldMk cId="0" sldId="16767422"/>
            <ac:spMk id="19" creationId="{00000000-0000-0000-0000-000000000000}"/>
          </ac:spMkLst>
        </pc:spChg>
        <pc:spChg chg="mod">
          <ac:chgData name="Tường SKHĐT" userId="ab9568c39a88b08a" providerId="LiveId" clId="{61F4E1D9-0E8A-4665-B7DB-3A400D5561F3}" dt="2025-05-06T07:20:35.985" v="4345" actId="1036"/>
          <ac:spMkLst>
            <pc:docMk/>
            <pc:sldMk cId="0" sldId="16767422"/>
            <ac:spMk id="27" creationId="{00000000-0000-0000-0000-000000000000}"/>
          </ac:spMkLst>
        </pc:spChg>
        <pc:spChg chg="mod">
          <ac:chgData name="Tường SKHĐT" userId="ab9568c39a88b08a" providerId="LiveId" clId="{61F4E1D9-0E8A-4665-B7DB-3A400D5561F3}" dt="2025-05-06T07:20:35.985" v="4345" actId="1036"/>
          <ac:spMkLst>
            <pc:docMk/>
            <pc:sldMk cId="0" sldId="16767422"/>
            <ac:spMk id="719" creationId="{00000000-0000-0000-0000-000000000000}"/>
          </ac:spMkLst>
        </pc:spChg>
        <pc:spChg chg="mod">
          <ac:chgData name="Tường SKHĐT" userId="ab9568c39a88b08a" providerId="LiveId" clId="{61F4E1D9-0E8A-4665-B7DB-3A400D5561F3}" dt="2025-05-06T07:20:35.985" v="4345" actId="1036"/>
          <ac:spMkLst>
            <pc:docMk/>
            <pc:sldMk cId="0" sldId="16767422"/>
            <ac:spMk id="724" creationId="{00000000-0000-0000-0000-000000000000}"/>
          </ac:spMkLst>
        </pc:spChg>
        <pc:spChg chg="mod">
          <ac:chgData name="Tường SKHĐT" userId="ab9568c39a88b08a" providerId="LiveId" clId="{61F4E1D9-0E8A-4665-B7DB-3A400D5561F3}" dt="2025-05-06T07:20:35.985" v="4345" actId="1036"/>
          <ac:spMkLst>
            <pc:docMk/>
            <pc:sldMk cId="0" sldId="16767422"/>
            <ac:spMk id="726" creationId="{00000000-0000-0000-0000-000000000000}"/>
          </ac:spMkLst>
        </pc:spChg>
        <pc:grpChg chg="mod">
          <ac:chgData name="Tường SKHĐT" userId="ab9568c39a88b08a" providerId="LiveId" clId="{61F4E1D9-0E8A-4665-B7DB-3A400D5561F3}" dt="2025-05-06T07:20:30.255" v="4326" actId="14100"/>
          <ac:grpSpMkLst>
            <pc:docMk/>
            <pc:sldMk cId="0" sldId="16767422"/>
            <ac:grpSpMk id="9" creationId="{00000000-0000-0000-0000-000000000000}"/>
          </ac:grpSpMkLst>
        </pc:grpChg>
      </pc:sldChg>
      <pc:sldChg chg="modSp mod">
        <pc:chgData name="Tường SKHĐT" userId="ab9568c39a88b08a" providerId="LiveId" clId="{61F4E1D9-0E8A-4665-B7DB-3A400D5561F3}" dt="2025-05-06T01:17:58.892" v="1220" actId="20577"/>
        <pc:sldMkLst>
          <pc:docMk/>
          <pc:sldMk cId="0" sldId="16767477"/>
        </pc:sldMkLst>
        <pc:graphicFrameChg chg="mod modGraphic">
          <ac:chgData name="Tường SKHĐT" userId="ab9568c39a88b08a" providerId="LiveId" clId="{61F4E1D9-0E8A-4665-B7DB-3A400D5561F3}" dt="2025-05-06T01:17:58.892" v="1220" actId="20577"/>
          <ac:graphicFrameMkLst>
            <pc:docMk/>
            <pc:sldMk cId="0" sldId="16767477"/>
            <ac:graphicFrameMk id="6" creationId="{00000000-0000-0000-0000-000000000000}"/>
          </ac:graphicFrameMkLst>
        </pc:graphicFrameChg>
      </pc:sldChg>
      <pc:sldChg chg="modSp mod">
        <pc:chgData name="Tường SKHĐT" userId="ab9568c39a88b08a" providerId="LiveId" clId="{61F4E1D9-0E8A-4665-B7DB-3A400D5561F3}" dt="2025-05-06T01:59:43.562" v="3169" actId="14100"/>
        <pc:sldMkLst>
          <pc:docMk/>
          <pc:sldMk cId="0" sldId="16767509"/>
        </pc:sldMkLst>
        <pc:graphicFrameChg chg="mod modGraphic">
          <ac:chgData name="Tường SKHĐT" userId="ab9568c39a88b08a" providerId="LiveId" clId="{61F4E1D9-0E8A-4665-B7DB-3A400D5561F3}" dt="2025-05-06T01:59:43.562" v="3169" actId="14100"/>
          <ac:graphicFrameMkLst>
            <pc:docMk/>
            <pc:sldMk cId="0" sldId="16767509"/>
            <ac:graphicFrameMk id="4" creationId="{00000000-0000-0000-0000-000000000000}"/>
          </ac:graphicFrameMkLst>
        </pc:graphicFrameChg>
        <pc:picChg chg="mod">
          <ac:chgData name="Tường SKHĐT" userId="ab9568c39a88b08a" providerId="LiveId" clId="{61F4E1D9-0E8A-4665-B7DB-3A400D5561F3}" dt="2025-05-06T01:59:42.014" v="3168" actId="14100"/>
          <ac:picMkLst>
            <pc:docMk/>
            <pc:sldMk cId="0" sldId="16767509"/>
            <ac:picMk id="2" creationId="{00000000-0000-0000-0000-000000000000}"/>
          </ac:picMkLst>
        </pc:picChg>
      </pc:sldChg>
      <pc:sldChg chg="modSp mod">
        <pc:chgData name="Tường SKHĐT" userId="ab9568c39a88b08a" providerId="LiveId" clId="{61F4E1D9-0E8A-4665-B7DB-3A400D5561F3}" dt="2025-05-06T08:18:55.938" v="4741" actId="20577"/>
        <pc:sldMkLst>
          <pc:docMk/>
          <pc:sldMk cId="0" sldId="16767597"/>
        </pc:sldMkLst>
        <pc:spChg chg="mod">
          <ac:chgData name="Tường SKHĐT" userId="ab9568c39a88b08a" providerId="LiveId" clId="{61F4E1D9-0E8A-4665-B7DB-3A400D5561F3}" dt="2025-05-06T08:18:55.938" v="4741" actId="20577"/>
          <ac:spMkLst>
            <pc:docMk/>
            <pc:sldMk cId="0" sldId="16767597"/>
            <ac:spMk id="2" creationId="{00000000-0000-0000-0000-000000000000}"/>
          </ac:spMkLst>
        </pc:spChg>
        <pc:spChg chg="mod">
          <ac:chgData name="Tường SKHĐT" userId="ab9568c39a88b08a" providerId="LiveId" clId="{61F4E1D9-0E8A-4665-B7DB-3A400D5561F3}" dt="2025-05-06T07:47:46.742" v="4549" actId="1076"/>
          <ac:spMkLst>
            <pc:docMk/>
            <pc:sldMk cId="0" sldId="16767597"/>
            <ac:spMk id="7" creationId="{00000000-0000-0000-0000-000000000000}"/>
          </ac:spMkLst>
        </pc:spChg>
        <pc:graphicFrameChg chg="mod modGraphic">
          <ac:chgData name="Tường SKHĐT" userId="ab9568c39a88b08a" providerId="LiveId" clId="{61F4E1D9-0E8A-4665-B7DB-3A400D5561F3}" dt="2025-05-06T01:12:32.341" v="542" actId="14100"/>
          <ac:graphicFrameMkLst>
            <pc:docMk/>
            <pc:sldMk cId="0" sldId="16767597"/>
            <ac:graphicFrameMk id="5" creationId="{00000000-0000-0000-0000-000000000000}"/>
          </ac:graphicFrameMkLst>
        </pc:graphicFrameChg>
        <pc:picChg chg="mod">
          <ac:chgData name="Tường SKHĐT" userId="ab9568c39a88b08a" providerId="LiveId" clId="{61F4E1D9-0E8A-4665-B7DB-3A400D5561F3}" dt="2025-05-06T01:12:35.646" v="544" actId="1076"/>
          <ac:picMkLst>
            <pc:docMk/>
            <pc:sldMk cId="0" sldId="16767597"/>
            <ac:picMk id="3" creationId="{00000000-0000-0000-0000-000000000000}"/>
          </ac:picMkLst>
        </pc:picChg>
      </pc:sldChg>
      <pc:sldChg chg="addSp modSp mod">
        <pc:chgData name="Tường SKHĐT" userId="ab9568c39a88b08a" providerId="LiveId" clId="{61F4E1D9-0E8A-4665-B7DB-3A400D5561F3}" dt="2025-05-06T01:29:14.881" v="1474" actId="1076"/>
        <pc:sldMkLst>
          <pc:docMk/>
          <pc:sldMk cId="0" sldId="16767603"/>
        </pc:sldMkLst>
        <pc:spChg chg="mod">
          <ac:chgData name="Tường SKHĐT" userId="ab9568c39a88b08a" providerId="LiveId" clId="{61F4E1D9-0E8A-4665-B7DB-3A400D5561F3}" dt="2025-05-06T01:29:14.881" v="1474" actId="1076"/>
          <ac:spMkLst>
            <pc:docMk/>
            <pc:sldMk cId="0" sldId="16767603"/>
            <ac:spMk id="9" creationId="{00000000-0000-0000-0000-000000000000}"/>
          </ac:spMkLst>
        </pc:spChg>
        <pc:graphicFrameChg chg="mod modGraphic">
          <ac:chgData name="Tường SKHĐT" userId="ab9568c39a88b08a" providerId="LiveId" clId="{61F4E1D9-0E8A-4665-B7DB-3A400D5561F3}" dt="2025-05-06T01:29:11.498" v="1473" actId="255"/>
          <ac:graphicFrameMkLst>
            <pc:docMk/>
            <pc:sldMk cId="0" sldId="16767603"/>
            <ac:graphicFrameMk id="3" creationId="{00000000-0000-0000-0000-000000000000}"/>
          </ac:graphicFrameMkLst>
        </pc:graphicFrameChg>
        <pc:picChg chg="add mod">
          <ac:chgData name="Tường SKHĐT" userId="ab9568c39a88b08a" providerId="LiveId" clId="{61F4E1D9-0E8A-4665-B7DB-3A400D5561F3}" dt="2025-05-06T01:29:04.867" v="1471" actId="14100"/>
          <ac:picMkLst>
            <pc:docMk/>
            <pc:sldMk cId="0" sldId="16767603"/>
            <ac:picMk id="2" creationId="{235CFFB3-608F-9735-B2AF-8851B577DE46}"/>
          </ac:picMkLst>
        </pc:picChg>
        <pc:picChg chg="add mod">
          <ac:chgData name="Tường SKHĐT" userId="ab9568c39a88b08a" providerId="LiveId" clId="{61F4E1D9-0E8A-4665-B7DB-3A400D5561F3}" dt="2025-05-06T01:29:06.923" v="1472" actId="14100"/>
          <ac:picMkLst>
            <pc:docMk/>
            <pc:sldMk cId="0" sldId="16767603"/>
            <ac:picMk id="4" creationId="{A7218E58-506E-77E4-A3D5-B3BF8370B81A}"/>
          </ac:picMkLst>
        </pc:picChg>
      </pc:sldChg>
      <pc:sldChg chg="modSp mod">
        <pc:chgData name="Tường SKHĐT" userId="ab9568c39a88b08a" providerId="LiveId" clId="{61F4E1D9-0E8A-4665-B7DB-3A400D5561F3}" dt="2025-05-06T10:02:02.062" v="5210" actId="255"/>
        <pc:sldMkLst>
          <pc:docMk/>
          <pc:sldMk cId="0" sldId="16767657"/>
        </pc:sldMkLst>
        <pc:spChg chg="mod">
          <ac:chgData name="Tường SKHĐT" userId="ab9568c39a88b08a" providerId="LiveId" clId="{61F4E1D9-0E8A-4665-B7DB-3A400D5561F3}" dt="2025-05-06T10:02:02.062" v="5210" actId="255"/>
          <ac:spMkLst>
            <pc:docMk/>
            <pc:sldMk cId="0" sldId="16767657"/>
            <ac:spMk id="40963" creationId="{00000000-0000-0000-0000-000000000000}"/>
          </ac:spMkLst>
        </pc:spChg>
        <pc:graphicFrameChg chg="mod">
          <ac:chgData name="Tường SKHĐT" userId="ab9568c39a88b08a" providerId="LiveId" clId="{61F4E1D9-0E8A-4665-B7DB-3A400D5561F3}" dt="2025-05-06T10:01:45.904" v="5208"/>
          <ac:graphicFrameMkLst>
            <pc:docMk/>
            <pc:sldMk cId="0" sldId="16767657"/>
            <ac:graphicFrameMk id="6" creationId="{00000000-0000-0000-0000-000000000000}"/>
          </ac:graphicFrameMkLst>
        </pc:graphicFrameChg>
      </pc:sldChg>
      <pc:sldChg chg="modSp mod">
        <pc:chgData name="Tường SKHĐT" userId="ab9568c39a88b08a" providerId="LiveId" clId="{61F4E1D9-0E8A-4665-B7DB-3A400D5561F3}" dt="2025-05-07T02:54:51.518" v="5427" actId="20577"/>
        <pc:sldMkLst>
          <pc:docMk/>
          <pc:sldMk cId="0" sldId="16767661"/>
        </pc:sldMkLst>
        <pc:spChg chg="mod">
          <ac:chgData name="Tường SKHĐT" userId="ab9568c39a88b08a" providerId="LiveId" clId="{61F4E1D9-0E8A-4665-B7DB-3A400D5561F3}" dt="2025-05-07T02:54:51.518" v="5427" actId="20577"/>
          <ac:spMkLst>
            <pc:docMk/>
            <pc:sldMk cId="0" sldId="16767661"/>
            <ac:spMk id="40963" creationId="{00000000-0000-0000-0000-000000000000}"/>
          </ac:spMkLst>
        </pc:spChg>
      </pc:sldChg>
      <pc:sldChg chg="modSp mod">
        <pc:chgData name="Tường SKHĐT" userId="ab9568c39a88b08a" providerId="LiveId" clId="{61F4E1D9-0E8A-4665-B7DB-3A400D5561F3}" dt="2025-05-07T04:13:06.522" v="5458" actId="20577"/>
        <pc:sldMkLst>
          <pc:docMk/>
          <pc:sldMk cId="0" sldId="16769837"/>
        </pc:sldMkLst>
        <pc:spChg chg="mod">
          <ac:chgData name="Tường SKHĐT" userId="ab9568c39a88b08a" providerId="LiveId" clId="{61F4E1D9-0E8A-4665-B7DB-3A400D5561F3}" dt="2025-05-07T04:13:06.522" v="5458" actId="20577"/>
          <ac:spMkLst>
            <pc:docMk/>
            <pc:sldMk cId="0" sldId="16769837"/>
            <ac:spMk id="3" creationId="{00000000-0000-0000-0000-000000000000}"/>
          </ac:spMkLst>
        </pc:spChg>
      </pc:sldChg>
      <pc:sldChg chg="del">
        <pc:chgData name="Tường SKHĐT" userId="ab9568c39a88b08a" providerId="LiveId" clId="{61F4E1D9-0E8A-4665-B7DB-3A400D5561F3}" dt="2025-05-06T01:31:26.873" v="1483" actId="2696"/>
        <pc:sldMkLst>
          <pc:docMk/>
          <pc:sldMk cId="0" sldId="16769842"/>
        </pc:sldMkLst>
      </pc:sldChg>
      <pc:sldChg chg="modSp mod">
        <pc:chgData name="Tường SKHĐT" userId="ab9568c39a88b08a" providerId="LiveId" clId="{61F4E1D9-0E8A-4665-B7DB-3A400D5561F3}" dt="2025-05-07T02:43:32.923" v="5244" actId="20577"/>
        <pc:sldMkLst>
          <pc:docMk/>
          <pc:sldMk cId="0" sldId="16769844"/>
        </pc:sldMkLst>
        <pc:graphicFrameChg chg="modGraphic">
          <ac:chgData name="Tường SKHĐT" userId="ab9568c39a88b08a" providerId="LiveId" clId="{61F4E1D9-0E8A-4665-B7DB-3A400D5561F3}" dt="2025-05-06T09:25:18.540" v="4820" actId="207"/>
          <ac:graphicFrameMkLst>
            <pc:docMk/>
            <pc:sldMk cId="0" sldId="16769844"/>
            <ac:graphicFrameMk id="2" creationId="{00000000-0000-0000-0000-000000000000}"/>
          </ac:graphicFrameMkLst>
        </pc:graphicFrameChg>
        <pc:graphicFrameChg chg="modGraphic">
          <ac:chgData name="Tường SKHĐT" userId="ab9568c39a88b08a" providerId="LiveId" clId="{61F4E1D9-0E8A-4665-B7DB-3A400D5561F3}" dt="2025-05-07T02:43:32.923" v="5244" actId="20577"/>
          <ac:graphicFrameMkLst>
            <pc:docMk/>
            <pc:sldMk cId="0" sldId="16769844"/>
            <ac:graphicFrameMk id="4" creationId="{00000000-0000-0000-0000-000000000000}"/>
          </ac:graphicFrameMkLst>
        </pc:graphicFrameChg>
        <pc:picChg chg="mod">
          <ac:chgData name="Tường SKHĐT" userId="ab9568c39a88b08a" providerId="LiveId" clId="{61F4E1D9-0E8A-4665-B7DB-3A400D5561F3}" dt="2025-05-07T02:43:07.427" v="5221" actId="14100"/>
          <ac:picMkLst>
            <pc:docMk/>
            <pc:sldMk cId="0" sldId="16769844"/>
            <ac:picMk id="3" creationId="{00000000-0000-0000-0000-000000000000}"/>
          </ac:picMkLst>
        </pc:picChg>
      </pc:sldChg>
      <pc:sldChg chg="addSp modSp mod">
        <pc:chgData name="Tường SKHĐT" userId="ab9568c39a88b08a" providerId="LiveId" clId="{61F4E1D9-0E8A-4665-B7DB-3A400D5561F3}" dt="2025-05-07T02:53:46.107" v="5426" actId="20577"/>
        <pc:sldMkLst>
          <pc:docMk/>
          <pc:sldMk cId="0" sldId="16769847"/>
        </pc:sldMkLst>
        <pc:spChg chg="mod">
          <ac:chgData name="Tường SKHĐT" userId="ab9568c39a88b08a" providerId="LiveId" clId="{61F4E1D9-0E8A-4665-B7DB-3A400D5561F3}" dt="2025-05-07T02:53:12.481" v="5401" actId="1076"/>
          <ac:spMkLst>
            <pc:docMk/>
            <pc:sldMk cId="0" sldId="16769847"/>
            <ac:spMk id="2" creationId="{00000000-0000-0000-0000-000000000000}"/>
          </ac:spMkLst>
        </pc:spChg>
        <pc:graphicFrameChg chg="mod modGraphic">
          <ac:chgData name="Tường SKHĐT" userId="ab9568c39a88b08a" providerId="LiveId" clId="{61F4E1D9-0E8A-4665-B7DB-3A400D5561F3}" dt="2025-05-07T02:53:46.107" v="5426" actId="20577"/>
          <ac:graphicFrameMkLst>
            <pc:docMk/>
            <pc:sldMk cId="0" sldId="16769847"/>
            <ac:graphicFrameMk id="8" creationId="{00000000-0000-0000-0000-000000000000}"/>
          </ac:graphicFrameMkLst>
        </pc:graphicFrameChg>
        <pc:picChg chg="add mod">
          <ac:chgData name="Tường SKHĐT" userId="ab9568c39a88b08a" providerId="LiveId" clId="{61F4E1D9-0E8A-4665-B7DB-3A400D5561F3}" dt="2025-05-07T02:51:16.901" v="5338" actId="1440"/>
          <ac:picMkLst>
            <pc:docMk/>
            <pc:sldMk cId="0" sldId="16769847"/>
            <ac:picMk id="4" creationId="{1CB24B09-E243-47AB-39A2-5C27FD3F5CFD}"/>
          </ac:picMkLst>
        </pc:picChg>
        <pc:picChg chg="add mod">
          <ac:chgData name="Tường SKHĐT" userId="ab9568c39a88b08a" providerId="LiveId" clId="{61F4E1D9-0E8A-4665-B7DB-3A400D5561F3}" dt="2025-05-07T02:51:16.901" v="5338" actId="1440"/>
          <ac:picMkLst>
            <pc:docMk/>
            <pc:sldMk cId="0" sldId="16769847"/>
            <ac:picMk id="6" creationId="{7DDB7967-F9E8-DDB5-FDF5-B872D3230C2C}"/>
          </ac:picMkLst>
        </pc:picChg>
      </pc:sldChg>
      <pc:sldChg chg="modSp mod">
        <pc:chgData name="Tường SKHĐT" userId="ab9568c39a88b08a" providerId="LiveId" clId="{61F4E1D9-0E8A-4665-B7DB-3A400D5561F3}" dt="2025-05-06T07:27:36.403" v="4495" actId="6549"/>
        <pc:sldMkLst>
          <pc:docMk/>
          <pc:sldMk cId="0" sldId="16769848"/>
        </pc:sldMkLst>
        <pc:spChg chg="mod">
          <ac:chgData name="Tường SKHĐT" userId="ab9568c39a88b08a" providerId="LiveId" clId="{61F4E1D9-0E8A-4665-B7DB-3A400D5561F3}" dt="2025-05-06T07:27:36.403" v="4495" actId="6549"/>
          <ac:spMkLst>
            <pc:docMk/>
            <pc:sldMk cId="0" sldId="16769848"/>
            <ac:spMk id="2" creationId="{00000000-0000-0000-0000-000000000000}"/>
          </ac:spMkLst>
        </pc:spChg>
      </pc:sldChg>
      <pc:sldChg chg="modSp mod">
        <pc:chgData name="Tường SKHĐT" userId="ab9568c39a88b08a" providerId="LiveId" clId="{61F4E1D9-0E8A-4665-B7DB-3A400D5561F3}" dt="2025-05-06T02:19:46.956" v="3805" actId="20577"/>
        <pc:sldMkLst>
          <pc:docMk/>
          <pc:sldMk cId="0" sldId="16769849"/>
        </pc:sldMkLst>
        <pc:graphicFrameChg chg="modGraphic">
          <ac:chgData name="Tường SKHĐT" userId="ab9568c39a88b08a" providerId="LiveId" clId="{61F4E1D9-0E8A-4665-B7DB-3A400D5561F3}" dt="2025-05-06T02:19:46.956" v="3805" actId="20577"/>
          <ac:graphicFrameMkLst>
            <pc:docMk/>
            <pc:sldMk cId="0" sldId="16769849"/>
            <ac:graphicFrameMk id="10" creationId="{00000000-0000-0000-0000-000000000000}"/>
          </ac:graphicFrameMkLst>
        </pc:graphicFrameChg>
      </pc:sldChg>
      <pc:sldChg chg="modSp mod">
        <pc:chgData name="Tường SKHĐT" userId="ab9568c39a88b08a" providerId="LiveId" clId="{61F4E1D9-0E8A-4665-B7DB-3A400D5561F3}" dt="2025-05-06T02:02:05.544" v="3234" actId="20577"/>
        <pc:sldMkLst>
          <pc:docMk/>
          <pc:sldMk cId="0" sldId="16769851"/>
        </pc:sldMkLst>
        <pc:graphicFrameChg chg="mod modGraphic">
          <ac:chgData name="Tường SKHĐT" userId="ab9568c39a88b08a" providerId="LiveId" clId="{61F4E1D9-0E8A-4665-B7DB-3A400D5561F3}" dt="2025-05-06T02:02:05.544" v="3234" actId="20577"/>
          <ac:graphicFrameMkLst>
            <pc:docMk/>
            <pc:sldMk cId="0" sldId="16769851"/>
            <ac:graphicFrameMk id="3" creationId="{00000000-0000-0000-0000-000000000000}"/>
          </ac:graphicFrameMkLst>
        </pc:graphicFrameChg>
      </pc:sldChg>
      <pc:sldChg chg="modSp mod">
        <pc:chgData name="Tường SKHĐT" userId="ab9568c39a88b08a" providerId="LiveId" clId="{61F4E1D9-0E8A-4665-B7DB-3A400D5561F3}" dt="2025-05-06T09:24:42.813" v="4791" actId="1076"/>
        <pc:sldMkLst>
          <pc:docMk/>
          <pc:sldMk cId="0" sldId="16769852"/>
        </pc:sldMkLst>
        <pc:spChg chg="mod">
          <ac:chgData name="Tường SKHĐT" userId="ab9568c39a88b08a" providerId="LiveId" clId="{61F4E1D9-0E8A-4665-B7DB-3A400D5561F3}" dt="2025-05-06T02:30:39.111" v="4253" actId="1076"/>
          <ac:spMkLst>
            <pc:docMk/>
            <pc:sldMk cId="0" sldId="16769852"/>
            <ac:spMk id="25" creationId="{00000000-0000-0000-0000-000000000000}"/>
          </ac:spMkLst>
        </pc:spChg>
        <pc:graphicFrameChg chg="mod modGraphic">
          <ac:chgData name="Tường SKHĐT" userId="ab9568c39a88b08a" providerId="LiveId" clId="{61F4E1D9-0E8A-4665-B7DB-3A400D5561F3}" dt="2025-05-06T09:24:42.813" v="4791" actId="1076"/>
          <ac:graphicFrameMkLst>
            <pc:docMk/>
            <pc:sldMk cId="0" sldId="16769852"/>
            <ac:graphicFrameMk id="2" creationId="{00000000-0000-0000-0000-000000000000}"/>
          </ac:graphicFrameMkLst>
        </pc:graphicFrameChg>
        <pc:picChg chg="mod">
          <ac:chgData name="Tường SKHĐT" userId="ab9568c39a88b08a" providerId="LiveId" clId="{61F4E1D9-0E8A-4665-B7DB-3A400D5561F3}" dt="2025-05-06T02:30:36.139" v="4252" actId="14100"/>
          <ac:picMkLst>
            <pc:docMk/>
            <pc:sldMk cId="0" sldId="16769852"/>
            <ac:picMk id="4" creationId="{00000000-0000-0000-0000-000000000000}"/>
          </ac:picMkLst>
        </pc:picChg>
      </pc:sldChg>
      <pc:sldChg chg="addSp modSp del mod">
        <pc:chgData name="Tường SKHĐT" userId="ab9568c39a88b08a" providerId="LiveId" clId="{61F4E1D9-0E8A-4665-B7DB-3A400D5561F3}" dt="2025-05-06T01:34:29.864" v="1526" actId="2696"/>
        <pc:sldMkLst>
          <pc:docMk/>
          <pc:sldMk cId="0" sldId="16769853"/>
        </pc:sldMkLst>
        <pc:spChg chg="add mod">
          <ac:chgData name="Tường SKHĐT" userId="ab9568c39a88b08a" providerId="LiveId" clId="{61F4E1D9-0E8A-4665-B7DB-3A400D5561F3}" dt="2025-05-06T01:31:13.745" v="1480" actId="1076"/>
          <ac:spMkLst>
            <pc:docMk/>
            <pc:sldMk cId="0" sldId="16769853"/>
            <ac:spMk id="5" creationId="{3C353487-3E73-D254-143E-3AC797BFA1C9}"/>
          </ac:spMkLst>
        </pc:spChg>
        <pc:spChg chg="mod">
          <ac:chgData name="Tường SKHĐT" userId="ab9568c39a88b08a" providerId="LiveId" clId="{61F4E1D9-0E8A-4665-B7DB-3A400D5561F3}" dt="2025-05-06T01:31:16.563" v="1481" actId="1076"/>
          <ac:spMkLst>
            <pc:docMk/>
            <pc:sldMk cId="0" sldId="16769853"/>
            <ac:spMk id="6" creationId="{00000000-0000-0000-0000-000000000000}"/>
          </ac:spMkLst>
        </pc:spChg>
        <pc:graphicFrameChg chg="mod">
          <ac:chgData name="Tường SKHĐT" userId="ab9568c39a88b08a" providerId="LiveId" clId="{61F4E1D9-0E8A-4665-B7DB-3A400D5561F3}" dt="2025-05-06T01:31:18.721" v="1482" actId="1076"/>
          <ac:graphicFrameMkLst>
            <pc:docMk/>
            <pc:sldMk cId="0" sldId="16769853"/>
            <ac:graphicFrameMk id="8" creationId="{00000000-0000-0000-0000-000000000000}"/>
          </ac:graphicFrameMkLst>
        </pc:graphicFrameChg>
        <pc:picChg chg="add mod">
          <ac:chgData name="Tường SKHĐT" userId="ab9568c39a88b08a" providerId="LiveId" clId="{61F4E1D9-0E8A-4665-B7DB-3A400D5561F3}" dt="2025-05-06T01:30:58.884" v="1475"/>
          <ac:picMkLst>
            <pc:docMk/>
            <pc:sldMk cId="0" sldId="16769853"/>
            <ac:picMk id="4" creationId="{2017D9AC-A710-1C8B-B073-E013AFF509F9}"/>
          </ac:picMkLst>
        </pc:picChg>
      </pc:sldChg>
      <pc:sldChg chg="delSp del mod">
        <pc:chgData name="Tường SKHĐT" userId="ab9568c39a88b08a" providerId="LiveId" clId="{61F4E1D9-0E8A-4665-B7DB-3A400D5561F3}" dt="2025-05-06T07:32:53.022" v="4516" actId="2696"/>
        <pc:sldMkLst>
          <pc:docMk/>
          <pc:sldMk cId="0" sldId="16769875"/>
        </pc:sldMkLst>
        <pc:graphicFrameChg chg="del">
          <ac:chgData name="Tường SKHĐT" userId="ab9568c39a88b08a" providerId="LiveId" clId="{61F4E1D9-0E8A-4665-B7DB-3A400D5561F3}" dt="2025-05-06T07:27:57.733" v="4497" actId="21"/>
          <ac:graphicFrameMkLst>
            <pc:docMk/>
            <pc:sldMk cId="0" sldId="16769875"/>
            <ac:graphicFrameMk id="6" creationId="{00000000-0000-0000-0000-000000000000}"/>
          </ac:graphicFrameMkLst>
        </pc:graphicFrameChg>
      </pc:sldChg>
      <pc:sldChg chg="modSp mod">
        <pc:chgData name="Tường SKHĐT" userId="ab9568c39a88b08a" providerId="LiveId" clId="{61F4E1D9-0E8A-4665-B7DB-3A400D5561F3}" dt="2025-05-07T02:47:01.108" v="5280" actId="403"/>
        <pc:sldMkLst>
          <pc:docMk/>
          <pc:sldMk cId="0" sldId="16769894"/>
        </pc:sldMkLst>
        <pc:graphicFrameChg chg="mod modGraphic">
          <ac:chgData name="Tường SKHĐT" userId="ab9568c39a88b08a" providerId="LiveId" clId="{61F4E1D9-0E8A-4665-B7DB-3A400D5561F3}" dt="2025-05-07T02:47:01.108" v="5280" actId="403"/>
          <ac:graphicFrameMkLst>
            <pc:docMk/>
            <pc:sldMk cId="0" sldId="16769894"/>
            <ac:graphicFrameMk id="5" creationId="{00000000-0000-0000-0000-000000000000}"/>
          </ac:graphicFrameMkLst>
        </pc:graphicFrameChg>
      </pc:sldChg>
      <pc:sldChg chg="del">
        <pc:chgData name="Tường SKHĐT" userId="ab9568c39a88b08a" providerId="LiveId" clId="{61F4E1D9-0E8A-4665-B7DB-3A400D5561F3}" dt="2025-05-06T02:02:45.744" v="3237" actId="2696"/>
        <pc:sldMkLst>
          <pc:docMk/>
          <pc:sldMk cId="0" sldId="16769902"/>
        </pc:sldMkLst>
      </pc:sldChg>
      <pc:sldChg chg="addSp delSp modSp add mod">
        <pc:chgData name="Tường SKHĐT" userId="ab9568c39a88b08a" providerId="LiveId" clId="{61F4E1D9-0E8A-4665-B7DB-3A400D5561F3}" dt="2025-05-06T02:16:54.945" v="3750" actId="20577"/>
        <pc:sldMkLst>
          <pc:docMk/>
          <pc:sldMk cId="293803616" sldId="2147473681"/>
        </pc:sldMkLst>
        <pc:spChg chg="mod">
          <ac:chgData name="Tường SKHĐT" userId="ab9568c39a88b08a" providerId="LiveId" clId="{61F4E1D9-0E8A-4665-B7DB-3A400D5561F3}" dt="2025-05-06T02:08:58.599" v="3255" actId="2711"/>
          <ac:spMkLst>
            <pc:docMk/>
            <pc:sldMk cId="293803616" sldId="2147473681"/>
            <ac:spMk id="6" creationId="{93EF2A67-E697-52DD-6F39-0BAEA5AC34EE}"/>
          </ac:spMkLst>
        </pc:spChg>
        <pc:spChg chg="mod">
          <ac:chgData name="Tường SKHĐT" userId="ab9568c39a88b08a" providerId="LiveId" clId="{61F4E1D9-0E8A-4665-B7DB-3A400D5561F3}" dt="2025-05-06T02:09:02.047" v="3256" actId="2711"/>
          <ac:spMkLst>
            <pc:docMk/>
            <pc:sldMk cId="293803616" sldId="2147473681"/>
            <ac:spMk id="10" creationId="{25C96158-722F-D4BE-94A7-161452760777}"/>
          </ac:spMkLst>
        </pc:spChg>
        <pc:graphicFrameChg chg="mod modGraphic">
          <ac:chgData name="Tường SKHĐT" userId="ab9568c39a88b08a" providerId="LiveId" clId="{61F4E1D9-0E8A-4665-B7DB-3A400D5561F3}" dt="2025-05-06T02:16:54.945" v="3750" actId="20577"/>
          <ac:graphicFrameMkLst>
            <pc:docMk/>
            <pc:sldMk cId="293803616" sldId="2147473681"/>
            <ac:graphicFrameMk id="8" creationId="{B5E5335D-2EED-82AF-3A59-FAE8BB94EAE1}"/>
          </ac:graphicFrameMkLst>
        </pc:graphicFrameChg>
        <pc:picChg chg="add mod">
          <ac:chgData name="Tường SKHĐT" userId="ab9568c39a88b08a" providerId="LiveId" clId="{61F4E1D9-0E8A-4665-B7DB-3A400D5561F3}" dt="2025-05-06T02:14:30.120" v="3491" actId="1076"/>
          <ac:picMkLst>
            <pc:docMk/>
            <pc:sldMk cId="293803616" sldId="2147473681"/>
            <ac:picMk id="3" creationId="{0101A7CB-3686-5D25-F2A3-FE6A37B99F1F}"/>
          </ac:picMkLst>
        </pc:picChg>
        <pc:picChg chg="del">
          <ac:chgData name="Tường SKHĐT" userId="ab9568c39a88b08a" providerId="LiveId" clId="{61F4E1D9-0E8A-4665-B7DB-3A400D5561F3}" dt="2025-05-06T02:14:06.026" v="3483" actId="21"/>
          <ac:picMkLst>
            <pc:docMk/>
            <pc:sldMk cId="293803616" sldId="2147473681"/>
            <ac:picMk id="4" creationId="{473B1434-00EE-10B0-62E8-8E8262E73F11}"/>
          </ac:picMkLst>
        </pc:picChg>
        <pc:picChg chg="del">
          <ac:chgData name="Tường SKHĐT" userId="ab9568c39a88b08a" providerId="LiveId" clId="{61F4E1D9-0E8A-4665-B7DB-3A400D5561F3}" dt="2025-05-06T02:10:57.563" v="3257" actId="21"/>
          <ac:picMkLst>
            <pc:docMk/>
            <pc:sldMk cId="293803616" sldId="2147473681"/>
            <ac:picMk id="5" creationId="{2759EA9E-1DA9-4CDA-82F4-793E39C7658E}"/>
          </ac:picMkLst>
        </pc:picChg>
        <pc:picChg chg="add mod">
          <ac:chgData name="Tường SKHĐT" userId="ab9568c39a88b08a" providerId="LiveId" clId="{61F4E1D9-0E8A-4665-B7DB-3A400D5561F3}" dt="2025-05-06T02:14:35.625" v="3494" actId="1440"/>
          <ac:picMkLst>
            <pc:docMk/>
            <pc:sldMk cId="293803616" sldId="2147473681"/>
            <ac:picMk id="9" creationId="{21417152-F29A-5B74-E141-71830DB5665E}"/>
          </ac:picMkLst>
        </pc:picChg>
      </pc:sldChg>
      <pc:sldChg chg="add del">
        <pc:chgData name="Tường SKHĐT" userId="ab9568c39a88b08a" providerId="LiveId" clId="{61F4E1D9-0E8A-4665-B7DB-3A400D5561F3}" dt="2025-05-06T08:06:12.709" v="4693" actId="2696"/>
        <pc:sldMkLst>
          <pc:docMk/>
          <pc:sldMk cId="3385145612" sldId="2147473706"/>
        </pc:sldMkLst>
      </pc:sldChg>
      <pc:sldChg chg="add del">
        <pc:chgData name="Tường SKHĐT" userId="ab9568c39a88b08a" providerId="LiveId" clId="{61F4E1D9-0E8A-4665-B7DB-3A400D5561F3}" dt="2025-05-06T08:06:16.545" v="4695" actId="2696"/>
        <pc:sldMkLst>
          <pc:docMk/>
          <pc:sldMk cId="2887103270" sldId="2147473707"/>
        </pc:sldMkLst>
      </pc:sldChg>
      <pc:sldChg chg="delSp modSp add mod">
        <pc:chgData name="Tường SKHĐT" userId="ab9568c39a88b08a" providerId="LiveId" clId="{61F4E1D9-0E8A-4665-B7DB-3A400D5561F3}" dt="2025-05-06T08:41:41.358" v="4766" actId="1076"/>
        <pc:sldMkLst>
          <pc:docMk/>
          <pc:sldMk cId="1957643202" sldId="2147473838"/>
        </pc:sldMkLst>
        <pc:spChg chg="mod">
          <ac:chgData name="Tường SKHĐT" userId="ab9568c39a88b08a" providerId="LiveId" clId="{61F4E1D9-0E8A-4665-B7DB-3A400D5561F3}" dt="2025-05-06T08:41:41.358" v="4766" actId="1076"/>
          <ac:spMkLst>
            <pc:docMk/>
            <pc:sldMk cId="1957643202" sldId="2147473838"/>
            <ac:spMk id="4" creationId="{F2F47907-BFA6-9C9C-7410-0773243570E0}"/>
          </ac:spMkLst>
        </pc:spChg>
        <pc:graphicFrameChg chg="mod modGraphic">
          <ac:chgData name="Tường SKHĐT" userId="ab9568c39a88b08a" providerId="LiveId" clId="{61F4E1D9-0E8A-4665-B7DB-3A400D5561F3}" dt="2025-05-06T08:41:21.430" v="4765" actId="14734"/>
          <ac:graphicFrameMkLst>
            <pc:docMk/>
            <pc:sldMk cId="1957643202" sldId="2147473838"/>
            <ac:graphicFrameMk id="2" creationId="{FCA2CEB1-FACE-7E00-D851-D7786BB15FD3}"/>
          </ac:graphicFrameMkLst>
        </pc:graphicFrameChg>
        <pc:graphicFrameChg chg="del">
          <ac:chgData name="Tường SKHĐT" userId="ab9568c39a88b08a" providerId="LiveId" clId="{61F4E1D9-0E8A-4665-B7DB-3A400D5561F3}" dt="2025-05-06T08:06:59.155" v="4697" actId="21"/>
          <ac:graphicFrameMkLst>
            <pc:docMk/>
            <pc:sldMk cId="1957643202" sldId="2147473838"/>
            <ac:graphicFrameMk id="3" creationId="{930E3DB0-5A23-F4A8-0154-2BFE0098A3BB}"/>
          </ac:graphicFrameMkLst>
        </pc:graphicFrameChg>
      </pc:sldChg>
      <pc:sldChg chg="delSp modSp add mod">
        <pc:chgData name="Tường SKHĐT" userId="ab9568c39a88b08a" providerId="LiveId" clId="{61F4E1D9-0E8A-4665-B7DB-3A400D5561F3}" dt="2025-05-06T08:18:35.591" v="4738" actId="14734"/>
        <pc:sldMkLst>
          <pc:docMk/>
          <pc:sldMk cId="3752301376" sldId="2147473839"/>
        </pc:sldMkLst>
        <pc:graphicFrameChg chg="mod modGraphic">
          <ac:chgData name="Tường SKHĐT" userId="ab9568c39a88b08a" providerId="LiveId" clId="{61F4E1D9-0E8A-4665-B7DB-3A400D5561F3}" dt="2025-05-06T08:18:35.591" v="4738" actId="14734"/>
          <ac:graphicFrameMkLst>
            <pc:docMk/>
            <pc:sldMk cId="3752301376" sldId="2147473839"/>
            <ac:graphicFrameMk id="3" creationId="{26993041-CA17-7552-E88F-90169FDF13D4}"/>
          </ac:graphicFrameMkLst>
        </pc:graphicFrameChg>
        <pc:graphicFrameChg chg="del">
          <ac:chgData name="Tường SKHĐT" userId="ab9568c39a88b08a" providerId="LiveId" clId="{61F4E1D9-0E8A-4665-B7DB-3A400D5561F3}" dt="2025-05-06T08:18:03.552" v="4727" actId="21"/>
          <ac:graphicFrameMkLst>
            <pc:docMk/>
            <pc:sldMk cId="3752301376" sldId="2147473839"/>
            <ac:graphicFrameMk id="4" creationId="{A610C4AD-F8A2-167A-A270-9BC1FE98915C}"/>
          </ac:graphicFrameMkLst>
        </pc:graphicFrameChg>
      </pc:sldChg>
      <pc:sldChg chg="delSp modSp add mod">
        <pc:chgData name="Tường SKHĐT" userId="ab9568c39a88b08a" providerId="LiveId" clId="{61F4E1D9-0E8A-4665-B7DB-3A400D5561F3}" dt="2025-05-06T09:23:51.762" v="4788" actId="20577"/>
        <pc:sldMkLst>
          <pc:docMk/>
          <pc:sldMk cId="3676880401" sldId="2147473856"/>
        </pc:sldMkLst>
        <pc:spChg chg="mod">
          <ac:chgData name="Tường SKHĐT" userId="ab9568c39a88b08a" providerId="LiveId" clId="{61F4E1D9-0E8A-4665-B7DB-3A400D5561F3}" dt="2025-05-06T08:19:37.855" v="4752" actId="1076"/>
          <ac:spMkLst>
            <pc:docMk/>
            <pc:sldMk cId="3676880401" sldId="2147473856"/>
            <ac:spMk id="2" creationId="{E1C6B58B-E0F1-18B1-E010-8E41893F056B}"/>
          </ac:spMkLst>
        </pc:spChg>
        <pc:graphicFrameChg chg="mod modGraphic">
          <ac:chgData name="Tường SKHĐT" userId="ab9568c39a88b08a" providerId="LiveId" clId="{61F4E1D9-0E8A-4665-B7DB-3A400D5561F3}" dt="2025-05-06T09:23:51.762" v="4788" actId="20577"/>
          <ac:graphicFrameMkLst>
            <pc:docMk/>
            <pc:sldMk cId="3676880401" sldId="2147473856"/>
            <ac:graphicFrameMk id="3" creationId="{93390F7D-C035-3C5E-0AC8-785B1272546C}"/>
          </ac:graphicFrameMkLst>
        </pc:graphicFrameChg>
        <pc:graphicFrameChg chg="del">
          <ac:chgData name="Tường SKHĐT" userId="ab9568c39a88b08a" providerId="LiveId" clId="{61F4E1D9-0E8A-4665-B7DB-3A400D5561F3}" dt="2025-05-06T08:18:43.091" v="4739" actId="21"/>
          <ac:graphicFrameMkLst>
            <pc:docMk/>
            <pc:sldMk cId="3676880401" sldId="2147473856"/>
            <ac:graphicFrameMk id="4" creationId="{20FDD121-750B-4974-B05C-DA68C4BD57F0}"/>
          </ac:graphicFrameMkLst>
        </pc:graphicFrameChg>
      </pc:sldChg>
      <pc:sldChg chg="addSp delSp modSp add mod">
        <pc:chgData name="Tường SKHĐT" userId="ab9568c39a88b08a" providerId="LiveId" clId="{61F4E1D9-0E8A-4665-B7DB-3A400D5561F3}" dt="2025-05-06T08:13:44.128" v="4701" actId="255"/>
        <pc:sldMkLst>
          <pc:docMk/>
          <pc:sldMk cId="658060976" sldId="2147474041"/>
        </pc:sldMkLst>
        <pc:spChg chg="mod">
          <ac:chgData name="Tường SKHĐT" userId="ab9568c39a88b08a" providerId="LiveId" clId="{61F4E1D9-0E8A-4665-B7DB-3A400D5561F3}" dt="2025-05-06T01:42:12.891" v="1662" actId="1076"/>
          <ac:spMkLst>
            <pc:docMk/>
            <pc:sldMk cId="658060976" sldId="2147474041"/>
            <ac:spMk id="6" creationId="{81D40E1E-E472-56C2-7A52-1D68B78E001A}"/>
          </ac:spMkLst>
        </pc:spChg>
        <pc:spChg chg="mod">
          <ac:chgData name="Tường SKHĐT" userId="ab9568c39a88b08a" providerId="LiveId" clId="{61F4E1D9-0E8A-4665-B7DB-3A400D5561F3}" dt="2025-05-06T01:42:15.495" v="1664" actId="1076"/>
          <ac:spMkLst>
            <pc:docMk/>
            <pc:sldMk cId="658060976" sldId="2147474041"/>
            <ac:spMk id="12" creationId="{9770937D-1377-CC7E-CF4C-63302C488F3E}"/>
          </ac:spMkLst>
        </pc:spChg>
        <pc:graphicFrameChg chg="mod modGraphic">
          <ac:chgData name="Tường SKHĐT" userId="ab9568c39a88b08a" providerId="LiveId" clId="{61F4E1D9-0E8A-4665-B7DB-3A400D5561F3}" dt="2025-05-06T08:13:44.128" v="4701" actId="255"/>
          <ac:graphicFrameMkLst>
            <pc:docMk/>
            <pc:sldMk cId="658060976" sldId="2147474041"/>
            <ac:graphicFrameMk id="2" creationId="{39E2DA21-FF3E-F191-1589-8A33F036713F}"/>
          </ac:graphicFrameMkLst>
        </pc:graphicFrameChg>
        <pc:graphicFrameChg chg="mod">
          <ac:chgData name="Tường SKHĐT" userId="ab9568c39a88b08a" providerId="LiveId" clId="{61F4E1D9-0E8A-4665-B7DB-3A400D5561F3}" dt="2025-05-06T01:36:38.676" v="1596"/>
          <ac:graphicFrameMkLst>
            <pc:docMk/>
            <pc:sldMk cId="658060976" sldId="2147474041"/>
            <ac:graphicFrameMk id="4" creationId="{1B61C093-740B-9A58-A349-0CE941158BB7}"/>
          </ac:graphicFrameMkLst>
        </pc:graphicFrameChg>
        <pc:picChg chg="add mod">
          <ac:chgData name="Tường SKHĐT" userId="ab9568c39a88b08a" providerId="LiveId" clId="{61F4E1D9-0E8A-4665-B7DB-3A400D5561F3}" dt="2025-05-06T01:34:04.864" v="1522" actId="1076"/>
          <ac:picMkLst>
            <pc:docMk/>
            <pc:sldMk cId="658060976" sldId="2147474041"/>
            <ac:picMk id="3" creationId="{7046922D-5DDA-9154-0D9F-3131861C963D}"/>
          </ac:picMkLst>
        </pc:picChg>
        <pc:picChg chg="del mod">
          <ac:chgData name="Tường SKHĐT" userId="ab9568c39a88b08a" providerId="LiveId" clId="{61F4E1D9-0E8A-4665-B7DB-3A400D5561F3}" dt="2025-05-06T01:32:58.245" v="1508" actId="21"/>
          <ac:picMkLst>
            <pc:docMk/>
            <pc:sldMk cId="658060976" sldId="2147474041"/>
            <ac:picMk id="7" creationId="{EB4AB9F4-6397-9DB5-5C59-E2DBE4877AA3}"/>
          </ac:picMkLst>
        </pc:picChg>
      </pc:sldChg>
      <pc:sldChg chg="modSp add mod">
        <pc:chgData name="Tường SKHĐT" userId="ab9568c39a88b08a" providerId="LiveId" clId="{61F4E1D9-0E8A-4665-B7DB-3A400D5561F3}" dt="2025-05-07T02:44:39.015" v="5258" actId="20577"/>
        <pc:sldMkLst>
          <pc:docMk/>
          <pc:sldMk cId="471371578" sldId="2147476454"/>
        </pc:sldMkLst>
        <pc:spChg chg="mod">
          <ac:chgData name="Tường SKHĐT" userId="ab9568c39a88b08a" providerId="LiveId" clId="{61F4E1D9-0E8A-4665-B7DB-3A400D5561F3}" dt="2025-05-06T07:47:15.234" v="4546" actId="14100"/>
          <ac:spMkLst>
            <pc:docMk/>
            <pc:sldMk cId="471371578" sldId="2147476454"/>
            <ac:spMk id="2" creationId="{80607D77-8D89-B2B8-17A1-5EC409702721}"/>
          </ac:spMkLst>
        </pc:spChg>
        <pc:spChg chg="mod">
          <ac:chgData name="Tường SKHĐT" userId="ab9568c39a88b08a" providerId="LiveId" clId="{61F4E1D9-0E8A-4665-B7DB-3A400D5561F3}" dt="2025-05-06T07:47:18.545" v="4547" actId="255"/>
          <ac:spMkLst>
            <pc:docMk/>
            <pc:sldMk cId="471371578" sldId="2147476454"/>
            <ac:spMk id="3" creationId="{A0D5D58A-756E-802D-A09E-1BEA6D184E77}"/>
          </ac:spMkLst>
        </pc:spChg>
        <pc:spChg chg="mod">
          <ac:chgData name="Tường SKHĐT" userId="ab9568c39a88b08a" providerId="LiveId" clId="{61F4E1D9-0E8A-4665-B7DB-3A400D5561F3}" dt="2025-05-06T07:26:44.540" v="4494" actId="20577"/>
          <ac:spMkLst>
            <pc:docMk/>
            <pc:sldMk cId="471371578" sldId="2147476454"/>
            <ac:spMk id="6" creationId="{81B6DC98-C123-5771-E46D-17ED3EE03739}"/>
          </ac:spMkLst>
        </pc:spChg>
        <pc:spChg chg="mod">
          <ac:chgData name="Tường SKHĐT" userId="ab9568c39a88b08a" providerId="LiveId" clId="{61F4E1D9-0E8A-4665-B7DB-3A400D5561F3}" dt="2025-05-06T07:24:21.435" v="4466" actId="1076"/>
          <ac:spMkLst>
            <pc:docMk/>
            <pc:sldMk cId="471371578" sldId="2147476454"/>
            <ac:spMk id="7" creationId="{1D5BEF29-302C-58EC-1775-63A1A262249D}"/>
          </ac:spMkLst>
        </pc:spChg>
        <pc:spChg chg="mod">
          <ac:chgData name="Tường SKHĐT" userId="ab9568c39a88b08a" providerId="LiveId" clId="{61F4E1D9-0E8A-4665-B7DB-3A400D5561F3}" dt="2025-05-06T07:22:23.449" v="4387" actId="403"/>
          <ac:spMkLst>
            <pc:docMk/>
            <pc:sldMk cId="471371578" sldId="2147476454"/>
            <ac:spMk id="12" creationId="{850931EF-4279-23FD-6428-18C12049025E}"/>
          </ac:spMkLst>
        </pc:spChg>
        <pc:spChg chg="mod">
          <ac:chgData name="Tường SKHĐT" userId="ab9568c39a88b08a" providerId="LiveId" clId="{61F4E1D9-0E8A-4665-B7DB-3A400D5561F3}" dt="2025-05-06T07:24:10.676" v="4459" actId="20577"/>
          <ac:spMkLst>
            <pc:docMk/>
            <pc:sldMk cId="471371578" sldId="2147476454"/>
            <ac:spMk id="16" creationId="{CD1FFBD1-4EFA-ED54-8F81-E3C9559069D4}"/>
          </ac:spMkLst>
        </pc:spChg>
        <pc:spChg chg="mod">
          <ac:chgData name="Tường SKHĐT" userId="ab9568c39a88b08a" providerId="LiveId" clId="{61F4E1D9-0E8A-4665-B7DB-3A400D5561F3}" dt="2025-05-06T07:22:11.311" v="4383" actId="403"/>
          <ac:spMkLst>
            <pc:docMk/>
            <pc:sldMk cId="471371578" sldId="2147476454"/>
            <ac:spMk id="17" creationId="{227F0722-3FD1-20AC-1889-4BEC4E408B20}"/>
          </ac:spMkLst>
        </pc:spChg>
        <pc:spChg chg="mod">
          <ac:chgData name="Tường SKHĐT" userId="ab9568c39a88b08a" providerId="LiveId" clId="{61F4E1D9-0E8A-4665-B7DB-3A400D5561F3}" dt="2025-05-07T02:44:39.015" v="5258" actId="20577"/>
          <ac:spMkLst>
            <pc:docMk/>
            <pc:sldMk cId="471371578" sldId="2147476454"/>
            <ac:spMk id="18" creationId="{34F63EF8-BB71-3877-EDA9-5BA9EE3FB077}"/>
          </ac:spMkLst>
        </pc:spChg>
        <pc:spChg chg="mod">
          <ac:chgData name="Tường SKHĐT" userId="ab9568c39a88b08a" providerId="LiveId" clId="{61F4E1D9-0E8A-4665-B7DB-3A400D5561F3}" dt="2025-05-06T07:24:16.683" v="4465" actId="20577"/>
          <ac:spMkLst>
            <pc:docMk/>
            <pc:sldMk cId="471371578" sldId="2147476454"/>
            <ac:spMk id="20" creationId="{3E0C8D21-0D0F-9FC1-9373-B4FE0AFFD371}"/>
          </ac:spMkLst>
        </pc:spChg>
        <pc:spChg chg="mod">
          <ac:chgData name="Tường SKHĐT" userId="ab9568c39a88b08a" providerId="LiveId" clId="{61F4E1D9-0E8A-4665-B7DB-3A400D5561F3}" dt="2025-05-06T07:24:23.930" v="4467" actId="1076"/>
          <ac:spMkLst>
            <pc:docMk/>
            <pc:sldMk cId="471371578" sldId="2147476454"/>
            <ac:spMk id="27" creationId="{01DC26C3-E6F4-C27A-8624-3A65D81B6008}"/>
          </ac:spMkLst>
        </pc:spChg>
        <pc:spChg chg="mod">
          <ac:chgData name="Tường SKHĐT" userId="ab9568c39a88b08a" providerId="LiveId" clId="{61F4E1D9-0E8A-4665-B7DB-3A400D5561F3}" dt="2025-05-07T02:44:26.595" v="5250" actId="20577"/>
          <ac:spMkLst>
            <pc:docMk/>
            <pc:sldMk cId="471371578" sldId="2147476454"/>
            <ac:spMk id="720" creationId="{00000000-0000-0000-0000-000000000000}"/>
          </ac:spMkLst>
        </pc:spChg>
        <pc:spChg chg="mod">
          <ac:chgData name="Tường SKHĐT" userId="ab9568c39a88b08a" providerId="LiveId" clId="{61F4E1D9-0E8A-4665-B7DB-3A400D5561F3}" dt="2025-05-06T07:23:52.916" v="4445" actId="20577"/>
          <ac:spMkLst>
            <pc:docMk/>
            <pc:sldMk cId="471371578" sldId="2147476454"/>
            <ac:spMk id="726" creationId="{00000000-0000-0000-0000-000000000000}"/>
          </ac:spMkLst>
        </pc:spChg>
      </pc:sldChg>
      <pc:sldChg chg="modSp add mod">
        <pc:chgData name="Tường SKHĐT" userId="ab9568c39a88b08a" providerId="LiveId" clId="{61F4E1D9-0E8A-4665-B7DB-3A400D5561F3}" dt="2025-05-06T09:24:19.972" v="4790" actId="20577"/>
        <pc:sldMkLst>
          <pc:docMk/>
          <pc:sldMk cId="68292964" sldId="2147476455"/>
        </pc:sldMkLst>
        <pc:spChg chg="mod">
          <ac:chgData name="Tường SKHĐT" userId="ab9568c39a88b08a" providerId="LiveId" clId="{61F4E1D9-0E8A-4665-B7DB-3A400D5561F3}" dt="2025-05-06T07:46:10.694" v="4541" actId="1076"/>
          <ac:spMkLst>
            <pc:docMk/>
            <pc:sldMk cId="68292964" sldId="2147476455"/>
            <ac:spMk id="27" creationId="{B1C02D21-66B9-3063-6C62-C713AAE2B399}"/>
          </ac:spMkLst>
        </pc:spChg>
        <pc:graphicFrameChg chg="mod">
          <ac:chgData name="Tường SKHĐT" userId="ab9568c39a88b08a" providerId="LiveId" clId="{61F4E1D9-0E8A-4665-B7DB-3A400D5561F3}" dt="2025-05-06T07:46:15.860" v="4543" actId="1076"/>
          <ac:graphicFrameMkLst>
            <pc:docMk/>
            <pc:sldMk cId="68292964" sldId="2147476455"/>
            <ac:graphicFrameMk id="3" creationId="{24D44927-DCAE-37F6-7F80-57AD01E94C54}"/>
          </ac:graphicFrameMkLst>
        </pc:graphicFrameChg>
        <pc:graphicFrameChg chg="mod modGraphic">
          <ac:chgData name="Tường SKHĐT" userId="ab9568c39a88b08a" providerId="LiveId" clId="{61F4E1D9-0E8A-4665-B7DB-3A400D5561F3}" dt="2025-05-06T09:24:19.972" v="4790" actId="20577"/>
          <ac:graphicFrameMkLst>
            <pc:docMk/>
            <pc:sldMk cId="68292964" sldId="2147476455"/>
            <ac:graphicFrameMk id="6" creationId="{37D5917E-0290-5A64-8275-B83EDD09D9FC}"/>
          </ac:graphicFrameMkLst>
        </pc:graphicFrameChg>
      </pc:sldChg>
      <pc:sldChg chg="modSp add del">
        <pc:chgData name="Tường SKHĐT" userId="ab9568c39a88b08a" providerId="LiveId" clId="{61F4E1D9-0E8A-4665-B7DB-3A400D5561F3}" dt="2025-05-06T07:47:07.021" v="4545" actId="2696"/>
        <pc:sldMkLst>
          <pc:docMk/>
          <pc:sldMk cId="1439486798" sldId="2147476456"/>
        </pc:sldMkLst>
        <pc:graphicFrameChg chg="mod">
          <ac:chgData name="Tường SKHĐT" userId="ab9568c39a88b08a" providerId="LiveId" clId="{61F4E1D9-0E8A-4665-B7DB-3A400D5561F3}" dt="2025-05-06T07:31:41.906" v="4507"/>
          <ac:graphicFrameMkLst>
            <pc:docMk/>
            <pc:sldMk cId="1439486798" sldId="2147476456"/>
            <ac:graphicFrameMk id="6" creationId="{117B9CEC-ED7B-ADE3-7FF7-7D05D57E16E2}"/>
          </ac:graphicFrameMkLst>
        </pc:graphicFrameChg>
      </pc:sldChg>
      <pc:sldChg chg="add del">
        <pc:chgData name="Tường SKHĐT" userId="ab9568c39a88b08a" providerId="LiveId" clId="{61F4E1D9-0E8A-4665-B7DB-3A400D5561F3}" dt="2025-05-06T08:17:03.597" v="4726" actId="2696"/>
        <pc:sldMkLst>
          <pc:docMk/>
          <pc:sldMk cId="4231076388" sldId="2147476456"/>
        </pc:sldMkLst>
      </pc:sldChg>
      <pc:sldChg chg="add del ord">
        <pc:chgData name="Tường SKHĐT" userId="ab9568c39a88b08a" providerId="LiveId" clId="{61F4E1D9-0E8A-4665-B7DB-3A400D5561F3}" dt="2025-05-06T08:18:45.789" v="4740" actId="2696"/>
        <pc:sldMkLst>
          <pc:docMk/>
          <pc:sldMk cId="733510400" sldId="214747645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a:latin typeface="Times New Roman" panose="02020603050405020304" pitchFamily="18" charset="0"/>
                <a:cs typeface="Times New Roman" panose="02020603050405020304" pitchFamily="18" charset="0"/>
              </a:rPr>
              <a:t>CHỈ SỐ SẢN XUẤT CÔNG NGHIỆP 4 THÁNG</a:t>
            </a:r>
          </a:p>
          <a:p>
            <a:pPr>
              <a:defRPr/>
            </a:pPr>
            <a:r>
              <a:rPr lang="en-US" sz="1800">
                <a:latin typeface="Times New Roman" panose="02020603050405020304" pitchFamily="18" charset="0"/>
                <a:cs typeface="Times New Roman" panose="02020603050405020304" pitchFamily="18" charset="0"/>
              </a:rPr>
              <a:t>TỪ NĂM 2021 - 2025</a:t>
            </a:r>
          </a:p>
        </c:rich>
      </c:tx>
      <c:layout>
        <c:manualLayout>
          <c:xMode val="edge"/>
          <c:yMode val="edge"/>
          <c:x val="2.1027056308277137E-3"/>
          <c:y val="1.2048770596287928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314055994173083"/>
          <c:y val="3.184776614958721E-2"/>
          <c:w val="0.8353785820216495"/>
          <c:h val="0.91678618263495526"/>
        </c:manualLayout>
      </c:layout>
      <c:barChart>
        <c:barDir val="col"/>
        <c:grouping val="clustered"/>
        <c:varyColors val="0"/>
        <c:ser>
          <c:idx val="0"/>
          <c:order val="0"/>
          <c:tx>
            <c:strRef>
              <c:f>Sheet1!$B$1</c:f>
              <c:strCache>
                <c:ptCount val="1"/>
                <c:pt idx="0">
                  <c:v>CHỈ SỐ SẢN XUẤT CÔNG NGHIỆP QUÝ I TỪ NĂM 2021 - 2025</c:v>
                </c:pt>
              </c:strCache>
            </c:strRef>
          </c:tx>
          <c:spPr>
            <a:solidFill>
              <a:srgbClr val="FF0000"/>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1-2636-49B2-9E48-15EA7A203551}"/>
              </c:ext>
            </c:extLst>
          </c:dPt>
          <c:dPt>
            <c:idx val="1"/>
            <c:invertIfNegative val="0"/>
            <c:bubble3D val="0"/>
            <c:spPr>
              <a:solidFill>
                <a:srgbClr val="0070C0"/>
              </a:solidFill>
              <a:ln>
                <a:noFill/>
              </a:ln>
              <a:effectLst/>
            </c:spPr>
            <c:extLst>
              <c:ext xmlns:c16="http://schemas.microsoft.com/office/drawing/2014/chart" uri="{C3380CC4-5D6E-409C-BE32-E72D297353CC}">
                <c16:uniqueId val="{00000003-2636-49B2-9E48-15EA7A203551}"/>
              </c:ext>
            </c:extLst>
          </c:dPt>
          <c:dPt>
            <c:idx val="2"/>
            <c:invertIfNegative val="0"/>
            <c:bubble3D val="0"/>
            <c:spPr>
              <a:solidFill>
                <a:srgbClr val="0070C0"/>
              </a:solidFill>
              <a:ln>
                <a:noFill/>
              </a:ln>
              <a:effectLst/>
            </c:spPr>
            <c:extLst>
              <c:ext xmlns:c16="http://schemas.microsoft.com/office/drawing/2014/chart" uri="{C3380CC4-5D6E-409C-BE32-E72D297353CC}">
                <c16:uniqueId val="{00000004-2636-49B2-9E48-15EA7A203551}"/>
              </c:ext>
            </c:extLst>
          </c:dPt>
          <c:dPt>
            <c:idx val="3"/>
            <c:invertIfNegative val="0"/>
            <c:bubble3D val="0"/>
            <c:spPr>
              <a:solidFill>
                <a:srgbClr val="0070C0"/>
              </a:solidFill>
              <a:ln>
                <a:noFill/>
              </a:ln>
              <a:effectLst/>
            </c:spPr>
            <c:extLst>
              <c:ext xmlns:c16="http://schemas.microsoft.com/office/drawing/2014/chart" uri="{C3380CC4-5D6E-409C-BE32-E72D297353CC}">
                <c16:uniqueId val="{00000005-2636-49B2-9E48-15EA7A203551}"/>
              </c:ext>
            </c:extLst>
          </c:dPt>
          <c:dLbls>
            <c:dLbl>
              <c:idx val="2"/>
              <c:layout>
                <c:manualLayout>
                  <c:x val="-2.1832030545590121E-3"/>
                  <c:y val="0.1559734558559641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636-49B2-9E48-15EA7A203551}"/>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2021</c:v>
                </c:pt>
                <c:pt idx="1">
                  <c:v>2022</c:v>
                </c:pt>
                <c:pt idx="2">
                  <c:v>2023</c:v>
                </c:pt>
                <c:pt idx="3">
                  <c:v>2024</c:v>
                </c:pt>
                <c:pt idx="4">
                  <c:v>2025</c:v>
                </c:pt>
              </c:numCache>
            </c:numRef>
          </c:cat>
          <c:val>
            <c:numRef>
              <c:f>Sheet1!$B$2:$B$6</c:f>
              <c:numCache>
                <c:formatCode>0.00%</c:formatCode>
                <c:ptCount val="5"/>
                <c:pt idx="0">
                  <c:v>7.0499999999999993E-2</c:v>
                </c:pt>
                <c:pt idx="1">
                  <c:v>6.0699999999999997E-2</c:v>
                </c:pt>
                <c:pt idx="2">
                  <c:v>-2.9999999999999997E-4</c:v>
                </c:pt>
                <c:pt idx="3">
                  <c:v>8.5999999999999993E-2</c:v>
                </c:pt>
                <c:pt idx="4">
                  <c:v>9.7199999999999995E-2</c:v>
                </c:pt>
              </c:numCache>
            </c:numRef>
          </c:val>
          <c:extLst>
            <c:ext xmlns:c16="http://schemas.microsoft.com/office/drawing/2014/chart" uri="{C3380CC4-5D6E-409C-BE32-E72D297353CC}">
              <c16:uniqueId val="{00000002-2636-49B2-9E48-15EA7A203551}"/>
            </c:ext>
          </c:extLst>
        </c:ser>
        <c:dLbls>
          <c:dLblPos val="outEnd"/>
          <c:showLegendKey val="0"/>
          <c:showVal val="1"/>
          <c:showCatName val="0"/>
          <c:showSerName val="0"/>
          <c:showPercent val="0"/>
          <c:showBubbleSize val="0"/>
        </c:dLbls>
        <c:gapWidth val="219"/>
        <c:overlap val="-27"/>
        <c:axId val="274605952"/>
        <c:axId val="514775680"/>
      </c:barChart>
      <c:catAx>
        <c:axId val="2746059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14775680"/>
        <c:crosses val="autoZero"/>
        <c:auto val="1"/>
        <c:lblAlgn val="ctr"/>
        <c:lblOffset val="100"/>
        <c:noMultiLvlLbl val="0"/>
      </c:catAx>
      <c:valAx>
        <c:axId val="514775680"/>
        <c:scaling>
          <c:orientation val="minMax"/>
        </c:scaling>
        <c:delete val="1"/>
        <c:axPos val="l"/>
        <c:numFmt formatCode="0.00%" sourceLinked="1"/>
        <c:majorTickMark val="out"/>
        <c:minorTickMark val="none"/>
        <c:tickLblPos val="nextTo"/>
        <c:crossAx val="274605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1" qsCatId="simple" csTypeId="urn:microsoft.com/office/officeart/2005/8/colors/accent1_2#1"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400" b="1" kern="1200">
              <a:solidFill>
                <a:srgbClr val="C00000"/>
              </a:solidFill>
              <a:latin typeface="Times New Roman" panose="02020603050405020304" pitchFamily="18" charset="0"/>
              <a:ea typeface="Calibri" panose="020F0502020204030204" pitchFamily="34" charset="0"/>
              <a:cs typeface="+mn-cs"/>
            </a:rPr>
            <a:t>1</a:t>
          </a:r>
          <a:r>
            <a:rPr lang="pt-BR" sz="2400" b="1" kern="1200">
              <a:solidFill>
                <a:srgbClr val="C00000"/>
              </a:solidFill>
              <a:latin typeface="Times New Roman" panose="02020603050405020304" pitchFamily="18" charset="0"/>
              <a:ea typeface="Calibri" panose="020F0502020204030204" pitchFamily="34" charset="0"/>
              <a:cs typeface="+mn-cs"/>
            </a:rPr>
            <a:t>. </a:t>
          </a:r>
          <a:r>
            <a:rPr lang="vi-VN" sz="2400" b="1" kern="1200">
              <a:solidFill>
                <a:srgbClr val="C00000"/>
              </a:solidFill>
              <a:latin typeface="Times New Roman" panose="02020603050405020304" pitchFamily="18" charset="0"/>
              <a:ea typeface="Calibri" panose="020F0502020204030204" pitchFamily="34" charset="0"/>
              <a:cs typeface="+mn-cs"/>
            </a:rPr>
            <a:t>NÔNG, LÂM, THỦY SẢN, QUẢN LÝ TÀI NGUYÊN – MÔI TRƯỜNG</a:t>
          </a:r>
          <a:endParaRPr lang="en-US" sz="24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2" qsCatId="simple" csTypeId="urn:microsoft.com/office/officeart/2005/8/colors/accent1_2#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462F309-4F84-47E3-B8F3-5663C105A101}">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462F309-4F84-47E3-B8F3-5663C105A101}">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phldr="0" custT="1"/>
      <dgm:spPr>
        <a:solidFill>
          <a:schemeClr val="accent2">
            <a:lumMod val="20000"/>
            <a:lumOff val="80000"/>
            <a:alpha val="90000"/>
          </a:schemeClr>
        </a:solidFill>
      </dgm:spPr>
      <dgm:t>
        <a:bodyPr vert="horz" wrap="square"/>
        <a:lstStyle/>
        <a:p>
          <a:pPr>
            <a:lnSpc>
              <a:spcPct val="100000"/>
            </a:lnSpc>
            <a:spcBef>
              <a:spcPct val="0"/>
            </a:spcBef>
            <a:spcAft>
              <a:spcPct val="15000"/>
            </a:spcAft>
          </a:pPr>
          <a:r>
            <a:rPr lang="vi-VN" sz="2400" b="1" kern="1200">
              <a:solidFill>
                <a:srgbClr val="C00000"/>
              </a:solidFill>
              <a:latin typeface="Times New Roman" panose="02020603050405020304" pitchFamily="18" charset="0"/>
              <a:ea typeface="Calibri" panose="020F0502020204030204" pitchFamily="34" charset="0"/>
              <a:cs typeface="+mn-cs"/>
            </a:rPr>
            <a:t>1</a:t>
          </a:r>
          <a:r>
            <a:rPr lang="pt-BR" sz="2400" b="1" kern="1200">
              <a:solidFill>
                <a:srgbClr val="C00000"/>
              </a:solidFill>
              <a:latin typeface="Times New Roman" panose="02020603050405020304" pitchFamily="18" charset="0"/>
              <a:ea typeface="Calibri" panose="020F0502020204030204" pitchFamily="34" charset="0"/>
              <a:cs typeface="+mn-cs"/>
            </a:rPr>
            <a:t>. </a:t>
          </a:r>
          <a:r>
            <a:rPr lang="vi-VN" sz="2400" b="1" kern="1200">
              <a:solidFill>
                <a:srgbClr val="C00000"/>
              </a:solidFill>
              <a:latin typeface="Times New Roman" panose="02020603050405020304" pitchFamily="18" charset="0"/>
              <a:ea typeface="Calibri" panose="020F0502020204030204" pitchFamily="34" charset="0"/>
              <a:cs typeface="+mn-cs"/>
            </a:rPr>
            <a:t>NÔNG, LÂM, THỦY SẢN, QUẢN LÝ TÀI NGUYÊN – MÔI TRƯỜNG </a:t>
          </a:r>
          <a:r>
            <a:rPr lang="en-US" altLang="vi-VN" sz="2400" b="1" kern="1200">
              <a:solidFill>
                <a:srgbClr val="C00000"/>
              </a:solidFill>
              <a:latin typeface="Times New Roman" panose="02020603050405020304" pitchFamily="18" charset="0"/>
              <a:ea typeface="Calibri" panose="020F0502020204030204" pitchFamily="34" charset="0"/>
              <a:cs typeface="+mn-cs"/>
            </a:rPr>
            <a:t>(Tiếp theo)</a:t>
          </a:r>
          <a:endParaRPr lang="en-US" altLang="vi-VN" sz="2400" b="1" kern="1200" dirty="0">
            <a:solidFill>
              <a:srgbClr val="C00000"/>
            </a:solidFill>
            <a:latin typeface="Times New Roman" panose="02020603050405020304" pitchFamily="18" charset="0"/>
            <a:ea typeface="Calibri" panose="020F0502020204030204" pitchFamily="34" charset="0"/>
            <a:cs typeface="+mn-cs"/>
          </a:endParaRPr>
        </a:p>
      </dgm:t>
    </dgm:pt>
    <dgm:pt modelId="{8C5248B0-CF95-46B9-B3DF-5903DA7BE923}" type="parTrans" cxnId="{93A1EAB5-9869-4BFC-A764-10A8FD9F2E60}">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93A1EAB5-9869-4BFC-A764-10A8FD9F2E60}">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F462F309-4F84-47E3-B8F3-5663C105A101}" srcId="{011C79E0-B116-4E55-8C54-A2CE86D2A740}" destId="{CE531857-95D9-4450-A523-F1CA7AE880F1}" srcOrd="0" destOrd="0" parTransId="{7049913E-CA72-4D04-86E8-DB4D4A7E415E}" sibTransId="{6F0CD08A-C498-4E17-88C3-1D1175F05039}"/>
    <dgm:cxn modelId="{F6757524-2D8C-4681-907A-DA620F2BFFF8}" type="presOf" srcId="{CE531857-95D9-4450-A523-F1CA7AE880F1}" destId="{E5F4221C-3B75-4195-B6B0-6C7247B30852}" srcOrd="0" destOrd="0" presId="urn:microsoft.com/office/officeart/2005/8/layout/chevron2"/>
    <dgm:cxn modelId="{93A1EAB5-9869-4BFC-A764-10A8FD9F2E60}" srcId="{CE531857-95D9-4450-A523-F1CA7AE880F1}" destId="{7158C417-01D3-4DA0-9415-16B3B3977CD1}" srcOrd="0" destOrd="0" parTransId="{8C5248B0-CF95-46B9-B3DF-5903DA7BE923}" sibTransId="{932BBA9B-3838-4105-B5F8-F779936A7798}"/>
    <dgm:cxn modelId="{D199D3E3-544F-4467-8EC2-9DD89E919267}" type="presOf" srcId="{7158C417-01D3-4DA0-9415-16B3B3977CD1}" destId="{9770188F-3220-4119-9599-0FD33E998D96}" srcOrd="0" destOrd="0" presId="urn:microsoft.com/office/officeart/2005/8/layout/chevron2"/>
    <dgm:cxn modelId="{AED7AAF4-4081-4648-9440-7DC927C54227}" type="presOf" srcId="{011C79E0-B116-4E55-8C54-A2CE86D2A740}" destId="{710DA7AD-DF2E-4B6F-8F66-B72A755643A6}" srcOrd="0" destOrd="0" presId="urn:microsoft.com/office/officeart/2005/8/layout/chevron2"/>
    <dgm:cxn modelId="{84AD23BA-DDC5-4CEE-BB04-EC6D7E244011}" type="presParOf" srcId="{710DA7AD-DF2E-4B6F-8F66-B72A755643A6}" destId="{E56F3C40-8FB1-476F-A6D3-68C8D2629BA9}" srcOrd="0" destOrd="0" presId="urn:microsoft.com/office/officeart/2005/8/layout/chevron2"/>
    <dgm:cxn modelId="{1FEB7649-56F3-4C55-85E5-727AD251D98C}" type="presParOf" srcId="{E56F3C40-8FB1-476F-A6D3-68C8D2629BA9}" destId="{E5F4221C-3B75-4195-B6B0-6C7247B30852}" srcOrd="0" destOrd="0" presId="urn:microsoft.com/office/officeart/2005/8/layout/chevron2"/>
    <dgm:cxn modelId="{3EE6F57B-4FC8-4B13-BAD4-2B07364DCCE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3" qsCatId="simple" csTypeId="urn:microsoft.com/office/officeart/2005/8/colors/accent1_2#3"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Times New Roman" panose="02020603050405020304" pitchFamily="18" charset="0"/>
              <a:ea typeface="Calibri" panose="020F0502020204030204" pitchFamily="34" charset="0"/>
              <a:cs typeface="+mn-cs"/>
            </a:rPr>
            <a:t>2</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CÔNG NGHIỆP – XÂY DỰNG</a:t>
          </a:r>
          <a:endParaRPr lang="en-US" sz="28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4" qsCatId="simple" csTypeId="urn:microsoft.com/office/officeart/2005/8/colors/accent1_2#4"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Times New Roman" panose="02020603050405020304" pitchFamily="18" charset="0"/>
              <a:ea typeface="Calibri" panose="020F0502020204030204" pitchFamily="34" charset="0"/>
              <a:cs typeface="+mn-cs"/>
            </a:rPr>
            <a:t>3</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THƯƠNG MẠI, DỊCH VỤ, DU LỊCH</a:t>
          </a:r>
          <a:endParaRPr lang="en-US" sz="28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5" qsCatId="simple" csTypeId="urn:microsoft.com/office/officeart/2005/8/colors/accent1_2#5"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Times New Roman" panose="02020603050405020304" pitchFamily="18" charset="0"/>
              <a:ea typeface="Calibri" panose="020F0502020204030204" pitchFamily="34" charset="0"/>
              <a:cs typeface="+mn-cs"/>
            </a:rPr>
            <a:t>4</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TÀI CHÍNH – NGÂN SÁCH</a:t>
          </a:r>
          <a:endParaRPr lang="en-US" sz="28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6" qsCatId="simple" csTypeId="urn:microsoft.com/office/officeart/2005/8/colors/accent1_2#6"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Times New Roman" panose="02020603050405020304" pitchFamily="18" charset="0"/>
              <a:ea typeface="Calibri" panose="020F0502020204030204" pitchFamily="34" charset="0"/>
              <a:cs typeface="+mn-cs"/>
            </a:rPr>
            <a:t>5</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ĐẦU TƯ CÔNG VÀ THU HÚT ĐẦU TƯ</a:t>
          </a:r>
          <a:endParaRPr lang="en-US" sz="28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0" custLinFactNeighborY="-22714">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7" qsCatId="simple" csTypeId="urn:microsoft.com/office/officeart/2005/8/colors/accent1_2#7"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5F9BDC92-B09C-4A61-917D-D7E395BE2AEB}">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5F9BDC92-B09C-4A61-917D-D7E395BE2AEB}">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phldr="0" custT="1"/>
      <dgm:spPr>
        <a:solidFill>
          <a:schemeClr val="accent2">
            <a:lumMod val="20000"/>
            <a:lumOff val="80000"/>
            <a:alpha val="90000"/>
          </a:schemeClr>
        </a:solidFill>
      </dgm:spPr>
      <dgm:t>
        <a:bodyPr vert="horz" wrap="square"/>
        <a:lstStyle/>
        <a:p>
          <a:pPr>
            <a:lnSpc>
              <a:spcPct val="100000"/>
            </a:lnSpc>
            <a:spcBef>
              <a:spcPct val="0"/>
            </a:spcBef>
            <a:spcAft>
              <a:spcPct val="15000"/>
            </a:spcAft>
          </a:pPr>
          <a:r>
            <a:rPr lang="en-US" altLang="pt-BR" sz="2800" b="1" kern="1200">
              <a:solidFill>
                <a:srgbClr val="C00000"/>
              </a:solidFill>
              <a:latin typeface="Times New Roman" panose="02020603050405020304" pitchFamily="18" charset="0"/>
              <a:ea typeface="Calibri" panose="020F0502020204030204" pitchFamily="34" charset="0"/>
              <a:cs typeface="+mn-cs"/>
            </a:rPr>
            <a:t>6</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VĂN HÓA – XÃ HỘI</a:t>
          </a:r>
          <a:endParaRPr lang="en-US" sz="28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7517A4F6-1462-4288-9D42-DBAE7DDA9002}">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7517A4F6-1462-4288-9D42-DBAE7DDA9002}">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72264810-9151-4227-8BC6-62E871FD20C0}" type="presOf" srcId="{011C79E0-B116-4E55-8C54-A2CE86D2A740}" destId="{710DA7AD-DF2E-4B6F-8F66-B72A755643A6}" srcOrd="0" destOrd="0" presId="urn:microsoft.com/office/officeart/2005/8/layout/chevron2"/>
    <dgm:cxn modelId="{5F9BDC92-B09C-4A61-917D-D7E395BE2AEB}" srcId="{011C79E0-B116-4E55-8C54-A2CE86D2A740}" destId="{CE531857-95D9-4450-A523-F1CA7AE880F1}" srcOrd="0" destOrd="0" parTransId="{7049913E-CA72-4D04-86E8-DB4D4A7E415E}" sibTransId="{6F0CD08A-C498-4E17-88C3-1D1175F05039}"/>
    <dgm:cxn modelId="{DE367EB2-6DEA-450B-B93E-304A022D4CD5}" type="presOf" srcId="{CE531857-95D9-4450-A523-F1CA7AE880F1}" destId="{E5F4221C-3B75-4195-B6B0-6C7247B30852}" srcOrd="0" destOrd="0" presId="urn:microsoft.com/office/officeart/2005/8/layout/chevron2"/>
    <dgm:cxn modelId="{591D69BA-602D-41C1-9BD6-5640FE1223DB}" type="presOf" srcId="{7158C417-01D3-4DA0-9415-16B3B3977CD1}" destId="{9770188F-3220-4119-9599-0FD33E998D96}" srcOrd="0" destOrd="0" presId="urn:microsoft.com/office/officeart/2005/8/layout/chevron2"/>
    <dgm:cxn modelId="{7517A4F6-1462-4288-9D42-DBAE7DDA9002}" srcId="{CE531857-95D9-4450-A523-F1CA7AE880F1}" destId="{7158C417-01D3-4DA0-9415-16B3B3977CD1}" srcOrd="0" destOrd="0" parTransId="{8C5248B0-CF95-46B9-B3DF-5903DA7BE923}" sibTransId="{932BBA9B-3838-4105-B5F8-F779936A7798}"/>
    <dgm:cxn modelId="{6BE5D18B-B171-46E4-A8D7-955266DE2E87}" type="presParOf" srcId="{710DA7AD-DF2E-4B6F-8F66-B72A755643A6}" destId="{E56F3C40-8FB1-476F-A6D3-68C8D2629BA9}" srcOrd="0" destOrd="0" presId="urn:microsoft.com/office/officeart/2005/8/layout/chevron2"/>
    <dgm:cxn modelId="{0C32A382-4A2B-4782-9CCF-667FD89DADA1}" type="presParOf" srcId="{E56F3C40-8FB1-476F-A6D3-68C8D2629BA9}" destId="{E5F4221C-3B75-4195-B6B0-6C7247B30852}" srcOrd="0" destOrd="0" presId="urn:microsoft.com/office/officeart/2005/8/layout/chevron2"/>
    <dgm:cxn modelId="{5B8C3A56-25B8-4D2A-AD1A-07CD47729F2F}"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8" qsCatId="simple" csTypeId="urn:microsoft.com/office/officeart/2005/8/colors/accent1_2#8"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023EE0E2-7C17-43D8-9425-0E722E98AEA1}">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023EE0E2-7C17-43D8-9425-0E722E98AEA1}">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phldr="0" custT="1"/>
      <dgm:spPr>
        <a:solidFill>
          <a:schemeClr val="accent2">
            <a:lumMod val="20000"/>
            <a:lumOff val="80000"/>
            <a:alpha val="90000"/>
          </a:schemeClr>
        </a:solidFill>
      </dgm:spPr>
      <dgm:t>
        <a:bodyPr vert="horz" wrap="square"/>
        <a:lstStyle/>
        <a:p>
          <a:pPr>
            <a:lnSpc>
              <a:spcPct val="100000"/>
            </a:lnSpc>
            <a:spcBef>
              <a:spcPct val="0"/>
            </a:spcBef>
            <a:spcAft>
              <a:spcPct val="15000"/>
            </a:spcAft>
          </a:pPr>
          <a:r>
            <a:rPr lang="en-US" altLang="pt-BR" sz="2800" b="1" kern="1200">
              <a:solidFill>
                <a:srgbClr val="C00000"/>
              </a:solidFill>
              <a:latin typeface="Times New Roman" panose="02020603050405020304" pitchFamily="18" charset="0"/>
              <a:ea typeface="Calibri" panose="020F0502020204030204" pitchFamily="34" charset="0"/>
              <a:cs typeface="+mn-cs"/>
            </a:rPr>
            <a:t>6</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VĂN HÓA – XÃ HỘI </a:t>
          </a:r>
          <a:r>
            <a:rPr lang="en-US" altLang="vi-VN" sz="2800" b="1" kern="1200">
              <a:solidFill>
                <a:srgbClr val="C00000"/>
              </a:solidFill>
              <a:latin typeface="Times New Roman" panose="02020603050405020304" pitchFamily="18" charset="0"/>
              <a:ea typeface="Calibri" panose="020F0502020204030204" pitchFamily="34" charset="0"/>
              <a:cs typeface="+mn-cs"/>
            </a:rPr>
            <a:t>(Tiếp theo)</a:t>
          </a:r>
          <a:endParaRPr lang="en-US" altLang="vi-VN" sz="2800" b="1" kern="1200" dirty="0">
            <a:solidFill>
              <a:srgbClr val="C00000"/>
            </a:solidFill>
            <a:latin typeface="Times New Roman" panose="02020603050405020304" pitchFamily="18" charset="0"/>
            <a:ea typeface="Calibri" panose="020F0502020204030204" pitchFamily="34" charset="0"/>
            <a:cs typeface="+mn-cs"/>
          </a:endParaRPr>
        </a:p>
      </dgm:t>
    </dgm:pt>
    <dgm:pt modelId="{8C5248B0-CF95-46B9-B3DF-5903DA7BE923}" type="parTrans" cxnId="{3615F826-2F69-45E7-B291-6F3717510336}">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3615F826-2F69-45E7-B291-6F3717510336}">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3615F826-2F69-45E7-B291-6F3717510336}" srcId="{CE531857-95D9-4450-A523-F1CA7AE880F1}" destId="{7158C417-01D3-4DA0-9415-16B3B3977CD1}" srcOrd="0" destOrd="0" parTransId="{8C5248B0-CF95-46B9-B3DF-5903DA7BE923}" sibTransId="{932BBA9B-3838-4105-B5F8-F779936A7798}"/>
    <dgm:cxn modelId="{FCE1BAA0-1C5C-44E4-8CEE-55CE6FD467F5}" type="presOf" srcId="{7158C417-01D3-4DA0-9415-16B3B3977CD1}" destId="{9770188F-3220-4119-9599-0FD33E998D96}" srcOrd="0" destOrd="0" presId="urn:microsoft.com/office/officeart/2005/8/layout/chevron2"/>
    <dgm:cxn modelId="{385E80BC-3F23-48C9-995D-A8D19D82A3DC}" type="presOf" srcId="{011C79E0-B116-4E55-8C54-A2CE86D2A740}" destId="{710DA7AD-DF2E-4B6F-8F66-B72A755643A6}" srcOrd="0" destOrd="0" presId="urn:microsoft.com/office/officeart/2005/8/layout/chevron2"/>
    <dgm:cxn modelId="{023EE0E2-7C17-43D8-9425-0E722E98AEA1}" srcId="{011C79E0-B116-4E55-8C54-A2CE86D2A740}" destId="{CE531857-95D9-4450-A523-F1CA7AE880F1}" srcOrd="0" destOrd="0" parTransId="{7049913E-CA72-4D04-86E8-DB4D4A7E415E}" sibTransId="{6F0CD08A-C498-4E17-88C3-1D1175F05039}"/>
    <dgm:cxn modelId="{792061F0-8702-4BBE-88C2-5768F69ED477}" type="presOf" srcId="{CE531857-95D9-4450-A523-F1CA7AE880F1}" destId="{E5F4221C-3B75-4195-B6B0-6C7247B30852}" srcOrd="0" destOrd="0" presId="urn:microsoft.com/office/officeart/2005/8/layout/chevron2"/>
    <dgm:cxn modelId="{F2D1551C-B20C-4AC7-8005-4062A9CFD182}" type="presParOf" srcId="{710DA7AD-DF2E-4B6F-8F66-B72A755643A6}" destId="{E56F3C40-8FB1-476F-A6D3-68C8D2629BA9}" srcOrd="0" destOrd="0" presId="urn:microsoft.com/office/officeart/2005/8/layout/chevron2"/>
    <dgm:cxn modelId="{D41493F5-C959-4616-977F-6217D1F41A78}" type="presParOf" srcId="{E56F3C40-8FB1-476F-A6D3-68C8D2629BA9}" destId="{E5F4221C-3B75-4195-B6B0-6C7247B30852}" srcOrd="0" destOrd="0" presId="urn:microsoft.com/office/officeart/2005/8/layout/chevron2"/>
    <dgm:cxn modelId="{3E1B702A-2057-4125-93C8-CF4D77F86E67}"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9" qsCatId="simple" csTypeId="urn:microsoft.com/office/officeart/2005/8/colors/accent1_2#9"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39EF4E18-1EF0-4D80-8744-58F6FC883E6D}">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39EF4E18-1EF0-4D80-8744-58F6FC883E6D}">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phldr="0" custT="1"/>
      <dgm:spPr>
        <a:solidFill>
          <a:schemeClr val="accent2">
            <a:lumMod val="20000"/>
            <a:lumOff val="80000"/>
            <a:alpha val="90000"/>
          </a:schemeClr>
        </a:solidFill>
      </dgm:spPr>
      <dgm:t>
        <a:bodyPr vert="horz" wrap="square"/>
        <a:lstStyle/>
        <a:p>
          <a:pPr>
            <a:lnSpc>
              <a:spcPct val="100000"/>
            </a:lnSpc>
            <a:spcBef>
              <a:spcPct val="0"/>
            </a:spcBef>
            <a:spcAft>
              <a:spcPct val="15000"/>
            </a:spcAft>
          </a:pPr>
          <a:r>
            <a:rPr lang="en-US" altLang="vi-VN" sz="2800" b="1" kern="1200">
              <a:solidFill>
                <a:srgbClr val="C00000"/>
              </a:solidFill>
              <a:latin typeface="Times New Roman" panose="02020603050405020304" pitchFamily="18" charset="0"/>
              <a:ea typeface="Calibri" panose="020F0502020204030204" pitchFamily="34" charset="0"/>
              <a:cs typeface="+mn-cs"/>
            </a:rPr>
            <a:t>7</a:t>
          </a:r>
          <a:r>
            <a:rPr lang="vi-VN" sz="2800" b="1" kern="1200">
              <a:solidFill>
                <a:srgbClr val="C00000"/>
              </a:solidFill>
              <a:latin typeface="Times New Roman" panose="02020603050405020304" pitchFamily="18" charset="0"/>
              <a:ea typeface="Calibri" panose="020F0502020204030204" pitchFamily="34" charset="0"/>
              <a:cs typeface="+mn-cs"/>
            </a:rPr>
            <a:t>. NỘI CHÍNH</a:t>
          </a:r>
          <a:endParaRPr lang="en-US" sz="28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5B0EA468-EC53-4FC1-B9DA-D0565FD874D7}">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5B0EA468-EC53-4FC1-B9DA-D0565FD874D7}">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39EF4E18-1EF0-4D80-8744-58F6FC883E6D}" srcId="{011C79E0-B116-4E55-8C54-A2CE86D2A740}" destId="{CE531857-95D9-4450-A523-F1CA7AE880F1}" srcOrd="0" destOrd="0" parTransId="{7049913E-CA72-4D04-86E8-DB4D4A7E415E}" sibTransId="{6F0CD08A-C498-4E17-88C3-1D1175F05039}"/>
    <dgm:cxn modelId="{63A71064-F142-44A4-B9A7-BFF282CE870D}" type="presOf" srcId="{011C79E0-B116-4E55-8C54-A2CE86D2A740}" destId="{710DA7AD-DF2E-4B6F-8F66-B72A755643A6}" srcOrd="0" destOrd="0" presId="urn:microsoft.com/office/officeart/2005/8/layout/chevron2"/>
    <dgm:cxn modelId="{5B0EA468-EC53-4FC1-B9DA-D0565FD874D7}" srcId="{CE531857-95D9-4450-A523-F1CA7AE880F1}" destId="{7158C417-01D3-4DA0-9415-16B3B3977CD1}" srcOrd="0" destOrd="0" parTransId="{8C5248B0-CF95-46B9-B3DF-5903DA7BE923}" sibTransId="{932BBA9B-3838-4105-B5F8-F779936A7798}"/>
    <dgm:cxn modelId="{C73690E8-EA27-4E34-B2A9-5AA4CDF9BB66}" type="presOf" srcId="{CE531857-95D9-4450-A523-F1CA7AE880F1}" destId="{E5F4221C-3B75-4195-B6B0-6C7247B30852}" srcOrd="0" destOrd="0" presId="urn:microsoft.com/office/officeart/2005/8/layout/chevron2"/>
    <dgm:cxn modelId="{53D633FE-898D-4D69-8C0A-8E39D9004B2D}" type="presOf" srcId="{7158C417-01D3-4DA0-9415-16B3B3977CD1}" destId="{9770188F-3220-4119-9599-0FD33E998D96}" srcOrd="0" destOrd="0" presId="urn:microsoft.com/office/officeart/2005/8/layout/chevron2"/>
    <dgm:cxn modelId="{5A5E0982-1D69-458B-BEF9-CEF23DF47FEB}" type="presParOf" srcId="{710DA7AD-DF2E-4B6F-8F66-B72A755643A6}" destId="{E56F3C40-8FB1-476F-A6D3-68C8D2629BA9}" srcOrd="0" destOrd="0" presId="urn:microsoft.com/office/officeart/2005/8/layout/chevron2"/>
    <dgm:cxn modelId="{50AB21D6-189C-43C8-9BD4-0872E16EAA4C}" type="presParOf" srcId="{E56F3C40-8FB1-476F-A6D3-68C8D2629BA9}" destId="{E5F4221C-3B75-4195-B6B0-6C7247B30852}" srcOrd="0" destOrd="0" presId="urn:microsoft.com/office/officeart/2005/8/layout/chevron2"/>
    <dgm:cxn modelId="{3E801CB8-5308-4764-AC0C-A900932E7077}"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vi-VN" sz="2400" b="1" kern="1200">
              <a:solidFill>
                <a:srgbClr val="C00000"/>
              </a:solidFill>
              <a:latin typeface="Times New Roman" panose="02020603050405020304" pitchFamily="18" charset="0"/>
              <a:ea typeface="Calibri" panose="020F0502020204030204" pitchFamily="34" charset="0"/>
              <a:cs typeface="+mn-cs"/>
            </a:rPr>
            <a:t>1</a:t>
          </a:r>
          <a:r>
            <a:rPr lang="pt-BR" sz="2400" b="1" kern="1200">
              <a:solidFill>
                <a:srgbClr val="C00000"/>
              </a:solidFill>
              <a:latin typeface="Times New Roman" panose="02020603050405020304" pitchFamily="18" charset="0"/>
              <a:ea typeface="Calibri" panose="020F0502020204030204" pitchFamily="34" charset="0"/>
              <a:cs typeface="+mn-cs"/>
            </a:rPr>
            <a:t>. </a:t>
          </a:r>
          <a:r>
            <a:rPr lang="vi-VN" sz="2400" b="1" kern="1200">
              <a:solidFill>
                <a:srgbClr val="C00000"/>
              </a:solidFill>
              <a:latin typeface="Times New Roman" panose="02020603050405020304" pitchFamily="18" charset="0"/>
              <a:ea typeface="Calibri" panose="020F0502020204030204" pitchFamily="34" charset="0"/>
              <a:cs typeface="+mn-cs"/>
            </a:rPr>
            <a:t>NÔNG, LÂM, THỦY SẢN, QUẢN LÝ TÀI NGUYÊN – MÔI TRƯỜNG</a:t>
          </a:r>
          <a:endParaRPr lang="en-US" sz="24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3689" y="164757"/>
          <a:ext cx="1091265" cy="76388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2" y="383010"/>
        <a:ext cx="763885" cy="327380"/>
      </dsp:txXfrm>
    </dsp:sp>
    <dsp:sp modelId="{9770188F-3220-4119-9599-0FD33E998D96}">
      <dsp:nvSpPr>
        <dsp:cNvPr id="0" name=""/>
        <dsp:cNvSpPr/>
      </dsp:nvSpPr>
      <dsp:spPr>
        <a:xfrm rot="5400000">
          <a:off x="5534080" y="-4768190"/>
          <a:ext cx="709322" cy="10249711"/>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100000"/>
            </a:lnSpc>
            <a:spcBef>
              <a:spcPct val="0"/>
            </a:spcBef>
            <a:spcAft>
              <a:spcPct val="15000"/>
            </a:spcAft>
            <a:buChar char="•"/>
          </a:pPr>
          <a:r>
            <a:rPr lang="vi-VN" sz="2400" b="1" kern="1200">
              <a:solidFill>
                <a:srgbClr val="C00000"/>
              </a:solidFill>
              <a:latin typeface="Times New Roman" panose="02020603050405020304" pitchFamily="18" charset="0"/>
              <a:ea typeface="Calibri" panose="020F0502020204030204" pitchFamily="34" charset="0"/>
              <a:cs typeface="+mn-cs"/>
            </a:rPr>
            <a:t>1</a:t>
          </a:r>
          <a:r>
            <a:rPr lang="pt-BR" sz="2400" b="1" kern="1200">
              <a:solidFill>
                <a:srgbClr val="C00000"/>
              </a:solidFill>
              <a:latin typeface="Times New Roman" panose="02020603050405020304" pitchFamily="18" charset="0"/>
              <a:ea typeface="Calibri" panose="020F0502020204030204" pitchFamily="34" charset="0"/>
              <a:cs typeface="+mn-cs"/>
            </a:rPr>
            <a:t>. </a:t>
          </a:r>
          <a:r>
            <a:rPr lang="vi-VN" sz="2400" b="1" kern="1200">
              <a:solidFill>
                <a:srgbClr val="C00000"/>
              </a:solidFill>
              <a:latin typeface="Times New Roman" panose="02020603050405020304" pitchFamily="18" charset="0"/>
              <a:ea typeface="Calibri" panose="020F0502020204030204" pitchFamily="34" charset="0"/>
              <a:cs typeface="+mn-cs"/>
            </a:rPr>
            <a:t>NÔNG, LÂM, THỦY SẢN, QUẢN LÝ TÀI NGUYÊN – MÔI TRƯỜNG </a:t>
          </a:r>
          <a:r>
            <a:rPr lang="en-US" altLang="vi-VN" sz="2400" b="1" kern="1200">
              <a:solidFill>
                <a:srgbClr val="C00000"/>
              </a:solidFill>
              <a:latin typeface="Times New Roman" panose="02020603050405020304" pitchFamily="18" charset="0"/>
              <a:ea typeface="Calibri" panose="020F0502020204030204" pitchFamily="34" charset="0"/>
              <a:cs typeface="+mn-cs"/>
            </a:rPr>
            <a:t>(Tiếp theo)</a:t>
          </a:r>
          <a:endParaRPr lang="en-US" altLang="vi-VN" sz="2400" b="1" kern="1200" dirty="0">
            <a:solidFill>
              <a:srgbClr val="C00000"/>
            </a:solidFill>
            <a:latin typeface="Times New Roman" panose="02020603050405020304" pitchFamily="18" charset="0"/>
            <a:ea typeface="Calibri" panose="020F0502020204030204" pitchFamily="34" charset="0"/>
            <a:cs typeface="+mn-cs"/>
          </a:endParaRPr>
        </a:p>
      </dsp:txBody>
      <dsp:txXfrm rot="-5400000">
        <a:off x="763886" y="36630"/>
        <a:ext cx="10215085" cy="6400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Times New Roman" panose="02020603050405020304" pitchFamily="18" charset="0"/>
              <a:ea typeface="Calibri" panose="020F0502020204030204" pitchFamily="34" charset="0"/>
              <a:cs typeface="+mn-cs"/>
            </a:rPr>
            <a:t>2</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CÔNG NGHIỆP – XÂY DỰNG</a:t>
          </a:r>
          <a:endParaRPr lang="en-US" sz="28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Times New Roman" panose="02020603050405020304" pitchFamily="18" charset="0"/>
              <a:ea typeface="Calibri" panose="020F0502020204030204" pitchFamily="34" charset="0"/>
              <a:cs typeface="+mn-cs"/>
            </a:rPr>
            <a:t>3</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THƯƠNG MẠI, DỊCH VỤ, DU LỊCH</a:t>
          </a:r>
          <a:endParaRPr lang="en-US" sz="28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Times New Roman" panose="02020603050405020304" pitchFamily="18" charset="0"/>
              <a:ea typeface="Calibri" panose="020F0502020204030204" pitchFamily="34" charset="0"/>
              <a:cs typeface="+mn-cs"/>
            </a:rPr>
            <a:t>4</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TÀI CHÍNH – NGÂN SÁCH</a:t>
          </a:r>
          <a:endParaRPr lang="en-US" sz="28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8753"/>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Times New Roman" panose="02020603050405020304" pitchFamily="18" charset="0"/>
              <a:ea typeface="Calibri" panose="020F0502020204030204" pitchFamily="34" charset="0"/>
              <a:cs typeface="+mn-cs"/>
            </a:rPr>
            <a:t>5</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ĐẦU TƯ CÔNG VÀ THU HÚT ĐẦU TƯ</a:t>
          </a:r>
          <a:endParaRPr lang="en-US" sz="28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4694"/>
        <a:ext cx="10213522" cy="6413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100000"/>
            </a:lnSpc>
            <a:spcBef>
              <a:spcPct val="0"/>
            </a:spcBef>
            <a:spcAft>
              <a:spcPct val="15000"/>
            </a:spcAft>
            <a:buChar char="•"/>
          </a:pPr>
          <a:r>
            <a:rPr lang="en-US" altLang="pt-BR" sz="2800" b="1" kern="1200">
              <a:solidFill>
                <a:srgbClr val="C00000"/>
              </a:solidFill>
              <a:latin typeface="Times New Roman" panose="02020603050405020304" pitchFamily="18" charset="0"/>
              <a:ea typeface="Calibri" panose="020F0502020204030204" pitchFamily="34" charset="0"/>
              <a:cs typeface="+mn-cs"/>
            </a:rPr>
            <a:t>6</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VĂN HÓA – XÃ HỘI</a:t>
          </a:r>
          <a:endParaRPr lang="en-US" sz="28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100000"/>
            </a:lnSpc>
            <a:spcBef>
              <a:spcPct val="0"/>
            </a:spcBef>
            <a:spcAft>
              <a:spcPct val="15000"/>
            </a:spcAft>
            <a:buChar char="•"/>
          </a:pPr>
          <a:r>
            <a:rPr lang="en-US" altLang="pt-BR" sz="2800" b="1" kern="1200">
              <a:solidFill>
                <a:srgbClr val="C00000"/>
              </a:solidFill>
              <a:latin typeface="Times New Roman" panose="02020603050405020304" pitchFamily="18" charset="0"/>
              <a:ea typeface="Calibri" panose="020F0502020204030204" pitchFamily="34" charset="0"/>
              <a:cs typeface="+mn-cs"/>
            </a:rPr>
            <a:t>6</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VĂN HÓA – XÃ HỘI </a:t>
          </a:r>
          <a:r>
            <a:rPr lang="en-US" altLang="vi-VN" sz="2800" b="1" kern="1200">
              <a:solidFill>
                <a:srgbClr val="C00000"/>
              </a:solidFill>
              <a:latin typeface="Times New Roman" panose="02020603050405020304" pitchFamily="18" charset="0"/>
              <a:ea typeface="Calibri" panose="020F0502020204030204" pitchFamily="34" charset="0"/>
              <a:cs typeface="+mn-cs"/>
            </a:rPr>
            <a:t>(Tiếp theo)</a:t>
          </a:r>
          <a:endParaRPr lang="en-US" altLang="vi-VN" sz="2800" b="1" kern="1200" dirty="0">
            <a:solidFill>
              <a:srgbClr val="C00000"/>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100000"/>
            </a:lnSpc>
            <a:spcBef>
              <a:spcPct val="0"/>
            </a:spcBef>
            <a:spcAft>
              <a:spcPct val="15000"/>
            </a:spcAft>
            <a:buChar char="•"/>
          </a:pPr>
          <a:r>
            <a:rPr lang="en-US" altLang="vi-VN" sz="2800" b="1" kern="1200">
              <a:solidFill>
                <a:srgbClr val="C00000"/>
              </a:solidFill>
              <a:latin typeface="Times New Roman" panose="02020603050405020304" pitchFamily="18" charset="0"/>
              <a:ea typeface="Calibri" panose="020F0502020204030204" pitchFamily="34" charset="0"/>
              <a:cs typeface="+mn-cs"/>
            </a:rPr>
            <a:t>7</a:t>
          </a:r>
          <a:r>
            <a:rPr lang="vi-VN" sz="2800" b="1" kern="1200">
              <a:solidFill>
                <a:srgbClr val="C00000"/>
              </a:solidFill>
              <a:latin typeface="Times New Roman" panose="02020603050405020304" pitchFamily="18" charset="0"/>
              <a:ea typeface="Calibri" panose="020F0502020204030204" pitchFamily="34" charset="0"/>
              <a:cs typeface="+mn-cs"/>
            </a:rPr>
            <a:t>. NỘI CHÍNH</a:t>
          </a:r>
          <a:endParaRPr lang="en-US" sz="28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B13A25BA-8A98-4EEA-8689-C0028DE6E2D9}" type="datetimeFigureOut">
              <a:rPr lang="en-US" smtClean="0"/>
              <a:t>5/7/2025</a:t>
            </a:fld>
            <a:endParaRPr lang="en-US"/>
          </a:p>
        </p:txBody>
      </p:sp>
      <p:sp>
        <p:nvSpPr>
          <p:cNvPr id="4" name="Footer Placeholder 3"/>
          <p:cNvSpPr>
            <a:spLocks noGrp="1"/>
          </p:cNvSpPr>
          <p:nvPr>
            <p:ph type="ftr" sz="quarter" idx="2"/>
          </p:nvPr>
        </p:nvSpPr>
        <p:spPr>
          <a:xfrm>
            <a:off x="1" y="9371014"/>
            <a:ext cx="2919413"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4763" y="9371014"/>
            <a:ext cx="2919412" cy="493712"/>
          </a:xfrm>
          <a:prstGeom prst="rect">
            <a:avLst/>
          </a:prstGeom>
        </p:spPr>
        <p:txBody>
          <a:bodyPr vert="horz" lIns="91440" tIns="45720" rIns="91440" bIns="45720" rtlCol="0" anchor="b"/>
          <a:lstStyle>
            <a:lvl1pPr algn="r">
              <a:defRPr sz="1200"/>
            </a:lvl1pPr>
          </a:lstStyle>
          <a:p>
            <a:fld id="{55C72323-D372-47DC-A3A4-6E0EAAF160B0}"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3769496F-9A71-4833-9730-4D2CD16F06D7}" type="datetimeFigureOut">
              <a:rPr lang="en-US" smtClean="0"/>
              <a:t>5/7/2025</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4"/>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B4F1694E-3169-44A7-8401-E9E00CD4E96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563563"/>
            <a:ext cx="5630863" cy="3168650"/>
          </a:xfrm>
        </p:spPr>
      </p:sp>
      <p:sp>
        <p:nvSpPr>
          <p:cNvPr id="3" name="Notes Placeholder 2"/>
          <p:cNvSpPr>
            <a:spLocks noGrp="1"/>
          </p:cNvSpPr>
          <p:nvPr>
            <p:ph type="body" idx="1"/>
          </p:nvPr>
        </p:nvSpPr>
        <p:spPr/>
        <p:txBody>
          <a:bodyPr rtlCol="0"/>
          <a:lstStyle/>
          <a:p>
            <a:pPr rtl="0"/>
            <a:endParaRPr lang="en-US"/>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3 August 2022</a:t>
            </a: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pitchFamily="34" charset="0"/>
              </a:rPr>
              <a:t>2</a:t>
            </a:fld>
            <a:endPar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p:sp>
      <p:sp>
        <p:nvSpPr>
          <p:cNvPr id="41987"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t>28</a:t>
            </a:fld>
            <a:endParaRPr lang="vi-VN"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p:sp>
      <p:sp>
        <p:nvSpPr>
          <p:cNvPr id="41987"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t>29</a:t>
            </a:fld>
            <a:endParaRPr lang="vi-VN"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p:sp>
      <p:sp>
        <p:nvSpPr>
          <p:cNvPr id="41987"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t>30</a:t>
            </a:fld>
            <a:endParaRPr lang="vi-VN"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p:sp>
      <p:sp>
        <p:nvSpPr>
          <p:cNvPr id="41987"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t>31</a:t>
            </a:fld>
            <a:endParaRPr lang="vi-VN"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p:sp>
      <p:sp>
        <p:nvSpPr>
          <p:cNvPr id="41987"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t>32</a:t>
            </a:fld>
            <a:endParaRPr lang="vi-VN"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p:sp>
      <p:sp>
        <p:nvSpPr>
          <p:cNvPr id="41987"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t>33</a:t>
            </a:fld>
            <a:endParaRPr lang="vi-VN"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p:sp>
      <p:sp>
        <p:nvSpPr>
          <p:cNvPr id="41987"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t>34</a:t>
            </a:fld>
            <a:endParaRPr lang="vi-VN"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p:sp>
      <p:sp>
        <p:nvSpPr>
          <p:cNvPr id="41987"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t>35</a:t>
            </a:fld>
            <a:endParaRPr lang="vi-VN"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9599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5877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0101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0175" y="508000"/>
            <a:ext cx="4533900" cy="2551113"/>
          </a:xfrm>
        </p:spPr>
      </p:sp>
      <p:sp>
        <p:nvSpPr>
          <p:cNvPr id="3" name="Notes Placeholder 2"/>
          <p:cNvSpPr>
            <a:spLocks noGrp="1"/>
          </p:cNvSpPr>
          <p:nvPr>
            <p:ph type="body" idx="1"/>
          </p:nvPr>
        </p:nvSpPr>
        <p:spPr/>
        <p:txBody>
          <a:bodyPr/>
          <a:lstStyle/>
          <a:p>
            <a:pPr algn="just">
              <a:lnSpc>
                <a:spcPct val="150000"/>
              </a:lnSpc>
              <a:spcAft>
                <a:spcPts val="100"/>
              </a:spcAft>
            </a:pP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Kim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ngạch</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dịch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2022,</a:t>
            </a:r>
            <a:r>
              <a:rPr lang="vi-VN"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ước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12,9 tỷ </a:t>
            </a:r>
            <a:r>
              <a:rPr lang="en-GB" sz="1000" b="0" dirty="0">
                <a:effectLst/>
                <a:latin typeface="Times New Roman" panose="02020603050405020304" pitchFamily="18" charset="0"/>
                <a:ea typeface="Times New Roman" panose="02020603050405020304" pitchFamily="18" charset="0"/>
                <a:cs typeface="Times New Roman" panose="02020603050405020304" pitchFamily="18" charset="0"/>
              </a:rPr>
              <a:t>USD</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145,2% </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so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20</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vi-V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
              </a:spcAft>
            </a:pP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Kim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ngạch</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nhập</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25,5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tỷ</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USD</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b="1"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 23,6</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1000" b="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100"/>
              </a:spcAft>
            </a:pPr>
            <a:r>
              <a:rPr lang="es-NI" sz="1000" dirty="0">
                <a:effectLst/>
                <a:latin typeface="Times New Roman" panose="02020603050405020304" pitchFamily="18" charset="0"/>
                <a:ea typeface="Times New Roman" panose="02020603050405020304" pitchFamily="18" charset="0"/>
                <a:cs typeface="Times New Roman" panose="02020603050405020304" pitchFamily="18" charset="0"/>
              </a:rPr>
              <a:t>Nhập siêu dịch vụ </a:t>
            </a:r>
            <a:r>
              <a:rPr lang="es-NI" sz="10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s-NI"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NI" sz="1000" b="1" dirty="0">
                <a:effectLst/>
                <a:latin typeface="Times New Roman" panose="02020603050405020304" pitchFamily="18" charset="0"/>
                <a:ea typeface="Times New Roman" panose="02020603050405020304" pitchFamily="18" charset="0"/>
                <a:cs typeface="Times New Roman" panose="02020603050405020304" pitchFamily="18" charset="0"/>
              </a:rPr>
              <a:t>12,6 tỷ USD </a:t>
            </a:r>
            <a:r>
              <a:rPr lang="es-NI" sz="1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đó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phí</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dịch vụ vận tải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bảo hiểm</a:t>
            </a:r>
            <a:r>
              <a:rPr lang="vi-VN" sz="1000" dirty="0">
                <a:effectLst/>
                <a:latin typeface="Times New Roman" panose="02020603050405020304" pitchFamily="18" charset="0"/>
                <a:ea typeface="Times New Roman" panose="02020603050405020304" pitchFamily="18" charset="0"/>
                <a:cs typeface="Times New Roman" panose="02020603050405020304" pitchFamily="18" charset="0"/>
              </a:rPr>
              <a:t> trong</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nhập</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9 tỷ USD</a:t>
            </a:r>
            <a:r>
              <a:rPr lang="es-NI" sz="1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en-US" sz="100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0175" y="508000"/>
            <a:ext cx="4533900" cy="2551113"/>
          </a:xfrm>
        </p:spPr>
      </p:sp>
      <p:sp>
        <p:nvSpPr>
          <p:cNvPr id="3" name="Notes Placeholder 2"/>
          <p:cNvSpPr>
            <a:spLocks noGrp="1"/>
          </p:cNvSpPr>
          <p:nvPr>
            <p:ph type="body" idx="1"/>
          </p:nvPr>
        </p:nvSpPr>
        <p:spPr/>
        <p:txBody>
          <a:bodyPr/>
          <a:lstStyle/>
          <a:p>
            <a:pPr algn="just">
              <a:lnSpc>
                <a:spcPct val="150000"/>
              </a:lnSpc>
            </a:pPr>
            <a:endParaRPr lang="en-US" sz="120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t>24</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563563"/>
            <a:ext cx="5630863" cy="3168650"/>
          </a:xfrm>
        </p:spPr>
      </p:sp>
      <p:sp>
        <p:nvSpPr>
          <p:cNvPr id="3" name="Notes Placeholder 2"/>
          <p:cNvSpPr>
            <a:spLocks noGrp="1"/>
          </p:cNvSpPr>
          <p:nvPr>
            <p:ph type="body" idx="1"/>
          </p:nvPr>
        </p:nvSpPr>
        <p:spPr/>
        <p:txBody>
          <a:bodyPr rtlCol="0"/>
          <a:lstStyle/>
          <a:p>
            <a:pPr rtl="0"/>
            <a:endParaRPr lang="en-US"/>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3 August 2022</a:t>
            </a: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pitchFamily="34" charset="0"/>
              </a:rPr>
              <a:t>26</a:t>
            </a:fld>
            <a:endPar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p:sp>
      <p:sp>
        <p:nvSpPr>
          <p:cNvPr id="41987"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t>27</a:t>
            </a:fld>
            <a:endParaRPr lang="vi-VN"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em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C8FD8C-CF71-431A-B047-B9C0AD90297B}" type="datetime1">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BF1C53-03C2-49CB-85BD-9F1805AA3A86}" type="datetime1">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E29A47-9FA6-482E-AAAD-41E7E8B8F414}" type="datetime1">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715" imgH="5715" progId="TCLayout.ActiveDocument.1">
                  <p:embed/>
                </p:oleObj>
              </mc:Choice>
              <mc:Fallback>
                <p:oleObj name="think-cell Slide" r:id="rId3" imgW="5715" imgH="571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2"/>
          <p:cNvSpPr/>
          <p:nvPr userDrawn="1"/>
        </p:nvSpPr>
        <p:spPr>
          <a:xfrm>
            <a:off x="0" y="0"/>
            <a:ext cx="12192000" cy="685800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spcBef>
                <a:spcPts val="300"/>
              </a:spcBef>
              <a:spcAft>
                <a:spcPts val="300"/>
              </a:spcAft>
            </a:pPr>
            <a:endParaRPr lang="en-GB" sz="1600" dirty="0">
              <a:solidFill>
                <a:schemeClr val="bg1"/>
              </a:solidFill>
            </a:endParaRPr>
          </a:p>
        </p:txBody>
      </p:sp>
      <p:pic>
        <p:nvPicPr>
          <p:cNvPr id="5" name="Picture 4"/>
          <p:cNvPicPr/>
          <p:nvPr userDrawn="1"/>
        </p:nvPicPr>
        <p:blipFill>
          <a:blip r:embed="rId5" cstate="screen"/>
          <a:stretch>
            <a:fillRect/>
          </a:stretch>
        </p:blipFill>
        <p:spPr bwMode="ltGray">
          <a:xfrm>
            <a:off x="5003111" y="2336415"/>
            <a:ext cx="2185778" cy="21851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p:cNvGrpSpPr/>
          <p:nvPr userDrawn="1"/>
        </p:nvGrpSpPr>
        <p:grpSpPr bwMode="auto">
          <a:xfrm>
            <a:off x="1" y="758752"/>
            <a:ext cx="6099248" cy="6099248"/>
            <a:chOff x="0" y="12289"/>
            <a:chExt cx="3550" cy="3551"/>
          </a:xfrm>
        </p:grpSpPr>
        <p:sp>
          <p:nvSpPr>
            <p:cNvPr id="10" name="Freeform 9"/>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sp>
          <p:nvSpPr>
            <p:cNvPr id="11" name="Freeform 10"/>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sp>
          <p:nvSpPr>
            <p:cNvPr id="12" name="Freeform 11"/>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grpSp>
      <p:sp>
        <p:nvSpPr>
          <p:cNvPr id="18" name="Text Placeholder 29"/>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ustom">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715" imgH="5715" progId="TCLayout.ActiveDocument.1">
                  <p:embed/>
                </p:oleObj>
              </mc:Choice>
              <mc:Fallback>
                <p:oleObj name="think-cell Slide" r:id="rId6" imgW="5715" imgH="5715" progId="TCLayout.ActiveDocument.1">
                  <p:embed/>
                  <p:pic>
                    <p:nvPicPr>
                      <p:cNvPr id="2" name="Object 1"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ln>
          <a:effectLst/>
        </p:spPr>
        <p:txBody>
          <a:bodyPr wrap="square" lIns="0" tIns="0" rIns="0" bIns="0" rtlCol="0" anchor="b">
            <a:spAutoFit/>
          </a:bodyPr>
          <a:lstStyle/>
          <a:p>
            <a:pPr algn="r" defTabSz="610870"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t>‹#›</a:t>
            </a:fld>
            <a:endParaRPr lang="en-US" sz="900" b="0" dirty="0">
              <a:solidFill>
                <a:schemeClr val="tx1"/>
              </a:solidFill>
              <a:latin typeface="+mn-lt"/>
              <a:ea typeface="+mn-ea"/>
              <a:cs typeface="Arial" panose="020B0604020202020204" pitchFamily="34" charset="0"/>
            </a:endParaRPr>
          </a:p>
        </p:txBody>
      </p:sp>
      <p:sp>
        <p:nvSpPr>
          <p:cNvPr id="8" name="1. On-page tracke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rtl="0">
              <a:buNone/>
            </a:pPr>
            <a:r>
              <a:rPr lang="vi-VN"/>
              <a:t>Add tracker</a:t>
            </a:r>
          </a:p>
        </p:txBody>
      </p:sp>
      <p:sp>
        <p:nvSpPr>
          <p:cNvPr id="6" name="5. Source" hidden="1"/>
          <p:cNvSpPr txBox="1"/>
          <p:nvPr userDrawn="1">
            <p:custDataLst>
              <p:tags r:id="rId4"/>
            </p:custDataLst>
          </p:nvPr>
        </p:nvSpPr>
        <p:spPr>
          <a:xfrm>
            <a:off x="554734" y="6498754"/>
            <a:ext cx="9144000" cy="1231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6255" indent="-287655">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880">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vi-VN"/>
              <a:t>Source: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33527"/>
            <a:ext cx="10972800" cy="5019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613527"/>
            <a:ext cx="2844800" cy="244475"/>
          </a:xfrm>
          <a:prstGeom prst="rect">
            <a:avLst/>
          </a:prstGeom>
        </p:spPr>
        <p:txBody>
          <a:bodyPr/>
          <a:lstStyle>
            <a:lvl1pPr>
              <a:defRPr smtClean="0">
                <a:latin typeface="Arial" panose="020B0604020202020204" pitchFamily="34" charset="0"/>
              </a:defRPr>
            </a:lvl1pPr>
          </a:lstStyle>
          <a:p>
            <a:pPr>
              <a:defRPr/>
            </a:pPr>
            <a:endParaRPr lang="en-US"/>
          </a:p>
        </p:txBody>
      </p:sp>
      <p:sp>
        <p:nvSpPr>
          <p:cNvPr id="5" name="Slide Number Placeholder 4"/>
          <p:cNvSpPr>
            <a:spLocks noGrp="1"/>
          </p:cNvSpPr>
          <p:nvPr>
            <p:ph type="sldNum" sz="quarter" idx="11"/>
          </p:nvPr>
        </p:nvSpPr>
        <p:spPr>
          <a:xfrm>
            <a:off x="8737600" y="6613527"/>
            <a:ext cx="2844800" cy="244475"/>
          </a:xfrm>
          <a:prstGeom prst="rect">
            <a:avLst/>
          </a:prstGeom>
        </p:spPr>
        <p:txBody>
          <a:bodyPr/>
          <a:lstStyle>
            <a:lvl1pPr>
              <a:defRPr smtClean="0">
                <a:latin typeface="Arial" panose="020B0604020202020204" pitchFamily="34" charset="0"/>
              </a:defRPr>
            </a:lvl1pPr>
          </a:lstStyle>
          <a:p>
            <a:pPr>
              <a:defRPr/>
            </a:pPr>
            <a:fld id="{66D911F5-5C36-497D-9EEB-1EC39DB548F0}" type="slidenum">
              <a:rPr lang="en-US"/>
              <a:t>‹#›</a:t>
            </a:fld>
            <a:endParaRPr lang="en-US"/>
          </a:p>
        </p:txBody>
      </p:sp>
      <p:sp>
        <p:nvSpPr>
          <p:cNvPr id="6" name="Footer Placeholder 5"/>
          <p:cNvSpPr>
            <a:spLocks noGrp="1"/>
          </p:cNvSpPr>
          <p:nvPr>
            <p:ph type="ftr" sz="quarter" idx="12"/>
          </p:nvPr>
        </p:nvSpPr>
        <p:spPr>
          <a:xfrm>
            <a:off x="609600" y="1143002"/>
            <a:ext cx="11277600" cy="239713"/>
          </a:xfrm>
          <a:prstGeom prst="rect">
            <a:avLst/>
          </a:prstGeom>
        </p:spPr>
        <p:txBody>
          <a:bodyPr/>
          <a:lstStyle>
            <a:lvl1pPr>
              <a:defRPr smtClean="0">
                <a:latin typeface="Arial" panose="020B0604020202020204" pitchFamily="34" charset="0"/>
              </a:defRPr>
            </a:lvl1pPr>
          </a:lstStyle>
          <a:p>
            <a:pPr>
              <a:defRPr/>
            </a:pPr>
            <a:r>
              <a:rPr lang="en-US"/>
              <a:t>www.themegallery.com</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653668"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atin typeface="+mj-lt"/>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696000" y="392965"/>
            <a:ext cx="10800000" cy="705600"/>
          </a:xfrm>
        </p:spPr>
        <p:txBody>
          <a:bodyPr wrap="square" lIns="0" tIns="0" rIns="0" bIns="0">
            <a:normAutofit/>
          </a:bodyPr>
          <a:lstStyle>
            <a:lvl1pPr algn="ctr" fontAlgn="base">
              <a:defRPr sz="3200">
                <a:solidFill>
                  <a:schemeClr val="tx1"/>
                </a:solidFill>
              </a:defRPr>
            </a:lvl1pPr>
          </a:lstStyle>
          <a:p>
            <a:r>
              <a:rPr lang="en-US"/>
              <a:t>Click to add title</a:t>
            </a:r>
          </a:p>
        </p:txBody>
      </p:sp>
      <p:sp>
        <p:nvSpPr>
          <p:cNvPr id="3" name="日期占位符 2"/>
          <p:cNvSpPr>
            <a:spLocks noGrp="1"/>
          </p:cNvSpPr>
          <p:nvPr>
            <p:ph type="dt" sz="half" idx="10"/>
            <p:custDataLst>
              <p:tags r:id="rId2"/>
            </p:custDataLst>
          </p:nvPr>
        </p:nvSpPr>
        <p:spPr/>
        <p:txBody>
          <a:bodyPr wrap="square">
            <a:normAutofit/>
          </a:bodyPr>
          <a:lstStyle/>
          <a:p>
            <a:r>
              <a:rPr lang="en-US"/>
              <a:t>Date Area</a:t>
            </a:r>
          </a:p>
        </p:txBody>
      </p:sp>
      <p:sp>
        <p:nvSpPr>
          <p:cNvPr id="4" name="页脚占位符 3"/>
          <p:cNvSpPr>
            <a:spLocks noGrp="1"/>
          </p:cNvSpPr>
          <p:nvPr>
            <p:ph type="ftr" sz="quarter" idx="11"/>
            <p:custDataLst>
              <p:tags r:id="rId3"/>
            </p:custDataLst>
          </p:nvPr>
        </p:nvSpPr>
        <p:spPr/>
        <p:txBody>
          <a:bodyPr/>
          <a:lstStyle/>
          <a:p>
            <a:endParaRPr lang="en-US" dirty="0"/>
          </a:p>
        </p:txBody>
      </p:sp>
      <p:sp>
        <p:nvSpPr>
          <p:cNvPr id="5" name="灯片编号占位符 4"/>
          <p:cNvSpPr>
            <a:spLocks noGrp="1"/>
          </p:cNvSpPr>
          <p:nvPr>
            <p:ph type="sldNum" sz="quarter" idx="12"/>
            <p:custDataLst>
              <p:tags r:id="rId4"/>
            </p:custDataLst>
          </p:nvPr>
        </p:nvSpPr>
        <p:spPr/>
        <p:txBody>
          <a:bodyPr wrap="square">
            <a:normAutofit/>
          </a:bodyPr>
          <a:lstStyle/>
          <a:p>
            <a:fld id="{49AE70B2-8BF9-45C0-BB95-33D1B9D3A854}"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76D199-5E33-47D3-9619-6DE3F9F40B6E}" type="datetime1">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751D20-0B7B-41C7-896B-D41C104A9383}" type="datetime1">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CA4746-4A6C-4A62-990F-F4AA37400A59}" type="datetime1">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556285-9ED6-430D-A781-598168792AEF}" type="datetime1">
              <a:rPr lang="en-US" smtClean="0"/>
              <a:t>5/7/2025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A15C46-EFED-442F-A461-9326BB63CDA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E10B97-8853-466D-B8AB-5B32F0D0322C}" type="datetime1">
              <a:rPr lang="en-US" smtClean="0"/>
              <a:t>5/7/2025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15C46-EFED-442F-A461-9326BB63CDA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AFE87-39CD-44B3-9FF2-DC3EF63DB0BA}" type="datetime1">
              <a:rPr lang="en-US" smtClean="0"/>
              <a:t>5/7/2025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A15C46-EFED-442F-A461-9326BB63CDA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7B62C4-F791-4682-8657-84D8891863B9}" type="datetime1">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AAF4ED-3D47-404A-837F-A108FBF8983F}" type="datetime1">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DAB78-1B7C-4E9D-A349-0557F68F1021}" type="datetime1">
              <a:rPr lang="en-US" smtClean="0"/>
              <a:t>5/7/2025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15C46-EFED-442F-A461-9326BB63CDA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6.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6.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6.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10.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9.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16.xml"/><Relationship Id="rId1" Type="http://schemas.openxmlformats.org/officeDocument/2006/relationships/tags" Target="../tags/tag20.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21.xml"/><Relationship Id="rId6" Type="http://schemas.openxmlformats.org/officeDocument/2006/relationships/image" Target="../media/image23.jpeg"/><Relationship Id="rId5" Type="http://schemas.openxmlformats.org/officeDocument/2006/relationships/image" Target="../media/image4.emf"/><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6.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6481" y="2306973"/>
            <a:ext cx="8900719" cy="1753202"/>
          </a:xfrm>
        </p:spPr>
        <p:txBody>
          <a:bodyPr/>
          <a:lstStyle/>
          <a:p>
            <a:pPr algn="ctr"/>
            <a:r>
              <a:rPr lang="vi-VN" sz="4400" dirty="0">
                <a:solidFill>
                  <a:srgbClr val="FF0000"/>
                </a:solidFill>
                <a:latin typeface="Times New Roman" panose="02020603050405020304" pitchFamily="18" charset="0"/>
                <a:cs typeface="Times New Roman" panose="02020603050405020304" pitchFamily="18" charset="0"/>
              </a:rPr>
              <a:t>BÁO CÁO</a:t>
            </a:r>
            <a:br>
              <a:rPr lang="vi-VN" sz="2000" dirty="0">
                <a:solidFill>
                  <a:schemeClr val="tx1"/>
                </a:solidFill>
                <a:latin typeface="Times New Roman" panose="02020603050405020304" pitchFamily="18" charset="0"/>
                <a:cs typeface="Times New Roman" panose="02020603050405020304" pitchFamily="18" charset="0"/>
              </a:rPr>
            </a:br>
            <a:r>
              <a:rPr lang="vi-VN" sz="2800" dirty="0">
                <a:solidFill>
                  <a:schemeClr val="tx1"/>
                </a:solidFill>
                <a:latin typeface="Times New Roman" panose="02020603050405020304" pitchFamily="18" charset="0"/>
                <a:cs typeface="Times New Roman" panose="02020603050405020304" pitchFamily="18" charset="0"/>
              </a:rPr>
              <a:t>TÌNH HÌNH KINH TẾ - XÃ HỘI THÁNG 4</a:t>
            </a:r>
            <a:br>
              <a:rPr lang="vi-VN" sz="2800" dirty="0">
                <a:solidFill>
                  <a:schemeClr val="tx1"/>
                </a:solidFill>
                <a:latin typeface="Times New Roman" panose="02020603050405020304" pitchFamily="18" charset="0"/>
                <a:cs typeface="Times New Roman" panose="02020603050405020304" pitchFamily="18" charset="0"/>
              </a:rPr>
            </a:br>
            <a:r>
              <a:rPr lang="vi-VN" sz="2800" dirty="0">
                <a:solidFill>
                  <a:schemeClr val="tx1"/>
                </a:solidFill>
                <a:latin typeface="Times New Roman" panose="02020603050405020304" pitchFamily="18" charset="0"/>
                <a:cs typeface="Times New Roman" panose="02020603050405020304" pitchFamily="18" charset="0"/>
              </a:rPr>
              <a:t>VÀ NHIỆM VỤ TRỌNG TÂM THÁNG 5 NĂM 202</a:t>
            </a:r>
            <a:r>
              <a:rPr lang="en-US" sz="2800" dirty="0">
                <a:solidFill>
                  <a:schemeClr val="tx1"/>
                </a:solidFill>
                <a:latin typeface="Times New Roman" panose="02020603050405020304" pitchFamily="18" charset="0"/>
                <a:cs typeface="Times New Roman" panose="02020603050405020304" pitchFamily="18" charset="0"/>
              </a:rPr>
              <a:t>5</a:t>
            </a:r>
            <a:endParaRPr lang="vi-VN" sz="2000" dirty="0">
              <a:solidFill>
                <a:schemeClr val="tx1"/>
              </a:solidFill>
              <a:latin typeface="Times New Roman" panose="02020603050405020304" pitchFamily="18" charset="0"/>
              <a:cs typeface="Times New Roman" panose="02020603050405020304" pitchFamily="18" charset="0"/>
            </a:endParaRPr>
          </a:p>
        </p:txBody>
      </p:sp>
      <p:sp>
        <p:nvSpPr>
          <p:cNvPr id="8" name="Title 1"/>
          <p:cNvSpPr txBox="1"/>
          <p:nvPr/>
        </p:nvSpPr>
        <p:spPr>
          <a:xfrm>
            <a:off x="2646232" y="162048"/>
            <a:ext cx="9664118" cy="893863"/>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vi-VN" sz="3600" dirty="0">
                <a:solidFill>
                  <a:srgbClr val="FF0000"/>
                </a:solidFill>
                <a:latin typeface="Times New Roman" panose="02020603050405020304" pitchFamily="18" charset="0"/>
                <a:cs typeface="Times New Roman" panose="02020603050405020304" pitchFamily="18" charset="0"/>
              </a:rPr>
              <a:t>ỦY BAN NHÂN DÂN TỈNH BÌNH ĐỊNH</a:t>
            </a:r>
            <a:br>
              <a:rPr lang="vi-VN" sz="2000" dirty="0">
                <a:latin typeface="Times New Roman" panose="02020603050405020304" pitchFamily="18" charset="0"/>
                <a:cs typeface="Times New Roman" panose="02020603050405020304" pitchFamily="18" charset="0"/>
              </a:rPr>
            </a:br>
            <a:endParaRPr lang="vi-VN" sz="20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8007" y="757247"/>
            <a:ext cx="1202453" cy="12173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312486" y="166740"/>
            <a:ext cx="2478499"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1.1.4. Thủy sản</a:t>
            </a:r>
          </a:p>
        </p:txBody>
      </p:sp>
      <p:graphicFrame>
        <p:nvGraphicFramePr>
          <p:cNvPr id="3" name="Table 2"/>
          <p:cNvGraphicFramePr>
            <a:graphicFrameLocks noGrp="1"/>
          </p:cNvGraphicFramePr>
          <p:nvPr>
            <p:extLst>
              <p:ext uri="{D42A27DB-BD31-4B8C-83A1-F6EECF244321}">
                <p14:modId xmlns:p14="http://schemas.microsoft.com/office/powerpoint/2010/main" val="3371867120"/>
              </p:ext>
            </p:extLst>
          </p:nvPr>
        </p:nvGraphicFramePr>
        <p:xfrm>
          <a:off x="127680" y="681712"/>
          <a:ext cx="6064250" cy="5943600"/>
        </p:xfrm>
        <a:graphic>
          <a:graphicData uri="http://schemas.openxmlformats.org/drawingml/2006/table">
            <a:tbl>
              <a:tblPr firstRow="1" bandRow="1"/>
              <a:tblGrid>
                <a:gridCol w="6064250">
                  <a:extLst>
                    <a:ext uri="{9D8B030D-6E8A-4147-A177-3AD203B41FA5}">
                      <a16:colId xmlns:a16="http://schemas.microsoft.com/office/drawing/2014/main" val="20000"/>
                    </a:ext>
                  </a:extLst>
                </a:gridCol>
              </a:tblGrid>
              <a:tr h="506073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342900" marR="0" lvl="0" indent="-342900" algn="just" defTabSz="1219200" rtl="0" eaLnBrk="1" fontAlgn="auto" latinLnBrk="0" hangingPunct="1">
                        <a:lnSpc>
                          <a:spcPct val="100000"/>
                        </a:lnSpc>
                        <a:spcBef>
                          <a:spcPts val="0"/>
                        </a:spcBef>
                        <a:spcAft>
                          <a:spcPts val="1200"/>
                        </a:spcAft>
                        <a:buClrTx/>
                        <a:buSzTx/>
                        <a:buFont typeface="Wingdings" panose="05000000000000000000" pitchFamily="2" charset="2"/>
                        <a:buChar char="Ø"/>
                        <a:defRPr/>
                      </a:pPr>
                      <a:r>
                        <a:rPr lang="vi-VN" sz="2800" b="0" kern="1200">
                          <a:solidFill>
                            <a:schemeClr val="tx1"/>
                          </a:solidFill>
                          <a:effectLst/>
                          <a:latin typeface="Times New Roman" panose="02020603050405020304" pitchFamily="18" charset="0"/>
                          <a:ea typeface="+mn-ea"/>
                          <a:cs typeface="Times New Roman" panose="02020603050405020304" pitchFamily="18" charset="0"/>
                        </a:rPr>
                        <a:t>Thời tiết tháng 4 tương đối thuận lợi cho hoạt động đánh bắt thủy sản tại các ngư trường nên sản lượng khai thác thủy sản vẫn duy trì tăng trưởng so với cùng kỳ năm 2024.</a:t>
                      </a:r>
                      <a:endParaRPr lang="en-US" altLang="en-US" sz="2800" b="0" kern="1200">
                        <a:solidFill>
                          <a:schemeClr val="tx1"/>
                        </a:solidFill>
                        <a:effectLst/>
                        <a:latin typeface="Times New Roman" panose="02020603050405020304" pitchFamily="18" charset="0"/>
                        <a:ea typeface="+mn-ea"/>
                        <a:cs typeface="Times New Roman" panose="02020603050405020304" pitchFamily="18" charset="0"/>
                      </a:endParaRPr>
                    </a:p>
                    <a:p>
                      <a:pPr marL="342900" marR="0" lvl="0" indent="-342900" algn="just" defTabSz="1219200" rtl="0" eaLnBrk="1" fontAlgn="auto" latinLnBrk="0" hangingPunct="1">
                        <a:lnSpc>
                          <a:spcPct val="100000"/>
                        </a:lnSpc>
                        <a:spcBef>
                          <a:spcPts val="0"/>
                        </a:spcBef>
                        <a:spcAft>
                          <a:spcPts val="1200"/>
                        </a:spcAft>
                        <a:buClrTx/>
                        <a:buSzTx/>
                        <a:buFont typeface="Wingdings" panose="05000000000000000000" pitchFamily="2" charset="2"/>
                        <a:buChar char="Ø"/>
                        <a:defRPr/>
                      </a:pPr>
                      <a:r>
                        <a:rPr lang="en-US" altLang="en-US" sz="2800" b="0" kern="1200">
                          <a:solidFill>
                            <a:schemeClr val="tx1"/>
                          </a:solidFill>
                          <a:effectLst/>
                          <a:latin typeface="Times New Roman" panose="02020603050405020304" pitchFamily="18" charset="0"/>
                          <a:ea typeface="+mn-ea"/>
                          <a:cs typeface="Times New Roman" panose="02020603050405020304" pitchFamily="18" charset="0"/>
                        </a:rPr>
                        <a:t>Sản lượng khai thác thủy sản tháng 4 ước đạt 25.523 tấn, tăng 2,6%; lũy kế 4 tháng đầu năm ước đạt 85.554,1 tấn, tăng 2,5% so với cùng kỳ.</a:t>
                      </a:r>
                    </a:p>
                    <a:p>
                      <a:pPr marL="342900" marR="0" lvl="0" indent="-342900" algn="just" defTabSz="12192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altLang="en-US" sz="2800" b="0" kern="1200">
                          <a:solidFill>
                            <a:schemeClr val="tx1"/>
                          </a:solidFill>
                          <a:effectLst/>
                          <a:latin typeface="Times New Roman" panose="02020603050405020304" pitchFamily="18" charset="0"/>
                          <a:ea typeface="+mn-ea"/>
                          <a:cs typeface="Times New Roman" panose="02020603050405020304" pitchFamily="18" charset="0"/>
                        </a:rPr>
                        <a:t> </a:t>
                      </a:r>
                      <a:r>
                        <a:rPr lang="en-US" sz="2800" b="0" i="0" kern="1200">
                          <a:solidFill>
                            <a:schemeClr val="dk1"/>
                          </a:solidFill>
                          <a:effectLst/>
                          <a:latin typeface="Times New Roman" panose="02020603050405020304" pitchFamily="18" charset="0"/>
                          <a:ea typeface="+mn-ea"/>
                          <a:cs typeface="Times New Roman" panose="02020603050405020304" pitchFamily="18" charset="0"/>
                        </a:rPr>
                        <a:t>Toàn tỉnh tiếp tục tập trung triển khai thực hiện các nhiệm vụ, giải pháp cấp bách chống khai thác IUU trên địa bàn tỉnh</a:t>
                      </a:r>
                      <a:endParaRPr lang="vi-VN" sz="2800" b="0" i="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2" name="Picture 14" descr="T4"/>
          <p:cNvPicPr>
            <a:picLocks noChangeAspect="1"/>
          </p:cNvPicPr>
          <p:nvPr/>
        </p:nvPicPr>
        <p:blipFill>
          <a:blip r:embed="rId2"/>
          <a:stretch>
            <a:fillRect/>
          </a:stretch>
        </p:blipFill>
        <p:spPr>
          <a:xfrm>
            <a:off x="6221730" y="1820545"/>
            <a:ext cx="5857875" cy="4692650"/>
          </a:xfrm>
          <a:prstGeom prst="rect">
            <a:avLst/>
          </a:prstGeom>
          <a:noFill/>
          <a:ln w="9525">
            <a:noFill/>
          </a:ln>
        </p:spPr>
      </p:pic>
      <p:sp>
        <p:nvSpPr>
          <p:cNvPr id="4" name="Text Box 3"/>
          <p:cNvSpPr txBox="1"/>
          <p:nvPr/>
        </p:nvSpPr>
        <p:spPr>
          <a:xfrm>
            <a:off x="6482715" y="273685"/>
            <a:ext cx="5441950" cy="1322070"/>
          </a:xfrm>
          <a:prstGeom prst="rect">
            <a:avLst/>
          </a:prstGeom>
          <a:noFill/>
        </p:spPr>
        <p:txBody>
          <a:bodyPr wrap="square" rtlCol="0">
            <a:spAutoFit/>
          </a:bodyPr>
          <a:lstStyle/>
          <a:p>
            <a:pPr algn="ctr"/>
            <a:r>
              <a:rPr lang="en-US" altLang="en-US" sz="2800" b="1">
                <a:latin typeface="Times New Roman" panose="02020603050405020304" pitchFamily="18" charset="0"/>
                <a:cs typeface="Times New Roman" panose="02020603050405020304" pitchFamily="18" charset="0"/>
              </a:rPr>
              <a:t>Sản lượng khai thác thủy sản biển chia theo loại con</a:t>
            </a:r>
            <a:endParaRPr lang="en-US" altLang="en-US" sz="2400" b="1">
              <a:latin typeface="Times New Roman" panose="02020603050405020304" pitchFamily="18" charset="0"/>
              <a:cs typeface="Times New Roman" panose="02020603050405020304" pitchFamily="18" charset="0"/>
            </a:endParaRPr>
          </a:p>
          <a:p>
            <a:pPr algn="ctr"/>
            <a:r>
              <a:rPr lang="en-US" altLang="en-US" sz="2400" i="1">
                <a:latin typeface="Times New Roman" panose="02020603050405020304" pitchFamily="18" charset="0"/>
                <a:cs typeface="Times New Roman" panose="02020603050405020304" pitchFamily="18" charset="0"/>
              </a:rPr>
              <a:t>(04 tháng đầu năm 2025 so với cùng kỳ)</a:t>
            </a:r>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20402" y="212509"/>
            <a:ext cx="3340979"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1.1.5. </a:t>
            </a:r>
            <a:r>
              <a:rPr lang="en-US" sz="2800" b="1" spc="-20" err="1">
                <a:solidFill>
                  <a:srgbClr val="100717"/>
                </a:solidFill>
                <a:latin typeface="Times New Roman" panose="02020603050405020304" pitchFamily="18" charset="0"/>
                <a:cs typeface="Times New Roman" panose="02020603050405020304" pitchFamily="18" charset="0"/>
              </a:rPr>
              <a:t>Nông</a:t>
            </a:r>
            <a:r>
              <a:rPr lang="en-US" sz="2800" b="1" spc="-20">
                <a:solidFill>
                  <a:srgbClr val="100717"/>
                </a:solidFill>
                <a:latin typeface="Times New Roman" panose="02020603050405020304" pitchFamily="18" charset="0"/>
                <a:cs typeface="Times New Roman" panose="02020603050405020304" pitchFamily="18" charset="0"/>
              </a:rPr>
              <a:t> </a:t>
            </a:r>
            <a:r>
              <a:rPr lang="en-US" sz="2800" b="1" spc="-20" err="1">
                <a:solidFill>
                  <a:srgbClr val="100717"/>
                </a:solidFill>
                <a:latin typeface="Times New Roman" panose="02020603050405020304" pitchFamily="18" charset="0"/>
                <a:cs typeface="Times New Roman" panose="02020603050405020304" pitchFamily="18" charset="0"/>
              </a:rPr>
              <a:t>thôn</a:t>
            </a:r>
            <a:r>
              <a:rPr lang="en-US" sz="2800" b="1" spc="-20">
                <a:solidFill>
                  <a:srgbClr val="100717"/>
                </a:solidFill>
                <a:latin typeface="Times New Roman" panose="02020603050405020304" pitchFamily="18" charset="0"/>
                <a:cs typeface="Times New Roman" panose="02020603050405020304" pitchFamily="18" charset="0"/>
              </a:rPr>
              <a:t> </a:t>
            </a:r>
            <a:r>
              <a:rPr lang="en-US" sz="2800" b="1" spc="-20" err="1">
                <a:solidFill>
                  <a:srgbClr val="100717"/>
                </a:solidFill>
                <a:latin typeface="Times New Roman" panose="02020603050405020304" pitchFamily="18" charset="0"/>
                <a:cs typeface="Times New Roman" panose="02020603050405020304" pitchFamily="18" charset="0"/>
              </a:rPr>
              <a:t>mới</a:t>
            </a:r>
            <a:endParaRPr lang="en-US" sz="2800" b="1" spc="-20">
              <a:solidFill>
                <a:srgbClr val="100717"/>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327519682"/>
              </p:ext>
            </p:extLst>
          </p:nvPr>
        </p:nvGraphicFramePr>
        <p:xfrm>
          <a:off x="216374" y="867001"/>
          <a:ext cx="6153430" cy="5516880"/>
        </p:xfrm>
        <a:graphic>
          <a:graphicData uri="http://schemas.openxmlformats.org/drawingml/2006/table">
            <a:tbl>
              <a:tblPr firstRow="1" bandRow="1"/>
              <a:tblGrid>
                <a:gridCol w="6153430">
                  <a:extLst>
                    <a:ext uri="{9D8B030D-6E8A-4147-A177-3AD203B41FA5}">
                      <a16:colId xmlns:a16="http://schemas.microsoft.com/office/drawing/2014/main" val="20000"/>
                    </a:ext>
                  </a:extLst>
                </a:gridCol>
              </a:tblGrid>
              <a:tr h="37894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342900" marR="0" lvl="0" indent="-342900" algn="just" defTabSz="1219200" rtl="0" fontAlgn="auto">
                        <a:lnSpc>
                          <a:spcPct val="100000"/>
                        </a:lnSpc>
                        <a:spcBef>
                          <a:spcPts val="0"/>
                        </a:spcBef>
                        <a:spcAft>
                          <a:spcPts val="600"/>
                        </a:spcAft>
                        <a:buClrTx/>
                        <a:buSzTx/>
                        <a:buFont typeface="Wingdings" panose="05000000000000000000" pitchFamily="2" charset="2"/>
                        <a:buChar char="Ø"/>
                        <a:defRPr/>
                      </a:pPr>
                      <a:r>
                        <a:rPr lang="en-US" altLang="en-US" sz="2400" b="0" kern="1200" baseline="0">
                          <a:solidFill>
                            <a:schemeClr val="dk1"/>
                          </a:solidFill>
                          <a:effectLst/>
                          <a:latin typeface="Times New Roman" panose="02020603050405020304" pitchFamily="18" charset="0"/>
                          <a:ea typeface="+mn-ea"/>
                          <a:cs typeface="Times New Roman" panose="02020603050405020304" pitchFamily="18" charset="0"/>
                        </a:rPr>
                        <a:t>Chương trình mục tiêu quốc gia xây dựng nông thôn mới tiếp tục triển khai có hiệu quả. </a:t>
                      </a:r>
                      <a:r>
                        <a:rPr lang="de-DE" sz="2400" b="0">
                          <a:solidFill>
                            <a:schemeClr val="dk1"/>
                          </a:solidFill>
                          <a:effectLst/>
                          <a:latin typeface="Times New Roman" panose="02020603050405020304" pitchFamily="18" charset="0"/>
                          <a:cs typeface="Times New Roman" panose="02020603050405020304" pitchFamily="18" charset="0"/>
                          <a:sym typeface="+mn-ea"/>
                        </a:rPr>
                        <a:t>Tính </a:t>
                      </a:r>
                      <a:r>
                        <a:rPr lang="de-DE" sz="2400" b="0" dirty="0">
                          <a:solidFill>
                            <a:schemeClr val="dk1"/>
                          </a:solidFill>
                          <a:effectLst/>
                          <a:latin typeface="Times New Roman" panose="02020603050405020304" pitchFamily="18" charset="0"/>
                          <a:cs typeface="Times New Roman" panose="02020603050405020304" pitchFamily="18" charset="0"/>
                          <a:sym typeface="+mn-ea"/>
                        </a:rPr>
                        <a:t>đến </a:t>
                      </a:r>
                      <a:r>
                        <a:rPr lang="de-DE" sz="2400" b="0">
                          <a:solidFill>
                            <a:schemeClr val="dk1"/>
                          </a:solidFill>
                          <a:effectLst/>
                          <a:latin typeface="Times New Roman" panose="02020603050405020304" pitchFamily="18" charset="0"/>
                          <a:cs typeface="Times New Roman" panose="02020603050405020304" pitchFamily="18" charset="0"/>
                          <a:sym typeface="+mn-ea"/>
                        </a:rPr>
                        <a:t>tháng </a:t>
                      </a:r>
                      <a:r>
                        <a:rPr lang="en-US" sz="2400" b="0">
                          <a:solidFill>
                            <a:schemeClr val="dk1"/>
                          </a:solidFill>
                          <a:effectLst/>
                          <a:latin typeface="Times New Roman" panose="02020603050405020304" pitchFamily="18" charset="0"/>
                          <a:cs typeface="Times New Roman" panose="02020603050405020304" pitchFamily="18" charset="0"/>
                          <a:sym typeface="+mn-ea"/>
                        </a:rPr>
                        <a:t>4</a:t>
                      </a:r>
                      <a:r>
                        <a:rPr lang="de-DE" sz="2400" b="0">
                          <a:solidFill>
                            <a:schemeClr val="dk1"/>
                          </a:solidFill>
                          <a:effectLst/>
                          <a:latin typeface="Times New Roman" panose="02020603050405020304" pitchFamily="18" charset="0"/>
                          <a:cs typeface="Times New Roman" panose="02020603050405020304" pitchFamily="18" charset="0"/>
                          <a:sym typeface="+mn-ea"/>
                        </a:rPr>
                        <a:t>/202</a:t>
                      </a:r>
                      <a:r>
                        <a:rPr lang="en-US" altLang="de-DE" sz="2400" b="0">
                          <a:solidFill>
                            <a:schemeClr val="dk1"/>
                          </a:solidFill>
                          <a:effectLst/>
                          <a:latin typeface="Times New Roman" panose="02020603050405020304" pitchFamily="18" charset="0"/>
                          <a:cs typeface="Times New Roman" panose="02020603050405020304" pitchFamily="18" charset="0"/>
                          <a:sym typeface="+mn-ea"/>
                        </a:rPr>
                        <a:t>5</a:t>
                      </a:r>
                      <a:r>
                        <a:rPr lang="en-US" altLang="en-US" sz="2400" b="0" kern="1200" baseline="0">
                          <a:solidFill>
                            <a:schemeClr val="dk1"/>
                          </a:solidFill>
                          <a:effectLst/>
                          <a:latin typeface="Times New Roman" panose="02020603050405020304" pitchFamily="18" charset="0"/>
                          <a:ea typeface="+mn-ea"/>
                          <a:cs typeface="Times New Roman" panose="02020603050405020304" pitchFamily="18" charset="0"/>
                        </a:rPr>
                        <a:t>, </a:t>
                      </a:r>
                      <a:r>
                        <a:rPr lang="de-DE" sz="2400" b="0" kern="1200" baseline="0">
                          <a:solidFill>
                            <a:schemeClr val="dk1"/>
                          </a:solidFill>
                          <a:effectLst/>
                          <a:latin typeface="Times New Roman" panose="02020603050405020304" pitchFamily="18" charset="0"/>
                          <a:ea typeface="+mn-ea"/>
                          <a:cs typeface="Times New Roman" panose="02020603050405020304" pitchFamily="18" charset="0"/>
                        </a:rPr>
                        <a:t>kết quả đạt được</a:t>
                      </a:r>
                      <a:r>
                        <a:rPr lang="vi-VN" sz="2400" b="0" kern="1200" baseline="0">
                          <a:solidFill>
                            <a:schemeClr val="dk1"/>
                          </a:solidFill>
                          <a:effectLst/>
                          <a:latin typeface="Times New Roman" panose="02020603050405020304" pitchFamily="18" charset="0"/>
                          <a:ea typeface="+mn-ea"/>
                          <a:cs typeface="Times New Roman" panose="02020603050405020304" pitchFamily="18" charset="0"/>
                        </a:rPr>
                        <a:t> như sau</a:t>
                      </a:r>
                      <a:r>
                        <a:rPr lang="en-US" altLang="en-US" sz="2400" b="0" kern="1200" baseline="0">
                          <a:solidFill>
                            <a:schemeClr val="dk1"/>
                          </a:solidFill>
                          <a:effectLst/>
                          <a:latin typeface="Times New Roman" panose="02020603050405020304" pitchFamily="18" charset="0"/>
                          <a:ea typeface="+mn-ea"/>
                          <a:cs typeface="Times New Roman" panose="02020603050405020304" pitchFamily="18" charset="0"/>
                        </a:rPr>
                        <a:t>:</a:t>
                      </a:r>
                      <a:endParaRPr lang="de-DE" sz="2400" b="0" kern="1200" baseline="0" dirty="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284480" algn="just" defTabSz="1219200" rtl="0" fontAlgn="auto">
                        <a:lnSpc>
                          <a:spcPct val="100000"/>
                        </a:lnSpc>
                        <a:spcBef>
                          <a:spcPts val="0"/>
                        </a:spcBef>
                        <a:spcAft>
                          <a:spcPts val="600"/>
                        </a:spcAft>
                        <a:buClrTx/>
                        <a:buSzTx/>
                        <a:buFont typeface="Arial" panose="020B0604020202020204" pitchFamily="34" charset="0"/>
                        <a:buChar char="•"/>
                        <a:defRPr/>
                      </a:pPr>
                      <a:r>
                        <a:rPr lang="en-US" altLang="en-US" sz="2400" b="0">
                          <a:solidFill>
                            <a:schemeClr val="dk1"/>
                          </a:solidFill>
                          <a:effectLst/>
                          <a:latin typeface="Times New Roman" panose="02020603050405020304" pitchFamily="18" charset="0"/>
                          <a:cs typeface="Times New Roman" panose="02020603050405020304" pitchFamily="18" charset="0"/>
                          <a:sym typeface="+mn-ea"/>
                        </a:rPr>
                        <a:t>93/113 xã hoàn thành nhiệm vụ nông thôn mới (đạt tỷ lệ 82,3%).</a:t>
                      </a:r>
                      <a:endParaRPr lang="vi-VN" sz="2400" b="0" kern="1200" baseline="0" dirty="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284480" algn="just" defTabSz="1219200" rtl="0" fontAlgn="auto">
                        <a:lnSpc>
                          <a:spcPct val="100000"/>
                        </a:lnSpc>
                        <a:spcBef>
                          <a:spcPts val="0"/>
                        </a:spcBef>
                        <a:spcAft>
                          <a:spcPts val="600"/>
                        </a:spcAft>
                        <a:buClrTx/>
                        <a:buSzTx/>
                        <a:buFont typeface="Arial" panose="020B0604020202020204" pitchFamily="34" charset="0"/>
                        <a:buChar char="•"/>
                        <a:defRPr/>
                      </a:pPr>
                      <a:r>
                        <a:rPr lang="en-US" altLang="en-US" sz="2400" b="0">
                          <a:solidFill>
                            <a:schemeClr val="dk1"/>
                          </a:solidFill>
                          <a:effectLst/>
                          <a:latin typeface="Times New Roman" panose="02020603050405020304" pitchFamily="18" charset="0"/>
                          <a:cs typeface="Times New Roman" panose="02020603050405020304" pitchFamily="18" charset="0"/>
                          <a:sym typeface="+mn-ea"/>
                        </a:rPr>
                        <a:t>28/93 xã được UBND tỉnh công nhận đạt chuẩn nông thôn mới nâng cao (đạt tỷ lệ 26,3%).</a:t>
                      </a:r>
                      <a:endParaRPr lang="vi-VN" sz="2400" b="0" kern="1200" baseline="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284480" algn="just" defTabSz="1219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ltLang="en-US" sz="2400" b="0">
                          <a:solidFill>
                            <a:schemeClr val="dk1"/>
                          </a:solidFill>
                          <a:effectLst/>
                          <a:latin typeface="Times New Roman" panose="02020603050405020304" pitchFamily="18" charset="0"/>
                          <a:cs typeface="Times New Roman" panose="02020603050405020304" pitchFamily="18" charset="0"/>
                          <a:sym typeface="+mn-ea"/>
                        </a:rPr>
                        <a:t>03/28 xã đạt chuẩn NTM kiểu mẫu (đạt tỷ lệ 10,7%).</a:t>
                      </a:r>
                    </a:p>
                    <a:p>
                      <a:pPr marL="342900" marR="0" lvl="0" indent="284480" algn="just" defTabSz="1219200" rtl="0" fontAlgn="auto">
                        <a:lnSpc>
                          <a:spcPct val="100000"/>
                        </a:lnSpc>
                        <a:spcBef>
                          <a:spcPts val="0"/>
                        </a:spcBef>
                        <a:spcAft>
                          <a:spcPts val="600"/>
                        </a:spcAft>
                        <a:buClrTx/>
                        <a:buSzTx/>
                        <a:buFont typeface="Arial" panose="020B0604020202020204" pitchFamily="34" charset="0"/>
                        <a:buChar char="•"/>
                        <a:defRPr/>
                      </a:pPr>
                      <a:r>
                        <a:rPr lang="en-US" altLang="en-US" sz="2400" b="0">
                          <a:solidFill>
                            <a:schemeClr val="dk1"/>
                          </a:solidFill>
                          <a:effectLst/>
                          <a:latin typeface="Times New Roman" panose="02020603050405020304" pitchFamily="18" charset="0"/>
                          <a:cs typeface="Times New Roman" panose="02020603050405020304" pitchFamily="18" charset="0"/>
                          <a:sym typeface="+mn-ea"/>
                        </a:rPr>
                        <a:t>07 đơn vị cấp huyện được Thủ tướng Chính phủ công nhận đạt chuẩn/hoàn thành nhiệm vụ NTM (đạt tỷ lệ 63,63%).</a:t>
                      </a:r>
                      <a:endParaRPr lang="vi-VN" sz="2400" b="0" kern="1200" baseline="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2" name="Picture 2" descr="An Lão- Khó khăn trong xây dựng Nông thôn mới ở các xã vùng cao .">
            <a:extLst>
              <a:ext uri="{FF2B5EF4-FFF2-40B4-BE49-F238E27FC236}">
                <a16:creationId xmlns:a16="http://schemas.microsoft.com/office/drawing/2014/main" id="{235CFFB3-608F-9735-B2AF-8851B577DE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1415" y="3905572"/>
            <a:ext cx="4629805" cy="27047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7218E58-506E-77E4-A3D5-B3BF8370B81A}"/>
              </a:ext>
            </a:extLst>
          </p:cNvPr>
          <p:cNvPicPr>
            <a:picLocks noChangeAspect="1"/>
          </p:cNvPicPr>
          <p:nvPr/>
        </p:nvPicPr>
        <p:blipFill>
          <a:blip r:embed="rId3"/>
          <a:stretch>
            <a:fillRect/>
          </a:stretch>
        </p:blipFill>
        <p:spPr>
          <a:xfrm>
            <a:off x="7071415" y="710154"/>
            <a:ext cx="4629805" cy="2962944"/>
          </a:xfrm>
          <a:prstGeom prst="rect">
            <a:avLst/>
          </a:prstGeom>
        </p:spPr>
      </p:pic>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D40E1E-E472-56C2-7A52-1D68B78E001A}"/>
              </a:ext>
            </a:extLst>
          </p:cNvPr>
          <p:cNvSpPr txBox="1"/>
          <p:nvPr/>
        </p:nvSpPr>
        <p:spPr>
          <a:xfrm>
            <a:off x="1233349" y="643472"/>
            <a:ext cx="3448764"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2.1. Công nghiệp</a:t>
            </a:r>
          </a:p>
        </p:txBody>
      </p:sp>
      <p:sp>
        <p:nvSpPr>
          <p:cNvPr id="12" name="TextBox 11">
            <a:extLst>
              <a:ext uri="{FF2B5EF4-FFF2-40B4-BE49-F238E27FC236}">
                <a16:creationId xmlns:a16="http://schemas.microsoft.com/office/drawing/2014/main" id="{9770937D-1377-CC7E-CF4C-63302C488F3E}"/>
              </a:ext>
            </a:extLst>
          </p:cNvPr>
          <p:cNvSpPr txBox="1"/>
          <p:nvPr/>
        </p:nvSpPr>
        <p:spPr>
          <a:xfrm>
            <a:off x="749819" y="181807"/>
            <a:ext cx="4415824"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2. Công nghiệp – xây dựng</a:t>
            </a:r>
          </a:p>
        </p:txBody>
      </p:sp>
      <p:graphicFrame>
        <p:nvGraphicFramePr>
          <p:cNvPr id="2" name="Table 1">
            <a:extLst>
              <a:ext uri="{FF2B5EF4-FFF2-40B4-BE49-F238E27FC236}">
                <a16:creationId xmlns:a16="http://schemas.microsoft.com/office/drawing/2014/main" id="{39E2DA21-FF3E-F191-1589-8A33F036713F}"/>
              </a:ext>
            </a:extLst>
          </p:cNvPr>
          <p:cNvGraphicFramePr>
            <a:graphicFrameLocks noGrp="1"/>
          </p:cNvGraphicFramePr>
          <p:nvPr>
            <p:extLst>
              <p:ext uri="{D42A27DB-BD31-4B8C-83A1-F6EECF244321}">
                <p14:modId xmlns:p14="http://schemas.microsoft.com/office/powerpoint/2010/main" val="3723571560"/>
              </p:ext>
            </p:extLst>
          </p:nvPr>
        </p:nvGraphicFramePr>
        <p:xfrm>
          <a:off x="74064" y="1122491"/>
          <a:ext cx="6231486" cy="5425440"/>
        </p:xfrm>
        <a:graphic>
          <a:graphicData uri="http://schemas.openxmlformats.org/drawingml/2006/table">
            <a:tbl>
              <a:tblPr firstRow="1" bandRow="1"/>
              <a:tblGrid>
                <a:gridCol w="6231486">
                  <a:extLst>
                    <a:ext uri="{9D8B030D-6E8A-4147-A177-3AD203B41FA5}">
                      <a16:colId xmlns:a16="http://schemas.microsoft.com/office/drawing/2014/main" val="3655493598"/>
                    </a:ext>
                  </a:extLst>
                </a:gridCol>
              </a:tblGrid>
              <a:tr h="338958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altLang="en-US" sz="2200" b="0" kern="1200" baseline="0">
                          <a:solidFill>
                            <a:schemeClr val="dk1"/>
                          </a:solidFill>
                          <a:effectLst/>
                          <a:latin typeface="Times New Roman" panose="02020603050405020304" pitchFamily="18" charset="0"/>
                          <a:ea typeface="+mn-ea"/>
                          <a:cs typeface="Times New Roman" panose="02020603050405020304" pitchFamily="18" charset="0"/>
                        </a:rPr>
                        <a:t>Chỉ số sản xuất công nghiệp 4 tháng đầu năm 2025 tăng 9,72%</a:t>
                      </a:r>
                      <a:r>
                        <a:rPr lang="vi-VN" altLang="en-US" sz="2200" b="0" kern="1200" baseline="0">
                          <a:solidFill>
                            <a:schemeClr val="dk1"/>
                          </a:solidFill>
                          <a:effectLst/>
                          <a:latin typeface="Times New Roman" panose="02020603050405020304" pitchFamily="18" charset="0"/>
                          <a:ea typeface="+mn-ea"/>
                          <a:cs typeface="Times New Roman" panose="02020603050405020304" pitchFamily="18" charset="0"/>
                        </a:rPr>
                        <a:t> so v</a:t>
                      </a:r>
                      <a:r>
                        <a:rPr lang="en-US" altLang="en-US" sz="2200" b="0" kern="1200" baseline="0">
                          <a:solidFill>
                            <a:schemeClr val="dk1"/>
                          </a:solidFill>
                          <a:effectLst/>
                          <a:latin typeface="Times New Roman" panose="02020603050405020304" pitchFamily="18" charset="0"/>
                          <a:ea typeface="+mn-ea"/>
                          <a:cs typeface="Times New Roman" panose="02020603050405020304" pitchFamily="18" charset="0"/>
                        </a:rPr>
                        <a:t>ới cùng kỳ, cao hơn 1,12 điểm phần trăm so với mức tăng của năm 2024 và đạt mức tăng trưởng cao nhất trong 5 năm qua </a:t>
                      </a:r>
                      <a:endParaRPr lang="en-US" sz="2200" b="0" kern="1200" baseline="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altLang="en-US" sz="2200" b="0" kern="1200">
                          <a:solidFill>
                            <a:schemeClr val="dk1"/>
                          </a:solidFill>
                          <a:effectLst/>
                          <a:latin typeface="Times New Roman" panose="02020603050405020304" pitchFamily="18" charset="0"/>
                          <a:ea typeface="+mn-ea"/>
                          <a:cs typeface="Times New Roman" panose="02020603050405020304" pitchFamily="18" charset="0"/>
                        </a:rPr>
                        <a:t>Một số sản phẩm chủ lực của tỉnh tăng cao như: Gạch ốp lát (+373,82%); Cấu kiện thép (+70,62%); Tấm lợp bằng kim loại (+32,69%); Tôm đông lạnh (+31,62%);...</a:t>
                      </a:r>
                      <a:endParaRPr lang="vi-VN" sz="2200" b="0" kern="1200" baseline="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200" b="0" i="0" kern="1200" baseline="0">
                          <a:solidFill>
                            <a:schemeClr val="dk1"/>
                          </a:solidFill>
                          <a:effectLst/>
                          <a:latin typeface="Times New Roman" panose="02020603050405020304" pitchFamily="18" charset="0"/>
                          <a:ea typeface="+mn-ea"/>
                          <a:cs typeface="Times New Roman" panose="02020603050405020304" pitchFamily="18" charset="0"/>
                        </a:rPr>
                        <a:t>Trong 4 tháng đầu năm, có 27 dự án </a:t>
                      </a:r>
                      <a:r>
                        <a:rPr lang="en-US" sz="2200" b="0" i="0" kern="1200" baseline="0">
                          <a:solidFill>
                            <a:schemeClr val="dk1"/>
                          </a:solidFill>
                          <a:effectLst/>
                          <a:latin typeface="Times New Roman" panose="02020603050405020304" pitchFamily="18" charset="0"/>
                          <a:ea typeface="+mn-ea"/>
                          <a:cs typeface="Times New Roman" panose="02020603050405020304" pitchFamily="18" charset="0"/>
                        </a:rPr>
                        <a:t>sản xuất công nghiệp </a:t>
                      </a:r>
                      <a:r>
                        <a:rPr lang="vi-VN" sz="2200" b="0" i="0" kern="1200" baseline="0">
                          <a:solidFill>
                            <a:schemeClr val="dk1"/>
                          </a:solidFill>
                          <a:effectLst/>
                          <a:latin typeface="Times New Roman" panose="02020603050405020304" pitchFamily="18" charset="0"/>
                          <a:ea typeface="+mn-ea"/>
                          <a:cs typeface="Times New Roman" panose="02020603050405020304" pitchFamily="18" charset="0"/>
                        </a:rPr>
                        <a:t>với tổng vốn đầu tư 899 tỷ đồng đi vào hoạt động</a:t>
                      </a:r>
                      <a:r>
                        <a:rPr lang="en-US" sz="2200" b="0" i="0" kern="1200" baseline="0">
                          <a:solidFill>
                            <a:schemeClr val="dk1"/>
                          </a:solidFill>
                          <a:effectLst/>
                          <a:latin typeface="Times New Roman" panose="02020603050405020304" pitchFamily="18" charset="0"/>
                          <a:ea typeface="+mn-ea"/>
                          <a:cs typeface="Times New Roman" panose="02020603050405020304" pitchFamily="18" charset="0"/>
                        </a:rPr>
                        <a:t>. T</a:t>
                      </a:r>
                      <a:r>
                        <a:rPr lang="vi-VN" sz="2200" b="0" i="0" kern="1200" baseline="0">
                          <a:solidFill>
                            <a:schemeClr val="dk1"/>
                          </a:solidFill>
                          <a:effectLst/>
                          <a:latin typeface="Times New Roman" panose="02020603050405020304" pitchFamily="18" charset="0"/>
                          <a:ea typeface="+mn-ea"/>
                          <a:cs typeface="Times New Roman" panose="02020603050405020304" pitchFamily="18" charset="0"/>
                        </a:rPr>
                        <a:t>rong đó có 01 dự án trọng điểm với tổng vốn đầu tư 126 tỷ đồng </a:t>
                      </a:r>
                      <a:r>
                        <a:rPr lang="en-US" sz="2200" b="0" i="0" kern="1200" baseline="0">
                          <a:solidFill>
                            <a:schemeClr val="dk1"/>
                          </a:solidFill>
                          <a:effectLst/>
                          <a:latin typeface="Times New Roman" panose="02020603050405020304" pitchFamily="18" charset="0"/>
                          <a:ea typeface="+mn-ea"/>
                          <a:cs typeface="Times New Roman" panose="02020603050405020304" pitchFamily="18" charset="0"/>
                        </a:rPr>
                        <a:t>là </a:t>
                      </a:r>
                      <a:r>
                        <a:rPr lang="vi-VN" sz="2200" b="0" i="0" kern="1200" baseline="0">
                          <a:solidFill>
                            <a:schemeClr val="dk1"/>
                          </a:solidFill>
                          <a:effectLst/>
                          <a:latin typeface="Times New Roman" panose="02020603050405020304" pitchFamily="18" charset="0"/>
                          <a:ea typeface="+mn-ea"/>
                          <a:cs typeface="Times New Roman" panose="02020603050405020304" pitchFamily="18" charset="0"/>
                        </a:rPr>
                        <a:t>Dự án nâng công suất Nhà máy sản xuất phân bón NPK lên 100.000 tấn/năm của Công ty CP Vật tư Nông nghiệp Bình Định</a:t>
                      </a:r>
                      <a:r>
                        <a:rPr lang="en-US" sz="2200" b="0" i="0" kern="1200" baseline="0">
                          <a:solidFill>
                            <a:schemeClr val="dk1"/>
                          </a:solidFill>
                          <a:effectLst/>
                          <a:latin typeface="Times New Roman" panose="02020603050405020304" pitchFamily="18" charset="0"/>
                          <a:ea typeface="+mn-ea"/>
                          <a:cs typeface="Times New Roman" panose="02020603050405020304" pitchFamily="18" charset="0"/>
                        </a:rPr>
                        <a:t>.</a:t>
                      </a:r>
                      <a:endParaRPr lang="vi-VN" sz="2200" b="0" i="0" kern="1200" baseline="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graphicFrame>
        <p:nvGraphicFramePr>
          <p:cNvPr id="4" name="Chart 3">
            <a:extLst>
              <a:ext uri="{FF2B5EF4-FFF2-40B4-BE49-F238E27FC236}">
                <a16:creationId xmlns:a16="http://schemas.microsoft.com/office/drawing/2014/main" id="{1B61C093-740B-9A58-A349-0CE941158BB7}"/>
              </a:ext>
            </a:extLst>
          </p:cNvPr>
          <p:cNvGraphicFramePr/>
          <p:nvPr>
            <p:extLst>
              <p:ext uri="{D42A27DB-BD31-4B8C-83A1-F6EECF244321}">
                <p14:modId xmlns:p14="http://schemas.microsoft.com/office/powerpoint/2010/main" val="1715906242"/>
              </p:ext>
            </p:extLst>
          </p:nvPr>
        </p:nvGraphicFramePr>
        <p:xfrm>
          <a:off x="6190335" y="271551"/>
          <a:ext cx="5927601" cy="3565509"/>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13" descr="T4">
            <a:extLst>
              <a:ext uri="{FF2B5EF4-FFF2-40B4-BE49-F238E27FC236}">
                <a16:creationId xmlns:a16="http://schemas.microsoft.com/office/drawing/2014/main" id="{7046922D-5DDA-9154-0D9F-3131861C963D}"/>
              </a:ext>
            </a:extLst>
          </p:cNvPr>
          <p:cNvPicPr>
            <a:picLocks noChangeAspect="1"/>
          </p:cNvPicPr>
          <p:nvPr/>
        </p:nvPicPr>
        <p:blipFill>
          <a:blip r:embed="rId3"/>
          <a:stretch>
            <a:fillRect/>
          </a:stretch>
        </p:blipFill>
        <p:spPr>
          <a:xfrm>
            <a:off x="6622532" y="3837060"/>
            <a:ext cx="5311864" cy="2815447"/>
          </a:xfrm>
          <a:prstGeom prst="rect">
            <a:avLst/>
          </a:prstGeom>
          <a:noFill/>
          <a:ln w="9525">
            <a:noFill/>
          </a:ln>
        </p:spPr>
      </p:pic>
    </p:spTree>
    <p:extLst>
      <p:ext uri="{BB962C8B-B14F-4D97-AF65-F5344CB8AC3E}">
        <p14:creationId xmlns:p14="http://schemas.microsoft.com/office/powerpoint/2010/main" val="65806097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609443808"/>
              </p:ext>
            </p:extLst>
          </p:nvPr>
        </p:nvGraphicFramePr>
        <p:xfrm>
          <a:off x="85459" y="1411551"/>
          <a:ext cx="6580260" cy="5425440"/>
        </p:xfrm>
        <a:graphic>
          <a:graphicData uri="http://schemas.openxmlformats.org/drawingml/2006/table">
            <a:tbl>
              <a:tblPr firstRow="1" bandRow="1"/>
              <a:tblGrid>
                <a:gridCol w="6580260">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000" b="0" kern="1200" baseline="0">
                          <a:solidFill>
                            <a:schemeClr val="dk1"/>
                          </a:solidFill>
                          <a:effectLst/>
                          <a:latin typeface="Times New Roman" panose="02020603050405020304" pitchFamily="18" charset="0"/>
                          <a:ea typeface="+mn-ea"/>
                          <a:cs typeface="Times New Roman" panose="02020603050405020304" pitchFamily="18" charset="0"/>
                        </a:rPr>
                        <a:t>  Sáng ngày 19/4, UBND tỉnh đã tổ chức Lễ khánh thành dự án Tuyến đường kết nối từ trung tâm thị xã An Nhơn đến đường ven biển phía Tây đầm Thị Nại, là 1 trong 80 dự án khởi công và khánh thành trong Lễ khởi công, khánh thành các công trình, dự án trọng điểm quốc gia và các công trình lớn nhân dịp kỷ niệm 50 năm Ngày Giải phóng miền Nam, thống nhất đất nước (30/4/1975 - 30/4/2025).</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000" b="0" kern="1200" baseline="0">
                          <a:solidFill>
                            <a:schemeClr val="dk1"/>
                          </a:solidFill>
                          <a:effectLst/>
                          <a:latin typeface="Times New Roman" panose="02020603050405020304" pitchFamily="18" charset="0"/>
                          <a:ea typeface="+mn-ea"/>
                          <a:cs typeface="Times New Roman" panose="02020603050405020304" pitchFamily="18" charset="0"/>
                        </a:rPr>
                        <a:t> Bên cạnh đó, dự án Nhà ở xã hội Hàng Hải Bình Định - Marina Home do Công ty CP Hàng Hải Bình Định làm chủ đầu tư với quy mô 24 tầng, 530 căn hộ đã tổ chức Lễ khởi công trong tháng 4/2025, góp phần giải quyết tốt chỗ ở cho người nghèo, người thu nhập thấp, công nhân lao động... trong thời gian đến.</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000" b="0" kern="1200" baseline="0">
                          <a:solidFill>
                            <a:schemeClr val="dk1"/>
                          </a:solidFill>
                          <a:effectLst/>
                          <a:latin typeface="Times New Roman" panose="02020603050405020304" pitchFamily="18" charset="0"/>
                          <a:ea typeface="+mn-ea"/>
                          <a:cs typeface="Times New Roman" panose="02020603050405020304" pitchFamily="18" charset="0"/>
                        </a:rPr>
                        <a:t> C</a:t>
                      </a:r>
                      <a:r>
                        <a:rPr lang="de-DE" sz="2000" b="0" kern="1200" baseline="0">
                          <a:solidFill>
                            <a:schemeClr val="dk1"/>
                          </a:solidFill>
                          <a:effectLst/>
                          <a:latin typeface="Times New Roman" panose="02020603050405020304" pitchFamily="18" charset="0"/>
                          <a:ea typeface="+mn-ea"/>
                          <a:cs typeface="Times New Roman" panose="02020603050405020304" pitchFamily="18" charset="0"/>
                        </a:rPr>
                        <a:t>ông tác quy hoạch, chỉnh trang đô thị, xây dựng các khu dân cư, nhà ở xã hội</a:t>
                      </a:r>
                      <a:r>
                        <a:rPr lang="vi-VN" sz="2000" b="0" kern="1200" baseline="0">
                          <a:solidFill>
                            <a:schemeClr val="dk1"/>
                          </a:solidFill>
                          <a:effectLst/>
                          <a:latin typeface="Times New Roman" panose="02020603050405020304" pitchFamily="18" charset="0"/>
                          <a:ea typeface="+mn-ea"/>
                          <a:cs typeface="Times New Roman" panose="02020603050405020304" pitchFamily="18" charset="0"/>
                        </a:rPr>
                        <a:t>; c</a:t>
                      </a:r>
                      <a:r>
                        <a:rPr lang="de-DE" sz="2000" b="0" kern="1200" baseline="0">
                          <a:solidFill>
                            <a:schemeClr val="dk1"/>
                          </a:solidFill>
                          <a:effectLst/>
                          <a:latin typeface="Times New Roman" panose="02020603050405020304" pitchFamily="18" charset="0"/>
                          <a:ea typeface="+mn-ea"/>
                          <a:cs typeface="Times New Roman" panose="02020603050405020304" pitchFamily="18" charset="0"/>
                        </a:rPr>
                        <a:t>ông tác quản lý dự án, chất lượng xây dựng công trình trên địa bàn tỉnh tiếp tục được quan tâm thực hiện</a:t>
                      </a:r>
                      <a:r>
                        <a:rPr lang="vi-VN" sz="2000" b="0" kern="1200" baseline="0">
                          <a:solidFill>
                            <a:schemeClr val="dk1"/>
                          </a:solidFill>
                          <a:effectLst/>
                          <a:latin typeface="Times New Roman" panose="02020603050405020304" pitchFamily="18" charset="0"/>
                          <a:ea typeface="+mn-ea"/>
                          <a:cs typeface="Times New Roman" panose="02020603050405020304" pitchFamily="18" charset="0"/>
                        </a:rPr>
                        <a:t>.</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6" name="TextBox 5">
            <a:extLst>
              <a:ext uri="{FF2B5EF4-FFF2-40B4-BE49-F238E27FC236}">
                <a16:creationId xmlns:a16="http://schemas.microsoft.com/office/drawing/2014/main" id="{93EF2A67-E697-52DD-6F39-0BAEA5AC34EE}"/>
              </a:ext>
            </a:extLst>
          </p:cNvPr>
          <p:cNvSpPr txBox="1"/>
          <p:nvPr/>
        </p:nvSpPr>
        <p:spPr>
          <a:xfrm>
            <a:off x="720565" y="326899"/>
            <a:ext cx="4543644"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2. Công nghiệp – xây dựng</a:t>
            </a:r>
          </a:p>
        </p:txBody>
      </p:sp>
      <p:sp>
        <p:nvSpPr>
          <p:cNvPr id="10" name="TextBox 9">
            <a:extLst>
              <a:ext uri="{FF2B5EF4-FFF2-40B4-BE49-F238E27FC236}">
                <a16:creationId xmlns:a16="http://schemas.microsoft.com/office/drawing/2014/main" id="{25C96158-722F-D4BE-94A7-161452760777}"/>
              </a:ext>
            </a:extLst>
          </p:cNvPr>
          <p:cNvSpPr txBox="1"/>
          <p:nvPr/>
        </p:nvSpPr>
        <p:spPr>
          <a:xfrm>
            <a:off x="1334359" y="801117"/>
            <a:ext cx="2247740" cy="461665"/>
          </a:xfrm>
          <a:prstGeom prst="rect">
            <a:avLst/>
          </a:prstGeom>
          <a:noFill/>
        </p:spPr>
        <p:txBody>
          <a:bodyPr wrap="square">
            <a:spAutoFit/>
          </a:bodyPr>
          <a:lstStyle/>
          <a:p>
            <a:pPr>
              <a:lnSpc>
                <a:spcPct val="100000"/>
              </a:lnSpc>
            </a:pPr>
            <a:r>
              <a:rPr lang="vi-VN" sz="2400" b="1" dirty="0">
                <a:latin typeface="+mj-lt"/>
                <a:cs typeface="Arial" panose="020B0604020202020204" pitchFamily="34" charset="0"/>
              </a:rPr>
              <a:t>2.2. Xây dựng</a:t>
            </a:r>
          </a:p>
        </p:txBody>
      </p:sp>
      <p:pic>
        <p:nvPicPr>
          <p:cNvPr id="3" name="Picture 2" descr="A group of people performing a performance&#10;&#10;AI-generated content may be incorrect.">
            <a:extLst>
              <a:ext uri="{FF2B5EF4-FFF2-40B4-BE49-F238E27FC236}">
                <a16:creationId xmlns:a16="http://schemas.microsoft.com/office/drawing/2014/main" id="{0101A7CB-3686-5D25-F2A3-FE6A37B99F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7070" y="3583173"/>
            <a:ext cx="5089471" cy="31021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A group of people sitting in a room&#10;&#10;AI-generated content may be incorrect.">
            <a:extLst>
              <a:ext uri="{FF2B5EF4-FFF2-40B4-BE49-F238E27FC236}">
                <a16:creationId xmlns:a16="http://schemas.microsoft.com/office/drawing/2014/main" id="{21417152-F29A-5B74-E141-71830DB566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7069" y="326899"/>
            <a:ext cx="5089471" cy="31021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380361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4611" y="24087"/>
            <a:ext cx="6796060"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3. </a:t>
            </a:r>
            <a:r>
              <a:rPr lang="en-US" sz="2400" b="1" spc="-20">
                <a:solidFill>
                  <a:srgbClr val="100717"/>
                </a:solidFill>
                <a:latin typeface="Times New Roman" panose="02020603050405020304" pitchFamily="18" charset="0"/>
                <a:cs typeface="Times New Roman" panose="02020603050405020304" pitchFamily="18" charset="0"/>
              </a:rPr>
              <a:t>Thương mại, dịch vụ, du lịch, tài chính</a:t>
            </a:r>
            <a:endParaRPr lang="vi-VN" sz="2400" b="1">
              <a:latin typeface="+mj-lt"/>
              <a:cs typeface="Arial" panose="020B0604020202020204" pitchFamily="34" charset="0"/>
            </a:endParaRPr>
          </a:p>
        </p:txBody>
      </p:sp>
      <p:sp>
        <p:nvSpPr>
          <p:cNvPr id="7" name="TextBox 6"/>
          <p:cNvSpPr txBox="1"/>
          <p:nvPr/>
        </p:nvSpPr>
        <p:spPr>
          <a:xfrm>
            <a:off x="1321863" y="399110"/>
            <a:ext cx="6796060"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3.1. </a:t>
            </a:r>
            <a:r>
              <a:rPr lang="en-US" sz="2400" b="1" spc="-20" dirty="0" err="1">
                <a:solidFill>
                  <a:srgbClr val="100717"/>
                </a:solidFill>
                <a:latin typeface="Times New Roman" panose="02020603050405020304" pitchFamily="18" charset="0"/>
                <a:cs typeface="Times New Roman" panose="02020603050405020304" pitchFamily="18" charset="0"/>
              </a:rPr>
              <a:t>Thương</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mại</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dịch</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vụ</a:t>
            </a:r>
            <a:endParaRPr lang="vi-VN" sz="2400" b="1" dirty="0">
              <a:latin typeface="+mj-lt"/>
              <a:cs typeface="Arial" panose="020B0604020202020204" pitchFamily="34" charset="0"/>
            </a:endParaRPr>
          </a:p>
        </p:txBody>
      </p:sp>
      <p:graphicFrame>
        <p:nvGraphicFramePr>
          <p:cNvPr id="3" name="Table 2"/>
          <p:cNvGraphicFramePr>
            <a:graphicFrameLocks noGrp="1"/>
          </p:cNvGraphicFramePr>
          <p:nvPr>
            <p:custDataLst>
              <p:tags r:id="rId1"/>
            </p:custDataLst>
            <p:extLst>
              <p:ext uri="{D42A27DB-BD31-4B8C-83A1-F6EECF244321}">
                <p14:modId xmlns:p14="http://schemas.microsoft.com/office/powerpoint/2010/main" val="3358044355"/>
              </p:ext>
            </p:extLst>
          </p:nvPr>
        </p:nvGraphicFramePr>
        <p:xfrm>
          <a:off x="58420" y="824865"/>
          <a:ext cx="6725285" cy="5501640"/>
        </p:xfrm>
        <a:graphic>
          <a:graphicData uri="http://schemas.openxmlformats.org/drawingml/2006/table">
            <a:tbl>
              <a:tblPr firstRow="1" bandRow="1"/>
              <a:tblGrid>
                <a:gridCol w="6725285">
                  <a:extLst>
                    <a:ext uri="{9D8B030D-6E8A-4147-A177-3AD203B41FA5}">
                      <a16:colId xmlns:a16="http://schemas.microsoft.com/office/drawing/2014/main" val="20000"/>
                    </a:ext>
                  </a:extLst>
                </a:gridCol>
              </a:tblGrid>
              <a:tr h="141587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342900" marR="0" lvl="0" indent="-342900" algn="just" defTabSz="1219200" rtl="0" eaLnBrk="1" fontAlgn="auto" latinLnBrk="0" hangingPunct="1">
                        <a:lnSpc>
                          <a:spcPct val="100000"/>
                        </a:lnSpc>
                        <a:spcBef>
                          <a:spcPts val="0"/>
                        </a:spcBef>
                        <a:spcAft>
                          <a:spcPts val="600"/>
                        </a:spcAft>
                        <a:buClrTx/>
                        <a:buSzTx/>
                        <a:buFont typeface="Wingdings" panose="05000000000000000000" charset="0"/>
                        <a:buChar char="Ø"/>
                        <a:defRPr/>
                      </a:pPr>
                      <a:r>
                        <a:rPr lang="vi-VN" sz="2300" b="0" kern="1200">
                          <a:solidFill>
                            <a:schemeClr val="dk1"/>
                          </a:solidFill>
                          <a:effectLst/>
                          <a:latin typeface="Times New Roman" panose="02020603050405020304" pitchFamily="18" charset="0"/>
                          <a:ea typeface="+mn-ea"/>
                          <a:cs typeface="Times New Roman" panose="02020603050405020304" pitchFamily="18" charset="0"/>
                        </a:rPr>
                        <a:t>Trong tháng 4/2025, tình hình thị trường hàng hóa trên địa bàn tỉnh tiếp tục được duy trì ổn định, lưu thông thông suốt, các trung tâm thương mại, siêu thị, cửa hàng bán lẻ... đã tổ chức nhiều chương trình khuyến mãi, giảm giá nhằm kích cầu tiêu dùng cho dịp lễ Giỗ Tổ Hùng Vương (mùng 10/3 Âm lịch) và ngày Chiến thắng 30/4, ngày Quốc tế lao động 01/5/2025...</a:t>
                      </a:r>
                    </a:p>
                    <a:p>
                      <a:pPr marL="342900" marR="0" lvl="0" indent="-342900" algn="just" defTabSz="1219200" rtl="0" eaLnBrk="1" fontAlgn="auto" latinLnBrk="0" hangingPunct="1">
                        <a:lnSpc>
                          <a:spcPct val="100000"/>
                        </a:lnSpc>
                        <a:spcBef>
                          <a:spcPts val="0"/>
                        </a:spcBef>
                        <a:spcAft>
                          <a:spcPts val="600"/>
                        </a:spcAft>
                        <a:buClrTx/>
                        <a:buSzTx/>
                        <a:buFont typeface="Wingdings" panose="05000000000000000000" charset="0"/>
                        <a:buChar char="Ø"/>
                        <a:defRPr/>
                      </a:pPr>
                      <a:r>
                        <a:rPr lang="vi-VN" sz="2300" b="0" kern="1200">
                          <a:solidFill>
                            <a:schemeClr val="dk1"/>
                          </a:solidFill>
                          <a:effectLst/>
                          <a:latin typeface="Times New Roman" panose="02020603050405020304" pitchFamily="18" charset="0"/>
                          <a:ea typeface="+mn-ea"/>
                          <a:cs typeface="Times New Roman" panose="02020603050405020304" pitchFamily="18" charset="0"/>
                        </a:rPr>
                        <a:t>Tổng mức bán lẻ hàng hóa và doanh thu dịch vụ tiêu dùng tháng 4/2025 ước đạt 10.588,6 tỷ đồng, tăng 4,5% so với tháng trước và tăng 7,9% so với cùng kỳ năm trước</a:t>
                      </a:r>
                    </a:p>
                    <a:p>
                      <a:pPr marL="342900" marR="0" lvl="0" indent="-342900" algn="just" defTabSz="1219200" rtl="0" fontAlgn="auto">
                        <a:lnSpc>
                          <a:spcPct val="100000"/>
                        </a:lnSpc>
                        <a:spcBef>
                          <a:spcPts val="0"/>
                        </a:spcBef>
                        <a:spcAft>
                          <a:spcPts val="600"/>
                        </a:spcAft>
                        <a:buClrTx/>
                        <a:buSzTx/>
                        <a:buFont typeface="Wingdings" panose="05000000000000000000" charset="0"/>
                        <a:buChar char="Ø"/>
                        <a:defRPr/>
                      </a:pPr>
                      <a:r>
                        <a:rPr lang="en-US" altLang="en-US" sz="2300" b="0" kern="1200">
                          <a:solidFill>
                            <a:schemeClr val="dk1"/>
                          </a:solidFill>
                          <a:effectLst/>
                          <a:latin typeface="Times New Roman" panose="02020603050405020304" pitchFamily="18" charset="0"/>
                          <a:ea typeface="+mn-ea"/>
                          <a:cs typeface="Times New Roman" panose="02020603050405020304" pitchFamily="18" charset="0"/>
                        </a:rPr>
                        <a:t>Lũy kế 4 </a:t>
                      </a:r>
                      <a:r>
                        <a:rPr lang="en-US" altLang="en-US" sz="2300" b="0" kern="1200" dirty="0">
                          <a:solidFill>
                            <a:schemeClr val="dk1"/>
                          </a:solidFill>
                          <a:effectLst/>
                          <a:latin typeface="Times New Roman" panose="02020603050405020304" pitchFamily="18" charset="0"/>
                          <a:ea typeface="+mn-ea"/>
                          <a:cs typeface="Times New Roman" panose="02020603050405020304" pitchFamily="18" charset="0"/>
                        </a:rPr>
                        <a:t>tháng </a:t>
                      </a:r>
                      <a:r>
                        <a:rPr lang="en-US" altLang="en-US" sz="2300" b="0" kern="1200">
                          <a:solidFill>
                            <a:schemeClr val="dk1"/>
                          </a:solidFill>
                          <a:effectLst/>
                          <a:latin typeface="Times New Roman" panose="02020603050405020304" pitchFamily="18" charset="0"/>
                          <a:ea typeface="+mn-ea"/>
                          <a:cs typeface="Times New Roman" panose="02020603050405020304" pitchFamily="18" charset="0"/>
                        </a:rPr>
                        <a:t>đầu năm, </a:t>
                      </a:r>
                      <a:r>
                        <a:rPr lang="vi-VN" altLang="en-US" sz="2300" b="0" kern="1200">
                          <a:solidFill>
                            <a:schemeClr val="dk1"/>
                          </a:solidFill>
                          <a:effectLst/>
                          <a:latin typeface="Times New Roman" panose="02020603050405020304" pitchFamily="18" charset="0"/>
                          <a:ea typeface="+mn-ea"/>
                          <a:cs typeface="Times New Roman" panose="02020603050405020304" pitchFamily="18" charset="0"/>
                        </a:rPr>
                        <a:t>t</a:t>
                      </a:r>
                      <a:r>
                        <a:rPr lang="vi-VN" sz="2300" b="0" kern="1200">
                          <a:solidFill>
                            <a:schemeClr val="dk1"/>
                          </a:solidFill>
                          <a:effectLst/>
                          <a:latin typeface="Times New Roman" panose="02020603050405020304" pitchFamily="18" charset="0"/>
                          <a:ea typeface="+mn-ea"/>
                          <a:cs typeface="Times New Roman" panose="02020603050405020304" pitchFamily="18" charset="0"/>
                        </a:rPr>
                        <a:t>ổng mức bán lẻ hàng hóa và doanh thu dịch vụ tiêu dùng </a:t>
                      </a:r>
                      <a:r>
                        <a:rPr lang="en-US" altLang="en-US" sz="2300" b="0" kern="1200">
                          <a:solidFill>
                            <a:schemeClr val="dk1"/>
                          </a:solidFill>
                          <a:effectLst/>
                          <a:latin typeface="Times New Roman" panose="02020603050405020304" pitchFamily="18" charset="0"/>
                          <a:ea typeface="+mn-ea"/>
                          <a:cs typeface="Times New Roman" panose="02020603050405020304" pitchFamily="18" charset="0"/>
                        </a:rPr>
                        <a:t>ước </a:t>
                      </a:r>
                      <a:r>
                        <a:rPr lang="en-US" altLang="en-US" sz="2300" b="0" kern="1200" dirty="0">
                          <a:solidFill>
                            <a:schemeClr val="dk1"/>
                          </a:solidFill>
                          <a:effectLst/>
                          <a:latin typeface="Times New Roman" panose="02020603050405020304" pitchFamily="18" charset="0"/>
                          <a:ea typeface="+mn-ea"/>
                          <a:cs typeface="Times New Roman" panose="02020603050405020304" pitchFamily="18" charset="0"/>
                        </a:rPr>
                        <a:t>đạt 40.271,8 tỷ đồng, tăng 8,1% so với cùng </a:t>
                      </a:r>
                      <a:r>
                        <a:rPr lang="en-US" altLang="en-US" sz="2300" b="0" kern="1200">
                          <a:solidFill>
                            <a:schemeClr val="dk1"/>
                          </a:solidFill>
                          <a:effectLst/>
                          <a:latin typeface="Times New Roman" panose="02020603050405020304" pitchFamily="18" charset="0"/>
                          <a:ea typeface="+mn-ea"/>
                          <a:cs typeface="Times New Roman" panose="02020603050405020304" pitchFamily="18" charset="0"/>
                        </a:rPr>
                        <a:t>kỳ.</a:t>
                      </a:r>
                      <a:endParaRPr lang="en-US" altLang="en-US" sz="2300" b="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2" name="Picture 7"/>
          <p:cNvPicPr>
            <a:picLocks noChangeAspect="1"/>
          </p:cNvPicPr>
          <p:nvPr/>
        </p:nvPicPr>
        <p:blipFill>
          <a:blip r:embed="rId3"/>
          <a:stretch>
            <a:fillRect/>
          </a:stretch>
        </p:blipFill>
        <p:spPr>
          <a:xfrm>
            <a:off x="6858000" y="1607820"/>
            <a:ext cx="5302250" cy="4768215"/>
          </a:xfrm>
          <a:prstGeom prst="rect">
            <a:avLst/>
          </a:prstGeom>
          <a:noFill/>
          <a:ln w="9525">
            <a:noFill/>
          </a:ln>
        </p:spPr>
      </p:pic>
      <p:sp>
        <p:nvSpPr>
          <p:cNvPr id="4" name="Text Box 3"/>
          <p:cNvSpPr txBox="1"/>
          <p:nvPr/>
        </p:nvSpPr>
        <p:spPr>
          <a:xfrm>
            <a:off x="6733540" y="701040"/>
            <a:ext cx="5485130" cy="706755"/>
          </a:xfrm>
          <a:prstGeom prst="rect">
            <a:avLst/>
          </a:prstGeom>
          <a:noFill/>
        </p:spPr>
        <p:txBody>
          <a:bodyPr wrap="square" rtlCol="0">
            <a:spAutoFit/>
          </a:bodyPr>
          <a:lstStyle/>
          <a:p>
            <a:pPr algn="ctr"/>
            <a:r>
              <a:rPr lang="en-US" altLang="en-US" sz="2000" b="1">
                <a:latin typeface="Times New Roman" panose="02020603050405020304" pitchFamily="18" charset="0"/>
                <a:cs typeface="Times New Roman" panose="02020603050405020304" pitchFamily="18" charset="0"/>
              </a:rPr>
              <a:t>Tổng mức bán lẻ hàng hóa và doanh thu dịch vụ</a:t>
            </a:r>
          </a:p>
          <a:p>
            <a:pPr algn="ctr"/>
            <a:r>
              <a:rPr lang="en-US" altLang="en-US" sz="2000" i="1">
                <a:latin typeface="Times New Roman" panose="02020603050405020304" pitchFamily="18" charset="0"/>
                <a:cs typeface="Times New Roman" panose="02020603050405020304" pitchFamily="18" charset="0"/>
              </a:rPr>
              <a:t>(04 tháng đầu năm 2025 so với cùng kỳ)</a:t>
            </a:r>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9485" y="261420"/>
            <a:ext cx="6796060" cy="491490"/>
          </a:xfrm>
          <a:prstGeom prst="rect">
            <a:avLst/>
          </a:prstGeom>
          <a:noFill/>
        </p:spPr>
        <p:txBody>
          <a:bodyPr wrap="square">
            <a:spAutoFit/>
          </a:bodyPr>
          <a:lstStyle/>
          <a:p>
            <a:pPr>
              <a:lnSpc>
                <a:spcPct val="100000"/>
              </a:lnSpc>
            </a:pPr>
            <a:r>
              <a:rPr lang="vi-VN" sz="2600" b="1">
                <a:latin typeface="+mj-lt"/>
                <a:cs typeface="Arial" panose="020B0604020202020204" pitchFamily="34" charset="0"/>
              </a:rPr>
              <a:t>3.</a:t>
            </a:r>
            <a:r>
              <a:rPr lang="vi-VN" sz="2600" b="1" dirty="0">
                <a:latin typeface="Times New Roman" panose="02020603050405020304" pitchFamily="18" charset="0"/>
                <a:cs typeface="Times New Roman" panose="02020603050405020304" pitchFamily="18" charset="0"/>
              </a:rPr>
              <a:t>2</a:t>
            </a:r>
            <a:r>
              <a:rPr lang="vi-VN" sz="2600" b="1">
                <a:latin typeface="+mj-lt"/>
                <a:cs typeface="Arial" panose="020B0604020202020204" pitchFamily="34" charset="0"/>
              </a:rPr>
              <a:t>. </a:t>
            </a:r>
            <a:r>
              <a:rPr lang="en-US" sz="2600" b="1" spc="-20" dirty="0" err="1">
                <a:solidFill>
                  <a:srgbClr val="100717"/>
                </a:solidFill>
                <a:latin typeface="Times New Roman" panose="02020603050405020304" pitchFamily="18" charset="0"/>
                <a:cs typeface="Times New Roman" panose="02020603050405020304" pitchFamily="18" charset="0"/>
              </a:rPr>
              <a:t>Xuất,</a:t>
            </a:r>
            <a:r>
              <a:rPr lang="en-US" sz="2600" b="1" spc="-20" dirty="0">
                <a:solidFill>
                  <a:srgbClr val="100717"/>
                </a:solidFill>
                <a:latin typeface="Times New Roman" panose="02020603050405020304" pitchFamily="18" charset="0"/>
                <a:cs typeface="Times New Roman" panose="02020603050405020304" pitchFamily="18" charset="0"/>
              </a:rPr>
              <a:t> </a:t>
            </a:r>
            <a:r>
              <a:rPr lang="en-US" sz="2600" b="1" spc="-20" dirty="0" err="1">
                <a:solidFill>
                  <a:srgbClr val="100717"/>
                </a:solidFill>
                <a:latin typeface="Times New Roman" panose="02020603050405020304" pitchFamily="18" charset="0"/>
                <a:cs typeface="Times New Roman" panose="02020603050405020304" pitchFamily="18" charset="0"/>
              </a:rPr>
              <a:t>Nhập</a:t>
            </a:r>
            <a:r>
              <a:rPr lang="en-US" sz="2600" b="1" spc="-20" dirty="0">
                <a:solidFill>
                  <a:srgbClr val="100717"/>
                </a:solidFill>
                <a:latin typeface="Times New Roman" panose="02020603050405020304" pitchFamily="18" charset="0"/>
                <a:cs typeface="Times New Roman" panose="02020603050405020304" pitchFamily="18" charset="0"/>
              </a:rPr>
              <a:t> </a:t>
            </a:r>
            <a:r>
              <a:rPr lang="en-US" sz="2600" b="1" spc="-20" dirty="0" err="1">
                <a:solidFill>
                  <a:srgbClr val="100717"/>
                </a:solidFill>
                <a:latin typeface="Times New Roman" panose="02020603050405020304" pitchFamily="18" charset="0"/>
                <a:cs typeface="Times New Roman" panose="02020603050405020304" pitchFamily="18" charset="0"/>
              </a:rPr>
              <a:t>khẩu</a:t>
            </a:r>
            <a:endParaRPr lang="vi-VN" sz="2600" b="1" dirty="0">
              <a:latin typeface="+mj-lt"/>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2093762"/>
              </p:ext>
            </p:extLst>
          </p:nvPr>
        </p:nvGraphicFramePr>
        <p:xfrm>
          <a:off x="123640" y="843104"/>
          <a:ext cx="6796060" cy="6035040"/>
        </p:xfrm>
        <a:graphic>
          <a:graphicData uri="http://schemas.openxmlformats.org/drawingml/2006/table">
            <a:tbl>
              <a:tblPr firstRow="1" bandRow="1"/>
              <a:tblGrid>
                <a:gridCol w="6796060">
                  <a:extLst>
                    <a:ext uri="{9D8B030D-6E8A-4147-A177-3AD203B41FA5}">
                      <a16:colId xmlns:a16="http://schemas.microsoft.com/office/drawing/2014/main" val="20000"/>
                    </a:ext>
                  </a:extLst>
                </a:gridCol>
              </a:tblGrid>
              <a:tr h="206435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342900" marR="0" lvl="0" indent="-342900" algn="just" defTabSz="1219200" rtl="0" eaLnBrk="1" fontAlgn="auto" latinLnBrk="0" hangingPunct="1">
                        <a:lnSpc>
                          <a:spcPct val="100000"/>
                        </a:lnSpc>
                        <a:spcBef>
                          <a:spcPts val="0"/>
                        </a:spcBef>
                        <a:spcAft>
                          <a:spcPts val="1200"/>
                        </a:spcAft>
                        <a:buClrTx/>
                        <a:buSzTx/>
                        <a:buFont typeface="Wingdings" panose="05000000000000000000" pitchFamily="2" charset="2"/>
                        <a:buChar char="Ø"/>
                        <a:defRPr/>
                      </a:pPr>
                      <a:r>
                        <a:rPr lang="vi-VN" sz="2000" b="0" kern="1200">
                          <a:solidFill>
                            <a:schemeClr val="dk1"/>
                          </a:solidFill>
                          <a:effectLst/>
                          <a:latin typeface="Times New Roman" panose="02020603050405020304" pitchFamily="18" charset="0"/>
                          <a:ea typeface="+mn-ea"/>
                          <a:cs typeface="Times New Roman" panose="02020603050405020304" pitchFamily="18" charset="0"/>
                        </a:rPr>
                        <a:t>Trong tháng 4, việc Mỹ ban hành chính sách thuế quan mới đã gây ra những tác động đối với hoạt động sản xuất, kinh doanh của các doanh nghiệp xuất khẩu trên địa bàn tỉnh, đặc biệt đối với các ngành gỗ</a:t>
                      </a:r>
                      <a:r>
                        <a:rPr lang="en-US" sz="2000" b="0" kern="1200">
                          <a:solidFill>
                            <a:schemeClr val="dk1"/>
                          </a:solidFill>
                          <a:effectLst/>
                          <a:latin typeface="Times New Roman" panose="02020603050405020304" pitchFamily="18" charset="0"/>
                          <a:ea typeface="+mn-ea"/>
                          <a:cs typeface="Times New Roman" panose="02020603050405020304" pitchFamily="18" charset="0"/>
                        </a:rPr>
                        <a:t>, sản phẩm gỗ...</a:t>
                      </a:r>
                    </a:p>
                    <a:p>
                      <a:pPr marL="342900" marR="0" lvl="0" indent="-342900" algn="just" defTabSz="1219200" rtl="0" eaLnBrk="1" fontAlgn="auto" latinLnBrk="0" hangingPunct="1">
                        <a:lnSpc>
                          <a:spcPct val="100000"/>
                        </a:lnSpc>
                        <a:spcBef>
                          <a:spcPts val="0"/>
                        </a:spcBef>
                        <a:spcAft>
                          <a:spcPts val="1200"/>
                        </a:spcAft>
                        <a:buClrTx/>
                        <a:buSzTx/>
                        <a:buFont typeface="Wingdings" panose="05000000000000000000" pitchFamily="2" charset="2"/>
                        <a:buChar char="Ø"/>
                        <a:defRPr/>
                      </a:pPr>
                      <a:r>
                        <a:rPr lang="en-US" altLang="en-US" sz="2000" b="0" kern="1200">
                          <a:solidFill>
                            <a:schemeClr val="dk1"/>
                          </a:solidFill>
                          <a:effectLst/>
                          <a:latin typeface="Times New Roman" panose="02020603050405020304" pitchFamily="18" charset="0"/>
                          <a:ea typeface="+mn-ea"/>
                          <a:cs typeface="Times New Roman" panose="02020603050405020304" pitchFamily="18" charset="0"/>
                        </a:rPr>
                        <a:t>Kim ngạch hàng hóa xuất khẩu tháng 4/2025 ước đạt 161,4 triệu USD, tăng 2,1% so với tháng trước và giảm 2,6% so với cùng kỳ. Tính chung 4 tháng đầu năm 2025, kim ngạch hàng hóa xuất khẩu ước đạt 616,7 triệu USD, tăng 5,7% so với cùng kỳ, đạt 36,1% kế hoạch năm 2025.</a:t>
                      </a:r>
                    </a:p>
                    <a:p>
                      <a:pPr marL="342900" marR="0" lvl="0" indent="-342900" algn="just" defTabSz="12192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000" b="0" kern="1200">
                          <a:solidFill>
                            <a:schemeClr val="dk1"/>
                          </a:solidFill>
                          <a:effectLst/>
                          <a:latin typeface="Times New Roman" panose="02020603050405020304" pitchFamily="18" charset="0"/>
                          <a:ea typeface="+mn-ea"/>
                          <a:cs typeface="Times New Roman" panose="02020603050405020304" pitchFamily="18" charset="0"/>
                        </a:rPr>
                        <a:t>Lũy kế từ đầu năm đến nay, kim ngạch xuất khẩu các mặt hàng chủ lực của tỉnh đều tăng so với cùng kỳ, trong đó: </a:t>
                      </a:r>
                      <a:r>
                        <a:rPr lang="en-US" sz="2000" b="0" kern="1200">
                          <a:solidFill>
                            <a:schemeClr val="dk1"/>
                          </a:solidFill>
                          <a:effectLst/>
                          <a:latin typeface="Times New Roman" panose="02020603050405020304" pitchFamily="18" charset="0"/>
                          <a:ea typeface="+mn-ea"/>
                          <a:cs typeface="Times New Roman" panose="02020603050405020304" pitchFamily="18" charset="0"/>
                        </a:rPr>
                        <a:t>Sản phẩm gỗ tăng 1,37%;</a:t>
                      </a:r>
                      <a:r>
                        <a:rPr lang="vi-VN" sz="2000" b="0" kern="1200">
                          <a:solidFill>
                            <a:schemeClr val="dk1"/>
                          </a:solidFill>
                          <a:effectLst/>
                          <a:latin typeface="Times New Roman" panose="02020603050405020304" pitchFamily="18" charset="0"/>
                          <a:ea typeface="+mn-ea"/>
                          <a:cs typeface="Times New Roman" panose="02020603050405020304" pitchFamily="18" charset="0"/>
                        </a:rPr>
                        <a:t> gỗ tăng</a:t>
                      </a:r>
                      <a:r>
                        <a:rPr lang="en-US" sz="2000" b="0" kern="1200">
                          <a:solidFill>
                            <a:schemeClr val="dk1"/>
                          </a:solidFill>
                          <a:effectLst/>
                          <a:latin typeface="Times New Roman" panose="02020603050405020304" pitchFamily="18" charset="0"/>
                          <a:ea typeface="+mn-ea"/>
                          <a:cs typeface="Times New Roman" panose="02020603050405020304" pitchFamily="18" charset="0"/>
                        </a:rPr>
                        <a:t> </a:t>
                      </a:r>
                      <a:r>
                        <a:rPr lang="vi-VN" sz="2000" b="0" kern="1200">
                          <a:solidFill>
                            <a:schemeClr val="dk1"/>
                          </a:solidFill>
                          <a:effectLst/>
                          <a:latin typeface="Times New Roman" panose="02020603050405020304" pitchFamily="18" charset="0"/>
                          <a:ea typeface="+mn-ea"/>
                          <a:cs typeface="Times New Roman" panose="02020603050405020304" pitchFamily="18" charset="0"/>
                        </a:rPr>
                        <a:t>6,41%</a:t>
                      </a:r>
                      <a:r>
                        <a:rPr lang="en-US" sz="2000" b="0" kern="1200">
                          <a:solidFill>
                            <a:schemeClr val="dk1"/>
                          </a:solidFill>
                          <a:effectLst/>
                          <a:latin typeface="Times New Roman" panose="02020603050405020304" pitchFamily="18" charset="0"/>
                          <a:ea typeface="+mn-ea"/>
                          <a:cs typeface="Times New Roman" panose="02020603050405020304" pitchFamily="18" charset="0"/>
                        </a:rPr>
                        <a:t>; </a:t>
                      </a:r>
                      <a:r>
                        <a:rPr lang="vi-VN" sz="2000" b="0" kern="1200">
                          <a:solidFill>
                            <a:schemeClr val="dk1"/>
                          </a:solidFill>
                          <a:effectLst/>
                          <a:latin typeface="Times New Roman" panose="02020603050405020304" pitchFamily="18" charset="0"/>
                          <a:ea typeface="+mn-ea"/>
                          <a:cs typeface="Times New Roman" panose="02020603050405020304" pitchFamily="18" charset="0"/>
                        </a:rPr>
                        <a:t>dệt may tăng 16,86%</a:t>
                      </a:r>
                      <a:r>
                        <a:rPr lang="en-US" sz="2000" b="0" kern="1200">
                          <a:solidFill>
                            <a:schemeClr val="dk1"/>
                          </a:solidFill>
                          <a:effectLst/>
                          <a:latin typeface="Times New Roman" panose="02020603050405020304" pitchFamily="18" charset="0"/>
                          <a:ea typeface="+mn-ea"/>
                          <a:cs typeface="Times New Roman" panose="02020603050405020304" pitchFamily="18" charset="0"/>
                        </a:rPr>
                        <a:t>; hàng thủy sản tăng 20,97%... </a:t>
                      </a:r>
                    </a:p>
                    <a:p>
                      <a:pPr marL="342900" marR="0" lvl="0" indent="-342900" algn="just" defTabSz="12192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sz="2000" b="0" kern="1200">
                          <a:solidFill>
                            <a:schemeClr val="dk1"/>
                          </a:solidFill>
                          <a:effectLst/>
                          <a:latin typeface="Times New Roman" panose="02020603050405020304" pitchFamily="18" charset="0"/>
                          <a:ea typeface="+mn-ea"/>
                          <a:cs typeface="Times New Roman" panose="02020603050405020304" pitchFamily="18" charset="0"/>
                        </a:rPr>
                        <a:t>Đối với mặt hàng gỗ và sản phẩm gỗ, kim ngạch xuất khẩu tháng 4 có xu hướng giảm so với tháng trước (3/2025) và cùng kỳ (4/2025). Trong đó KNXK Gỗ tương đương với tháng 3/2025 và giảm 18,6% so với cùng kỳ; sản phẩm gỗ giảm 9,2% so với tháng trước và giảm 5,9% so với cùng kỳ. </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2" name="Picture -2147482615"/>
          <p:cNvPicPr>
            <a:picLocks noChangeAspect="1"/>
          </p:cNvPicPr>
          <p:nvPr/>
        </p:nvPicPr>
        <p:blipFill>
          <a:blip r:embed="rId3"/>
          <a:stretch>
            <a:fillRect/>
          </a:stretch>
        </p:blipFill>
        <p:spPr>
          <a:xfrm>
            <a:off x="7092315" y="1729740"/>
            <a:ext cx="5044440" cy="4532630"/>
          </a:xfrm>
          <a:prstGeom prst="rect">
            <a:avLst/>
          </a:prstGeom>
          <a:noFill/>
          <a:ln w="9525">
            <a:noFill/>
          </a:ln>
        </p:spPr>
      </p:pic>
      <p:sp>
        <p:nvSpPr>
          <p:cNvPr id="5" name="Text Box 4"/>
          <p:cNvSpPr txBox="1"/>
          <p:nvPr/>
        </p:nvSpPr>
        <p:spPr>
          <a:xfrm>
            <a:off x="7092315" y="800735"/>
            <a:ext cx="4949190" cy="768350"/>
          </a:xfrm>
          <a:prstGeom prst="rect">
            <a:avLst/>
          </a:prstGeom>
          <a:noFill/>
        </p:spPr>
        <p:txBody>
          <a:bodyPr wrap="square" rtlCol="0">
            <a:spAutoFit/>
          </a:bodyPr>
          <a:lstStyle/>
          <a:p>
            <a:pPr algn="ctr"/>
            <a:r>
              <a:rPr lang="en-US" altLang="en-US" sz="2400" b="1">
                <a:latin typeface="Times New Roman" panose="02020603050405020304" pitchFamily="18" charset="0"/>
                <a:cs typeface="Times New Roman" panose="02020603050405020304" pitchFamily="18" charset="0"/>
              </a:rPr>
              <a:t>Kim ngạch xuất, nhập khẩu</a:t>
            </a:r>
          </a:p>
          <a:p>
            <a:pPr algn="ctr"/>
            <a:r>
              <a:rPr lang="en-US" altLang="en-US" sz="2000" i="1">
                <a:latin typeface="Times New Roman" panose="02020603050405020304" pitchFamily="18" charset="0"/>
                <a:cs typeface="Times New Roman" panose="02020603050405020304" pitchFamily="18" charset="0"/>
              </a:rPr>
              <a:t>(04 tháng đầu năm 2025 so với cùng kỳ)</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902773" y="225160"/>
            <a:ext cx="1902765"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3.3. Du </a:t>
            </a:r>
            <a:r>
              <a:rPr lang="en-US" sz="2800" b="1" spc="-20" err="1">
                <a:solidFill>
                  <a:srgbClr val="100717"/>
                </a:solidFill>
                <a:latin typeface="Times New Roman" panose="02020603050405020304" pitchFamily="18" charset="0"/>
                <a:cs typeface="Times New Roman" panose="02020603050405020304" pitchFamily="18" charset="0"/>
              </a:rPr>
              <a:t>lịch</a:t>
            </a:r>
            <a:endParaRPr lang="en-US" sz="2800" b="1" spc="-20">
              <a:solidFill>
                <a:srgbClr val="100717"/>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custDataLst>
              <p:tags r:id="rId1"/>
            </p:custDataLst>
            <p:extLst>
              <p:ext uri="{D42A27DB-BD31-4B8C-83A1-F6EECF244321}">
                <p14:modId xmlns:p14="http://schemas.microsoft.com/office/powerpoint/2010/main" val="633922354"/>
              </p:ext>
            </p:extLst>
          </p:nvPr>
        </p:nvGraphicFramePr>
        <p:xfrm>
          <a:off x="141367" y="872120"/>
          <a:ext cx="6866890" cy="5760720"/>
        </p:xfrm>
        <a:graphic>
          <a:graphicData uri="http://schemas.openxmlformats.org/drawingml/2006/table">
            <a:tbl>
              <a:tblPr firstRow="1" bandRow="1"/>
              <a:tblGrid>
                <a:gridCol w="6866890">
                  <a:extLst>
                    <a:ext uri="{9D8B030D-6E8A-4147-A177-3AD203B41FA5}">
                      <a16:colId xmlns:a16="http://schemas.microsoft.com/office/drawing/2014/main" val="20000"/>
                    </a:ext>
                  </a:extLst>
                </a:gridCol>
              </a:tblGrid>
              <a:tr h="552007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71450" marR="0" lvl="0" indent="-171450" algn="just" defTabSz="1219200" rtl="0" fontAlgn="auto">
                        <a:lnSpc>
                          <a:spcPct val="100000"/>
                        </a:lnSpc>
                        <a:spcBef>
                          <a:spcPts val="0"/>
                        </a:spcBef>
                        <a:spcAft>
                          <a:spcPts val="600"/>
                        </a:spcAft>
                        <a:buClrTx/>
                        <a:buSzTx/>
                        <a:buFont typeface="Wingdings" panose="05000000000000000000" pitchFamily="2" charset="2"/>
                        <a:buChar char="v"/>
                        <a:defRPr/>
                      </a:pPr>
                      <a:r>
                        <a:rPr lang="en-US" sz="2200" b="0" kern="1200">
                          <a:solidFill>
                            <a:schemeClr val="tx1"/>
                          </a:solidFill>
                          <a:effectLst/>
                          <a:latin typeface="Times New Roman" panose="02020603050405020304" pitchFamily="18" charset="0"/>
                          <a:ea typeface="+mn-ea"/>
                          <a:cs typeface="Times New Roman" panose="02020603050405020304" pitchFamily="18" charset="0"/>
                        </a:rPr>
                        <a:t> </a:t>
                      </a:r>
                      <a:r>
                        <a:rPr lang="vi-VN" sz="2200" b="0" kern="1200">
                          <a:solidFill>
                            <a:schemeClr val="tx1"/>
                          </a:solidFill>
                          <a:effectLst/>
                          <a:latin typeface="Times New Roman" panose="02020603050405020304" pitchFamily="18" charset="0"/>
                          <a:ea typeface="+mn-ea"/>
                          <a:cs typeface="Times New Roman" panose="02020603050405020304" pitchFamily="18" charset="0"/>
                        </a:rPr>
                        <a:t>Trong tháng 04/2025, có 02 đợt nghỉ lễ: Giỗ Tổ Hùng Vương (10/3 âm lịch) và Lễ 30/4 và 01/5/2025 được nghỉ 05 ngày liên tục là điều kiện thuận lợi để kích cầu du lịch.</a:t>
                      </a:r>
                    </a:p>
                    <a:p>
                      <a:pPr marL="171450" marR="0" lvl="0" indent="-171450" algn="just" defTabSz="1219200" rtl="0" fontAlgn="auto">
                        <a:lnSpc>
                          <a:spcPct val="100000"/>
                        </a:lnSpc>
                        <a:spcBef>
                          <a:spcPts val="0"/>
                        </a:spcBef>
                        <a:spcAft>
                          <a:spcPts val="600"/>
                        </a:spcAft>
                        <a:buClrTx/>
                        <a:buSzTx/>
                        <a:buFont typeface="Wingdings" panose="05000000000000000000" pitchFamily="2" charset="2"/>
                        <a:buChar char="v"/>
                        <a:defRPr/>
                      </a:pPr>
                      <a:r>
                        <a:rPr lang="vi-VN" sz="2200" b="0" kern="1200">
                          <a:solidFill>
                            <a:schemeClr val="tx1"/>
                          </a:solidFill>
                          <a:effectLst/>
                          <a:latin typeface="Times New Roman" panose="02020603050405020304" pitchFamily="18" charset="0"/>
                          <a:ea typeface="+mn-ea"/>
                          <a:cs typeface="Times New Roman" panose="02020603050405020304" pitchFamily="18" charset="0"/>
                        </a:rPr>
                        <a:t> Tỉnh đã tổ chức nhiều Lễ hội, sự kiện, sản phẩm du lịch mới nhằm thu hút du khách đến tỉnh như: Lễ hội Ẩm thực Bình Định lần thứ II năm 2025; chuyến tàu du lịch “Hành trình văn hóa về miền Đất Võ</a:t>
                      </a:r>
                      <a:r>
                        <a:rPr lang="en-US" sz="2200" b="0" kern="1200">
                          <a:solidFill>
                            <a:schemeClr val="tx1"/>
                          </a:solidFill>
                          <a:effectLst/>
                          <a:latin typeface="Times New Roman" panose="02020603050405020304" pitchFamily="18" charset="0"/>
                          <a:ea typeface="+mn-ea"/>
                          <a:cs typeface="Times New Roman" panose="02020603050405020304" pitchFamily="18" charset="0"/>
                        </a:rPr>
                        <a:t>”...</a:t>
                      </a:r>
                    </a:p>
                    <a:p>
                      <a:pPr marL="171450" marR="0" lvl="0" indent="-171450" algn="just" defTabSz="1219200" rtl="0" fontAlgn="auto">
                        <a:lnSpc>
                          <a:spcPct val="100000"/>
                        </a:lnSpc>
                        <a:spcBef>
                          <a:spcPts val="0"/>
                        </a:spcBef>
                        <a:spcAft>
                          <a:spcPts val="600"/>
                        </a:spcAft>
                        <a:buClrTx/>
                        <a:buSzTx/>
                        <a:buFont typeface="Wingdings" panose="05000000000000000000" pitchFamily="2" charset="2"/>
                        <a:buChar char="v"/>
                        <a:defRPr/>
                      </a:pPr>
                      <a:r>
                        <a:rPr lang="en-US" sz="2200" b="0" kern="1200">
                          <a:solidFill>
                            <a:schemeClr val="tx1"/>
                          </a:solidFill>
                          <a:effectLst/>
                          <a:latin typeface="Times New Roman" panose="02020603050405020304" pitchFamily="18" charset="0"/>
                          <a:ea typeface="+mn-ea"/>
                          <a:cs typeface="Times New Roman" panose="02020603050405020304" pitchFamily="18" charset="0"/>
                        </a:rPr>
                        <a:t> L</a:t>
                      </a:r>
                      <a:r>
                        <a:rPr lang="en-US" altLang="en-US" sz="2200" b="0" kern="1200">
                          <a:solidFill>
                            <a:schemeClr val="tx1"/>
                          </a:solidFill>
                          <a:effectLst/>
                          <a:latin typeface="Times New Roman" panose="02020603050405020304" pitchFamily="18" charset="0"/>
                          <a:ea typeface="+mn-ea"/>
                          <a:cs typeface="Times New Roman" panose="02020603050405020304" pitchFamily="18" charset="0"/>
                        </a:rPr>
                        <a:t>ượng khách tham quan, du lịch đến tỉnh trong tháng 4 ước đạt 999.370 lượt tăng 12,1% so với cùng kỳ (tháng 4/2024 trên 891.000 lượt).</a:t>
                      </a:r>
                    </a:p>
                    <a:p>
                      <a:pPr marL="171450" marR="0" lvl="0" indent="-171450" algn="just" defTabSz="1219200" rtl="0" fontAlgn="auto">
                        <a:lnSpc>
                          <a:spcPct val="100000"/>
                        </a:lnSpc>
                        <a:spcBef>
                          <a:spcPts val="0"/>
                        </a:spcBef>
                        <a:spcAft>
                          <a:spcPts val="600"/>
                        </a:spcAft>
                        <a:buClrTx/>
                        <a:buSzTx/>
                        <a:buFont typeface="Wingdings" panose="05000000000000000000" pitchFamily="2" charset="2"/>
                        <a:buChar char="v"/>
                        <a:defRPr/>
                      </a:pPr>
                      <a:r>
                        <a:rPr lang="nl-NL" sz="2200" b="0" kern="1200">
                          <a:solidFill>
                            <a:schemeClr val="tx1"/>
                          </a:solidFill>
                          <a:effectLst/>
                          <a:latin typeface="Times New Roman" panose="02020603050405020304" pitchFamily="18" charset="0"/>
                          <a:ea typeface="+mn-ea"/>
                          <a:cs typeface="Times New Roman" panose="02020603050405020304" pitchFamily="18" charset="0"/>
                        </a:rPr>
                        <a:t> </a:t>
                      </a:r>
                      <a:r>
                        <a:rPr lang="en-US" altLang="en-US" sz="2200" b="0" kern="1200">
                          <a:solidFill>
                            <a:schemeClr val="tx1"/>
                          </a:solidFill>
                          <a:effectLst/>
                          <a:latin typeface="Times New Roman" panose="02020603050405020304" pitchFamily="18" charset="0"/>
                          <a:ea typeface="+mn-ea"/>
                          <a:cs typeface="Times New Roman" panose="02020603050405020304" pitchFamily="18" charset="0"/>
                        </a:rPr>
                        <a:t>Luỹ kế 4 tháng đầu năm 2025, khách du lịch đạt trên 4,2 triệu lượt, tăng 14,2% với cùng kỳ, trong đó: khách quốc tế: 39.860 lượt, tăng 6%; khách nội địa trên 4,16 triệu lượt, tăng 14,3% so với cùng kỳ năm 2024.</a:t>
                      </a:r>
                      <a:endParaRPr lang="en-US" sz="2200" b="0" kern="120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just" defTabSz="1219200" rtl="0" fontAlgn="auto">
                        <a:lnSpc>
                          <a:spcPct val="100000"/>
                        </a:lnSpc>
                        <a:spcBef>
                          <a:spcPts val="0"/>
                        </a:spcBef>
                        <a:spcAft>
                          <a:spcPts val="0"/>
                        </a:spcAft>
                        <a:buClrTx/>
                        <a:buSzTx/>
                        <a:buFont typeface="Wingdings" panose="05000000000000000000" pitchFamily="2" charset="2"/>
                        <a:buChar char="v"/>
                        <a:defRPr/>
                      </a:pPr>
                      <a:r>
                        <a:rPr lang="en-US" sz="2200" b="0" kern="1200">
                          <a:solidFill>
                            <a:schemeClr val="tx1"/>
                          </a:solidFill>
                          <a:effectLst/>
                          <a:latin typeface="Times New Roman" panose="02020603050405020304" pitchFamily="18" charset="0"/>
                          <a:ea typeface="+mn-ea"/>
                          <a:cs typeface="Times New Roman" panose="02020603050405020304" pitchFamily="18" charset="0"/>
                        </a:rPr>
                        <a:t> </a:t>
                      </a:r>
                      <a:r>
                        <a:rPr lang="en-US" altLang="en-US" sz="2200" b="0" kern="1200">
                          <a:solidFill>
                            <a:schemeClr val="tx1"/>
                          </a:solidFill>
                          <a:effectLst/>
                          <a:latin typeface="Times New Roman" panose="02020603050405020304" pitchFamily="18" charset="0"/>
                          <a:ea typeface="+mn-ea"/>
                          <a:cs typeface="Times New Roman" panose="02020603050405020304" pitchFamily="18" charset="0"/>
                        </a:rPr>
                        <a:t>Tổng thu từ khách du lịch 4 tháng đầu năm 2025 đạt 10.172 tỷ đồng tăng 15% so với cùng kỳ năm 2024.</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3"/>
          <a:stretch>
            <a:fillRect/>
          </a:stretch>
        </p:blipFill>
        <p:spPr>
          <a:xfrm>
            <a:off x="7187609" y="1127051"/>
            <a:ext cx="4925016" cy="4710224"/>
          </a:xfrm>
          <a:prstGeom prst="rect">
            <a:avLst/>
          </a:prstGeom>
        </p:spPr>
      </p:pic>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FA953A66-BAF1-340A-A407-B9DFF5A3A0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7810" y="3828038"/>
            <a:ext cx="2719305" cy="1283242"/>
          </a:xfrm>
          <a:prstGeom prst="rect">
            <a:avLst/>
          </a:prstGeom>
        </p:spPr>
      </p:pic>
      <p:cxnSp>
        <p:nvCxnSpPr>
          <p:cNvPr id="26" name="Straight Arrow Connector 25">
            <a:extLst>
              <a:ext uri="{FF2B5EF4-FFF2-40B4-BE49-F238E27FC236}">
                <a16:creationId xmlns:a16="http://schemas.microsoft.com/office/drawing/2014/main" id="{169C6F43-6D5B-95B4-AB42-3B41CFB5B6B7}"/>
              </a:ext>
            </a:extLst>
          </p:cNvPr>
          <p:cNvCxnSpPr>
            <a:cxnSpLocks/>
          </p:cNvCxnSpPr>
          <p:nvPr/>
        </p:nvCxnSpPr>
        <p:spPr>
          <a:xfrm>
            <a:off x="4505135" y="3297900"/>
            <a:ext cx="1074171" cy="796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8" name="Rectangle 717"/>
          <p:cNvSpPr/>
          <p:nvPr/>
        </p:nvSpPr>
        <p:spPr>
          <a:xfrm>
            <a:off x="5634436" y="328181"/>
            <a:ext cx="5921084" cy="206095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19" name="TextBox 718"/>
          <p:cNvSpPr txBox="1"/>
          <p:nvPr/>
        </p:nvSpPr>
        <p:spPr>
          <a:xfrm>
            <a:off x="6215333" y="425923"/>
            <a:ext cx="5151750" cy="800219"/>
          </a:xfrm>
          <a:prstGeom prst="rect">
            <a:avLst/>
          </a:prstGeom>
          <a:noFill/>
        </p:spPr>
        <p:txBody>
          <a:bodyPr wrap="square" rtlCol="0">
            <a:spAutoFit/>
          </a:bodyPr>
          <a:lstStyle/>
          <a:p>
            <a:pPr algn="ctr"/>
            <a:r>
              <a:rPr lang="en-US" sz="2800" b="1">
                <a:solidFill>
                  <a:srgbClr val="002060"/>
                </a:solidFill>
                <a:latin typeface="Arial" panose="020B0604020202020204" pitchFamily="34" charset="0"/>
                <a:cs typeface="Arial" panose="020B0604020202020204" pitchFamily="34" charset="0"/>
              </a:rPr>
              <a:t>Thu nội địa</a:t>
            </a:r>
          </a:p>
          <a:p>
            <a:pPr algn="ctr"/>
            <a:r>
              <a:rPr lang="en-US" b="1">
                <a:solidFill>
                  <a:srgbClr val="002060"/>
                </a:solidFill>
                <a:latin typeface="Arial" panose="020B0604020202020204" pitchFamily="34" charset="0"/>
                <a:cs typeface="Arial" panose="020B0604020202020204" pitchFamily="34" charset="0"/>
              </a:rPr>
              <a:t>(trừ tiền SDĐ, XSKT và lợi nhuận được chia)</a:t>
            </a:r>
            <a:endParaRPr lang="en-US" sz="2800" b="1">
              <a:solidFill>
                <a:srgbClr val="002060"/>
              </a:solidFill>
              <a:latin typeface="Arial" panose="020B0604020202020204" pitchFamily="34" charset="0"/>
              <a:cs typeface="Arial" panose="020B0604020202020204" pitchFamily="34" charset="0"/>
            </a:endParaRPr>
          </a:p>
        </p:txBody>
      </p:sp>
      <p:sp>
        <p:nvSpPr>
          <p:cNvPr id="720" name="TextBox 719"/>
          <p:cNvSpPr txBox="1"/>
          <p:nvPr/>
        </p:nvSpPr>
        <p:spPr>
          <a:xfrm>
            <a:off x="5894963" y="1289390"/>
            <a:ext cx="5641160" cy="492443"/>
          </a:xfrm>
          <a:prstGeom prst="rect">
            <a:avLst/>
          </a:prstGeom>
          <a:noFill/>
        </p:spPr>
        <p:txBody>
          <a:bodyPr wrap="square" rtlCol="0">
            <a:spAutoFit/>
          </a:bodyPr>
          <a:lstStyle/>
          <a:p>
            <a:pPr algn="ctr"/>
            <a:r>
              <a:rPr lang="en-US" sz="2600" b="1">
                <a:solidFill>
                  <a:srgbClr val="C00000"/>
                </a:solidFill>
                <a:latin typeface="Arial" panose="020B0604020202020204" pitchFamily="34" charset="0"/>
                <a:cs typeface="Arial" panose="020B0604020202020204" pitchFamily="34" charset="0"/>
              </a:rPr>
              <a:t>3.008,5 </a:t>
            </a:r>
            <a:r>
              <a:rPr lang="en-US" sz="2600" b="1" dirty="0" err="1">
                <a:solidFill>
                  <a:srgbClr val="C00000"/>
                </a:solidFill>
                <a:latin typeface="Arial" panose="020B0604020202020204" pitchFamily="34" charset="0"/>
                <a:cs typeface="Arial" panose="020B0604020202020204" pitchFamily="34" charset="0"/>
              </a:rPr>
              <a:t>tỷ</a:t>
            </a:r>
            <a:r>
              <a:rPr lang="en-US" sz="2600" b="1" dirty="0">
                <a:solidFill>
                  <a:srgbClr val="C00000"/>
                </a:solidFill>
                <a:latin typeface="Arial" panose="020B0604020202020204" pitchFamily="34" charset="0"/>
                <a:cs typeface="Arial" panose="020B0604020202020204" pitchFamily="34" charset="0"/>
              </a:rPr>
              <a:t> đồng, </a:t>
            </a:r>
            <a:r>
              <a:rPr lang="en-US" sz="2600" b="1" err="1">
                <a:solidFill>
                  <a:srgbClr val="C00000"/>
                </a:solidFill>
                <a:latin typeface="Arial" panose="020B0604020202020204" pitchFamily="34" charset="0"/>
                <a:cs typeface="Arial" panose="020B0604020202020204" pitchFamily="34" charset="0"/>
              </a:rPr>
              <a:t>đạt</a:t>
            </a:r>
            <a:r>
              <a:rPr lang="en-US" sz="2600" b="1">
                <a:solidFill>
                  <a:srgbClr val="C00000"/>
                </a:solidFill>
                <a:latin typeface="Arial" panose="020B0604020202020204" pitchFamily="34" charset="0"/>
                <a:cs typeface="Arial" panose="020B0604020202020204" pitchFamily="34" charset="0"/>
              </a:rPr>
              <a:t> 33,5% </a:t>
            </a:r>
            <a:r>
              <a:rPr lang="en-US" sz="2600" b="1" dirty="0">
                <a:solidFill>
                  <a:srgbClr val="C00000"/>
                </a:solidFill>
                <a:latin typeface="Arial" panose="020B0604020202020204" pitchFamily="34" charset="0"/>
                <a:cs typeface="Arial" panose="020B0604020202020204" pitchFamily="34" charset="0"/>
              </a:rPr>
              <a:t>dự toán</a:t>
            </a:r>
          </a:p>
        </p:txBody>
      </p:sp>
      <p:sp>
        <p:nvSpPr>
          <p:cNvPr id="724" name="Rectangle 723"/>
          <p:cNvSpPr/>
          <p:nvPr/>
        </p:nvSpPr>
        <p:spPr>
          <a:xfrm>
            <a:off x="5648335" y="2478835"/>
            <a:ext cx="5904411" cy="142982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25" name="TextBox 724"/>
          <p:cNvSpPr txBox="1"/>
          <p:nvPr/>
        </p:nvSpPr>
        <p:spPr>
          <a:xfrm>
            <a:off x="7231133" y="2503909"/>
            <a:ext cx="3255892" cy="461665"/>
          </a:xfrm>
          <a:prstGeom prst="rect">
            <a:avLst/>
          </a:prstGeom>
          <a:noFill/>
        </p:spPr>
        <p:txBody>
          <a:bodyPr wrap="square" rtlCol="0">
            <a:spAutoFit/>
          </a:bodyPr>
          <a:lstStyle/>
          <a:p>
            <a:pPr algn="ctr"/>
            <a:r>
              <a:rPr lang="en-US" sz="2400" b="1" dirty="0">
                <a:solidFill>
                  <a:srgbClr val="002060"/>
                </a:solidFill>
                <a:latin typeface="Arial" panose="020B0604020202020204" pitchFamily="34" charset="0"/>
                <a:cs typeface="Arial" panose="020B0604020202020204" pitchFamily="34" charset="0"/>
              </a:rPr>
              <a:t>Thu tiền sử dụng đất</a:t>
            </a:r>
          </a:p>
        </p:txBody>
      </p:sp>
      <p:sp>
        <p:nvSpPr>
          <p:cNvPr id="726" name="TextBox 725"/>
          <p:cNvSpPr txBox="1"/>
          <p:nvPr/>
        </p:nvSpPr>
        <p:spPr>
          <a:xfrm>
            <a:off x="5767326" y="2923773"/>
            <a:ext cx="5869069" cy="492443"/>
          </a:xfrm>
          <a:prstGeom prst="rect">
            <a:avLst/>
          </a:prstGeom>
          <a:noFill/>
        </p:spPr>
        <p:txBody>
          <a:bodyPr wrap="square" rtlCol="0">
            <a:spAutoFit/>
          </a:bodyPr>
          <a:lstStyle/>
          <a:p>
            <a:pPr algn="ctr"/>
            <a:r>
              <a:rPr lang="en-US" sz="2600" b="1">
                <a:solidFill>
                  <a:srgbClr val="C00000"/>
                </a:solidFill>
                <a:latin typeface="Arial" panose="020B0604020202020204" pitchFamily="34" charset="0"/>
                <a:cs typeface="Arial" panose="020B0604020202020204" pitchFamily="34" charset="0"/>
              </a:rPr>
              <a:t>2.738,8 </a:t>
            </a:r>
            <a:r>
              <a:rPr lang="en-US" sz="2600" b="1" dirty="0" err="1">
                <a:solidFill>
                  <a:srgbClr val="C00000"/>
                </a:solidFill>
                <a:latin typeface="Arial" panose="020B0604020202020204" pitchFamily="34" charset="0"/>
                <a:cs typeface="Arial" panose="020B0604020202020204" pitchFamily="34" charset="0"/>
              </a:rPr>
              <a:t>tỷ</a:t>
            </a:r>
            <a:r>
              <a:rPr lang="en-US" sz="2600" b="1" dirty="0">
                <a:solidFill>
                  <a:srgbClr val="C00000"/>
                </a:solidFill>
                <a:latin typeface="Arial" panose="020B0604020202020204" pitchFamily="34" charset="0"/>
                <a:cs typeface="Arial" panose="020B0604020202020204" pitchFamily="34" charset="0"/>
              </a:rPr>
              <a:t> đồng, </a:t>
            </a:r>
            <a:r>
              <a:rPr lang="en-US" sz="2600" b="1" err="1">
                <a:solidFill>
                  <a:srgbClr val="C00000"/>
                </a:solidFill>
                <a:latin typeface="Arial" panose="020B0604020202020204" pitchFamily="34" charset="0"/>
                <a:cs typeface="Arial" panose="020B0604020202020204" pitchFamily="34" charset="0"/>
              </a:rPr>
              <a:t>đạt</a:t>
            </a:r>
            <a:r>
              <a:rPr lang="en-US" sz="2600" b="1">
                <a:solidFill>
                  <a:srgbClr val="C00000"/>
                </a:solidFill>
                <a:latin typeface="Arial" panose="020B0604020202020204" pitchFamily="34" charset="0"/>
                <a:cs typeface="Arial" panose="020B0604020202020204" pitchFamily="34" charset="0"/>
              </a:rPr>
              <a:t> 38,0% </a:t>
            </a:r>
            <a:r>
              <a:rPr lang="en-US" sz="2600" b="1" dirty="0">
                <a:solidFill>
                  <a:srgbClr val="C00000"/>
                </a:solidFill>
                <a:latin typeface="Arial" panose="020B0604020202020204" pitchFamily="34" charset="0"/>
                <a:cs typeface="Arial" panose="020B0604020202020204" pitchFamily="34" charset="0"/>
              </a:rPr>
              <a:t>dự toán</a:t>
            </a:r>
          </a:p>
        </p:txBody>
      </p:sp>
      <p:sp>
        <p:nvSpPr>
          <p:cNvPr id="2" name="Rectangle 1">
            <a:extLst>
              <a:ext uri="{FF2B5EF4-FFF2-40B4-BE49-F238E27FC236}">
                <a16:creationId xmlns:a16="http://schemas.microsoft.com/office/drawing/2014/main" id="{80607D77-8D89-B2B8-17A1-5EC409702721}"/>
              </a:ext>
            </a:extLst>
          </p:cNvPr>
          <p:cNvSpPr/>
          <p:nvPr/>
        </p:nvSpPr>
        <p:spPr>
          <a:xfrm>
            <a:off x="76200" y="2060553"/>
            <a:ext cx="4514582" cy="131433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A0D5D58A-756E-802D-A09E-1BEA6D184E77}"/>
              </a:ext>
            </a:extLst>
          </p:cNvPr>
          <p:cNvSpPr txBox="1"/>
          <p:nvPr/>
        </p:nvSpPr>
        <p:spPr>
          <a:xfrm>
            <a:off x="-82371" y="2540211"/>
            <a:ext cx="4802530" cy="723275"/>
          </a:xfrm>
          <a:prstGeom prst="rect">
            <a:avLst/>
          </a:prstGeom>
          <a:noFill/>
        </p:spPr>
        <p:txBody>
          <a:bodyPr wrap="square" rtlCol="0">
            <a:spAutoFit/>
          </a:bodyPr>
          <a:lstStyle/>
          <a:p>
            <a:pPr algn="ctr"/>
            <a:r>
              <a:rPr lang="en-US" sz="2300" b="1">
                <a:solidFill>
                  <a:srgbClr val="C00000"/>
                </a:solidFill>
                <a:latin typeface="Times New Roman" panose="02020603050405020304" pitchFamily="18" charset="0"/>
                <a:cs typeface="Times New Roman" panose="02020603050405020304" pitchFamily="18" charset="0"/>
              </a:rPr>
              <a:t>5.995,9 </a:t>
            </a:r>
            <a:r>
              <a:rPr lang="en-US" sz="2300" b="1" dirty="0" err="1">
                <a:solidFill>
                  <a:srgbClr val="C00000"/>
                </a:solidFill>
                <a:latin typeface="Times New Roman" panose="02020603050405020304" pitchFamily="18" charset="0"/>
                <a:cs typeface="Times New Roman" panose="02020603050405020304" pitchFamily="18" charset="0"/>
              </a:rPr>
              <a:t>tỷ</a:t>
            </a:r>
            <a:r>
              <a:rPr lang="en-US" sz="2300" b="1" dirty="0">
                <a:solidFill>
                  <a:srgbClr val="C00000"/>
                </a:solidFill>
                <a:latin typeface="Times New Roman" panose="02020603050405020304" pitchFamily="18" charset="0"/>
                <a:cs typeface="Times New Roman" panose="02020603050405020304" pitchFamily="18" charset="0"/>
              </a:rPr>
              <a:t> đồng</a:t>
            </a:r>
            <a:r>
              <a:rPr lang="en-US" sz="2300" b="1">
                <a:solidFill>
                  <a:srgbClr val="C00000"/>
                </a:solidFill>
                <a:latin typeface="Times New Roman" panose="02020603050405020304" pitchFamily="18" charset="0"/>
                <a:cs typeface="Times New Roman" panose="02020603050405020304" pitchFamily="18" charset="0"/>
              </a:rPr>
              <a:t>, đạt 34,4% </a:t>
            </a:r>
            <a:r>
              <a:rPr lang="en-US" sz="2300" b="1" dirty="0">
                <a:solidFill>
                  <a:srgbClr val="C00000"/>
                </a:solidFill>
                <a:latin typeface="Times New Roman" panose="02020603050405020304" pitchFamily="18" charset="0"/>
                <a:cs typeface="Times New Roman" panose="02020603050405020304" pitchFamily="18" charset="0"/>
              </a:rPr>
              <a:t>dự toán</a:t>
            </a:r>
          </a:p>
          <a:p>
            <a:pPr algn="ctr"/>
            <a:r>
              <a:rPr lang="en-US" b="1" dirty="0">
                <a:solidFill>
                  <a:srgbClr val="C00000"/>
                </a:solidFill>
                <a:latin typeface="Arial" panose="020B060402020202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850931EF-4279-23FD-6428-18C12049025E}"/>
              </a:ext>
            </a:extLst>
          </p:cNvPr>
          <p:cNvSpPr txBox="1"/>
          <p:nvPr/>
        </p:nvSpPr>
        <p:spPr>
          <a:xfrm>
            <a:off x="226837" y="2152411"/>
            <a:ext cx="4129108" cy="461665"/>
          </a:xfrm>
          <a:prstGeom prst="rect">
            <a:avLst/>
          </a:prstGeom>
          <a:noFill/>
        </p:spPr>
        <p:txBody>
          <a:bodyPr wrap="square" rtlCol="0">
            <a:spAutoFit/>
          </a:bodyPr>
          <a:lstStyle/>
          <a:p>
            <a:pPr algn="ctr"/>
            <a:r>
              <a:rPr lang="en-US" sz="2400" b="1">
                <a:solidFill>
                  <a:srgbClr val="002060"/>
                </a:solidFill>
                <a:latin typeface="Times New Roman" panose="02020603050405020304" pitchFamily="18" charset="0"/>
                <a:cs typeface="Times New Roman" panose="02020603050405020304" pitchFamily="18" charset="0"/>
              </a:rPr>
              <a:t>Tổng thu ngân sách nhà nước</a:t>
            </a:r>
          </a:p>
        </p:txBody>
      </p:sp>
      <p:sp>
        <p:nvSpPr>
          <p:cNvPr id="14" name="Rectangle 13">
            <a:extLst>
              <a:ext uri="{FF2B5EF4-FFF2-40B4-BE49-F238E27FC236}">
                <a16:creationId xmlns:a16="http://schemas.microsoft.com/office/drawing/2014/main" id="{2FB61F8A-9A24-43C5-EEAD-699E1478B087}"/>
              </a:ext>
            </a:extLst>
          </p:cNvPr>
          <p:cNvSpPr/>
          <p:nvPr/>
        </p:nvSpPr>
        <p:spPr>
          <a:xfrm>
            <a:off x="5648334" y="4097789"/>
            <a:ext cx="5904411" cy="13272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741F0E28-9B46-DEE8-72B4-31C74A048999}"/>
              </a:ext>
            </a:extLst>
          </p:cNvPr>
          <p:cNvSpPr txBox="1"/>
          <p:nvPr/>
        </p:nvSpPr>
        <p:spPr>
          <a:xfrm>
            <a:off x="6691236" y="4097789"/>
            <a:ext cx="4125893" cy="523220"/>
          </a:xfrm>
          <a:prstGeom prst="rect">
            <a:avLst/>
          </a:prstGeom>
          <a:noFill/>
        </p:spPr>
        <p:txBody>
          <a:bodyPr wrap="square" rtlCol="0">
            <a:spAutoFit/>
          </a:bodyPr>
          <a:lstStyle/>
          <a:p>
            <a:pPr algn="ctr"/>
            <a:r>
              <a:rPr lang="en-US" sz="2800" b="1">
                <a:solidFill>
                  <a:srgbClr val="002060"/>
                </a:solidFill>
                <a:latin typeface="Arial" panose="020B0604020202020204" pitchFamily="34" charset="0"/>
                <a:cs typeface="Arial" panose="020B0604020202020204" pitchFamily="34" charset="0"/>
              </a:rPr>
              <a:t>Thu Xuất nhập khẩu</a:t>
            </a:r>
          </a:p>
        </p:txBody>
      </p:sp>
      <p:sp>
        <p:nvSpPr>
          <p:cNvPr id="16" name="TextBox 15">
            <a:extLst>
              <a:ext uri="{FF2B5EF4-FFF2-40B4-BE49-F238E27FC236}">
                <a16:creationId xmlns:a16="http://schemas.microsoft.com/office/drawing/2014/main" id="{CD1FFBD1-4EFA-ED54-8F81-E3C9559069D4}"/>
              </a:ext>
            </a:extLst>
          </p:cNvPr>
          <p:cNvSpPr txBox="1"/>
          <p:nvPr/>
        </p:nvSpPr>
        <p:spPr>
          <a:xfrm>
            <a:off x="5500766" y="4515991"/>
            <a:ext cx="6035358" cy="523220"/>
          </a:xfrm>
          <a:prstGeom prst="rect">
            <a:avLst/>
          </a:prstGeom>
          <a:noFill/>
        </p:spPr>
        <p:txBody>
          <a:bodyPr wrap="square" rtlCol="0">
            <a:spAutoFit/>
          </a:bodyPr>
          <a:lstStyle/>
          <a:p>
            <a:pPr algn="ctr"/>
            <a:r>
              <a:rPr lang="en-US" sz="2800" b="1">
                <a:solidFill>
                  <a:srgbClr val="C00000"/>
                </a:solidFill>
                <a:latin typeface="Arial" panose="020B0604020202020204" pitchFamily="34" charset="0"/>
                <a:cs typeface="Arial" panose="020B0604020202020204" pitchFamily="34" charset="0"/>
              </a:rPr>
              <a:t>137,1 </a:t>
            </a:r>
            <a:r>
              <a:rPr lang="en-US" sz="2800" b="1" dirty="0" err="1">
                <a:solidFill>
                  <a:srgbClr val="C00000"/>
                </a:solidFill>
                <a:latin typeface="Arial" panose="020B0604020202020204" pitchFamily="34" charset="0"/>
                <a:cs typeface="Arial" panose="020B0604020202020204" pitchFamily="34" charset="0"/>
              </a:rPr>
              <a:t>tỷ</a:t>
            </a:r>
            <a:r>
              <a:rPr lang="en-US" sz="2800" b="1" dirty="0">
                <a:solidFill>
                  <a:srgbClr val="C00000"/>
                </a:solidFill>
                <a:latin typeface="Arial" panose="020B0604020202020204" pitchFamily="34" charset="0"/>
                <a:cs typeface="Arial" panose="020B0604020202020204" pitchFamily="34" charset="0"/>
              </a:rPr>
              <a:t> đồng, </a:t>
            </a:r>
            <a:r>
              <a:rPr lang="en-US" sz="2800" b="1" err="1">
                <a:solidFill>
                  <a:srgbClr val="C00000"/>
                </a:solidFill>
                <a:latin typeface="Arial" panose="020B0604020202020204" pitchFamily="34" charset="0"/>
                <a:cs typeface="Arial" panose="020B0604020202020204" pitchFamily="34" charset="0"/>
              </a:rPr>
              <a:t>đạt</a:t>
            </a:r>
            <a:r>
              <a:rPr lang="en-US" sz="2800" b="1">
                <a:solidFill>
                  <a:srgbClr val="C00000"/>
                </a:solidFill>
                <a:latin typeface="Arial" panose="020B0604020202020204" pitchFamily="34" charset="0"/>
                <a:cs typeface="Arial" panose="020B0604020202020204" pitchFamily="34" charset="0"/>
              </a:rPr>
              <a:t> 14,4% </a:t>
            </a:r>
            <a:r>
              <a:rPr lang="en-US" sz="2800" b="1" dirty="0">
                <a:solidFill>
                  <a:srgbClr val="C00000"/>
                </a:solidFill>
                <a:latin typeface="Arial" panose="020B0604020202020204" pitchFamily="34" charset="0"/>
                <a:cs typeface="Arial" panose="020B0604020202020204" pitchFamily="34" charset="0"/>
              </a:rPr>
              <a:t>dự toán</a:t>
            </a:r>
          </a:p>
        </p:txBody>
      </p:sp>
      <p:cxnSp>
        <p:nvCxnSpPr>
          <p:cNvPr id="22" name="Straight Arrow Connector 21">
            <a:extLst>
              <a:ext uri="{FF2B5EF4-FFF2-40B4-BE49-F238E27FC236}">
                <a16:creationId xmlns:a16="http://schemas.microsoft.com/office/drawing/2014/main" id="{76FB1604-8EE6-1B4A-8BEC-955916948809}"/>
              </a:ext>
            </a:extLst>
          </p:cNvPr>
          <p:cNvCxnSpPr>
            <a:cxnSpLocks/>
          </p:cNvCxnSpPr>
          <p:nvPr/>
        </p:nvCxnSpPr>
        <p:spPr>
          <a:xfrm flipV="1">
            <a:off x="4590782" y="1557466"/>
            <a:ext cx="952093" cy="906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E2C09AD-1B29-015F-4185-E01171AA1855}"/>
              </a:ext>
            </a:extLst>
          </p:cNvPr>
          <p:cNvCxnSpPr>
            <a:cxnSpLocks/>
          </p:cNvCxnSpPr>
          <p:nvPr/>
        </p:nvCxnSpPr>
        <p:spPr>
          <a:xfrm>
            <a:off x="4590782" y="2945492"/>
            <a:ext cx="10745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BC7EEBC-AFA3-C4AC-D803-2EB717E2AF16}"/>
              </a:ext>
            </a:extLst>
          </p:cNvPr>
          <p:cNvSpPr/>
          <p:nvPr/>
        </p:nvSpPr>
        <p:spPr>
          <a:xfrm>
            <a:off x="519527" y="5614219"/>
            <a:ext cx="11555163" cy="10493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81B6DC98-C123-5771-E46D-17ED3EE03739}"/>
              </a:ext>
            </a:extLst>
          </p:cNvPr>
          <p:cNvSpPr txBox="1"/>
          <p:nvPr/>
        </p:nvSpPr>
        <p:spPr>
          <a:xfrm>
            <a:off x="519527" y="5906358"/>
            <a:ext cx="11672473" cy="461665"/>
          </a:xfrm>
          <a:prstGeom prst="rect">
            <a:avLst/>
          </a:prstGeom>
          <a:noFill/>
        </p:spPr>
        <p:txBody>
          <a:bodyPr wrap="square" rtlCol="0">
            <a:spAutoFit/>
          </a:bodyPr>
          <a:lstStyle/>
          <a:p>
            <a:r>
              <a:rPr lang="en-US" sz="2400" b="1" dirty="0" err="1">
                <a:solidFill>
                  <a:srgbClr val="002060"/>
                </a:solidFill>
                <a:latin typeface="Arial" panose="020B0604020202020204" pitchFamily="34" charset="0"/>
                <a:cs typeface="Arial" panose="020B0604020202020204" pitchFamily="34" charset="0"/>
              </a:rPr>
              <a:t>Tổng</a:t>
            </a:r>
            <a:r>
              <a:rPr lang="en-US" sz="2400" b="1" dirty="0">
                <a:solidFill>
                  <a:srgbClr val="002060"/>
                </a:solidFill>
                <a:latin typeface="Arial" panose="020B0604020202020204" pitchFamily="34" charset="0"/>
                <a:cs typeface="Arial" panose="020B0604020202020204" pitchFamily="34" charset="0"/>
              </a:rPr>
              <a:t> </a:t>
            </a:r>
            <a:r>
              <a:rPr lang="en-US" sz="2400" b="1">
                <a:solidFill>
                  <a:srgbClr val="002060"/>
                </a:solidFill>
                <a:latin typeface="Arial" panose="020B0604020202020204" pitchFamily="34" charset="0"/>
                <a:cs typeface="Arial" panose="020B0604020202020204" pitchFamily="34" charset="0"/>
              </a:rPr>
              <a:t>chi NSNN: </a:t>
            </a:r>
            <a:r>
              <a:rPr lang="en-US" sz="2400" b="1">
                <a:solidFill>
                  <a:srgbClr val="C00000"/>
                </a:solidFill>
                <a:latin typeface="Arial" panose="020B0604020202020204" pitchFamily="34" charset="0"/>
                <a:cs typeface="Arial" panose="020B0604020202020204" pitchFamily="34" charset="0"/>
              </a:rPr>
              <a:t>6.675,1 </a:t>
            </a:r>
            <a:r>
              <a:rPr lang="en-US" sz="2400" b="1" dirty="0" err="1">
                <a:solidFill>
                  <a:srgbClr val="C00000"/>
                </a:solidFill>
                <a:latin typeface="Arial" panose="020B0604020202020204" pitchFamily="34" charset="0"/>
                <a:cs typeface="Arial" panose="020B0604020202020204" pitchFamily="34" charset="0"/>
              </a:rPr>
              <a:t>tỷ</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đồng</a:t>
            </a:r>
            <a:r>
              <a:rPr lang="en-US" sz="2400" b="1" dirty="0">
                <a:solidFill>
                  <a:srgbClr val="C00000"/>
                </a:solidFill>
                <a:latin typeface="Arial" panose="020B0604020202020204" pitchFamily="34" charset="0"/>
                <a:cs typeface="Arial" panose="020B0604020202020204" pitchFamily="34" charset="0"/>
              </a:rPr>
              <a:t>, </a:t>
            </a:r>
            <a:r>
              <a:rPr lang="en-US" sz="2400" b="1" err="1">
                <a:solidFill>
                  <a:srgbClr val="C00000"/>
                </a:solidFill>
                <a:latin typeface="Arial" panose="020B0604020202020204" pitchFamily="34" charset="0"/>
                <a:cs typeface="Arial" panose="020B0604020202020204" pitchFamily="34" charset="0"/>
              </a:rPr>
              <a:t>đạt</a:t>
            </a:r>
            <a:r>
              <a:rPr lang="en-US" sz="2400" b="1">
                <a:solidFill>
                  <a:srgbClr val="C00000"/>
                </a:solidFill>
                <a:latin typeface="Arial" panose="020B0604020202020204" pitchFamily="34" charset="0"/>
                <a:cs typeface="Arial" panose="020B0604020202020204" pitchFamily="34" charset="0"/>
              </a:rPr>
              <a:t> 28,0% </a:t>
            </a:r>
            <a:r>
              <a:rPr lang="en-US" sz="2400" b="1" dirty="0" err="1">
                <a:solidFill>
                  <a:srgbClr val="C00000"/>
                </a:solidFill>
                <a:latin typeface="Arial" panose="020B0604020202020204" pitchFamily="34" charset="0"/>
                <a:cs typeface="Arial" panose="020B0604020202020204" pitchFamily="34" charset="0"/>
              </a:rPr>
              <a:t>dự</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toán</a:t>
            </a:r>
            <a:r>
              <a:rPr lang="en-US" sz="2400" b="1">
                <a:solidFill>
                  <a:srgbClr val="C00000"/>
                </a:solidFill>
                <a:latin typeface="Arial" panose="020B0604020202020204" pitchFamily="34" charset="0"/>
                <a:cs typeface="Arial" panose="020B0604020202020204" pitchFamily="34" charset="0"/>
              </a:rPr>
              <a:t>; </a:t>
            </a:r>
            <a:r>
              <a:rPr lang="en-US" sz="2400" b="1">
                <a:solidFill>
                  <a:schemeClr val="accent6">
                    <a:lumMod val="50000"/>
                  </a:schemeClr>
                </a:solidFill>
                <a:latin typeface="Arial" panose="020B0604020202020204" pitchFamily="34" charset="0"/>
                <a:ea typeface="Roboto" panose="02000000000000000000" pitchFamily="2" charset="0"/>
                <a:cs typeface="Roboto"/>
                <a:sym typeface="Wingdings 3" panose="05040102010807070707" pitchFamily="18" charset="2"/>
              </a:rPr>
              <a:t>Tăng 27</a:t>
            </a:r>
            <a:r>
              <a:rPr lang="en" sz="2400" b="1">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sym typeface="Wingdings 3" panose="05040102010807070707" pitchFamily="18" charset="2"/>
              </a:rPr>
              <a:t>% so với cùng kỳ</a:t>
            </a:r>
            <a:r>
              <a:rPr lang="en-US" sz="2400" b="1">
                <a:solidFill>
                  <a:srgbClr val="C00000"/>
                </a:solidFill>
                <a:latin typeface="Arial" panose="020B0604020202020204" pitchFamily="34" charset="0"/>
                <a:cs typeface="Arial" panose="020B0604020202020204" pitchFamily="34" charset="0"/>
              </a:rPr>
              <a:t> </a:t>
            </a:r>
            <a:endParaRPr lang="en-US" sz="2400" b="1" dirty="0">
              <a:solidFill>
                <a:srgbClr val="002060"/>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01DC26C3-E6F4-C27A-8624-3A65D81B6008}"/>
              </a:ext>
            </a:extLst>
          </p:cNvPr>
          <p:cNvSpPr/>
          <p:nvPr/>
        </p:nvSpPr>
        <p:spPr>
          <a:xfrm>
            <a:off x="457087" y="369186"/>
            <a:ext cx="2437847"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3.4. </a:t>
            </a:r>
            <a:r>
              <a:rPr lang="en-US" sz="2800" b="1" spc="-20" err="1">
                <a:solidFill>
                  <a:srgbClr val="100717"/>
                </a:solidFill>
                <a:latin typeface="Arial" panose="020B0604020202020204" pitchFamily="34" charset="0"/>
                <a:cs typeface="Arial" panose="020B0604020202020204" pitchFamily="34" charset="0"/>
              </a:rPr>
              <a:t>Tài</a:t>
            </a:r>
            <a:r>
              <a:rPr lang="en-US" sz="2800" b="1" spc="-20">
                <a:solidFill>
                  <a:srgbClr val="100717"/>
                </a:solidFill>
                <a:latin typeface="Arial" panose="020B0604020202020204" pitchFamily="34" charset="0"/>
                <a:cs typeface="Arial" panose="020B0604020202020204" pitchFamily="34" charset="0"/>
              </a:rPr>
              <a:t> </a:t>
            </a:r>
            <a:r>
              <a:rPr lang="en-US" sz="2800" b="1" spc="-20" err="1">
                <a:solidFill>
                  <a:srgbClr val="100717"/>
                </a:solidFill>
                <a:latin typeface="Arial" panose="020B0604020202020204" pitchFamily="34" charset="0"/>
                <a:cs typeface="Arial" panose="020B0604020202020204" pitchFamily="34" charset="0"/>
              </a:rPr>
              <a:t>chính</a:t>
            </a:r>
            <a:endParaRPr lang="en-US" sz="2800" b="1" spc="-20">
              <a:solidFill>
                <a:srgbClr val="100717"/>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D5BEF29-302C-58EC-1775-63A1A262249D}"/>
              </a:ext>
            </a:extLst>
          </p:cNvPr>
          <p:cNvSpPr/>
          <p:nvPr/>
        </p:nvSpPr>
        <p:spPr>
          <a:xfrm>
            <a:off x="747536" y="799631"/>
            <a:ext cx="4596451" cy="492443"/>
          </a:xfrm>
          <a:prstGeom prst="rect">
            <a:avLst/>
          </a:prstGeom>
        </p:spPr>
        <p:txBody>
          <a:bodyPr wrap="none">
            <a:spAutoFit/>
          </a:bodyPr>
          <a:lstStyle/>
          <a:p>
            <a:pPr marL="12700" defTabSz="914400">
              <a:spcBef>
                <a:spcPts val="300"/>
              </a:spcBef>
              <a:defRPr/>
            </a:pPr>
            <a:r>
              <a:rPr lang="en-US" sz="2600" b="1" spc="-20">
                <a:solidFill>
                  <a:srgbClr val="100717"/>
                </a:solidFill>
                <a:latin typeface="Arial" panose="020B0604020202020204" pitchFamily="34" charset="0"/>
                <a:cs typeface="Arial" panose="020B0604020202020204" pitchFamily="34" charset="0"/>
              </a:rPr>
              <a:t>3.4.1.Thu chi ngân sách tỉnh</a:t>
            </a:r>
          </a:p>
        </p:txBody>
      </p:sp>
      <p:sp>
        <p:nvSpPr>
          <p:cNvPr id="17" name="TextBox 16">
            <a:extLst>
              <a:ext uri="{FF2B5EF4-FFF2-40B4-BE49-F238E27FC236}">
                <a16:creationId xmlns:a16="http://schemas.microsoft.com/office/drawing/2014/main" id="{227F0722-3FD1-20AC-1889-4BEC4E408B20}"/>
              </a:ext>
            </a:extLst>
          </p:cNvPr>
          <p:cNvSpPr txBox="1">
            <a:spLocks/>
          </p:cNvSpPr>
          <p:nvPr/>
        </p:nvSpPr>
        <p:spPr>
          <a:xfrm>
            <a:off x="226837" y="2877881"/>
            <a:ext cx="4418133" cy="523220"/>
          </a:xfrm>
          <a:prstGeom prst="rect">
            <a:avLst/>
          </a:prstGeom>
          <a:noFill/>
        </p:spPr>
        <p:txBody>
          <a:bodyPr wrap="none" rtlCol="0">
            <a:spAutoFit/>
          </a:bodyPr>
          <a:lstStyle/>
          <a:p>
            <a:r>
              <a:rPr lang="en-US" sz="2800" b="1">
                <a:solidFill>
                  <a:schemeClr val="accent6">
                    <a:lumMod val="50000"/>
                  </a:schemeClr>
                </a:solidFill>
                <a:latin typeface="Times New Roman" panose="02020603050405020304" pitchFamily="18" charset="0"/>
                <a:ea typeface="Roboto" panose="02000000000000000000" pitchFamily="2" charset="0"/>
                <a:cs typeface="Times New Roman" panose="02020603050405020304" pitchFamily="18" charset="0"/>
                <a:sym typeface="Wingdings 3" panose="05040102010807070707" pitchFamily="18" charset="2"/>
              </a:rPr>
              <a:t> Tăng 50,3</a:t>
            </a:r>
            <a:r>
              <a:rPr lang="en" sz="2800" b="1">
                <a:solidFill>
                  <a:schemeClr val="accent6">
                    <a:lumMod val="50000"/>
                  </a:schemeClr>
                </a:solidFill>
                <a:latin typeface="Times New Roman" panose="02020603050405020304" pitchFamily="18" charset="0"/>
                <a:ea typeface="Roboto" panose="02000000000000000000" pitchFamily="2" charset="0"/>
                <a:cs typeface="Times New Roman" panose="02020603050405020304" pitchFamily="18" charset="0"/>
                <a:sym typeface="Wingdings 3" panose="05040102010807070707" pitchFamily="18" charset="2"/>
              </a:rPr>
              <a:t>%</a:t>
            </a:r>
            <a:r>
              <a:rPr lang="vi-VN" sz="2800" b="1">
                <a:solidFill>
                  <a:schemeClr val="accent6">
                    <a:lumMod val="50000"/>
                  </a:schemeClr>
                </a:solidFill>
                <a:latin typeface="Times New Roman" panose="02020603050405020304" pitchFamily="18" charset="0"/>
                <a:ea typeface="Roboto" panose="02000000000000000000" pitchFamily="2" charset="0"/>
                <a:cs typeface="Times New Roman" panose="02020603050405020304" pitchFamily="18" charset="0"/>
                <a:sym typeface="Wingdings 3" panose="05040102010807070707" pitchFamily="18" charset="2"/>
              </a:rPr>
              <a:t> so với cùng kỳ</a:t>
            </a:r>
            <a:endParaRPr lang="en-US" sz="28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34F63EF8-BB71-3877-EDA9-5BA9EE3FB077}"/>
              </a:ext>
            </a:extLst>
          </p:cNvPr>
          <p:cNvSpPr txBox="1">
            <a:spLocks/>
          </p:cNvSpPr>
          <p:nvPr/>
        </p:nvSpPr>
        <p:spPr>
          <a:xfrm>
            <a:off x="6976544" y="1837579"/>
            <a:ext cx="4052648" cy="523220"/>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Tăng 22,1% so với cùng kỳ</a:t>
            </a:r>
            <a:endParaRPr lang="en-US" sz="2800" b="1" dirty="0">
              <a:solidFill>
                <a:schemeClr val="accent6">
                  <a:lumMod val="50000"/>
                </a:schemeClr>
              </a:solidFill>
            </a:endParaRPr>
          </a:p>
        </p:txBody>
      </p:sp>
      <p:sp>
        <p:nvSpPr>
          <p:cNvPr id="19" name="TextBox 18">
            <a:extLst>
              <a:ext uri="{FF2B5EF4-FFF2-40B4-BE49-F238E27FC236}">
                <a16:creationId xmlns:a16="http://schemas.microsoft.com/office/drawing/2014/main" id="{7E1B28B2-E2F7-8C5A-E350-C981F667F0AE}"/>
              </a:ext>
            </a:extLst>
          </p:cNvPr>
          <p:cNvSpPr txBox="1">
            <a:spLocks/>
          </p:cNvSpPr>
          <p:nvPr/>
        </p:nvSpPr>
        <p:spPr>
          <a:xfrm>
            <a:off x="6913218" y="3441856"/>
            <a:ext cx="4230582" cy="523220"/>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 Tăng 2,3 lần</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 </a:t>
            </a:r>
            <a:r>
              <a:rPr lang="en-US" sz="2800" b="1">
                <a:solidFill>
                  <a:schemeClr val="accent6">
                    <a:lumMod val="50000"/>
                  </a:schemeClr>
                </a:solidFill>
                <a:ea typeface="Roboto" panose="02000000000000000000" pitchFamily="2" charset="0"/>
                <a:cs typeface="Roboto"/>
                <a:sym typeface="Wingdings 3" panose="05040102010807070707" pitchFamily="18" charset="2"/>
              </a:rPr>
              <a:t>so với cùng kỳ</a:t>
            </a:r>
            <a:endParaRPr lang="en-US" sz="2800" b="1" dirty="0">
              <a:solidFill>
                <a:schemeClr val="accent6">
                  <a:lumMod val="50000"/>
                </a:schemeClr>
              </a:solidFill>
            </a:endParaRPr>
          </a:p>
        </p:txBody>
      </p:sp>
      <p:sp>
        <p:nvSpPr>
          <p:cNvPr id="20" name="TextBox 19">
            <a:extLst>
              <a:ext uri="{FF2B5EF4-FFF2-40B4-BE49-F238E27FC236}">
                <a16:creationId xmlns:a16="http://schemas.microsoft.com/office/drawing/2014/main" id="{3E0C8D21-0D0F-9FC1-9373-B4FE0AFFD371}"/>
              </a:ext>
            </a:extLst>
          </p:cNvPr>
          <p:cNvSpPr txBox="1">
            <a:spLocks/>
          </p:cNvSpPr>
          <p:nvPr/>
        </p:nvSpPr>
        <p:spPr>
          <a:xfrm>
            <a:off x="6791878" y="4943297"/>
            <a:ext cx="4185633" cy="523220"/>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 Bằng 55,4</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 </a:t>
            </a:r>
            <a:r>
              <a:rPr lang="en-US" sz="2800" b="1">
                <a:solidFill>
                  <a:schemeClr val="accent6">
                    <a:lumMod val="50000"/>
                  </a:schemeClr>
                </a:solidFill>
                <a:ea typeface="Roboto" panose="02000000000000000000" pitchFamily="2" charset="0"/>
                <a:cs typeface="Roboto"/>
                <a:sym typeface="Wingdings 3" panose="05040102010807070707" pitchFamily="18" charset="2"/>
              </a:rPr>
              <a:t>so với cùng kỳ</a:t>
            </a:r>
            <a:endParaRPr lang="en-US" sz="2800" b="1" dirty="0">
              <a:solidFill>
                <a:schemeClr val="accent6">
                  <a:lumMod val="50000"/>
                </a:schemeClr>
              </a:solidFill>
            </a:endParaRPr>
          </a:p>
        </p:txBody>
      </p:sp>
    </p:spTree>
    <p:extLst>
      <p:ext uri="{BB962C8B-B14F-4D97-AF65-F5344CB8AC3E}">
        <p14:creationId xmlns:p14="http://schemas.microsoft.com/office/powerpoint/2010/main" val="471371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472B7-24A0-315C-54FB-1F3029F3C57F}"/>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B1C02D21-66B9-3063-6C62-C713AAE2B399}"/>
              </a:ext>
            </a:extLst>
          </p:cNvPr>
          <p:cNvSpPr/>
          <p:nvPr/>
        </p:nvSpPr>
        <p:spPr>
          <a:xfrm>
            <a:off x="797111" y="38404"/>
            <a:ext cx="7336790" cy="991235"/>
          </a:xfrm>
          <a:prstGeom prst="rect">
            <a:avLst/>
          </a:prstGeom>
        </p:spPr>
        <p:txBody>
          <a:bodyPr wrap="none">
            <a:spAutoFit/>
          </a:bodyPr>
          <a:lstStyle/>
          <a:p>
            <a:pPr marL="469900" indent="-457200">
              <a:spcBef>
                <a:spcPts val="300"/>
              </a:spcBef>
              <a:buFont typeface="Wingdings" panose="05000000000000000000" charset="0"/>
              <a:buChar char="v"/>
              <a:defRPr/>
            </a:pPr>
            <a:r>
              <a:rPr lang="en-US" sz="2800" b="1" spc="-20">
                <a:solidFill>
                  <a:srgbClr val="100717"/>
                </a:solidFill>
                <a:latin typeface="Times New Roman" panose="02020603050405020304" pitchFamily="18" charset="0"/>
                <a:cs typeface="Times New Roman" panose="02020603050405020304" pitchFamily="18" charset="0"/>
              </a:rPr>
              <a:t> </a:t>
            </a:r>
            <a:r>
              <a:rPr lang="de-DE" sz="2800" b="1">
                <a:latin typeface="Times New Roman" panose="02020603050405020304" pitchFamily="18" charset="0"/>
                <a:cs typeface="Times New Roman" panose="02020603050405020304" pitchFamily="18" charset="0"/>
              </a:rPr>
              <a:t>Thu ngân sách </a:t>
            </a:r>
            <a:r>
              <a:rPr lang="vi-VN" sz="2800" b="1">
                <a:latin typeface="Times New Roman" panose="02020603050405020304" pitchFamily="18" charset="0"/>
                <a:cs typeface="Times New Roman" panose="02020603050405020304" pitchFamily="18" charset="0"/>
              </a:rPr>
              <a:t>các huyện, thị xã, thành phố</a:t>
            </a:r>
            <a:endParaRPr lang="en-US" sz="2800" b="1" kern="0" spc="-10">
              <a:solidFill>
                <a:prstClr val="black"/>
              </a:solidFill>
              <a:ea typeface="Times New Roman" panose="02020603050405020304" pitchFamily="18" charset="0"/>
            </a:endParaRPr>
          </a:p>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 </a:t>
            </a:r>
          </a:p>
        </p:txBody>
      </p:sp>
      <p:graphicFrame>
        <p:nvGraphicFramePr>
          <p:cNvPr id="3" name="Table 2">
            <a:extLst>
              <a:ext uri="{FF2B5EF4-FFF2-40B4-BE49-F238E27FC236}">
                <a16:creationId xmlns:a16="http://schemas.microsoft.com/office/drawing/2014/main" id="{24D44927-DCAE-37F6-7F80-57AD01E94C54}"/>
              </a:ext>
            </a:extLst>
          </p:cNvPr>
          <p:cNvGraphicFramePr>
            <a:graphicFrameLocks noGrp="1"/>
          </p:cNvGraphicFramePr>
          <p:nvPr>
            <p:extLst>
              <p:ext uri="{D42A27DB-BD31-4B8C-83A1-F6EECF244321}">
                <p14:modId xmlns:p14="http://schemas.microsoft.com/office/powerpoint/2010/main" val="1803519657"/>
              </p:ext>
            </p:extLst>
          </p:nvPr>
        </p:nvGraphicFramePr>
        <p:xfrm>
          <a:off x="10147560" y="206679"/>
          <a:ext cx="1936136" cy="822960"/>
        </p:xfrm>
        <a:graphic>
          <a:graphicData uri="http://schemas.openxmlformats.org/drawingml/2006/table">
            <a:tbl>
              <a:tblPr firstRow="1" bandRow="1"/>
              <a:tblGrid>
                <a:gridCol w="1936136">
                  <a:extLst>
                    <a:ext uri="{9D8B030D-6E8A-4147-A177-3AD203B41FA5}">
                      <a16:colId xmlns:a16="http://schemas.microsoft.com/office/drawing/2014/main" val="20000"/>
                    </a:ext>
                  </a:extLst>
                </a:gridCol>
              </a:tblGrid>
              <a:tr h="21158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just" defTabSz="1219200" rtl="0" eaLnBrk="1" fontAlgn="auto" latinLnBrk="0" hangingPunct="1">
                        <a:lnSpc>
                          <a:spcPct val="100000"/>
                        </a:lnSpc>
                        <a:spcBef>
                          <a:spcPts val="0"/>
                        </a:spcBef>
                        <a:spcAft>
                          <a:spcPts val="1200"/>
                        </a:spcAft>
                        <a:buClrTx/>
                        <a:buSzTx/>
                        <a:buFont typeface="Wingdings" panose="05000000000000000000" pitchFamily="2" charset="2"/>
                        <a:buNone/>
                        <a:defRPr/>
                      </a:pPr>
                      <a:r>
                        <a:rPr lang="vi-VN" sz="1400" b="0" i="1" kern="1200">
                          <a:solidFill>
                            <a:schemeClr val="tx1"/>
                          </a:solidFill>
                          <a:effectLst/>
                          <a:latin typeface="+mj-lt"/>
                          <a:ea typeface="+mn-ea"/>
                          <a:cs typeface="+mn-cs"/>
                        </a:rPr>
                        <a:t>Đơn vị tính: Triệu đồng</a:t>
                      </a:r>
                      <a:r>
                        <a:rPr lang="en-US" sz="1400" b="0" i="1" kern="1200">
                          <a:solidFill>
                            <a:schemeClr val="tx1"/>
                          </a:solidFill>
                          <a:effectLst/>
                          <a:latin typeface="+mj-lt"/>
                          <a:ea typeface="+mn-ea"/>
                          <a:cs typeface="+mn-cs"/>
                        </a:rPr>
                        <a:t> </a:t>
                      </a:r>
                      <a:endParaRPr lang="en-US" sz="1600" b="0" i="1" kern="1200">
                        <a:solidFill>
                          <a:schemeClr val="tx1"/>
                        </a:solidFill>
                        <a:effectLst/>
                        <a:latin typeface="+mj-lt"/>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970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just" defTabSz="1219200" rtl="0" eaLnBrk="1" fontAlgn="auto" latinLnBrk="0" hangingPunct="1">
                        <a:lnSpc>
                          <a:spcPct val="100000"/>
                        </a:lnSpc>
                        <a:spcBef>
                          <a:spcPts val="0"/>
                        </a:spcBef>
                        <a:spcAft>
                          <a:spcPts val="1200"/>
                        </a:spcAft>
                        <a:buClrTx/>
                        <a:buSzTx/>
                        <a:buFont typeface="Wingdings" panose="05000000000000000000" pitchFamily="2" charset="2"/>
                        <a:buNone/>
                        <a:defRPr/>
                      </a:pPr>
                      <a:endParaRPr lang="en-US" sz="2800" b="0" kern="1200" noProof="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6" name="Table 5">
            <a:extLst>
              <a:ext uri="{FF2B5EF4-FFF2-40B4-BE49-F238E27FC236}">
                <a16:creationId xmlns:a16="http://schemas.microsoft.com/office/drawing/2014/main" id="{37D5917E-0290-5A64-8275-B83EDD09D9FC}"/>
              </a:ext>
            </a:extLst>
          </p:cNvPr>
          <p:cNvGraphicFramePr/>
          <p:nvPr>
            <p:custDataLst>
              <p:tags r:id="rId1"/>
            </p:custDataLst>
            <p:extLst>
              <p:ext uri="{D42A27DB-BD31-4B8C-83A1-F6EECF244321}">
                <p14:modId xmlns:p14="http://schemas.microsoft.com/office/powerpoint/2010/main" val="3117598267"/>
              </p:ext>
            </p:extLst>
          </p:nvPr>
        </p:nvGraphicFramePr>
        <p:xfrm>
          <a:off x="518442" y="525159"/>
          <a:ext cx="11479529" cy="6294437"/>
        </p:xfrm>
        <a:graphic>
          <a:graphicData uri="http://schemas.openxmlformats.org/drawingml/2006/table">
            <a:tbl>
              <a:tblPr/>
              <a:tblGrid>
                <a:gridCol w="471170">
                  <a:extLst>
                    <a:ext uri="{9D8B030D-6E8A-4147-A177-3AD203B41FA5}">
                      <a16:colId xmlns:a16="http://schemas.microsoft.com/office/drawing/2014/main" val="1434104585"/>
                    </a:ext>
                  </a:extLst>
                </a:gridCol>
                <a:gridCol w="1114425">
                  <a:extLst>
                    <a:ext uri="{9D8B030D-6E8A-4147-A177-3AD203B41FA5}">
                      <a16:colId xmlns:a16="http://schemas.microsoft.com/office/drawing/2014/main" val="20000"/>
                    </a:ext>
                  </a:extLst>
                </a:gridCol>
                <a:gridCol w="809625">
                  <a:extLst>
                    <a:ext uri="{9D8B030D-6E8A-4147-A177-3AD203B41FA5}">
                      <a16:colId xmlns:a16="http://schemas.microsoft.com/office/drawing/2014/main" val="20001"/>
                    </a:ext>
                  </a:extLst>
                </a:gridCol>
                <a:gridCol w="790575">
                  <a:extLst>
                    <a:ext uri="{9D8B030D-6E8A-4147-A177-3AD203B41FA5}">
                      <a16:colId xmlns:a16="http://schemas.microsoft.com/office/drawing/2014/main" val="20002"/>
                    </a:ext>
                  </a:extLst>
                </a:gridCol>
                <a:gridCol w="822558">
                  <a:extLst>
                    <a:ext uri="{9D8B030D-6E8A-4147-A177-3AD203B41FA5}">
                      <a16:colId xmlns:a16="http://schemas.microsoft.com/office/drawing/2014/main" val="20003"/>
                    </a:ext>
                  </a:extLst>
                </a:gridCol>
                <a:gridCol w="582991">
                  <a:extLst>
                    <a:ext uri="{9D8B030D-6E8A-4147-A177-3AD203B41FA5}">
                      <a16:colId xmlns:a16="http://schemas.microsoft.com/office/drawing/2014/main" val="20004"/>
                    </a:ext>
                  </a:extLst>
                </a:gridCol>
                <a:gridCol w="619281">
                  <a:extLst>
                    <a:ext uri="{9D8B030D-6E8A-4147-A177-3AD203B41FA5}">
                      <a16:colId xmlns:a16="http://schemas.microsoft.com/office/drawing/2014/main" val="20005"/>
                    </a:ext>
                  </a:extLst>
                </a:gridCol>
                <a:gridCol w="615769">
                  <a:extLst>
                    <a:ext uri="{9D8B030D-6E8A-4147-A177-3AD203B41FA5}">
                      <a16:colId xmlns:a16="http://schemas.microsoft.com/office/drawing/2014/main" val="20006"/>
                    </a:ext>
                  </a:extLst>
                </a:gridCol>
                <a:gridCol w="788442">
                  <a:extLst>
                    <a:ext uri="{9D8B030D-6E8A-4147-A177-3AD203B41FA5}">
                      <a16:colId xmlns:a16="http://schemas.microsoft.com/office/drawing/2014/main" val="20007"/>
                    </a:ext>
                  </a:extLst>
                </a:gridCol>
                <a:gridCol w="735762">
                  <a:extLst>
                    <a:ext uri="{9D8B030D-6E8A-4147-A177-3AD203B41FA5}">
                      <a16:colId xmlns:a16="http://schemas.microsoft.com/office/drawing/2014/main" val="20008"/>
                    </a:ext>
                  </a:extLst>
                </a:gridCol>
                <a:gridCol w="738689">
                  <a:extLst>
                    <a:ext uri="{9D8B030D-6E8A-4147-A177-3AD203B41FA5}">
                      <a16:colId xmlns:a16="http://schemas.microsoft.com/office/drawing/2014/main" val="20009"/>
                    </a:ext>
                  </a:extLst>
                </a:gridCol>
                <a:gridCol w="519189">
                  <a:extLst>
                    <a:ext uri="{9D8B030D-6E8A-4147-A177-3AD203B41FA5}">
                      <a16:colId xmlns:a16="http://schemas.microsoft.com/office/drawing/2014/main" val="20010"/>
                    </a:ext>
                  </a:extLst>
                </a:gridCol>
                <a:gridCol w="494020">
                  <a:extLst>
                    <a:ext uri="{9D8B030D-6E8A-4147-A177-3AD203B41FA5}">
                      <a16:colId xmlns:a16="http://schemas.microsoft.com/office/drawing/2014/main" val="20011"/>
                    </a:ext>
                  </a:extLst>
                </a:gridCol>
                <a:gridCol w="566016">
                  <a:extLst>
                    <a:ext uri="{9D8B030D-6E8A-4147-A177-3AD203B41FA5}">
                      <a16:colId xmlns:a16="http://schemas.microsoft.com/office/drawing/2014/main" val="20012"/>
                    </a:ext>
                  </a:extLst>
                </a:gridCol>
                <a:gridCol w="541432">
                  <a:extLst>
                    <a:ext uri="{9D8B030D-6E8A-4147-A177-3AD203B41FA5}">
                      <a16:colId xmlns:a16="http://schemas.microsoft.com/office/drawing/2014/main" val="20013"/>
                    </a:ext>
                  </a:extLst>
                </a:gridCol>
                <a:gridCol w="629232">
                  <a:extLst>
                    <a:ext uri="{9D8B030D-6E8A-4147-A177-3AD203B41FA5}">
                      <a16:colId xmlns:a16="http://schemas.microsoft.com/office/drawing/2014/main" val="20014"/>
                    </a:ext>
                  </a:extLst>
                </a:gridCol>
                <a:gridCol w="640353">
                  <a:extLst>
                    <a:ext uri="{9D8B030D-6E8A-4147-A177-3AD203B41FA5}">
                      <a16:colId xmlns:a16="http://schemas.microsoft.com/office/drawing/2014/main" val="20015"/>
                    </a:ext>
                  </a:extLst>
                </a:gridCol>
              </a:tblGrid>
              <a:tr h="581660">
                <a:tc rowSpan="3">
                  <a:txBody>
                    <a:bodyPr/>
                    <a:lstStyle/>
                    <a:p>
                      <a:pPr algn="ctr" fontAlgn="ctr"/>
                      <a:r>
                        <a:rPr lang="vi-VN" sz="1400" b="1" i="0">
                          <a:solidFill>
                            <a:srgbClr val="000000"/>
                          </a:solidFill>
                          <a:latin typeface="Times New Roman" panose="02020603050405020304"/>
                          <a:ea typeface="Times New Roman" panose="02020603050405020304"/>
                        </a:rPr>
                        <a:t>STT</a:t>
                      </a:r>
                      <a:endParaRPr sz="1400" b="1" i="0">
                        <a:solidFill>
                          <a:srgbClr val="000000"/>
                        </a:solidFill>
                        <a:latin typeface="Times New Roman" panose="02020603050405020304"/>
                        <a:ea typeface="Times New Roman" panose="02020603050405020304"/>
                      </a:endParaRP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sz="1400" b="1" i="0">
                          <a:solidFill>
                            <a:srgbClr val="000000"/>
                          </a:solidFill>
                          <a:latin typeface="Times New Roman" panose="02020603050405020304"/>
                          <a:ea typeface="Times New Roman" panose="02020603050405020304"/>
                        </a:rPr>
                        <a:t>Huyện, thị xã, thành phố</a:t>
                      </a:r>
                    </a:p>
                  </a:txBody>
                  <a:tcPr marL="9842" marR="9842" marT="9842" marB="0"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gridSpan="3">
                  <a:txBody>
                    <a:bodyPr/>
                    <a:lstStyle/>
                    <a:p>
                      <a:pPr algn="ctr" fontAlgn="ctr"/>
                      <a:r>
                        <a:rPr sz="1400" b="1" i="0">
                          <a:solidFill>
                            <a:srgbClr val="000000"/>
                          </a:solidFill>
                          <a:latin typeface="Times New Roman" panose="02020603050405020304"/>
                          <a:ea typeface="Times New Roman" panose="02020603050405020304"/>
                        </a:rPr>
                        <a:t>Dự toán năm 2025 </a:t>
                      </a: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hMerge="1">
                  <a:txBody>
                    <a:bodyPr/>
                    <a:lstStyle/>
                    <a:p>
                      <a:endParaRPr lang="vi-VN"/>
                    </a:p>
                  </a:txBody>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xBody>
                    <a:bodyPr/>
                    <a:lstStyle/>
                    <a:p>
                      <a:endParaRPr lang="vi-VN"/>
                    </a:p>
                  </a:txBody>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gridSpan="3">
                  <a:txBody>
                    <a:bodyPr/>
                    <a:lstStyle/>
                    <a:p>
                      <a:pPr algn="ctr" fontAlgn="ctr"/>
                      <a:r>
                        <a:rPr sz="1400" b="1" i="0">
                          <a:solidFill>
                            <a:srgbClr val="000000"/>
                          </a:solidFill>
                          <a:latin typeface="Times New Roman" panose="02020603050405020304"/>
                          <a:ea typeface="Times New Roman" panose="02020603050405020304"/>
                        </a:rPr>
                        <a:t>Thực hiện tháng 4</a:t>
                      </a: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hMerge="1">
                  <a:txBody>
                    <a:bodyPr/>
                    <a:lstStyle/>
                    <a:p>
                      <a:endParaRPr lang="vi-VN"/>
                    </a:p>
                  </a:txBody>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xBody>
                    <a:bodyPr/>
                    <a:lstStyle/>
                    <a:p>
                      <a:endParaRPr lang="vi-VN"/>
                    </a:p>
                  </a:txBody>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gridSpan="3">
                  <a:txBody>
                    <a:bodyPr/>
                    <a:lstStyle/>
                    <a:p>
                      <a:pPr algn="ctr" fontAlgn="ctr"/>
                      <a:r>
                        <a:rPr sz="1400" b="1" i="0">
                          <a:solidFill>
                            <a:srgbClr val="000000"/>
                          </a:solidFill>
                          <a:latin typeface="Times New Roman" panose="02020603050405020304"/>
                          <a:ea typeface="Times New Roman" panose="02020603050405020304"/>
                        </a:rPr>
                        <a:t>Thực hiện 4 tháng </a:t>
                      </a: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hMerge="1">
                  <a:txBody>
                    <a:bodyPr/>
                    <a:lstStyle/>
                    <a:p>
                      <a:endParaRPr lang="vi-VN"/>
                    </a:p>
                  </a:txBody>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xBody>
                    <a:bodyPr/>
                    <a:lstStyle/>
                    <a:p>
                      <a:endParaRPr lang="vi-VN"/>
                    </a:p>
                  </a:txBody>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gridSpan="3">
                  <a:txBody>
                    <a:bodyPr/>
                    <a:lstStyle/>
                    <a:p>
                      <a:pPr algn="ctr" fontAlgn="ctr"/>
                      <a:r>
                        <a:rPr sz="1400" b="1" i="0">
                          <a:solidFill>
                            <a:srgbClr val="000000"/>
                          </a:solidFill>
                          <a:latin typeface="Times New Roman" panose="02020603050405020304"/>
                          <a:ea typeface="Times New Roman" panose="02020603050405020304"/>
                        </a:rPr>
                        <a:t>So sánh với dự toán 2025 (%)</a:t>
                      </a: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hMerge="1">
                  <a:txBody>
                    <a:bodyPr/>
                    <a:lstStyle/>
                    <a:p>
                      <a:endParaRPr lang="vi-VN"/>
                    </a:p>
                  </a:txBody>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xBody>
                    <a:bodyPr/>
                    <a:lstStyle/>
                    <a:p>
                      <a:endParaRPr lang="vi-VN"/>
                    </a:p>
                  </a:txBody>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gridSpan="3">
                  <a:txBody>
                    <a:bodyPr/>
                    <a:lstStyle/>
                    <a:p>
                      <a:pPr algn="ctr" fontAlgn="ctr"/>
                      <a:r>
                        <a:rPr sz="1400" b="1" i="0">
                          <a:solidFill>
                            <a:srgbClr val="000000"/>
                          </a:solidFill>
                          <a:latin typeface="Times New Roman" panose="02020603050405020304"/>
                          <a:ea typeface="Times New Roman" panose="02020603050405020304"/>
                        </a:rPr>
                        <a:t>So sánh với cùng kỳ năm 2024 (%)</a:t>
                      </a: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hMerge="1">
                  <a:txBody>
                    <a:bodyPr/>
                    <a:lstStyle/>
                    <a:p>
                      <a:endParaRPr lang="vi-VN"/>
                    </a:p>
                  </a:txBody>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xBody>
                    <a:bodyPr/>
                    <a:lstStyle/>
                    <a:p>
                      <a:endParaRPr lang="vi-VN"/>
                    </a:p>
                  </a:txBody>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367665">
                <a:tc vMerge="1">
                  <a:txBody>
                    <a:bodyPr/>
                    <a:lstStyle/>
                    <a:p>
                      <a:endParaRPr lang="vi-VN"/>
                    </a:p>
                  </a:txBody>
                  <a:tcPr/>
                </a:tc>
                <a:tc vMerge="1">
                  <a:txBody>
                    <a:bodyPr/>
                    <a:lstStyle/>
                    <a:p>
                      <a:endParaRPr lang="vi-VN"/>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c rowSpan="2">
                  <a:txBody>
                    <a:bodyPr/>
                    <a:lstStyle/>
                    <a:p>
                      <a:pPr algn="ctr" fontAlgn="ctr"/>
                      <a:r>
                        <a:rPr sz="1400" b="1" i="0">
                          <a:solidFill>
                            <a:srgbClr val="000000"/>
                          </a:solidFill>
                          <a:latin typeface="Times New Roman" panose="02020603050405020304"/>
                          <a:ea typeface="Times New Roman" panose="02020603050405020304"/>
                        </a:rPr>
                        <a:t>Thu NSNN huyện, thị xã, thành phố </a:t>
                      </a: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gridSpan="2">
                  <a:txBody>
                    <a:bodyPr/>
                    <a:lstStyle/>
                    <a:p>
                      <a:pPr algn="ctr" fontAlgn="ctr"/>
                      <a:r>
                        <a:rPr sz="1400" b="0" i="0">
                          <a:solidFill>
                            <a:srgbClr val="000000"/>
                          </a:solidFill>
                          <a:latin typeface="Times New Roman" panose="02020603050405020304"/>
                          <a:ea typeface="Times New Roman" panose="02020603050405020304"/>
                        </a:rPr>
                        <a:t>Trong đó</a:t>
                      </a: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hMerge="1">
                  <a:txBody>
                    <a:bodyPr/>
                    <a:lstStyle/>
                    <a:p>
                      <a:endParaRPr lang="vi-VN"/>
                    </a:p>
                  </a:txBody>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rowSpan="2">
                  <a:txBody>
                    <a:bodyPr/>
                    <a:lstStyle/>
                    <a:p>
                      <a:pPr algn="ctr" fontAlgn="ctr"/>
                      <a:r>
                        <a:rPr sz="1400" b="1" i="0">
                          <a:solidFill>
                            <a:srgbClr val="000000"/>
                          </a:solidFill>
                          <a:latin typeface="Times New Roman" panose="02020603050405020304"/>
                          <a:ea typeface="Times New Roman" panose="02020603050405020304"/>
                        </a:rPr>
                        <a:t>Thu NSNN huyện, thị xã, thành phố </a:t>
                      </a: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gridSpan="2">
                  <a:txBody>
                    <a:bodyPr/>
                    <a:lstStyle/>
                    <a:p>
                      <a:pPr algn="ctr" fontAlgn="ctr"/>
                      <a:r>
                        <a:rPr sz="1400" b="0" i="0">
                          <a:solidFill>
                            <a:srgbClr val="000000"/>
                          </a:solidFill>
                          <a:latin typeface="Times New Roman" panose="02020603050405020304"/>
                          <a:ea typeface="Times New Roman" panose="02020603050405020304"/>
                        </a:rPr>
                        <a:t>Trong đó</a:t>
                      </a: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hMerge="1">
                  <a:txBody>
                    <a:bodyPr/>
                    <a:lstStyle/>
                    <a:p>
                      <a:endParaRPr lang="vi-VN"/>
                    </a:p>
                  </a:txBody>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rowSpan="2">
                  <a:txBody>
                    <a:bodyPr/>
                    <a:lstStyle/>
                    <a:p>
                      <a:pPr algn="ctr" fontAlgn="ctr"/>
                      <a:r>
                        <a:rPr sz="1400" b="1" i="0">
                          <a:solidFill>
                            <a:srgbClr val="000000"/>
                          </a:solidFill>
                          <a:latin typeface="Times New Roman" panose="02020603050405020304"/>
                          <a:ea typeface="Times New Roman" panose="02020603050405020304"/>
                        </a:rPr>
                        <a:t>Thu NSNN huyện, thị xã, thành phố </a:t>
                      </a: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gridSpan="2">
                  <a:txBody>
                    <a:bodyPr/>
                    <a:lstStyle/>
                    <a:p>
                      <a:pPr algn="ctr" fontAlgn="ctr"/>
                      <a:r>
                        <a:rPr sz="1400" b="0" i="0">
                          <a:solidFill>
                            <a:srgbClr val="000000"/>
                          </a:solidFill>
                          <a:latin typeface="Times New Roman" panose="02020603050405020304"/>
                          <a:ea typeface="Times New Roman" panose="02020603050405020304"/>
                        </a:rPr>
                        <a:t>Trong đó</a:t>
                      </a: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hMerge="1">
                  <a:txBody>
                    <a:bodyPr/>
                    <a:lstStyle/>
                    <a:p>
                      <a:endParaRPr lang="vi-VN"/>
                    </a:p>
                  </a:txBody>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rowSpan="2">
                  <a:txBody>
                    <a:bodyPr/>
                    <a:lstStyle/>
                    <a:p>
                      <a:pPr algn="ctr" fontAlgn="ctr"/>
                      <a:r>
                        <a:rPr sz="1400" b="1" i="0">
                          <a:solidFill>
                            <a:srgbClr val="000000"/>
                          </a:solidFill>
                          <a:latin typeface="Times New Roman" panose="02020603050405020304"/>
                          <a:ea typeface="Times New Roman" panose="02020603050405020304"/>
                        </a:rPr>
                        <a:t>Thu NSNN huyện, thị xã, thành phố</a:t>
                      </a: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gridSpan="2">
                  <a:txBody>
                    <a:bodyPr/>
                    <a:lstStyle/>
                    <a:p>
                      <a:pPr algn="ctr" fontAlgn="ctr"/>
                      <a:r>
                        <a:rPr sz="1400" b="0" i="0">
                          <a:solidFill>
                            <a:srgbClr val="000000"/>
                          </a:solidFill>
                          <a:latin typeface="Times New Roman" panose="02020603050405020304"/>
                          <a:ea typeface="Times New Roman" panose="02020603050405020304"/>
                        </a:rPr>
                        <a:t>Trong đó</a:t>
                      </a: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hMerge="1">
                  <a:txBody>
                    <a:bodyPr/>
                    <a:lstStyle/>
                    <a:p>
                      <a:endParaRPr lang="vi-VN"/>
                    </a:p>
                  </a:txBody>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rowSpan="2">
                  <a:txBody>
                    <a:bodyPr/>
                    <a:lstStyle/>
                    <a:p>
                      <a:pPr algn="ctr" fontAlgn="ctr"/>
                      <a:r>
                        <a:rPr sz="1400" b="1" i="0">
                          <a:solidFill>
                            <a:srgbClr val="000000"/>
                          </a:solidFill>
                          <a:latin typeface="Times New Roman" panose="02020603050405020304"/>
                          <a:ea typeface="Times New Roman" panose="02020603050405020304"/>
                        </a:rPr>
                        <a:t>Thu NSNN huyện, thị xã, thành phố</a:t>
                      </a: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gridSpan="2">
                  <a:txBody>
                    <a:bodyPr/>
                    <a:lstStyle/>
                    <a:p>
                      <a:pPr algn="ctr" fontAlgn="ctr"/>
                      <a:r>
                        <a:rPr sz="1400" b="0" i="0">
                          <a:solidFill>
                            <a:srgbClr val="000000"/>
                          </a:solidFill>
                          <a:latin typeface="Times New Roman" panose="02020603050405020304"/>
                          <a:ea typeface="Times New Roman" panose="02020603050405020304"/>
                        </a:rPr>
                        <a:t>Trong đó</a:t>
                      </a: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hMerge="1">
                  <a:txBody>
                    <a:bodyPr/>
                    <a:lstStyle/>
                    <a:p>
                      <a:endParaRPr lang="vi-VN"/>
                    </a:p>
                  </a:txBody>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extLst>
                  <a:ext uri="{0D108BD9-81ED-4DB2-BD59-A6C34878D82A}">
                    <a16:rowId xmlns:a16="http://schemas.microsoft.com/office/drawing/2014/main" val="10001"/>
                  </a:ext>
                </a:extLst>
              </a:tr>
              <a:tr h="1601470">
                <a:tc vMerge="1">
                  <a:txBody>
                    <a:bodyPr/>
                    <a:lstStyle/>
                    <a:p>
                      <a:endParaRPr lang="vi-VN"/>
                    </a:p>
                  </a:txBody>
                  <a:tcPr/>
                </a:tc>
                <a:tc vMerge="1">
                  <a:txBody>
                    <a:bodyPr/>
                    <a:lstStyle/>
                    <a:p>
                      <a:endParaRPr lang="vi-VN"/>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vMerge="1">
                  <a:txBody>
                    <a:bodyPr/>
                    <a:lstStyle/>
                    <a:p>
                      <a:endParaRPr lang="vi-VN"/>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a:txBody>
                    <a:bodyPr/>
                    <a:lstStyle/>
                    <a:p>
                      <a:pPr algn="ctr" fontAlgn="ctr"/>
                      <a:r>
                        <a:rPr sz="1400" b="0" i="1">
                          <a:solidFill>
                            <a:srgbClr val="000000"/>
                          </a:solidFill>
                          <a:latin typeface="Times New Roman" panose="02020603050405020304"/>
                          <a:ea typeface="Times New Roman" panose="02020603050405020304"/>
                        </a:rPr>
                        <a:t>Tiền sử dụng đất </a:t>
                      </a:r>
                      <a:r>
                        <a:rPr lang="en-US" sz="1400" b="0" i="1">
                          <a:solidFill>
                            <a:srgbClr val="000000"/>
                          </a:solidFill>
                          <a:latin typeface="Times New Roman" panose="02020603050405020304"/>
                          <a:ea typeface="Times New Roman" panose="02020603050405020304"/>
                        </a:rPr>
                        <a:t>được</a:t>
                      </a:r>
                      <a:r>
                        <a:rPr sz="1400" b="0" i="1">
                          <a:solidFill>
                            <a:srgbClr val="000000"/>
                          </a:solidFill>
                          <a:latin typeface="Times New Roman" panose="02020603050405020304"/>
                          <a:ea typeface="Times New Roman" panose="02020603050405020304"/>
                        </a:rPr>
                        <a:t> hưởng</a:t>
                      </a: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algn="ctr" fontAlgn="ctr"/>
                      <a:r>
                        <a:rPr sz="1400" b="0" i="1">
                          <a:solidFill>
                            <a:srgbClr val="000000"/>
                          </a:solidFill>
                          <a:latin typeface="Times New Roman" panose="02020603050405020304"/>
                          <a:ea typeface="Times New Roman" panose="02020603050405020304"/>
                        </a:rPr>
                        <a:t>Thu NSNN </a:t>
                      </a:r>
                      <a:r>
                        <a:rPr lang="en-US" sz="1400" b="0" i="1">
                          <a:solidFill>
                            <a:srgbClr val="000000"/>
                          </a:solidFill>
                          <a:latin typeface="Times New Roman" panose="02020603050405020304"/>
                          <a:ea typeface="Times New Roman" panose="02020603050405020304"/>
                        </a:rPr>
                        <a:t> </a:t>
                      </a:r>
                      <a:r>
                        <a:rPr sz="1400" b="0" i="1">
                          <a:solidFill>
                            <a:srgbClr val="000000"/>
                          </a:solidFill>
                          <a:latin typeface="Times New Roman" panose="02020603050405020304"/>
                          <a:ea typeface="Times New Roman" panose="02020603050405020304"/>
                        </a:rPr>
                        <a:t>trừ tiền sử dụng đất</a:t>
                      </a: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vMerge="1">
                  <a:txBody>
                    <a:bodyPr/>
                    <a:lstStyle/>
                    <a:p>
                      <a:endParaRPr lang="vi-VN"/>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a:txBody>
                    <a:bodyPr/>
                    <a:lstStyle/>
                    <a:p>
                      <a:pPr algn="ctr" fontAlgn="ctr"/>
                      <a:r>
                        <a:rPr sz="1400" b="0" i="1">
                          <a:solidFill>
                            <a:srgbClr val="000000"/>
                          </a:solidFill>
                          <a:latin typeface="Times New Roman" panose="02020603050405020304"/>
                          <a:ea typeface="Times New Roman" panose="02020603050405020304"/>
                        </a:rPr>
                        <a:t>Tiền sử dụng đất</a:t>
                      </a:r>
                      <a:r>
                        <a:rPr lang="en-US" sz="1400" b="0" i="1">
                          <a:solidFill>
                            <a:srgbClr val="000000"/>
                          </a:solidFill>
                          <a:latin typeface="Times New Roman" panose="02020603050405020304"/>
                          <a:ea typeface="Times New Roman" panose="02020603050405020304"/>
                        </a:rPr>
                        <a:t> được hưởng</a:t>
                      </a: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algn="ctr" fontAlgn="ctr"/>
                      <a:r>
                        <a:rPr sz="1400" b="0" i="1">
                          <a:solidFill>
                            <a:srgbClr val="000000"/>
                          </a:solidFill>
                          <a:latin typeface="Times New Roman" panose="02020603050405020304"/>
                          <a:ea typeface="Times New Roman" panose="02020603050405020304"/>
                        </a:rPr>
                        <a:t>Thu NSNN </a:t>
                      </a:r>
                      <a:r>
                        <a:rPr lang="en-US" sz="1400" b="0" i="1">
                          <a:solidFill>
                            <a:srgbClr val="000000"/>
                          </a:solidFill>
                          <a:latin typeface="Times New Roman" panose="02020603050405020304"/>
                          <a:ea typeface="Times New Roman" panose="02020603050405020304"/>
                        </a:rPr>
                        <a:t> </a:t>
                      </a:r>
                      <a:r>
                        <a:rPr sz="1400" b="0" i="1">
                          <a:solidFill>
                            <a:srgbClr val="000000"/>
                          </a:solidFill>
                          <a:latin typeface="Times New Roman" panose="02020603050405020304"/>
                          <a:ea typeface="Times New Roman" panose="02020603050405020304"/>
                        </a:rPr>
                        <a:t>trừ tiền sử dụng đất</a:t>
                      </a: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vMerge="1">
                  <a:txBody>
                    <a:bodyPr/>
                    <a:lstStyle/>
                    <a:p>
                      <a:endParaRPr lang="vi-VN"/>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a:txBody>
                    <a:bodyPr/>
                    <a:lstStyle/>
                    <a:p>
                      <a:pPr algn="ctr" fontAlgn="ctr"/>
                      <a:r>
                        <a:rPr sz="1400" b="0" i="1">
                          <a:solidFill>
                            <a:srgbClr val="000000"/>
                          </a:solidFill>
                          <a:latin typeface="Times New Roman" panose="02020603050405020304"/>
                          <a:ea typeface="Times New Roman" panose="02020603050405020304"/>
                        </a:rPr>
                        <a:t>Tiền sử dụng đất </a:t>
                      </a:r>
                      <a:r>
                        <a:rPr lang="en-US" sz="1400" b="0" i="1">
                          <a:solidFill>
                            <a:srgbClr val="000000"/>
                          </a:solidFill>
                          <a:latin typeface="Times New Roman" panose="02020603050405020304"/>
                          <a:ea typeface="Times New Roman" panose="02020603050405020304"/>
                        </a:rPr>
                        <a:t>được </a:t>
                      </a:r>
                      <a:r>
                        <a:rPr sz="1400" b="0" i="1">
                          <a:solidFill>
                            <a:srgbClr val="000000"/>
                          </a:solidFill>
                          <a:latin typeface="Times New Roman" panose="02020603050405020304"/>
                          <a:ea typeface="Times New Roman" panose="02020603050405020304"/>
                        </a:rPr>
                        <a:t>hưởng</a:t>
                      </a: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algn="ctr" fontAlgn="ctr"/>
                      <a:r>
                        <a:rPr sz="1400" b="0" i="1">
                          <a:solidFill>
                            <a:srgbClr val="000000"/>
                          </a:solidFill>
                          <a:latin typeface="Times New Roman" panose="02020603050405020304"/>
                          <a:ea typeface="Times New Roman" panose="02020603050405020304"/>
                        </a:rPr>
                        <a:t>Thu NSNN </a:t>
                      </a:r>
                      <a:r>
                        <a:rPr lang="en-US" sz="1400" b="0" i="1">
                          <a:solidFill>
                            <a:srgbClr val="000000"/>
                          </a:solidFill>
                          <a:latin typeface="Times New Roman" panose="02020603050405020304"/>
                          <a:ea typeface="Times New Roman" panose="02020603050405020304"/>
                        </a:rPr>
                        <a:t> </a:t>
                      </a:r>
                      <a:r>
                        <a:rPr sz="1400" b="0" i="1">
                          <a:solidFill>
                            <a:srgbClr val="000000"/>
                          </a:solidFill>
                          <a:latin typeface="Times New Roman" panose="02020603050405020304"/>
                          <a:ea typeface="Times New Roman" panose="02020603050405020304"/>
                        </a:rPr>
                        <a:t>trừ tiền sử dụng đất</a:t>
                      </a: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vMerge="1">
                  <a:txBody>
                    <a:bodyPr/>
                    <a:lstStyle/>
                    <a:p>
                      <a:endParaRPr lang="vi-VN"/>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a:txBody>
                    <a:bodyPr/>
                    <a:lstStyle/>
                    <a:p>
                      <a:pPr algn="ctr" fontAlgn="ctr"/>
                      <a:r>
                        <a:rPr sz="1400" b="0" i="1">
                          <a:solidFill>
                            <a:srgbClr val="000000"/>
                          </a:solidFill>
                          <a:latin typeface="Times New Roman" panose="02020603050405020304"/>
                          <a:ea typeface="Times New Roman" panose="02020603050405020304"/>
                        </a:rPr>
                        <a:t>Tiền sử dụng đất </a:t>
                      </a:r>
                      <a:r>
                        <a:rPr lang="en-US" sz="1400" b="0" i="1">
                          <a:solidFill>
                            <a:srgbClr val="000000"/>
                          </a:solidFill>
                          <a:latin typeface="Times New Roman" panose="02020603050405020304"/>
                          <a:ea typeface="Times New Roman" panose="02020603050405020304"/>
                        </a:rPr>
                        <a:t>được </a:t>
                      </a:r>
                      <a:r>
                        <a:rPr sz="1400" b="0" i="1">
                          <a:solidFill>
                            <a:srgbClr val="000000"/>
                          </a:solidFill>
                          <a:latin typeface="Times New Roman" panose="02020603050405020304"/>
                          <a:ea typeface="Times New Roman" panose="02020603050405020304"/>
                        </a:rPr>
                        <a:t>hưởng</a:t>
                      </a: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algn="ctr" fontAlgn="ctr"/>
                      <a:r>
                        <a:rPr sz="1400" b="0" i="1">
                          <a:solidFill>
                            <a:srgbClr val="000000"/>
                          </a:solidFill>
                          <a:latin typeface="Times New Roman" panose="02020603050405020304"/>
                          <a:ea typeface="Times New Roman" panose="02020603050405020304"/>
                        </a:rPr>
                        <a:t>Thu NSNN</a:t>
                      </a:r>
                      <a:r>
                        <a:rPr lang="en-US" sz="1400" b="0" i="1">
                          <a:solidFill>
                            <a:srgbClr val="000000"/>
                          </a:solidFill>
                          <a:latin typeface="Times New Roman" panose="02020603050405020304"/>
                          <a:ea typeface="Times New Roman" panose="02020603050405020304"/>
                        </a:rPr>
                        <a:t> </a:t>
                      </a:r>
                      <a:r>
                        <a:rPr sz="1400" b="0" i="1">
                          <a:solidFill>
                            <a:srgbClr val="000000"/>
                          </a:solidFill>
                          <a:latin typeface="Times New Roman" panose="02020603050405020304"/>
                          <a:ea typeface="Times New Roman" panose="02020603050405020304"/>
                        </a:rPr>
                        <a:t>trừ tiền sử dụng đất</a:t>
                      </a: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vMerge="1">
                  <a:txBody>
                    <a:bodyPr/>
                    <a:lstStyle/>
                    <a:p>
                      <a:endParaRPr lang="vi-VN"/>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a:txBody>
                    <a:bodyPr/>
                    <a:lstStyle/>
                    <a:p>
                      <a:pPr algn="ctr" fontAlgn="ctr"/>
                      <a:r>
                        <a:rPr sz="1400" b="0" i="1">
                          <a:solidFill>
                            <a:srgbClr val="000000"/>
                          </a:solidFill>
                          <a:latin typeface="Times New Roman" panose="02020603050405020304"/>
                          <a:ea typeface="Times New Roman" panose="02020603050405020304"/>
                        </a:rPr>
                        <a:t>Tiền sử dụng đất </a:t>
                      </a:r>
                      <a:r>
                        <a:rPr lang="en-US" sz="1400" b="0" i="1">
                          <a:solidFill>
                            <a:srgbClr val="000000"/>
                          </a:solidFill>
                          <a:latin typeface="Times New Roman" panose="02020603050405020304"/>
                          <a:ea typeface="Times New Roman" panose="02020603050405020304"/>
                        </a:rPr>
                        <a:t>được</a:t>
                      </a:r>
                      <a:r>
                        <a:rPr sz="1400" b="0" i="1">
                          <a:solidFill>
                            <a:srgbClr val="000000"/>
                          </a:solidFill>
                          <a:latin typeface="Times New Roman" panose="02020603050405020304"/>
                          <a:ea typeface="Times New Roman" panose="02020603050405020304"/>
                        </a:rPr>
                        <a:t> hưởng</a:t>
                      </a: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algn="ctr" fontAlgn="ctr"/>
                      <a:r>
                        <a:rPr sz="1400" b="0" i="1">
                          <a:solidFill>
                            <a:srgbClr val="000000"/>
                          </a:solidFill>
                          <a:latin typeface="Times New Roman" panose="02020603050405020304"/>
                          <a:ea typeface="Times New Roman" panose="02020603050405020304"/>
                        </a:rPr>
                        <a:t>Thu NSNN</a:t>
                      </a:r>
                      <a:r>
                        <a:rPr lang="en-US" sz="1400" b="0" i="1">
                          <a:solidFill>
                            <a:srgbClr val="000000"/>
                          </a:solidFill>
                          <a:latin typeface="Times New Roman" panose="02020603050405020304"/>
                          <a:ea typeface="Times New Roman" panose="02020603050405020304"/>
                        </a:rPr>
                        <a:t> </a:t>
                      </a:r>
                      <a:r>
                        <a:rPr sz="1400" b="0" i="1">
                          <a:solidFill>
                            <a:srgbClr val="000000"/>
                          </a:solidFill>
                          <a:latin typeface="Times New Roman" panose="02020603050405020304"/>
                          <a:ea typeface="Times New Roman" panose="02020603050405020304"/>
                        </a:rPr>
                        <a:t>trừ tiền sử dụng đất</a:t>
                      </a: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extLst>
                  <a:ext uri="{0D108BD9-81ED-4DB2-BD59-A6C34878D82A}">
                    <a16:rowId xmlns:a16="http://schemas.microsoft.com/office/drawing/2014/main" val="10002"/>
                  </a:ext>
                </a:extLst>
              </a:tr>
              <a:tr h="177800">
                <a:tc>
                  <a:txBody>
                    <a:bodyPr/>
                    <a:lstStyle/>
                    <a:p>
                      <a:pPr algn="ctr" fontAlgn="ctr"/>
                      <a:endParaRPr sz="1400" b="0" i="1">
                        <a:solidFill>
                          <a:srgbClr val="000000"/>
                        </a:solidFill>
                        <a:latin typeface="Times New Roman" panose="02020603050405020304"/>
                        <a:ea typeface="Times New Roman" panose="02020603050405020304"/>
                      </a:endParaRP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endParaRPr sz="1400" b="0" i="1">
                        <a:solidFill>
                          <a:srgbClr val="000000"/>
                        </a:solidFill>
                        <a:latin typeface="Times New Roman" panose="02020603050405020304"/>
                        <a:ea typeface="Times New Roman" panose="02020603050405020304"/>
                      </a:endParaRPr>
                    </a:p>
                  </a:txBody>
                  <a:tcPr marL="9842" marR="9842" marT="9842" marB="0"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sz="1400" b="0" i="1">
                          <a:solidFill>
                            <a:srgbClr val="000000"/>
                          </a:solidFill>
                          <a:latin typeface="Times New Roman" panose="02020603050405020304"/>
                          <a:ea typeface="Times New Roman" panose="02020603050405020304"/>
                        </a:rPr>
                        <a:t>1</a:t>
                      </a: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sz="1400" b="0" i="1">
                          <a:solidFill>
                            <a:srgbClr val="000000"/>
                          </a:solidFill>
                          <a:latin typeface="Times New Roman" panose="02020603050405020304"/>
                          <a:ea typeface="Times New Roman" panose="02020603050405020304"/>
                        </a:rPr>
                        <a:t>2</a:t>
                      </a: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sz="1400" b="0" i="1">
                          <a:solidFill>
                            <a:srgbClr val="000000"/>
                          </a:solidFill>
                          <a:latin typeface="Times New Roman" panose="02020603050405020304"/>
                          <a:ea typeface="Times New Roman" panose="02020603050405020304"/>
                        </a:rPr>
                        <a:t>3</a:t>
                      </a: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sz="1400" b="0" i="1">
                          <a:solidFill>
                            <a:srgbClr val="000000"/>
                          </a:solidFill>
                          <a:latin typeface="Times New Roman" panose="02020603050405020304"/>
                          <a:ea typeface="Times New Roman" panose="02020603050405020304"/>
                        </a:rPr>
                        <a:t>7</a:t>
                      </a: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sz="1400" b="0" i="1">
                          <a:solidFill>
                            <a:srgbClr val="000000"/>
                          </a:solidFill>
                          <a:latin typeface="Times New Roman" panose="02020603050405020304"/>
                          <a:ea typeface="Times New Roman" panose="02020603050405020304"/>
                        </a:rPr>
                        <a:t>8</a:t>
                      </a: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sz="1400" b="0" i="1">
                          <a:solidFill>
                            <a:srgbClr val="000000"/>
                          </a:solidFill>
                          <a:latin typeface="Times New Roman" panose="02020603050405020304"/>
                          <a:ea typeface="Times New Roman" panose="02020603050405020304"/>
                        </a:rPr>
                        <a:t>9</a:t>
                      </a: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sz="1400" b="0" i="1">
                          <a:solidFill>
                            <a:srgbClr val="000000"/>
                          </a:solidFill>
                          <a:latin typeface="Times New Roman" panose="02020603050405020304"/>
                          <a:ea typeface="Times New Roman" panose="02020603050405020304"/>
                        </a:rPr>
                        <a:t>10</a:t>
                      </a: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sz="1400" b="0" i="1">
                          <a:solidFill>
                            <a:srgbClr val="000000"/>
                          </a:solidFill>
                          <a:latin typeface="Times New Roman" panose="02020603050405020304"/>
                          <a:ea typeface="Times New Roman" panose="02020603050405020304"/>
                        </a:rPr>
                        <a:t>11</a:t>
                      </a: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sz="1400" b="0" i="1">
                          <a:solidFill>
                            <a:srgbClr val="000000"/>
                          </a:solidFill>
                          <a:latin typeface="Times New Roman" panose="02020603050405020304"/>
                          <a:ea typeface="Times New Roman" panose="02020603050405020304"/>
                        </a:rPr>
                        <a:t>12</a:t>
                      </a: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sz="1400" b="0" i="1">
                          <a:solidFill>
                            <a:srgbClr val="000000"/>
                          </a:solidFill>
                          <a:latin typeface="Times New Roman" panose="02020603050405020304"/>
                          <a:ea typeface="Times New Roman" panose="02020603050405020304"/>
                        </a:rPr>
                        <a:t>13</a:t>
                      </a: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sz="1400" b="0" i="1">
                          <a:solidFill>
                            <a:srgbClr val="000000"/>
                          </a:solidFill>
                          <a:latin typeface="Times New Roman" panose="02020603050405020304"/>
                          <a:ea typeface="Times New Roman" panose="02020603050405020304"/>
                        </a:rPr>
                        <a:t>14</a:t>
                      </a: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sz="1400" b="0" i="1">
                          <a:solidFill>
                            <a:srgbClr val="000000"/>
                          </a:solidFill>
                          <a:latin typeface="Times New Roman" panose="02020603050405020304"/>
                          <a:ea typeface="Times New Roman" panose="02020603050405020304"/>
                        </a:rPr>
                        <a:t>15</a:t>
                      </a: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sz="1400" b="0" i="1">
                          <a:solidFill>
                            <a:srgbClr val="000000"/>
                          </a:solidFill>
                          <a:latin typeface="Times New Roman" panose="02020603050405020304"/>
                          <a:ea typeface="Times New Roman" panose="02020603050405020304"/>
                        </a:rPr>
                        <a:t>16</a:t>
                      </a: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sz="1400" b="0" i="1">
                          <a:solidFill>
                            <a:srgbClr val="000000"/>
                          </a:solidFill>
                          <a:latin typeface="Times New Roman" panose="02020603050405020304"/>
                          <a:ea typeface="Times New Roman" panose="02020603050405020304"/>
                        </a:rPr>
                        <a:t>17</a:t>
                      </a: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sz="1400" b="0" i="1">
                          <a:solidFill>
                            <a:srgbClr val="000000"/>
                          </a:solidFill>
                          <a:latin typeface="Times New Roman" panose="02020603050405020304"/>
                          <a:ea typeface="Times New Roman" panose="02020603050405020304"/>
                        </a:rPr>
                        <a:t>18</a:t>
                      </a:r>
                    </a:p>
                  </a:txBody>
                  <a:tcPr marL="9842" marR="9842" marT="9842"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800">
                <a:tc>
                  <a:txBody>
                    <a:bodyPr/>
                    <a:lstStyle/>
                    <a:p>
                      <a:pPr marL="0" algn="r" defTabSz="914400" rtl="0" eaLnBrk="1" fontAlgn="ctr" latinLnBrk="0" hangingPunct="1"/>
                      <a:endParaRPr lang="vi-VN" sz="1400" b="1" i="0" kern="1200">
                        <a:solidFill>
                          <a:srgbClr val="000000"/>
                        </a:solidFill>
                        <a:latin typeface="Times New Roman" panose="02020603050405020304"/>
                        <a:cs typeface="+mn-cs"/>
                      </a:endParaRP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vi-VN" sz="1400" b="1" i="0" kern="1200">
                          <a:solidFill>
                            <a:srgbClr val="000000"/>
                          </a:solidFill>
                          <a:latin typeface="Times New Roman" panose="02020603050405020304"/>
                          <a:cs typeface="+mn-cs"/>
                        </a:rPr>
                        <a:t>Tổng số</a:t>
                      </a:r>
                    </a:p>
                  </a:txBody>
                  <a:tcPr marL="0" marR="0" marT="0" marB="0"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1" i="0" kern="1200">
                          <a:solidFill>
                            <a:srgbClr val="000000"/>
                          </a:solidFill>
                          <a:latin typeface="Times New Roman" panose="02020603050405020304"/>
                          <a:cs typeface="+mn-cs"/>
                        </a:rPr>
                        <a:t>7.465.260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1" i="0" kern="1200">
                          <a:solidFill>
                            <a:srgbClr val="000000"/>
                          </a:solidFill>
                          <a:latin typeface="Times New Roman" panose="02020603050405020304"/>
                          <a:cs typeface="+mn-cs"/>
                        </a:rPr>
                        <a:t>3.200.000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1" i="0" kern="1200">
                          <a:solidFill>
                            <a:srgbClr val="000000"/>
                          </a:solidFill>
                          <a:latin typeface="Times New Roman" panose="02020603050405020304"/>
                          <a:cs typeface="+mn-cs"/>
                        </a:rPr>
                        <a:t>4.265.260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1" i="0" kern="1200">
                          <a:solidFill>
                            <a:srgbClr val="000000"/>
                          </a:solidFill>
                          <a:latin typeface="Times New Roman" panose="02020603050405020304"/>
                          <a:cs typeface="+mn-cs"/>
                        </a:rPr>
                        <a:t>808.354</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1" i="0" kern="1200">
                          <a:solidFill>
                            <a:srgbClr val="000000"/>
                          </a:solidFill>
                          <a:latin typeface="Times New Roman" panose="02020603050405020304"/>
                          <a:cs typeface="+mn-cs"/>
                        </a:rPr>
                        <a:t>396.312</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1" i="0" kern="1200">
                          <a:solidFill>
                            <a:srgbClr val="000000"/>
                          </a:solidFill>
                          <a:latin typeface="Times New Roman" panose="02020603050405020304"/>
                          <a:cs typeface="+mn-cs"/>
                        </a:rPr>
                        <a:t>412.043</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1" i="0" kern="1200">
                          <a:solidFill>
                            <a:srgbClr val="000000"/>
                          </a:solidFill>
                          <a:latin typeface="Times New Roman" panose="02020603050405020304"/>
                          <a:cs typeface="+mn-cs"/>
                        </a:rPr>
                        <a:t>2.833.046</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chemeClr val="tx1"/>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1" i="0" kern="1200">
                          <a:solidFill>
                            <a:srgbClr val="000000"/>
                          </a:solidFill>
                          <a:latin typeface="Times New Roman" panose="02020603050405020304"/>
                          <a:cs typeface="+mn-cs"/>
                        </a:rPr>
                        <a:t>1.062.180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chemeClr val="tx1"/>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1" i="0" kern="1200">
                          <a:solidFill>
                            <a:srgbClr val="000000"/>
                          </a:solidFill>
                          <a:latin typeface="Times New Roman" panose="02020603050405020304"/>
                          <a:cs typeface="+mn-cs"/>
                        </a:rPr>
                        <a:t>1.770.866</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chemeClr val="tx1"/>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1" i="0" kern="1200">
                          <a:solidFill>
                            <a:srgbClr val="000000"/>
                          </a:solidFill>
                          <a:latin typeface="Times New Roman" panose="02020603050405020304"/>
                          <a:cs typeface="+mn-cs"/>
                        </a:rPr>
                        <a:t>37,9</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a:solidFill>
                        <a:schemeClr val="tx1"/>
                      </a:solidFill>
                      <a:prstDash val="soli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1" i="0" kern="1200">
                          <a:solidFill>
                            <a:srgbClr val="000000"/>
                          </a:solidFill>
                          <a:latin typeface="Times New Roman" panose="02020603050405020304"/>
                          <a:cs typeface="+mn-cs"/>
                        </a:rPr>
                        <a:t>33,2</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a:solidFill>
                        <a:schemeClr val="tx1"/>
                      </a:solidFill>
                      <a:prstDash val="soli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1" i="0" kern="1200">
                          <a:solidFill>
                            <a:srgbClr val="000000"/>
                          </a:solidFill>
                          <a:latin typeface="Times New Roman" panose="02020603050405020304"/>
                          <a:cs typeface="+mn-cs"/>
                        </a:rPr>
                        <a:t>41,5</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a:solidFill>
                        <a:schemeClr val="tx1"/>
                      </a:solidFill>
                      <a:prstDash val="soli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1" i="0" kern="1200">
                          <a:solidFill>
                            <a:srgbClr val="000000"/>
                          </a:solidFill>
                          <a:latin typeface="Times New Roman" panose="02020603050405020304"/>
                          <a:cs typeface="+mn-cs"/>
                        </a:rPr>
                        <a:t>118,0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a:solidFill>
                        <a:schemeClr val="tx1"/>
                      </a:solidFill>
                      <a:prstDash val="soli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1" i="0" kern="1200">
                          <a:solidFill>
                            <a:srgbClr val="000000"/>
                          </a:solidFill>
                          <a:latin typeface="Times New Roman" panose="02020603050405020304"/>
                          <a:cs typeface="+mn-cs"/>
                        </a:rPr>
                        <a:t>126,1</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a:solidFill>
                        <a:schemeClr val="tx1"/>
                      </a:solidFill>
                      <a:prstDash val="soli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1" i="0" kern="1200">
                          <a:solidFill>
                            <a:srgbClr val="000000"/>
                          </a:solidFill>
                          <a:latin typeface="Times New Roman" panose="02020603050405020304"/>
                          <a:cs typeface="+mn-cs"/>
                        </a:rPr>
                        <a:t>113,7</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a:solidFill>
                        <a:schemeClr val="tx1"/>
                      </a:solidFill>
                      <a:prstDash val="solid"/>
                    </a:lnT>
                    <a:lnB w="9525" cap="flat" cmpd="sng">
                      <a:solidFill>
                        <a:srgbClr val="000000"/>
                      </a:solidFill>
                      <a:prstDash val="solid"/>
                      <a:headEnd type="none" w="med" len="med"/>
                      <a:tailEnd type="none" w="med" len="med"/>
                    </a:lnB>
                    <a:solidFill>
                      <a:srgbClr val="FFFFFF"/>
                    </a:solidFill>
                  </a:tcPr>
                </a:tc>
                <a:extLst>
                  <a:ext uri="{0D108BD9-81ED-4DB2-BD59-A6C34878D82A}">
                    <a16:rowId xmlns:a16="http://schemas.microsoft.com/office/drawing/2014/main" val="10004"/>
                  </a:ext>
                </a:extLst>
              </a:tr>
              <a:tr h="233045">
                <a:tc>
                  <a:txBody>
                    <a:bodyPr/>
                    <a:lstStyle/>
                    <a:p>
                      <a:pPr algn="ctr" fontAlgn="ctr"/>
                      <a:r>
                        <a:rPr lang="vi-VN" sz="1600" b="0" i="0" u="none" strike="noStrike">
                          <a:solidFill>
                            <a:schemeClr val="tx1"/>
                          </a:solidFill>
                          <a:effectLst/>
                          <a:latin typeface="+mj-lt"/>
                        </a:rPr>
                        <a:t>1</a:t>
                      </a:r>
                    </a:p>
                  </a:txBody>
                  <a:tcPr marL="9525" marR="9525" marT="9525"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vi-VN" sz="1400" b="1" i="0" kern="1200">
                          <a:solidFill>
                            <a:srgbClr val="000000"/>
                          </a:solidFill>
                          <a:latin typeface="Times New Roman" panose="02020603050405020304"/>
                          <a:cs typeface="+mn-cs"/>
                        </a:rPr>
                        <a:t>An Lão</a:t>
                      </a:r>
                    </a:p>
                  </a:txBody>
                  <a:tcPr marL="0" marR="0" marT="0" marB="0"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56.950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20.000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36.950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5.738</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1.201</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4.537</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42.192</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22.403</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19.789</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74,1</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112,0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53,6</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186,5</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599,7</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104,8</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extLst>
                  <a:ext uri="{0D108BD9-81ED-4DB2-BD59-A6C34878D82A}">
                    <a16:rowId xmlns:a16="http://schemas.microsoft.com/office/drawing/2014/main" val="10005"/>
                  </a:ext>
                </a:extLst>
              </a:tr>
              <a:tr h="234315">
                <a:tc>
                  <a:txBody>
                    <a:bodyPr/>
                    <a:lstStyle/>
                    <a:p>
                      <a:pPr algn="ctr" fontAlgn="ctr"/>
                      <a:r>
                        <a:rPr lang="vi-VN" sz="1600" b="0" i="0" u="none" strike="noStrike">
                          <a:solidFill>
                            <a:schemeClr val="tx1"/>
                          </a:solidFill>
                          <a:effectLst/>
                          <a:latin typeface="+mj-lt"/>
                        </a:rPr>
                        <a:t>2</a:t>
                      </a:r>
                    </a:p>
                  </a:txBody>
                  <a:tcPr marL="9525" marR="9525" marT="9525"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vi-VN" sz="1400" b="1" i="0" kern="1200">
                          <a:solidFill>
                            <a:srgbClr val="000000"/>
                          </a:solidFill>
                          <a:latin typeface="Times New Roman" panose="02020603050405020304"/>
                          <a:cs typeface="+mn-cs"/>
                        </a:rPr>
                        <a:t>Hoài Ân</a:t>
                      </a:r>
                    </a:p>
                  </a:txBody>
                  <a:tcPr marL="0" marR="0" marT="0" marB="0"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113.390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60.000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53.390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12.126</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2.827</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9.300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56.304</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26.102</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30.202</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49,7</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43,5</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56,6</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165,3</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267,1</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124,3</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extLst>
                  <a:ext uri="{0D108BD9-81ED-4DB2-BD59-A6C34878D82A}">
                    <a16:rowId xmlns:a16="http://schemas.microsoft.com/office/drawing/2014/main" val="10006"/>
                  </a:ext>
                </a:extLst>
              </a:tr>
              <a:tr h="232410">
                <a:tc>
                  <a:txBody>
                    <a:bodyPr/>
                    <a:lstStyle/>
                    <a:p>
                      <a:pPr algn="ctr" fontAlgn="ctr"/>
                      <a:r>
                        <a:rPr lang="vi-VN" sz="1600" b="0" i="0" u="none" strike="noStrike">
                          <a:solidFill>
                            <a:schemeClr val="tx1"/>
                          </a:solidFill>
                          <a:effectLst/>
                          <a:latin typeface="+mj-lt"/>
                        </a:rPr>
                        <a:t>3</a:t>
                      </a:r>
                    </a:p>
                  </a:txBody>
                  <a:tcPr marL="9525" marR="9525" marT="9525"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vi-VN" sz="1400" b="1" i="0" kern="1200">
                          <a:solidFill>
                            <a:srgbClr val="000000"/>
                          </a:solidFill>
                          <a:latin typeface="Times New Roman" panose="02020603050405020304"/>
                          <a:cs typeface="+mn-cs"/>
                        </a:rPr>
                        <a:t>Vĩnh Thạnh</a:t>
                      </a:r>
                    </a:p>
                  </a:txBody>
                  <a:tcPr marL="0" marR="0" marT="0" marB="0"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98.090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12.000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86.090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7.003</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1.158</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5.845</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44.943</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10.058</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34.885</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45,8</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83,8</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40,5</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104,7</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709,3</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84,1</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extLst>
                  <a:ext uri="{0D108BD9-81ED-4DB2-BD59-A6C34878D82A}">
                    <a16:rowId xmlns:a16="http://schemas.microsoft.com/office/drawing/2014/main" val="10007"/>
                  </a:ext>
                </a:extLst>
              </a:tr>
              <a:tr h="112078">
                <a:tc>
                  <a:txBody>
                    <a:bodyPr/>
                    <a:lstStyle/>
                    <a:p>
                      <a:pPr algn="ctr" fontAlgn="ctr"/>
                      <a:r>
                        <a:rPr lang="vi-VN" sz="1600" b="0" i="0" u="none" strike="noStrike">
                          <a:solidFill>
                            <a:schemeClr val="tx1"/>
                          </a:solidFill>
                          <a:effectLst/>
                          <a:latin typeface="+mj-lt"/>
                        </a:rPr>
                        <a:t>4</a:t>
                      </a:r>
                    </a:p>
                  </a:txBody>
                  <a:tcPr marL="9525" marR="9525" marT="9525"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vi-VN" sz="1400" b="1" i="0" kern="1200">
                          <a:solidFill>
                            <a:srgbClr val="000000"/>
                          </a:solidFill>
                          <a:latin typeface="Times New Roman" panose="02020603050405020304"/>
                          <a:cs typeface="+mn-cs"/>
                        </a:rPr>
                        <a:t>Quy Nhơn</a:t>
                      </a:r>
                    </a:p>
                  </a:txBody>
                  <a:tcPr marL="0" marR="0" marT="0" marB="0"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2.868.710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          550.000 </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2.318.710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308.391</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102.655</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205.736</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1.172.678</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218.759</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953.919</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40,9</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39,8</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41,1</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115,9</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97,5</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121,2</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extLst>
                  <a:ext uri="{0D108BD9-81ED-4DB2-BD59-A6C34878D82A}">
                    <a16:rowId xmlns:a16="http://schemas.microsoft.com/office/drawing/2014/main" val="10008"/>
                  </a:ext>
                </a:extLst>
              </a:tr>
              <a:tr h="233680">
                <a:tc>
                  <a:txBody>
                    <a:bodyPr/>
                    <a:lstStyle/>
                    <a:p>
                      <a:pPr algn="ctr" fontAlgn="ctr"/>
                      <a:r>
                        <a:rPr lang="vi-VN" sz="1600" b="0" i="0" u="none" strike="noStrike">
                          <a:solidFill>
                            <a:schemeClr val="tx1"/>
                          </a:solidFill>
                          <a:effectLst/>
                          <a:latin typeface="+mj-lt"/>
                        </a:rPr>
                        <a:t>5</a:t>
                      </a:r>
                    </a:p>
                  </a:txBody>
                  <a:tcPr marL="9525" marR="9525" marT="9525"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vi-VN" sz="1400" b="1" i="0" kern="1200">
                          <a:solidFill>
                            <a:srgbClr val="000000"/>
                          </a:solidFill>
                          <a:latin typeface="Times New Roman" panose="02020603050405020304"/>
                          <a:cs typeface="+mn-cs"/>
                        </a:rPr>
                        <a:t>Hoài Nhơn</a:t>
                      </a:r>
                    </a:p>
                  </a:txBody>
                  <a:tcPr marL="0" marR="0" marT="0" marB="0"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940.530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630.000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310.530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165.459</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139.859</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25.601</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372.373</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230.470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141.903</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39,6</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36,6</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45,7</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151,0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183,9</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117,0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extLst>
                  <a:ext uri="{0D108BD9-81ED-4DB2-BD59-A6C34878D82A}">
                    <a16:rowId xmlns:a16="http://schemas.microsoft.com/office/drawing/2014/main" val="10009"/>
                  </a:ext>
                </a:extLst>
              </a:tr>
              <a:tr h="233045">
                <a:tc>
                  <a:txBody>
                    <a:bodyPr/>
                    <a:lstStyle/>
                    <a:p>
                      <a:pPr algn="ctr" fontAlgn="ctr"/>
                      <a:r>
                        <a:rPr lang="vi-VN" sz="1600" b="0" i="0" u="none" strike="noStrike">
                          <a:solidFill>
                            <a:schemeClr val="tx1"/>
                          </a:solidFill>
                          <a:effectLst/>
                          <a:latin typeface="+mj-lt"/>
                        </a:rPr>
                        <a:t>6</a:t>
                      </a:r>
                    </a:p>
                  </a:txBody>
                  <a:tcPr marL="9525" marR="9525" marT="9525"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vi-VN" sz="1400" b="1" i="0" kern="1200">
                          <a:solidFill>
                            <a:srgbClr val="000000"/>
                          </a:solidFill>
                          <a:latin typeface="Times New Roman" panose="02020603050405020304"/>
                          <a:cs typeface="+mn-cs"/>
                        </a:rPr>
                        <a:t>Phù Cát</a:t>
                      </a:r>
                    </a:p>
                  </a:txBody>
                  <a:tcPr marL="0" marR="0" marT="0" marB="0"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572.100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350.000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222.100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39.219</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6.123</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33.095</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216.925</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100.639</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116.286</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37,9</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28,8</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52,4</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122,3</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113,7</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130,9</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extLst>
                  <a:ext uri="{0D108BD9-81ED-4DB2-BD59-A6C34878D82A}">
                    <a16:rowId xmlns:a16="http://schemas.microsoft.com/office/drawing/2014/main" val="10010"/>
                  </a:ext>
                </a:extLst>
              </a:tr>
              <a:tr h="233680">
                <a:tc>
                  <a:txBody>
                    <a:bodyPr/>
                    <a:lstStyle/>
                    <a:p>
                      <a:pPr algn="ctr" fontAlgn="ctr"/>
                      <a:r>
                        <a:rPr lang="vi-VN" sz="1600" b="0" i="0" u="none" strike="noStrike">
                          <a:solidFill>
                            <a:schemeClr val="tx1"/>
                          </a:solidFill>
                          <a:effectLst/>
                          <a:latin typeface="+mj-lt"/>
                        </a:rPr>
                        <a:t>7</a:t>
                      </a:r>
                    </a:p>
                  </a:txBody>
                  <a:tcPr marL="9525" marR="9525" marT="9525"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vi-VN" sz="1400" b="1" i="0" kern="1200">
                          <a:solidFill>
                            <a:srgbClr val="000000"/>
                          </a:solidFill>
                          <a:latin typeface="Times New Roman" panose="02020603050405020304"/>
                          <a:cs typeface="+mn-cs"/>
                        </a:rPr>
                        <a:t>Phù Mỹ</a:t>
                      </a:r>
                    </a:p>
                  </a:txBody>
                  <a:tcPr marL="0" marR="0" marT="0" marB="0"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548.230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            300.000 </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248.230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87.705</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63.357</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24.348</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200.748</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117.294</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83.455</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36,6</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39,1</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33,6</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104,2</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110,7</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96,4</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extLst>
                  <a:ext uri="{0D108BD9-81ED-4DB2-BD59-A6C34878D82A}">
                    <a16:rowId xmlns:a16="http://schemas.microsoft.com/office/drawing/2014/main" val="10011"/>
                  </a:ext>
                </a:extLst>
              </a:tr>
              <a:tr h="233680">
                <a:tc>
                  <a:txBody>
                    <a:bodyPr/>
                    <a:lstStyle/>
                    <a:p>
                      <a:pPr algn="ctr" fontAlgn="ctr"/>
                      <a:r>
                        <a:rPr lang="vi-VN" sz="1600" b="0" i="0" u="none" strike="noStrike">
                          <a:solidFill>
                            <a:schemeClr val="tx1"/>
                          </a:solidFill>
                          <a:effectLst/>
                          <a:latin typeface="+mj-lt"/>
                        </a:rPr>
                        <a:t>8</a:t>
                      </a:r>
                    </a:p>
                  </a:txBody>
                  <a:tcPr marL="9525" marR="9525" marT="9525"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vi-VN" sz="1400" b="1" i="0" kern="1200">
                          <a:solidFill>
                            <a:srgbClr val="000000"/>
                          </a:solidFill>
                          <a:latin typeface="Times New Roman" panose="02020603050405020304"/>
                          <a:cs typeface="+mn-cs"/>
                        </a:rPr>
                        <a:t>Tuy Phước</a:t>
                      </a:r>
                    </a:p>
                  </a:txBody>
                  <a:tcPr marL="0" marR="0" marT="0" marB="0"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664.860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            400.000 </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264.860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78.076</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50.612</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27.464</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231.757</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137.936</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93.821</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34,9</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34,5</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35,4</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135,5</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175,8</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101,4</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extLst>
                  <a:ext uri="{0D108BD9-81ED-4DB2-BD59-A6C34878D82A}">
                    <a16:rowId xmlns:a16="http://schemas.microsoft.com/office/drawing/2014/main" val="10012"/>
                  </a:ext>
                </a:extLst>
              </a:tr>
              <a:tr h="233680">
                <a:tc>
                  <a:txBody>
                    <a:bodyPr/>
                    <a:lstStyle/>
                    <a:p>
                      <a:pPr algn="ctr" fontAlgn="ctr"/>
                      <a:r>
                        <a:rPr lang="vi-VN" sz="1600" b="0" i="0" u="none" strike="noStrike">
                          <a:solidFill>
                            <a:schemeClr val="tx1"/>
                          </a:solidFill>
                          <a:effectLst/>
                          <a:latin typeface="+mj-lt"/>
                        </a:rPr>
                        <a:t>9</a:t>
                      </a:r>
                    </a:p>
                  </a:txBody>
                  <a:tcPr marL="9525" marR="9525" marT="9525"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vi-VN" sz="1400" b="1" i="0" kern="1200">
                          <a:solidFill>
                            <a:srgbClr val="000000"/>
                          </a:solidFill>
                          <a:latin typeface="Times New Roman" panose="02020603050405020304"/>
                          <a:cs typeface="+mn-cs"/>
                        </a:rPr>
                        <a:t>Tây Sơn</a:t>
                      </a:r>
                    </a:p>
                  </a:txBody>
                  <a:tcPr marL="0" marR="0" marT="0" marB="0"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357.660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220.000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137.660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29.278</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9.910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19.369</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121.001</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51.044</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69.956</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33,8</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23,2</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50,8</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111,8</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169,6</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89,5</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extLst>
                  <a:ext uri="{0D108BD9-81ED-4DB2-BD59-A6C34878D82A}">
                    <a16:rowId xmlns:a16="http://schemas.microsoft.com/office/drawing/2014/main" val="10013"/>
                  </a:ext>
                </a:extLst>
              </a:tr>
              <a:tr h="233045">
                <a:tc>
                  <a:txBody>
                    <a:bodyPr/>
                    <a:lstStyle/>
                    <a:p>
                      <a:pPr algn="ctr" fontAlgn="ctr"/>
                      <a:r>
                        <a:rPr lang="vi-VN" sz="1600" b="0" i="0" u="none" strike="noStrike">
                          <a:solidFill>
                            <a:schemeClr val="tx1"/>
                          </a:solidFill>
                          <a:effectLst/>
                          <a:latin typeface="+mj-lt"/>
                        </a:rPr>
                        <a:t>10</a:t>
                      </a:r>
                    </a:p>
                  </a:txBody>
                  <a:tcPr marL="9525" marR="9525" marT="9525"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vi-VN" sz="1400" b="1" i="0" kern="1200">
                          <a:solidFill>
                            <a:srgbClr val="000000"/>
                          </a:solidFill>
                          <a:latin typeface="Times New Roman" panose="02020603050405020304"/>
                          <a:cs typeface="+mn-cs"/>
                        </a:rPr>
                        <a:t>An Nhơn</a:t>
                      </a:r>
                    </a:p>
                  </a:txBody>
                  <a:tcPr marL="0" marR="0" marT="0" marB="0"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1.062.560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650.000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412.560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58.131</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16.314</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41.817</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319.901</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140.874</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179.027</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30,1</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21,7</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43,4</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100,7</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80,9</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124,7</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extLst>
                  <a:ext uri="{0D108BD9-81ED-4DB2-BD59-A6C34878D82A}">
                    <a16:rowId xmlns:a16="http://schemas.microsoft.com/office/drawing/2014/main" val="10014"/>
                  </a:ext>
                </a:extLst>
              </a:tr>
              <a:tr h="233680">
                <a:tc>
                  <a:txBody>
                    <a:bodyPr/>
                    <a:lstStyle/>
                    <a:p>
                      <a:pPr algn="ctr" fontAlgn="ctr"/>
                      <a:r>
                        <a:rPr lang="vi-VN" sz="1600" b="0" i="0" u="none" strike="noStrike">
                          <a:solidFill>
                            <a:schemeClr val="tx1"/>
                          </a:solidFill>
                          <a:effectLst/>
                          <a:latin typeface="+mj-lt"/>
                        </a:rPr>
                        <a:t>11</a:t>
                      </a:r>
                    </a:p>
                  </a:txBody>
                  <a:tcPr marL="9525" marR="9525" marT="9525"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lgn="ctr">
                      <a:solidFill>
                        <a:srgbClr val="000000"/>
                      </a:solidFill>
                      <a:prstDash val="solid"/>
                      <a:roun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l" defTabSz="914400" rtl="0" eaLnBrk="1" fontAlgn="ctr" latinLnBrk="0" hangingPunct="1"/>
                      <a:r>
                        <a:rPr lang="vi-VN" sz="1400" b="1" i="0" kern="1200">
                          <a:solidFill>
                            <a:srgbClr val="000000"/>
                          </a:solidFill>
                          <a:latin typeface="Times New Roman" panose="02020603050405020304"/>
                          <a:cs typeface="+mn-cs"/>
                        </a:rPr>
                        <a:t>Vân Canh</a:t>
                      </a:r>
                    </a:p>
                  </a:txBody>
                  <a:tcPr marL="0" marR="0" marT="0" marB="0"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182.180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8.000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174.180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17.227</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2.297</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14.930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54.224</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6.599</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47.624</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29,8</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82,5</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27,3</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72,0</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935,7</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tc>
                  <a:txBody>
                    <a:bodyPr/>
                    <a:lstStyle/>
                    <a:p>
                      <a:pPr marL="0" algn="r" defTabSz="914400" rtl="0" eaLnBrk="1" fontAlgn="ctr" latinLnBrk="0" hangingPunct="1"/>
                      <a:r>
                        <a:rPr lang="vi-VN" sz="1400" b="0" i="0" kern="1200">
                          <a:solidFill>
                            <a:srgbClr val="000000"/>
                          </a:solidFill>
                          <a:latin typeface="Times New Roman" panose="02020603050405020304"/>
                          <a:cs typeface="+mn-cs"/>
                        </a:rPr>
                        <a:t>63,8</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FFFFFF"/>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682929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3000" y="143510"/>
            <a:ext cx="3819525" cy="521970"/>
          </a:xfrm>
          <a:prstGeom prst="rect">
            <a:avLst/>
          </a:prstGeom>
          <a:noFill/>
        </p:spPr>
        <p:txBody>
          <a:bodyPr wrap="square">
            <a:spAutoFit/>
          </a:bodyPr>
          <a:lstStyle/>
          <a:p>
            <a:r>
              <a:rPr lang="vi-VN" sz="2800" b="1">
                <a:latin typeface="+mj-lt"/>
                <a:cs typeface="Arial" panose="020B0604020202020204" pitchFamily="34" charset="0"/>
              </a:rPr>
              <a:t>4. Đầu tư công</a:t>
            </a:r>
          </a:p>
        </p:txBody>
      </p:sp>
      <p:graphicFrame>
        <p:nvGraphicFramePr>
          <p:cNvPr id="4" name="Table 3"/>
          <p:cNvGraphicFramePr>
            <a:graphicFrameLocks noGrp="1"/>
          </p:cNvGraphicFramePr>
          <p:nvPr>
            <p:extLst>
              <p:ext uri="{D42A27DB-BD31-4B8C-83A1-F6EECF244321}">
                <p14:modId xmlns:p14="http://schemas.microsoft.com/office/powerpoint/2010/main" val="1976080599"/>
              </p:ext>
            </p:extLst>
          </p:nvPr>
        </p:nvGraphicFramePr>
        <p:xfrm>
          <a:off x="67858" y="672145"/>
          <a:ext cx="6185965" cy="5715000"/>
        </p:xfrm>
        <a:graphic>
          <a:graphicData uri="http://schemas.openxmlformats.org/drawingml/2006/table">
            <a:tbl>
              <a:tblPr firstRow="1" bandRow="1"/>
              <a:tblGrid>
                <a:gridCol w="6185965">
                  <a:extLst>
                    <a:ext uri="{9D8B030D-6E8A-4147-A177-3AD203B41FA5}">
                      <a16:colId xmlns:a16="http://schemas.microsoft.com/office/drawing/2014/main" val="20000"/>
                    </a:ext>
                  </a:extLst>
                </a:gridCol>
              </a:tblGrid>
              <a:tr h="32941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lvl="0" indent="-171450" algn="just" defTabSz="1219200" rtl="0" eaLnBrk="1" fontAlgn="auto" latinLnBrk="0" hangingPunct="1">
                        <a:lnSpc>
                          <a:spcPct val="100000"/>
                        </a:lnSpc>
                        <a:spcBef>
                          <a:spcPts val="0"/>
                        </a:spcBef>
                        <a:spcAft>
                          <a:spcPts val="600"/>
                        </a:spcAft>
                        <a:buClrTx/>
                        <a:buSzTx/>
                        <a:buFont typeface="Wingdings" panose="05000000000000000000" pitchFamily="2" charset="2"/>
                        <a:buChar char="v"/>
                        <a:defRPr/>
                      </a:pPr>
                      <a:r>
                        <a:rPr lang="en-US" sz="2800" kern="1200" spc="-10">
                          <a:solidFill>
                            <a:prstClr val="black"/>
                          </a:solidFill>
                          <a:latin typeface="Times New Roman" panose="02020603050405020304" pitchFamily="18" charset="0"/>
                          <a:ea typeface="+mn-ea"/>
                          <a:cs typeface="Times New Roman" panose="02020603050405020304" pitchFamily="18" charset="0"/>
                        </a:rPr>
                        <a:t> </a:t>
                      </a:r>
                      <a:r>
                        <a:rPr lang="en-US" altLang="en-US" sz="2800" kern="1200" spc="-10">
                          <a:solidFill>
                            <a:prstClr val="black"/>
                          </a:solidFill>
                          <a:latin typeface="Times New Roman" panose="02020603050405020304" pitchFamily="18" charset="0"/>
                          <a:ea typeface="+mn-ea"/>
                          <a:cs typeface="Times New Roman" panose="02020603050405020304" pitchFamily="18" charset="0"/>
                        </a:rPr>
                        <a:t>Tiếp tục nâng cao chất lượng quản lý về xây dựng cơ bản; đẩy mạnh việc giải ngân kế hoạch vốn đầu tư công, phấn đấu giải ngân đến hết quý II/2025 đạt trên 40% kế hoạch vốn đã giao.</a:t>
                      </a:r>
                    </a:p>
                    <a:p>
                      <a:pPr marL="171450" marR="0" lvl="0" indent="-171450" algn="just" defTabSz="1219200" rtl="0" eaLnBrk="1" fontAlgn="auto" latinLnBrk="0" hangingPunct="1">
                        <a:lnSpc>
                          <a:spcPct val="100000"/>
                        </a:lnSpc>
                        <a:spcBef>
                          <a:spcPts val="0"/>
                        </a:spcBef>
                        <a:spcAft>
                          <a:spcPts val="600"/>
                        </a:spcAft>
                        <a:buClrTx/>
                        <a:buSzTx/>
                        <a:buFont typeface="Wingdings" panose="05000000000000000000" pitchFamily="2" charset="2"/>
                        <a:buChar char="v"/>
                        <a:defRPr/>
                      </a:pPr>
                      <a:r>
                        <a:rPr lang="it-IT" sz="2800" kern="1200">
                          <a:solidFill>
                            <a:schemeClr val="dk1"/>
                          </a:solidFill>
                          <a:effectLst/>
                          <a:latin typeface="Times New Roman" panose="02020603050405020304" pitchFamily="18" charset="0"/>
                          <a:ea typeface="+mn-ea"/>
                          <a:cs typeface="Times New Roman" panose="02020603050405020304" pitchFamily="18" charset="0"/>
                        </a:rPr>
                        <a:t> </a:t>
                      </a:r>
                      <a:r>
                        <a:rPr lang="en-US" altLang="en-US" sz="2800" kern="1200" spc="-10">
                          <a:solidFill>
                            <a:prstClr val="black"/>
                          </a:solidFill>
                          <a:latin typeface="Times New Roman" panose="02020603050405020304" pitchFamily="18" charset="0"/>
                          <a:ea typeface="+mn-ea"/>
                          <a:cs typeface="Times New Roman" panose="02020603050405020304" pitchFamily="18" charset="0"/>
                        </a:rPr>
                        <a:t>Giá trị giải ngân vốn đầu tư công do tỉnh quản lý đến cuối tháng 4 là 2.062,4 tỷ đồng. So với kế hoạch Thủ tướng Chính phủ giao (8.412,5 tỷ đồng), tỷ lệ giải ngân đạt 24,5%; so với Kế hoạch HĐND tỉnh giao (9.477,5 tỷ đồng), tỷ lệ giải ngân đạt 21,76%, cao hơn bình quân cả nước là 14,3%.</a:t>
                      </a:r>
                      <a:endParaRPr lang="vi-VN" sz="2800" kern="1200" spc="-10">
                        <a:solidFill>
                          <a:prstClr val="black"/>
                        </a:solidFill>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703545366"/>
              </p:ext>
            </p:extLst>
          </p:nvPr>
        </p:nvGraphicFramePr>
        <p:xfrm>
          <a:off x="6356058" y="570621"/>
          <a:ext cx="5738554" cy="2362200"/>
        </p:xfrm>
        <a:graphic>
          <a:graphicData uri="http://schemas.openxmlformats.org/drawingml/2006/table">
            <a:tbl>
              <a:tblPr/>
              <a:tblGrid>
                <a:gridCol w="426213">
                  <a:extLst>
                    <a:ext uri="{9D8B030D-6E8A-4147-A177-3AD203B41FA5}">
                      <a16:colId xmlns:a16="http://schemas.microsoft.com/office/drawing/2014/main" val="20000"/>
                    </a:ext>
                  </a:extLst>
                </a:gridCol>
                <a:gridCol w="2576830">
                  <a:extLst>
                    <a:ext uri="{9D8B030D-6E8A-4147-A177-3AD203B41FA5}">
                      <a16:colId xmlns:a16="http://schemas.microsoft.com/office/drawing/2014/main" val="20001"/>
                    </a:ext>
                  </a:extLst>
                </a:gridCol>
                <a:gridCol w="1005840">
                  <a:extLst>
                    <a:ext uri="{9D8B030D-6E8A-4147-A177-3AD203B41FA5}">
                      <a16:colId xmlns:a16="http://schemas.microsoft.com/office/drawing/2014/main" val="20002"/>
                    </a:ext>
                  </a:extLst>
                </a:gridCol>
                <a:gridCol w="902316">
                  <a:extLst>
                    <a:ext uri="{9D8B030D-6E8A-4147-A177-3AD203B41FA5}">
                      <a16:colId xmlns:a16="http://schemas.microsoft.com/office/drawing/2014/main" val="20003"/>
                    </a:ext>
                  </a:extLst>
                </a:gridCol>
                <a:gridCol w="827355">
                  <a:extLst>
                    <a:ext uri="{9D8B030D-6E8A-4147-A177-3AD203B41FA5}">
                      <a16:colId xmlns:a16="http://schemas.microsoft.com/office/drawing/2014/main" val="20004"/>
                    </a:ext>
                  </a:extLst>
                </a:gridCol>
              </a:tblGrid>
              <a:tr h="0">
                <a:tc>
                  <a:txBody>
                    <a:bodyPr/>
                    <a:lstStyle/>
                    <a:p>
                      <a:pPr algn="ctr" fontAlgn="ctr"/>
                      <a:r>
                        <a:rPr lang="vi-VN" sz="1300" b="1" i="0" u="none" strike="noStrike">
                          <a:solidFill>
                            <a:srgbClr val="000000"/>
                          </a:solidFill>
                          <a:effectLst/>
                          <a:latin typeface="Times New Roman" panose="02020603050405020304" pitchFamily="18" charset="0"/>
                        </a:rPr>
                        <a:t>STT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vi-VN" sz="1300" b="1" i="0" u="none" strike="noStrike">
                          <a:solidFill>
                            <a:srgbClr val="000000"/>
                          </a:solidFill>
                          <a:effectLst/>
                          <a:latin typeface="Times New Roman" panose="02020603050405020304" pitchFamily="18" charset="0"/>
                        </a:rPr>
                        <a:t>Tên nguồn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vi-VN" sz="1300" b="1" i="0" u="none" strike="noStrike">
                          <a:solidFill>
                            <a:srgbClr val="000000"/>
                          </a:solidFill>
                          <a:effectLst/>
                          <a:latin typeface="Times New Roman" panose="02020603050405020304" pitchFamily="18" charset="0"/>
                        </a:rPr>
                        <a:t>∑ Kế hoạch 202</a:t>
                      </a:r>
                      <a:r>
                        <a:rPr lang="en-US" altLang="vi-VN" sz="1300" b="1" i="0" u="none" strike="noStrike">
                          <a:solidFill>
                            <a:srgbClr val="000000"/>
                          </a:solidFill>
                          <a:effectLst/>
                          <a:latin typeface="Times New Roman" panose="02020603050405020304" pitchFamily="18" charset="0"/>
                        </a:rPr>
                        <a:t>5</a:t>
                      </a:r>
                    </a:p>
                    <a:p>
                      <a:pPr algn="ctr" fontAlgn="ctr"/>
                      <a:r>
                        <a:rPr lang="en-US" altLang="vi-VN" sz="1300" b="1" i="0" u="none" strike="noStrike">
                          <a:solidFill>
                            <a:srgbClr val="000000"/>
                          </a:solidFill>
                          <a:effectLst/>
                          <a:latin typeface="Times New Roman" panose="02020603050405020304" pitchFamily="18" charset="0"/>
                        </a:rPr>
                        <a:t>(tỷ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vi-VN" sz="1300" b="1" i="0" u="none" strike="noStrike">
                          <a:solidFill>
                            <a:srgbClr val="000000"/>
                          </a:solidFill>
                          <a:effectLst/>
                          <a:latin typeface="Times New Roman" panose="02020603050405020304" pitchFamily="18" charset="0"/>
                        </a:rPr>
                        <a:t>Giải ngân </a:t>
                      </a:r>
                      <a:br>
                        <a:rPr lang="vi-VN" sz="1300" b="1" i="0" u="none" strike="noStrike">
                          <a:solidFill>
                            <a:srgbClr val="000000"/>
                          </a:solidFill>
                          <a:effectLst/>
                          <a:latin typeface="Times New Roman" panose="02020603050405020304" pitchFamily="18" charset="0"/>
                        </a:rPr>
                      </a:br>
                      <a:endParaRPr lang="vi-VN" sz="13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vi-VN" sz="1300" b="1" i="0" u="none" strike="noStrike">
                          <a:solidFill>
                            <a:srgbClr val="000000"/>
                          </a:solidFill>
                          <a:effectLst/>
                          <a:latin typeface="Times New Roman" panose="02020603050405020304" pitchFamily="18" charset="0"/>
                        </a:rPr>
                        <a:t>Tỷ lệ giải ngân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0"/>
                  </a:ext>
                </a:extLst>
              </a:tr>
              <a:tr h="238125">
                <a:tc>
                  <a:txBody>
                    <a:bodyPr/>
                    <a:lstStyle/>
                    <a:p>
                      <a:pPr algn="ctr" fontAlgn="ctr"/>
                      <a:r>
                        <a:rPr lang="vi-VN" sz="1400" b="1" i="0" u="none" strike="noStrike">
                          <a:solidFill>
                            <a:srgbClr val="EDEDED"/>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vi-VN" sz="1300" b="1" i="0" u="none" strike="noStrike">
                          <a:solidFill>
                            <a:srgbClr val="000000"/>
                          </a:solidFill>
                          <a:effectLst/>
                          <a:latin typeface="Times New Roman" panose="02020603050405020304" pitchFamily="18" charset="0"/>
                        </a:rPr>
                        <a:t>TỔNG SỐ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vi-VN" sz="1300" b="1" i="0" u="none" strike="noStrike">
                          <a:solidFill>
                            <a:schemeClr val="tx1"/>
                          </a:solidFill>
                          <a:effectLst/>
                          <a:latin typeface="Times New Roman" panose="02020603050405020304" pitchFamily="18" charset="0"/>
                        </a:rPr>
                        <a:t>9</a:t>
                      </a:r>
                      <a:r>
                        <a:rPr lang="vi-VN" sz="1300" b="1" i="0" u="none" strike="noStrike">
                          <a:solidFill>
                            <a:schemeClr val="tx1"/>
                          </a:solidFill>
                          <a:effectLst/>
                          <a:latin typeface="Times New Roman" panose="02020603050405020304" pitchFamily="18" charset="0"/>
                        </a:rPr>
                        <a:t>.</a:t>
                      </a:r>
                      <a:r>
                        <a:rPr lang="en-US" altLang="vi-VN" sz="1300" b="1" i="0" u="none" strike="noStrike">
                          <a:solidFill>
                            <a:schemeClr val="tx1"/>
                          </a:solidFill>
                          <a:effectLst/>
                          <a:latin typeface="Times New Roman" panose="02020603050405020304" pitchFamily="18" charset="0"/>
                        </a:rPr>
                        <a:t>477,5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vi-VN" sz="1300" b="1" i="0" u="none" strike="noStrike">
                          <a:solidFill>
                            <a:srgbClr val="000000"/>
                          </a:solidFill>
                          <a:effectLst/>
                          <a:latin typeface="Times New Roman" panose="02020603050405020304" pitchFamily="18" charset="0"/>
                        </a:rPr>
                        <a:t>2</a:t>
                      </a:r>
                      <a:r>
                        <a:rPr lang="vi-VN" sz="1300" b="1" i="0" u="none" strike="noStrike">
                          <a:solidFill>
                            <a:srgbClr val="000000"/>
                          </a:solidFill>
                          <a:effectLst/>
                          <a:latin typeface="Times New Roman" panose="02020603050405020304" pitchFamily="18" charset="0"/>
                        </a:rPr>
                        <a:t>.</a:t>
                      </a:r>
                      <a:r>
                        <a:rPr lang="en-US" altLang="vi-VN" sz="1300" b="1" i="0" u="none" strike="noStrike">
                          <a:solidFill>
                            <a:srgbClr val="000000"/>
                          </a:solidFill>
                          <a:effectLst/>
                          <a:latin typeface="Times New Roman" panose="02020603050405020304" pitchFamily="18" charset="0"/>
                        </a:rPr>
                        <a:t>062,4</a:t>
                      </a:r>
                      <a:endParaRPr lang="vi-VN" sz="13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300" b="1" i="0" u="none" strike="noStrike">
                          <a:solidFill>
                            <a:srgbClr val="000000"/>
                          </a:solidFill>
                          <a:effectLst/>
                          <a:latin typeface="Times New Roman" panose="02020603050405020304" pitchFamily="18" charset="0"/>
                        </a:rPr>
                        <a:t>2</a:t>
                      </a:r>
                      <a:r>
                        <a:rPr lang="en-US" altLang="vi-VN" sz="1300" b="1" i="0" u="none" strike="noStrike">
                          <a:solidFill>
                            <a:srgbClr val="000000"/>
                          </a:solidFill>
                          <a:effectLst/>
                          <a:latin typeface="Times New Roman" panose="02020603050405020304" pitchFamily="18" charset="0"/>
                        </a:rPr>
                        <a:t>1</a:t>
                      </a:r>
                      <a:r>
                        <a:rPr lang="vi-VN" sz="1300" b="1" i="0" u="none" strike="noStrike">
                          <a:solidFill>
                            <a:srgbClr val="000000"/>
                          </a:solidFill>
                          <a:effectLst/>
                          <a:latin typeface="Times New Roman" panose="02020603050405020304" pitchFamily="18" charset="0"/>
                        </a:rPr>
                        <a:t>,</a:t>
                      </a:r>
                      <a:r>
                        <a:rPr lang="en-US" altLang="vi-VN" sz="1300" b="1" i="0" u="none" strike="noStrike">
                          <a:solidFill>
                            <a:srgbClr val="000000"/>
                          </a:solidFill>
                          <a:effectLst/>
                          <a:latin typeface="Times New Roman" panose="02020603050405020304" pitchFamily="18" charset="0"/>
                        </a:rPr>
                        <a:t>8</a:t>
                      </a:r>
                      <a:r>
                        <a:rPr lang="vi-VN" sz="1300" b="1" i="0" u="none" strike="noStrike">
                          <a:solidFill>
                            <a:srgbClr val="000000"/>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38125">
                <a:tc>
                  <a:txBody>
                    <a:bodyPr/>
                    <a:lstStyle/>
                    <a:p>
                      <a:pPr algn="ctr" rtl="0" fontAlgn="ctr"/>
                      <a:r>
                        <a:rPr lang="vi-VN" sz="1300" b="0" i="0" u="none" strike="noStrike">
                          <a:solidFill>
                            <a:srgbClr val="000000"/>
                          </a:solidFill>
                          <a:effectLst/>
                          <a:latin typeface="Times New Roman" panose="02020603050405020304" pitchFamily="18" charset="0"/>
                        </a:rPr>
                        <a: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vi-VN" sz="1300" b="0" i="0" u="none" strike="noStrike">
                          <a:solidFill>
                            <a:srgbClr val="000000"/>
                          </a:solidFill>
                          <a:effectLst/>
                          <a:latin typeface="Times New Roman" panose="02020603050405020304" pitchFamily="18" charset="0"/>
                        </a:rPr>
                        <a:t>VỐN NGÂN SÁCH ĐỊA PHƯƠNG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altLang="vi-VN" sz="1300" b="0" i="0" u="none" strike="noStrike">
                          <a:solidFill>
                            <a:schemeClr val="tx1"/>
                          </a:solidFill>
                          <a:effectLst/>
                          <a:latin typeface="Times New Roman" panose="02020603050405020304" pitchFamily="18" charset="0"/>
                        </a:rPr>
                        <a:t>8</a:t>
                      </a:r>
                      <a:r>
                        <a:rPr lang="vi-VN" sz="1300" b="0" i="0" u="none" strike="noStrike">
                          <a:solidFill>
                            <a:schemeClr val="tx1"/>
                          </a:solidFill>
                          <a:effectLst/>
                          <a:latin typeface="Times New Roman" panose="02020603050405020304" pitchFamily="18" charset="0"/>
                        </a:rPr>
                        <a:t>.</a:t>
                      </a:r>
                      <a:r>
                        <a:rPr lang="en-US" altLang="vi-VN" sz="1300" b="0" i="0" u="none" strike="noStrike">
                          <a:solidFill>
                            <a:schemeClr val="tx1"/>
                          </a:solidFill>
                          <a:effectLst/>
                          <a:latin typeface="Times New Roman" panose="02020603050405020304" pitchFamily="18" charset="0"/>
                        </a:rPr>
                        <a:t>266,0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vi-VN" sz="1300" b="0" i="0" u="none" strike="noStrike">
                          <a:solidFill>
                            <a:srgbClr val="000000"/>
                          </a:solidFill>
                          <a:effectLst/>
                          <a:latin typeface="Times New Roman" panose="02020603050405020304" pitchFamily="18" charset="0"/>
                        </a:rPr>
                        <a:t>1.</a:t>
                      </a:r>
                      <a:r>
                        <a:rPr lang="en-US" altLang="vi-VN" sz="1300" b="0" i="0" u="none" strike="noStrike">
                          <a:solidFill>
                            <a:srgbClr val="000000"/>
                          </a:solidFill>
                          <a:effectLst/>
                          <a:latin typeface="Times New Roman" panose="02020603050405020304" pitchFamily="18" charset="0"/>
                        </a:rPr>
                        <a:t>760,0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300" b="0" i="0" u="none" strike="noStrike">
                          <a:solidFill>
                            <a:srgbClr val="000000"/>
                          </a:solidFill>
                          <a:effectLst/>
                          <a:latin typeface="Times New Roman" panose="02020603050405020304" pitchFamily="18" charset="0"/>
                        </a:rPr>
                        <a:t>2</a:t>
                      </a:r>
                      <a:r>
                        <a:rPr lang="en-US" altLang="vi-VN" sz="1300" b="0" i="0" u="none" strike="noStrike">
                          <a:solidFill>
                            <a:srgbClr val="000000"/>
                          </a:solidFill>
                          <a:effectLst/>
                          <a:latin typeface="Times New Roman" panose="02020603050405020304" pitchFamily="18" charset="0"/>
                        </a:rPr>
                        <a:t>1</a:t>
                      </a:r>
                      <a:r>
                        <a:rPr lang="vi-VN" sz="1300" b="0" i="0" u="none" strike="noStrike">
                          <a:solidFill>
                            <a:srgbClr val="000000"/>
                          </a:solidFill>
                          <a:effectLst/>
                          <a:latin typeface="Times New Roman" panose="02020603050405020304" pitchFamily="18" charset="0"/>
                        </a:rPr>
                        <a:t>,</a:t>
                      </a:r>
                      <a:r>
                        <a:rPr lang="en-US" altLang="vi-VN" sz="1300" b="0" i="0" u="none" strike="noStrike">
                          <a:solidFill>
                            <a:srgbClr val="000000"/>
                          </a:solidFill>
                          <a:effectLst/>
                          <a:latin typeface="Times New Roman" panose="02020603050405020304" pitchFamily="18" charset="0"/>
                        </a:rPr>
                        <a:t>3</a:t>
                      </a:r>
                      <a:r>
                        <a:rPr lang="vi-VN" sz="1300" b="0" i="0" u="none" strike="noStrike">
                          <a:solidFill>
                            <a:srgbClr val="000000"/>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38125">
                <a:tc>
                  <a:txBody>
                    <a:bodyPr/>
                    <a:lstStyle/>
                    <a:p>
                      <a:pPr algn="ctr" rtl="0" fontAlgn="ctr"/>
                      <a:endParaRPr lang="vi-VN" sz="1300" b="0" i="1" u="none" strike="noStrike">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vi-VN" sz="1300" b="0" i="1" u="none" strike="noStrike">
                          <a:solidFill>
                            <a:srgbClr val="000000"/>
                          </a:solidFill>
                          <a:effectLst/>
                          <a:latin typeface="Times New Roman" panose="02020603050405020304" pitchFamily="18" charset="0"/>
                        </a:rPr>
                        <a:t>Trong đó: Nguồn thu tiền sử dụng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altLang="vi-VN" sz="1300" b="0" i="1" u="none" strike="noStrike">
                          <a:solidFill>
                            <a:schemeClr val="tx1"/>
                          </a:solidFill>
                          <a:effectLst/>
                          <a:latin typeface="Times New Roman" panose="02020603050405020304" pitchFamily="18" charset="0"/>
                        </a:rPr>
                        <a:t>7.165,9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vi-VN" sz="1300" b="0" i="1" u="none" strike="noStrike">
                          <a:solidFill>
                            <a:srgbClr val="000000"/>
                          </a:solidFill>
                          <a:effectLst/>
                          <a:latin typeface="Times New Roman" panose="02020603050405020304" pitchFamily="18" charset="0"/>
                        </a:rPr>
                        <a:t>1.</a:t>
                      </a:r>
                      <a:r>
                        <a:rPr lang="en-US" altLang="vi-VN" sz="1300" b="0" i="1" u="none" strike="noStrike">
                          <a:solidFill>
                            <a:srgbClr val="000000"/>
                          </a:solidFill>
                          <a:effectLst/>
                          <a:latin typeface="Times New Roman" panose="02020603050405020304" pitchFamily="18" charset="0"/>
                        </a:rPr>
                        <a:t>400,6</a:t>
                      </a:r>
                      <a:endParaRPr lang="vi-VN" sz="1300" b="0" i="1" u="none" strike="noStrike">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300" b="0" i="0" u="none" strike="noStrike">
                          <a:solidFill>
                            <a:srgbClr val="000000"/>
                          </a:solidFill>
                          <a:effectLst/>
                          <a:latin typeface="Times New Roman" panose="02020603050405020304" pitchFamily="18" charset="0"/>
                        </a:rPr>
                        <a:t>19,</a:t>
                      </a:r>
                      <a:r>
                        <a:rPr lang="en-US" altLang="vi-VN" sz="1300" b="0" i="0" u="none" strike="noStrike">
                          <a:solidFill>
                            <a:srgbClr val="000000"/>
                          </a:solidFill>
                          <a:effectLst/>
                          <a:latin typeface="Times New Roman" panose="02020603050405020304" pitchFamily="18" charset="0"/>
                        </a:rPr>
                        <a:t>5</a:t>
                      </a:r>
                      <a:r>
                        <a:rPr lang="vi-VN" sz="1300" b="0" i="0" u="none" strike="noStrike">
                          <a:solidFill>
                            <a:srgbClr val="000000"/>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419100">
                <a:tc>
                  <a:txBody>
                    <a:bodyPr/>
                    <a:lstStyle/>
                    <a:p>
                      <a:pPr algn="ctr" rtl="0" fontAlgn="ctr"/>
                      <a:r>
                        <a:rPr lang="vi-VN" sz="1300" b="0" i="0" u="none" strike="noStrike">
                          <a:solidFill>
                            <a:srgbClr val="000000"/>
                          </a:solidFill>
                          <a:effectLst/>
                          <a:latin typeface="Times New Roman" panose="02020603050405020304" pitchFamily="18" charset="0"/>
                        </a:rPr>
                        <a:t>II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vi-VN" sz="1300" b="0" i="0" u="none" strike="noStrike">
                          <a:solidFill>
                            <a:srgbClr val="000000"/>
                          </a:solidFill>
                          <a:effectLst/>
                          <a:latin typeface="Times New Roman" panose="02020603050405020304" pitchFamily="18" charset="0"/>
                        </a:rPr>
                        <a:t>VỐN TRUNG ƯƠNG HỖ TRỢ CÓ MỤC TIÊU (TRONG NƯỚC)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altLang="vi-VN" sz="1300" b="0" i="0" u="none" strike="noStrike">
                          <a:solidFill>
                            <a:schemeClr val="tx1"/>
                          </a:solidFill>
                          <a:effectLst/>
                          <a:latin typeface="Times New Roman" panose="02020603050405020304" pitchFamily="18" charset="0"/>
                        </a:rPr>
                        <a:t>476,2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altLang="vi-VN" sz="1300" b="0" i="0" u="none" strike="noStrike">
                          <a:solidFill>
                            <a:srgbClr val="000000"/>
                          </a:solidFill>
                          <a:effectLst/>
                          <a:latin typeface="Times New Roman" panose="02020603050405020304" pitchFamily="18" charset="0"/>
                        </a:rPr>
                        <a:t>107,3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vi-VN" sz="1300" b="0" i="0" u="none" strike="noStrike">
                          <a:solidFill>
                            <a:srgbClr val="000000"/>
                          </a:solidFill>
                          <a:effectLst/>
                          <a:latin typeface="Times New Roman" panose="02020603050405020304" pitchFamily="18" charset="0"/>
                        </a:rPr>
                        <a:t>22</a:t>
                      </a:r>
                      <a:r>
                        <a:rPr lang="vi-VN" sz="1300" b="0" i="0" u="none" strike="noStrike">
                          <a:solidFill>
                            <a:srgbClr val="000000"/>
                          </a:solidFill>
                          <a:effectLst/>
                          <a:latin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38125">
                <a:tc>
                  <a:txBody>
                    <a:bodyPr/>
                    <a:lstStyle/>
                    <a:p>
                      <a:pPr algn="ctr" rtl="0" fontAlgn="ctr"/>
                      <a:r>
                        <a:rPr lang="en-US" altLang="vi-VN" sz="1300" b="0" i="0" u="none" strike="noStrike">
                          <a:solidFill>
                            <a:srgbClr val="000000"/>
                          </a:solidFill>
                          <a:effectLst/>
                          <a:latin typeface="Times New Roman" panose="02020603050405020304" pitchFamily="18" charset="0"/>
                        </a:rPr>
                        <a:t>III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vi-VN" sz="1300" b="0" i="0" u="none" strike="noStrike">
                          <a:solidFill>
                            <a:srgbClr val="000000"/>
                          </a:solidFill>
                          <a:effectLst/>
                          <a:latin typeface="Times New Roman" panose="02020603050405020304" pitchFamily="18" charset="0"/>
                        </a:rPr>
                        <a:t>CHƯƠNG TRÌNH MỤC TIÊU QUỐC GIA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chemeClr val="tx1"/>
                          </a:solidFill>
                          <a:effectLst/>
                          <a:latin typeface="Times New Roman" panose="02020603050405020304" pitchFamily="18" charset="0"/>
                        </a:rPr>
                        <a:t>         </a:t>
                      </a:r>
                      <a:r>
                        <a:rPr lang="en-US" altLang="vi-VN" sz="1300" b="0" i="0" u="none" strike="noStrike">
                          <a:solidFill>
                            <a:schemeClr val="tx1"/>
                          </a:solidFill>
                          <a:effectLst/>
                          <a:latin typeface="Times New Roman" panose="02020603050405020304" pitchFamily="18" charset="0"/>
                        </a:rPr>
                        <a:t>     </a:t>
                      </a:r>
                      <a:r>
                        <a:rPr lang="vi-VN" sz="1300" b="0" i="0" u="none" strike="noStrike">
                          <a:solidFill>
                            <a:schemeClr val="tx1"/>
                          </a:solidFill>
                          <a:effectLst/>
                          <a:latin typeface="Times New Roman" panose="02020603050405020304" pitchFamily="18" charset="0"/>
                        </a:rPr>
                        <a:t> </a:t>
                      </a:r>
                      <a:r>
                        <a:rPr lang="en-US" altLang="vi-VN" sz="1300" b="0" i="0" u="none" strike="noStrike">
                          <a:solidFill>
                            <a:schemeClr val="tx1"/>
                          </a:solidFill>
                          <a:effectLst/>
                          <a:latin typeface="Times New Roman" panose="02020603050405020304" pitchFamily="18" charset="0"/>
                        </a:rPr>
                        <a:t>265,0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r>
                        <a:rPr lang="en-US" altLang="vi-VN" sz="1300" b="0" i="0" u="none" strike="noStrike">
                          <a:solidFill>
                            <a:srgbClr val="000000"/>
                          </a:solidFill>
                          <a:effectLst/>
                          <a:latin typeface="Times New Roman" panose="02020603050405020304" pitchFamily="18" charset="0"/>
                        </a:rPr>
                        <a:t>     </a:t>
                      </a:r>
                      <a:r>
                        <a:rPr lang="vi-VN" sz="1300" b="0" i="0" u="none" strike="noStrike">
                          <a:solidFill>
                            <a:srgbClr val="000000"/>
                          </a:solidFill>
                          <a:effectLst/>
                          <a:latin typeface="Times New Roman" panose="02020603050405020304" pitchFamily="18" charset="0"/>
                        </a:rPr>
                        <a:t>  </a:t>
                      </a:r>
                      <a:r>
                        <a:rPr lang="en-US" altLang="vi-VN" sz="1300" b="0" i="0" u="none" strike="noStrike">
                          <a:solidFill>
                            <a:srgbClr val="000000"/>
                          </a:solidFill>
                          <a:effectLst/>
                          <a:latin typeface="Times New Roman" panose="02020603050405020304" pitchFamily="18" charset="0"/>
                        </a:rPr>
                        <a:t>97,0</a:t>
                      </a:r>
                      <a:endParaRPr lang="vi-VN" sz="1300" b="0" i="0" u="none" strike="noStrike">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300" b="0" i="0" u="none" strike="noStrike">
                          <a:solidFill>
                            <a:srgbClr val="000000"/>
                          </a:solidFill>
                          <a:effectLst/>
                          <a:latin typeface="Times New Roman" panose="02020603050405020304" pitchFamily="18" charset="0"/>
                        </a:rPr>
                        <a:t>3</a:t>
                      </a:r>
                      <a:r>
                        <a:rPr lang="en-US" altLang="vi-VN" sz="1300" b="0" i="0" u="none" strike="noStrike">
                          <a:solidFill>
                            <a:srgbClr val="000000"/>
                          </a:solidFill>
                          <a:effectLst/>
                          <a:latin typeface="Times New Roman" panose="02020603050405020304" pitchFamily="18" charset="0"/>
                        </a:rPr>
                        <a:t>6</a:t>
                      </a:r>
                      <a:r>
                        <a:rPr lang="vi-VN" sz="1300" b="0" i="0" u="none" strike="noStrike">
                          <a:solidFill>
                            <a:srgbClr val="000000"/>
                          </a:solidFill>
                          <a:effectLst/>
                          <a:latin typeface="Times New Roman" panose="02020603050405020304" pitchFamily="18" charset="0"/>
                        </a:rPr>
                        <a:t>,</a:t>
                      </a:r>
                      <a:r>
                        <a:rPr lang="en-US" altLang="vi-VN" sz="1300" b="0" i="0" u="none" strike="noStrike">
                          <a:solidFill>
                            <a:srgbClr val="000000"/>
                          </a:solidFill>
                          <a:effectLst/>
                          <a:latin typeface="Times New Roman" panose="02020603050405020304" pitchFamily="18" charset="0"/>
                        </a:rPr>
                        <a:t>6</a:t>
                      </a:r>
                      <a:r>
                        <a:rPr lang="vi-VN" sz="1300" b="0" i="0" u="none" strike="noStrike">
                          <a:solidFill>
                            <a:srgbClr val="000000"/>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38125">
                <a:tc>
                  <a:txBody>
                    <a:bodyPr/>
                    <a:lstStyle/>
                    <a:p>
                      <a:pPr algn="ctr" rtl="0" fontAlgn="ctr"/>
                      <a:r>
                        <a:rPr lang="en-US" altLang="vi-VN" sz="1300" b="0" i="0" u="none" strike="noStrike">
                          <a:solidFill>
                            <a:srgbClr val="000000"/>
                          </a:solidFill>
                          <a:effectLst/>
                          <a:latin typeface="Times New Roman" panose="02020603050405020304" pitchFamily="18" charset="0"/>
                        </a:rPr>
                        <a:t>I</a:t>
                      </a:r>
                      <a:r>
                        <a:rPr lang="vi-VN" sz="1300" b="0" i="0" u="none" strike="noStrike">
                          <a:solidFill>
                            <a:srgbClr val="000000"/>
                          </a:solidFill>
                          <a:effectLst/>
                          <a:latin typeface="Times New Roman" panose="02020603050405020304" pitchFamily="18" charset="0"/>
                        </a:rPr>
                        <a:t>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vi-VN" sz="1300" b="0" i="0" u="none" strike="noStrike">
                          <a:solidFill>
                            <a:srgbClr val="000000"/>
                          </a:solidFill>
                          <a:effectLst/>
                          <a:latin typeface="Times New Roman" panose="02020603050405020304" pitchFamily="18" charset="0"/>
                        </a:rPr>
                        <a:t>VỐN NƯỚC NGOÀI (ODA)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altLang="vi-VN" sz="1300" b="0" i="0" u="none" strike="noStrike">
                          <a:solidFill>
                            <a:schemeClr val="tx1"/>
                          </a:solidFill>
                          <a:effectLst/>
                          <a:latin typeface="Times New Roman" panose="02020603050405020304" pitchFamily="18" charset="0"/>
                        </a:rPr>
                        <a:t>170,3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altLang="vi-VN" sz="1300" b="0" i="0" u="none" strike="noStrike">
                          <a:solidFill>
                            <a:srgbClr val="000000"/>
                          </a:solidFill>
                          <a:effectLst/>
                          <a:latin typeface="Times New Roman" panose="02020603050405020304" pitchFamily="18" charset="0"/>
                        </a:rPr>
                        <a:t>37,2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vi-VN" sz="1300" b="0" i="0" u="none" strike="noStrike">
                          <a:solidFill>
                            <a:srgbClr val="000000"/>
                          </a:solidFill>
                          <a:effectLst/>
                          <a:latin typeface="Times New Roman" panose="02020603050405020304" pitchFamily="18" charset="0"/>
                        </a:rPr>
                        <a:t>21,8</a:t>
                      </a:r>
                      <a:r>
                        <a:rPr lang="vi-VN" sz="1300" b="0" i="0" u="none" strike="noStrike">
                          <a:solidFill>
                            <a:srgbClr val="000000"/>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10" name="Table 9"/>
          <p:cNvGraphicFramePr>
            <a:graphicFrameLocks noGrp="1"/>
          </p:cNvGraphicFramePr>
          <p:nvPr>
            <p:custDataLst>
              <p:tags r:id="rId1"/>
            </p:custDataLst>
          </p:nvPr>
        </p:nvGraphicFramePr>
        <p:xfrm>
          <a:off x="6355715" y="6272530"/>
          <a:ext cx="5820410" cy="457200"/>
        </p:xfrm>
        <a:graphic>
          <a:graphicData uri="http://schemas.openxmlformats.org/drawingml/2006/table">
            <a:tbl>
              <a:tblPr firstRow="1" bandRow="1"/>
              <a:tblGrid>
                <a:gridCol w="5820410">
                  <a:extLst>
                    <a:ext uri="{9D8B030D-6E8A-4147-A177-3AD203B41FA5}">
                      <a16:colId xmlns:a16="http://schemas.microsoft.com/office/drawing/2014/main" val="20000"/>
                    </a:ext>
                  </a:extLst>
                </a:gridCol>
              </a:tblGrid>
              <a:tr h="32941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1219200" rtl="0" eaLnBrk="1" fontAlgn="auto" latinLnBrk="0" hangingPunct="1">
                        <a:lnSpc>
                          <a:spcPct val="100000"/>
                        </a:lnSpc>
                        <a:spcBef>
                          <a:spcPts val="0"/>
                        </a:spcBef>
                        <a:spcAft>
                          <a:spcPts val="600"/>
                        </a:spcAft>
                        <a:buClrTx/>
                        <a:buSzTx/>
                        <a:buFont typeface="Wingdings" panose="05000000000000000000" pitchFamily="2" charset="2"/>
                        <a:buNone/>
                        <a:defRPr/>
                      </a:pPr>
                      <a:r>
                        <a:rPr lang="en-US" sz="2400" b="1" kern="1200" spc="-10">
                          <a:solidFill>
                            <a:prstClr val="black"/>
                          </a:solidFill>
                          <a:latin typeface="Times New Roman" panose="02020603050405020304" pitchFamily="18" charset="0"/>
                          <a:ea typeface="+mn-ea"/>
                          <a:cs typeface="Times New Roman" panose="02020603050405020304" pitchFamily="18" charset="0"/>
                        </a:rPr>
                        <a:t> </a:t>
                      </a:r>
                      <a:r>
                        <a:rPr lang="en-US" sz="2000" b="1" kern="1200" spc="-10">
                          <a:solidFill>
                            <a:prstClr val="black"/>
                          </a:solidFill>
                          <a:latin typeface="Times New Roman" panose="02020603050405020304" pitchFamily="18" charset="0"/>
                          <a:ea typeface="+mn-ea"/>
                          <a:cs typeface="Times New Roman" panose="02020603050405020304" pitchFamily="18" charset="0"/>
                        </a:rPr>
                        <a:t>TỶ LỆ GIẢI NGÂN 4 THÁNG ĐẦU NĂM 2025</a:t>
                      </a:r>
                      <a:endParaRPr lang="vi-VN" sz="2400" b="1" kern="1200" spc="-10">
                        <a:solidFill>
                          <a:prstClr val="black"/>
                        </a:solidFill>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3" name="Picture 2"/>
          <p:cNvPicPr>
            <a:picLocks noChangeAspect="1"/>
          </p:cNvPicPr>
          <p:nvPr/>
        </p:nvPicPr>
        <p:blipFill>
          <a:blip r:embed="rId3"/>
          <a:stretch>
            <a:fillRect/>
          </a:stretch>
        </p:blipFill>
        <p:spPr>
          <a:xfrm>
            <a:off x="6356350" y="3085032"/>
            <a:ext cx="5739130" cy="3187498"/>
          </a:xfrm>
          <a:prstGeom prst="rect">
            <a:avLst/>
          </a:prstGeom>
        </p:spPr>
      </p:pic>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9525" imgH="9525" progId="TCLayout.ActiveDocument.1">
                  <p:embed/>
                </p:oleObj>
              </mc:Choice>
              <mc:Fallback>
                <p:oleObj name="think-cell Slide" r:id="rId4" imgW="9525" imgH="9525" progId="TCLayout.ActiveDocument.1">
                  <p:embed/>
                  <p:pic>
                    <p:nvPicPr>
                      <p:cNvPr id="7"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p:cNvSpPr/>
          <p:nvPr/>
        </p:nvSpPr>
        <p:spPr>
          <a:xfrm>
            <a:off x="0" y="2290909"/>
            <a:ext cx="5576082" cy="166518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2716434"/>
            <a:ext cx="5380239" cy="830997"/>
          </a:xfrm>
          <a:prstGeom prst="rect">
            <a:avLst/>
          </a:prstGeom>
        </p:spPr>
        <p:txBody>
          <a:bodyPr wrap="square">
            <a:spAutoFit/>
          </a:bodyPr>
          <a:lstStyle/>
          <a:p>
            <a:pPr algn="ctr"/>
            <a:r>
              <a:rPr lang="en-US" sz="2400" b="1" spc="-1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TÌNH HÌNH KINH TẾ - XÃ HỘI</a:t>
            </a:r>
          </a:p>
          <a:p>
            <a:pPr algn="ctr"/>
            <a:r>
              <a:rPr lang="en-US" sz="2400" b="1" spc="-1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THÁNG 4 NĂM 2025</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bwMode="auto">
          <a:xfrm>
            <a:off x="497497" y="1489222"/>
            <a:ext cx="1672658" cy="801687"/>
          </a:xfrm>
          <a:prstGeom prst="rect">
            <a:avLst/>
          </a:prstGeom>
          <a:gradFill flip="none" rotWithShape="1">
            <a:gsLst>
              <a:gs pos="20000">
                <a:srgbClr val="11AFEE">
                  <a:shade val="30000"/>
                  <a:satMod val="115000"/>
                  <a:lumMod val="80000"/>
                </a:srgbClr>
              </a:gs>
              <a:gs pos="100000">
                <a:srgbClr val="11AFEE">
                  <a:shade val="100000"/>
                  <a:satMod val="115000"/>
                </a:srgbClr>
              </a:gs>
            </a:gsLst>
            <a:lin ang="0" scaled="1"/>
            <a:tileRect/>
          </a:gradFill>
          <a:ln w="3175" cap="flat" cmpd="sng" algn="ctr">
            <a:noFill/>
            <a:prstDash val="solid"/>
          </a:ln>
          <a:effectLst/>
        </p:spPr>
        <p:txBody>
          <a:bodyPr anchor="ctr"/>
          <a:lstStyle/>
          <a:p>
            <a:pPr algn="ctr">
              <a:defRPr/>
            </a:pPr>
            <a:endParaRPr lang="en-US" kern="0">
              <a:solidFill>
                <a:srgbClr val="FFFFFF"/>
              </a:solidFill>
              <a:latin typeface="Arial" panose="020B0604020202020204"/>
            </a:endParaRPr>
          </a:p>
        </p:txBody>
      </p:sp>
      <p:sp>
        <p:nvSpPr>
          <p:cNvPr id="6" name="Freeform 14"/>
          <p:cNvSpPr/>
          <p:nvPr/>
        </p:nvSpPr>
        <p:spPr bwMode="auto">
          <a:xfrm>
            <a:off x="2170155" y="633176"/>
            <a:ext cx="1001712" cy="804862"/>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1" fmla="*/ 0 w 1002506"/>
              <a:gd name="connsiteY0-2" fmla="*/ 0 h 823912"/>
              <a:gd name="connsiteX1-3" fmla="*/ 792956 w 1002506"/>
              <a:gd name="connsiteY1-4" fmla="*/ 4762 h 823912"/>
              <a:gd name="connsiteX2-5" fmla="*/ 1002506 w 1002506"/>
              <a:gd name="connsiteY2-6" fmla="*/ 404812 h 823912"/>
              <a:gd name="connsiteX3-7" fmla="*/ 792956 w 1002506"/>
              <a:gd name="connsiteY3-8" fmla="*/ 823912 h 823912"/>
              <a:gd name="connsiteX4-9" fmla="*/ 5556 w 1002506"/>
              <a:gd name="connsiteY4-10" fmla="*/ 823912 h 823912"/>
              <a:gd name="connsiteX5-11" fmla="*/ 0 w 1002506"/>
              <a:gd name="connsiteY5-12" fmla="*/ 0 h 823912"/>
              <a:gd name="connsiteX0-13" fmla="*/ 0 w 997744"/>
              <a:gd name="connsiteY0-14" fmla="*/ 1 h 819150"/>
              <a:gd name="connsiteX1-15" fmla="*/ 788194 w 997744"/>
              <a:gd name="connsiteY1-16" fmla="*/ 0 h 819150"/>
              <a:gd name="connsiteX2-17" fmla="*/ 997744 w 997744"/>
              <a:gd name="connsiteY2-18" fmla="*/ 400050 h 819150"/>
              <a:gd name="connsiteX3-19" fmla="*/ 788194 w 997744"/>
              <a:gd name="connsiteY3-20" fmla="*/ 819150 h 819150"/>
              <a:gd name="connsiteX4-21" fmla="*/ 794 w 997744"/>
              <a:gd name="connsiteY4-22" fmla="*/ 819150 h 819150"/>
              <a:gd name="connsiteX5-23" fmla="*/ 0 w 997744"/>
              <a:gd name="connsiteY5-24" fmla="*/ 1 h 819150"/>
              <a:gd name="connsiteX0-25" fmla="*/ 3980 w 1001724"/>
              <a:gd name="connsiteY0-26" fmla="*/ 1 h 819150"/>
              <a:gd name="connsiteX1-27" fmla="*/ 792174 w 1001724"/>
              <a:gd name="connsiteY1-28" fmla="*/ 0 h 819150"/>
              <a:gd name="connsiteX2-29" fmla="*/ 1001724 w 1001724"/>
              <a:gd name="connsiteY2-30" fmla="*/ 400050 h 819150"/>
              <a:gd name="connsiteX3-31" fmla="*/ 792174 w 1001724"/>
              <a:gd name="connsiteY3-32" fmla="*/ 819150 h 819150"/>
              <a:gd name="connsiteX4-33" fmla="*/ 11 w 1001724"/>
              <a:gd name="connsiteY4-34" fmla="*/ 797719 h 819150"/>
              <a:gd name="connsiteX5-35" fmla="*/ 3980 w 1001724"/>
              <a:gd name="connsiteY5-36" fmla="*/ 1 h 819150"/>
              <a:gd name="connsiteX0-37" fmla="*/ 3980 w 1001724"/>
              <a:gd name="connsiteY0-38" fmla="*/ 1 h 804862"/>
              <a:gd name="connsiteX1-39" fmla="*/ 792174 w 1001724"/>
              <a:gd name="connsiteY1-40" fmla="*/ 0 h 804862"/>
              <a:gd name="connsiteX2-41" fmla="*/ 1001724 w 1001724"/>
              <a:gd name="connsiteY2-42" fmla="*/ 400050 h 804862"/>
              <a:gd name="connsiteX3-43" fmla="*/ 799318 w 1001724"/>
              <a:gd name="connsiteY3-44" fmla="*/ 804862 h 804862"/>
              <a:gd name="connsiteX4-45" fmla="*/ 11 w 1001724"/>
              <a:gd name="connsiteY4-46" fmla="*/ 797719 h 804862"/>
              <a:gd name="connsiteX5-47" fmla="*/ 3980 w 1001724"/>
              <a:gd name="connsiteY5-48" fmla="*/ 1 h 804862"/>
              <a:gd name="connsiteX0-49" fmla="*/ 0 w 1016794"/>
              <a:gd name="connsiteY0-50" fmla="*/ 0 h 807242"/>
              <a:gd name="connsiteX1-51" fmla="*/ 807244 w 1016794"/>
              <a:gd name="connsiteY1-52" fmla="*/ 2380 h 807242"/>
              <a:gd name="connsiteX2-53" fmla="*/ 1016794 w 1016794"/>
              <a:gd name="connsiteY2-54" fmla="*/ 402430 h 807242"/>
              <a:gd name="connsiteX3-55" fmla="*/ 814388 w 1016794"/>
              <a:gd name="connsiteY3-56" fmla="*/ 807242 h 807242"/>
              <a:gd name="connsiteX4-57" fmla="*/ 15081 w 1016794"/>
              <a:gd name="connsiteY4-58" fmla="*/ 800099 h 807242"/>
              <a:gd name="connsiteX5-59" fmla="*/ 0 w 1016794"/>
              <a:gd name="connsiteY5-60" fmla="*/ 0 h 807242"/>
              <a:gd name="connsiteX0-61" fmla="*/ 3981 w 1001725"/>
              <a:gd name="connsiteY0-62" fmla="*/ 0 h 807242"/>
              <a:gd name="connsiteX1-63" fmla="*/ 792175 w 1001725"/>
              <a:gd name="connsiteY1-64" fmla="*/ 2380 h 807242"/>
              <a:gd name="connsiteX2-65" fmla="*/ 1001725 w 1001725"/>
              <a:gd name="connsiteY2-66" fmla="*/ 402430 h 807242"/>
              <a:gd name="connsiteX3-67" fmla="*/ 799319 w 1001725"/>
              <a:gd name="connsiteY3-68" fmla="*/ 807242 h 807242"/>
              <a:gd name="connsiteX4-69" fmla="*/ 12 w 1001725"/>
              <a:gd name="connsiteY4-70" fmla="*/ 800099 h 807242"/>
              <a:gd name="connsiteX5-71" fmla="*/ 3981 w 1001725"/>
              <a:gd name="connsiteY5-72" fmla="*/ 0 h 807242"/>
              <a:gd name="connsiteX0-73" fmla="*/ 0 w 1007269"/>
              <a:gd name="connsiteY0-74" fmla="*/ 0 h 807242"/>
              <a:gd name="connsiteX1-75" fmla="*/ 797719 w 1007269"/>
              <a:gd name="connsiteY1-76" fmla="*/ 2380 h 807242"/>
              <a:gd name="connsiteX2-77" fmla="*/ 1007269 w 1007269"/>
              <a:gd name="connsiteY2-78" fmla="*/ 402430 h 807242"/>
              <a:gd name="connsiteX3-79" fmla="*/ 804863 w 1007269"/>
              <a:gd name="connsiteY3-80" fmla="*/ 807242 h 807242"/>
              <a:gd name="connsiteX4-81" fmla="*/ 5556 w 1007269"/>
              <a:gd name="connsiteY4-82" fmla="*/ 800099 h 807242"/>
              <a:gd name="connsiteX5-83" fmla="*/ 0 w 1007269"/>
              <a:gd name="connsiteY5-84" fmla="*/ 0 h 807242"/>
              <a:gd name="connsiteX0-85" fmla="*/ 1611 w 1001736"/>
              <a:gd name="connsiteY0-86" fmla="*/ 2383 h 804862"/>
              <a:gd name="connsiteX1-87" fmla="*/ 792186 w 1001736"/>
              <a:gd name="connsiteY1-88" fmla="*/ 0 h 804862"/>
              <a:gd name="connsiteX2-89" fmla="*/ 1001736 w 1001736"/>
              <a:gd name="connsiteY2-90" fmla="*/ 400050 h 804862"/>
              <a:gd name="connsiteX3-91" fmla="*/ 799330 w 1001736"/>
              <a:gd name="connsiteY3-92" fmla="*/ 804862 h 804862"/>
              <a:gd name="connsiteX4-93" fmla="*/ 23 w 1001736"/>
              <a:gd name="connsiteY4-94" fmla="*/ 797719 h 804862"/>
              <a:gd name="connsiteX5-95" fmla="*/ 1611 w 1001736"/>
              <a:gd name="connsiteY5-96" fmla="*/ 2383 h 8048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11AFEE"/>
          </a:solidFill>
          <a:ln w="3175" cap="flat" cmpd="sng" algn="ctr">
            <a:noFill/>
            <a:prstDash val="solid"/>
          </a:ln>
          <a:effectLst/>
        </p:spPr>
        <p:txBody>
          <a:bodyPr anchor="ctr"/>
          <a:lstStyle/>
          <a:p>
            <a:pPr algn="ctr">
              <a:defRPr/>
            </a:pPr>
            <a:endParaRPr lang="en-US" kern="0">
              <a:solidFill>
                <a:srgbClr val="FFFFFF"/>
              </a:solidFill>
              <a:latin typeface="Arial" panose="020B0604020202020204"/>
            </a:endParaRPr>
          </a:p>
        </p:txBody>
      </p:sp>
      <p:sp>
        <p:nvSpPr>
          <p:cNvPr id="8" name="TextBox 42"/>
          <p:cNvSpPr txBox="1">
            <a:spLocks noChangeArrowheads="1"/>
          </p:cNvSpPr>
          <p:nvPr/>
        </p:nvSpPr>
        <p:spPr bwMode="auto">
          <a:xfrm>
            <a:off x="2197144" y="672160"/>
            <a:ext cx="8418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anose="02040502050505030304" pitchFamily="18" charset="0"/>
                <a:cs typeface="Arial" panose="020B0604020202020204" pitchFamily="34" charset="0"/>
              </a:defRPr>
            </a:lvl1pPr>
            <a:lvl2pPr marL="742950" indent="-285750" eaLnBrk="0" hangingPunct="0">
              <a:defRPr>
                <a:solidFill>
                  <a:schemeClr val="tx1"/>
                </a:solidFill>
                <a:latin typeface="Palatino Linotype" panose="02040502050505030304" pitchFamily="18" charset="0"/>
                <a:cs typeface="Arial" panose="020B0604020202020204" pitchFamily="34" charset="0"/>
              </a:defRPr>
            </a:lvl2pPr>
            <a:lvl3pPr marL="1143000" indent="-228600" eaLnBrk="0" hangingPunct="0">
              <a:defRPr>
                <a:solidFill>
                  <a:schemeClr val="tx1"/>
                </a:solidFill>
                <a:latin typeface="Palatino Linotype" panose="02040502050505030304" pitchFamily="18" charset="0"/>
                <a:cs typeface="Arial" panose="020B0604020202020204" pitchFamily="34" charset="0"/>
              </a:defRPr>
            </a:lvl3pPr>
            <a:lvl4pPr marL="1600200" indent="-228600" eaLnBrk="0" hangingPunct="0">
              <a:defRPr>
                <a:solidFill>
                  <a:schemeClr val="tx1"/>
                </a:solidFill>
                <a:latin typeface="Palatino Linotype" panose="02040502050505030304" pitchFamily="18" charset="0"/>
                <a:cs typeface="Arial" panose="020B0604020202020204" pitchFamily="34" charset="0"/>
              </a:defRPr>
            </a:lvl4pPr>
            <a:lvl5pPr marL="2057400" indent="-228600" eaLnBrk="0" hangingPunct="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pPr eaLnBrk="1" hangingPunct="1">
              <a:defRPr/>
            </a:pPr>
            <a:r>
              <a:rPr lang="en-US" sz="3600" b="1" kern="0">
                <a:solidFill>
                  <a:srgbClr val="FFFF00"/>
                </a:solidFill>
                <a:latin typeface="Verdana" panose="020B0604030504040204" pitchFamily="34" charset="0"/>
              </a:rPr>
              <a:t>01</a:t>
            </a:r>
          </a:p>
        </p:txBody>
      </p:sp>
      <p:sp>
        <p:nvSpPr>
          <p:cNvPr id="9" name="Freeform 17"/>
          <p:cNvSpPr/>
          <p:nvPr/>
        </p:nvSpPr>
        <p:spPr bwMode="auto">
          <a:xfrm>
            <a:off x="0" y="633176"/>
            <a:ext cx="2170155" cy="1639977"/>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1" fmla="*/ 4762 w 3657600"/>
              <a:gd name="connsiteY0-2" fmla="*/ 2629514 h 2629514"/>
              <a:gd name="connsiteX1-3" fmla="*/ 0 w 3657600"/>
              <a:gd name="connsiteY1-4" fmla="*/ 1828800 h 2629514"/>
              <a:gd name="connsiteX2-5" fmla="*/ 3657600 w 3657600"/>
              <a:gd name="connsiteY2-6" fmla="*/ 0 h 2629514"/>
              <a:gd name="connsiteX3-7" fmla="*/ 3657600 w 3657600"/>
              <a:gd name="connsiteY3-8" fmla="*/ 796413 h 2629514"/>
              <a:gd name="connsiteX4-9" fmla="*/ 4762 w 3657600"/>
              <a:gd name="connsiteY4-10" fmla="*/ 2629514 h 2629514"/>
              <a:gd name="connsiteX0-11" fmla="*/ 137 w 3667263"/>
              <a:gd name="connsiteY0-12" fmla="*/ 2624751 h 2624751"/>
              <a:gd name="connsiteX1-13" fmla="*/ 9663 w 3667263"/>
              <a:gd name="connsiteY1-14" fmla="*/ 1828800 h 2624751"/>
              <a:gd name="connsiteX2-15" fmla="*/ 3667263 w 3667263"/>
              <a:gd name="connsiteY2-16" fmla="*/ 0 h 2624751"/>
              <a:gd name="connsiteX3-17" fmla="*/ 3667263 w 3667263"/>
              <a:gd name="connsiteY3-18" fmla="*/ 796413 h 2624751"/>
              <a:gd name="connsiteX4-19" fmla="*/ 137 w 3667263"/>
              <a:gd name="connsiteY4-20" fmla="*/ 2624751 h 2624751"/>
              <a:gd name="connsiteX0-21" fmla="*/ 4761 w 3657600"/>
              <a:gd name="connsiteY0-22" fmla="*/ 2634276 h 2634276"/>
              <a:gd name="connsiteX1-23" fmla="*/ 0 w 3657600"/>
              <a:gd name="connsiteY1-24" fmla="*/ 1828800 h 2634276"/>
              <a:gd name="connsiteX2-25" fmla="*/ 3657600 w 3657600"/>
              <a:gd name="connsiteY2-26" fmla="*/ 0 h 2634276"/>
              <a:gd name="connsiteX3-27" fmla="*/ 3657600 w 3657600"/>
              <a:gd name="connsiteY3-28" fmla="*/ 796413 h 2634276"/>
              <a:gd name="connsiteX4-29" fmla="*/ 4761 w 3657600"/>
              <a:gd name="connsiteY4-30" fmla="*/ 2634276 h 2634276"/>
              <a:gd name="connsiteX0-31" fmla="*/ 459 w 3653298"/>
              <a:gd name="connsiteY0-32" fmla="*/ 2634276 h 2634276"/>
              <a:gd name="connsiteX1-33" fmla="*/ 460 w 3653298"/>
              <a:gd name="connsiteY1-34" fmla="*/ 1828800 h 2634276"/>
              <a:gd name="connsiteX2-35" fmla="*/ 3653298 w 3653298"/>
              <a:gd name="connsiteY2-36" fmla="*/ 0 h 2634276"/>
              <a:gd name="connsiteX3-37" fmla="*/ 3653298 w 3653298"/>
              <a:gd name="connsiteY3-38" fmla="*/ 796413 h 2634276"/>
              <a:gd name="connsiteX4-39" fmla="*/ 459 w 3653298"/>
              <a:gd name="connsiteY4-40" fmla="*/ 2634276 h 2634276"/>
              <a:gd name="connsiteX0-41" fmla="*/ 1 w 3652840"/>
              <a:gd name="connsiteY0-42" fmla="*/ 2634276 h 2634276"/>
              <a:gd name="connsiteX1-43" fmla="*/ 2299608 w 3652840"/>
              <a:gd name="connsiteY1-44" fmla="*/ 683740 h 2634276"/>
              <a:gd name="connsiteX2-45" fmla="*/ 3652840 w 3652840"/>
              <a:gd name="connsiteY2-46" fmla="*/ 0 h 2634276"/>
              <a:gd name="connsiteX3-47" fmla="*/ 3652840 w 3652840"/>
              <a:gd name="connsiteY3-48" fmla="*/ 796413 h 2634276"/>
              <a:gd name="connsiteX4-49" fmla="*/ 1 w 3652840"/>
              <a:gd name="connsiteY4-50" fmla="*/ 2634276 h 2634276"/>
              <a:gd name="connsiteX0-51" fmla="*/ 0 w 3652839"/>
              <a:gd name="connsiteY0-52" fmla="*/ 2634276 h 2634276"/>
              <a:gd name="connsiteX1-53" fmla="*/ 2299607 w 3652839"/>
              <a:gd name="connsiteY1-54" fmla="*/ 683740 h 2634276"/>
              <a:gd name="connsiteX2-55" fmla="*/ 3652839 w 3652839"/>
              <a:gd name="connsiteY2-56" fmla="*/ 0 h 2634276"/>
              <a:gd name="connsiteX3-57" fmla="*/ 3652839 w 3652839"/>
              <a:gd name="connsiteY3-58" fmla="*/ 796413 h 2634276"/>
              <a:gd name="connsiteX4-59" fmla="*/ 0 w 3652839"/>
              <a:gd name="connsiteY4-60" fmla="*/ 2634276 h 2634276"/>
              <a:gd name="connsiteX0-61" fmla="*/ 0 w 1672869"/>
              <a:gd name="connsiteY0-62" fmla="*/ 1640359 h 1640359"/>
              <a:gd name="connsiteX1-63" fmla="*/ 319637 w 1672869"/>
              <a:gd name="connsiteY1-64" fmla="*/ 683740 h 1640359"/>
              <a:gd name="connsiteX2-65" fmla="*/ 1672869 w 1672869"/>
              <a:gd name="connsiteY2-66" fmla="*/ 0 h 1640359"/>
              <a:gd name="connsiteX3-67" fmla="*/ 1672869 w 1672869"/>
              <a:gd name="connsiteY3-68" fmla="*/ 796413 h 1640359"/>
              <a:gd name="connsiteX4-69" fmla="*/ 0 w 1672869"/>
              <a:gd name="connsiteY4-70" fmla="*/ 1640359 h 1640359"/>
              <a:gd name="connsiteX0-71" fmla="*/ 8837 w 1681706"/>
              <a:gd name="connsiteY0-72" fmla="*/ 1640359 h 1640359"/>
              <a:gd name="connsiteX1-73" fmla="*/ 0 w 1681706"/>
              <a:gd name="connsiteY1-74" fmla="*/ 861495 h 1640359"/>
              <a:gd name="connsiteX2-75" fmla="*/ 1681706 w 1681706"/>
              <a:gd name="connsiteY2-76" fmla="*/ 0 h 1640359"/>
              <a:gd name="connsiteX3-77" fmla="*/ 1681706 w 1681706"/>
              <a:gd name="connsiteY3-78" fmla="*/ 796413 h 1640359"/>
              <a:gd name="connsiteX4-79" fmla="*/ 8837 w 1681706"/>
              <a:gd name="connsiteY4-80" fmla="*/ 1640359 h 16403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81706" h="1640359">
                <a:moveTo>
                  <a:pt x="8837" y="1640359"/>
                </a:moveTo>
                <a:cubicBezTo>
                  <a:pt x="5891" y="1380738"/>
                  <a:pt x="2946" y="1121116"/>
                  <a:pt x="0" y="861495"/>
                </a:cubicBezTo>
                <a:lnTo>
                  <a:pt x="1681706" y="0"/>
                </a:lnTo>
                <a:lnTo>
                  <a:pt x="1681706" y="796413"/>
                </a:lnTo>
                <a:lnTo>
                  <a:pt x="8837" y="1640359"/>
                </a:lnTo>
                <a:close/>
              </a:path>
            </a:pathLst>
          </a:custGeom>
          <a:gradFill flip="none" rotWithShape="1">
            <a:gsLst>
              <a:gs pos="0">
                <a:srgbClr val="11AFEE">
                  <a:lumMod val="80000"/>
                </a:srgbClr>
              </a:gs>
              <a:gs pos="35000">
                <a:srgbClr val="11AFEE">
                  <a:shade val="67500"/>
                  <a:satMod val="115000"/>
                </a:srgbClr>
              </a:gs>
              <a:gs pos="70000">
                <a:srgbClr val="11AFEE">
                  <a:shade val="100000"/>
                  <a:satMod val="115000"/>
                </a:srgbClr>
              </a:gs>
            </a:gsLst>
            <a:lin ang="8100000" scaled="1"/>
            <a:tileRect/>
          </a:gradFill>
          <a:ln w="3175" cap="flat" cmpd="sng" algn="ctr">
            <a:noFill/>
            <a:prstDash val="solid"/>
          </a:ln>
          <a:effectLst/>
        </p:spPr>
        <p:txBody>
          <a:bodyPr anchor="ctr"/>
          <a:lstStyle/>
          <a:p>
            <a:pPr algn="ctr">
              <a:defRPr/>
            </a:pPr>
            <a:endParaRPr lang="en-US" kern="0">
              <a:solidFill>
                <a:srgbClr val="FFFFFF"/>
              </a:solidFill>
              <a:latin typeface="Arial" panose="020B0604020202020204"/>
            </a:endParaRPr>
          </a:p>
        </p:txBody>
      </p:sp>
      <p:sp>
        <p:nvSpPr>
          <p:cNvPr id="10" name="Rectangle 9"/>
          <p:cNvSpPr/>
          <p:nvPr/>
        </p:nvSpPr>
        <p:spPr>
          <a:xfrm>
            <a:off x="690444" y="1063697"/>
            <a:ext cx="1313181" cy="646331"/>
          </a:xfrm>
          <a:prstGeom prst="rect">
            <a:avLst/>
          </a:prstGeom>
        </p:spPr>
        <p:txBody>
          <a:bodyPr wrap="none">
            <a:spAutoFit/>
            <a:scene3d>
              <a:camera prst="perspectiveContrastingRightFacing">
                <a:rot lat="1584000" lon="19024694" rev="232106"/>
              </a:camera>
              <a:lightRig rig="threePt" dir="t"/>
            </a:scene3d>
          </a:bodyPr>
          <a:lstStyle/>
          <a:p>
            <a:pPr algn="ctr">
              <a:defRPr/>
            </a:pPr>
            <a:r>
              <a:rPr lang="en-US" sz="3600" b="1" kern="0">
                <a:solidFill>
                  <a:srgbClr val="FFFF00"/>
                </a:solidFill>
                <a:effectLst>
                  <a:glow rad="114300">
                    <a:srgbClr val="095979">
                      <a:alpha val="80000"/>
                    </a:srgbClr>
                  </a:glow>
                </a:effectLst>
                <a:latin typeface="Arial" panose="020B0604020202020204" pitchFamily="34" charset="0"/>
                <a:cs typeface="Arial" panose="020B0604020202020204" pitchFamily="34" charset="0"/>
              </a:rPr>
              <a:t>Phần</a:t>
            </a:r>
          </a:p>
        </p:txBody>
      </p:sp>
      <p:pic>
        <p:nvPicPr>
          <p:cNvPr id="12" name="Picture 11" descr="A beach with a city and a body of water&#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3070" y="-26766"/>
            <a:ext cx="6588929" cy="68847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3000" y="231140"/>
            <a:ext cx="10426065" cy="711835"/>
          </a:xfrm>
          <a:prstGeom prst="rect">
            <a:avLst/>
          </a:prstGeom>
          <a:noFill/>
        </p:spPr>
        <p:txBody>
          <a:bodyPr wrap="square">
            <a:noAutofit/>
          </a:bodyPr>
          <a:lstStyle/>
          <a:p>
            <a:r>
              <a:rPr lang="vi-VN" sz="2400" b="1">
                <a:latin typeface="Times New Roman" panose="02020603050405020304" pitchFamily="18" charset="0"/>
                <a:cs typeface="Times New Roman" panose="02020603050405020304" pitchFamily="18" charset="0"/>
              </a:rPr>
              <a:t>4. Đầu tư công (tt): Tỷ lệ giải ngân các địa phương 4 tháng năm 202</a:t>
            </a:r>
            <a:r>
              <a:rPr lang="en-US" altLang="vi-VN" sz="2400" b="1">
                <a:latin typeface="Times New Roman" panose="02020603050405020304" pitchFamily="18" charset="0"/>
                <a:cs typeface="Times New Roman" panose="02020603050405020304" pitchFamily="18" charset="0"/>
              </a:rPr>
              <a:t>5</a:t>
            </a:r>
            <a:endParaRPr lang="en-US" sz="2400" b="1">
              <a:solidFill>
                <a:schemeClr val="tx1"/>
              </a:solidFill>
              <a:latin typeface="Times New Roman" panose="02020603050405020304" pitchFamily="18" charset="0"/>
              <a:cs typeface="Times New Roman" panose="02020603050405020304" pitchFamily="18" charset="0"/>
            </a:endParaRPr>
          </a:p>
          <a:p>
            <a:pPr>
              <a:lnSpc>
                <a:spcPct val="100000"/>
              </a:lnSpc>
            </a:pPr>
            <a:endParaRPr lang="vi-VN" sz="2400" b="1">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custDataLst>
              <p:tags r:id="rId1"/>
            </p:custDataLst>
            <p:extLst>
              <p:ext uri="{D42A27DB-BD31-4B8C-83A1-F6EECF244321}">
                <p14:modId xmlns:p14="http://schemas.microsoft.com/office/powerpoint/2010/main" val="3388561785"/>
              </p:ext>
            </p:extLst>
          </p:nvPr>
        </p:nvGraphicFramePr>
        <p:xfrm>
          <a:off x="514985" y="1018540"/>
          <a:ext cx="11389306" cy="5758278"/>
        </p:xfrm>
        <a:graphic>
          <a:graphicData uri="http://schemas.openxmlformats.org/drawingml/2006/table">
            <a:tbl>
              <a:tblPr/>
              <a:tblGrid>
                <a:gridCol w="571303">
                  <a:extLst>
                    <a:ext uri="{9D8B030D-6E8A-4147-A177-3AD203B41FA5}">
                      <a16:colId xmlns:a16="http://schemas.microsoft.com/office/drawing/2014/main" val="20000"/>
                    </a:ext>
                  </a:extLst>
                </a:gridCol>
                <a:gridCol w="2547006">
                  <a:extLst>
                    <a:ext uri="{9D8B030D-6E8A-4147-A177-3AD203B41FA5}">
                      <a16:colId xmlns:a16="http://schemas.microsoft.com/office/drawing/2014/main" val="20001"/>
                    </a:ext>
                  </a:extLst>
                </a:gridCol>
                <a:gridCol w="1121327">
                  <a:extLst>
                    <a:ext uri="{9D8B030D-6E8A-4147-A177-3AD203B41FA5}">
                      <a16:colId xmlns:a16="http://schemas.microsoft.com/office/drawing/2014/main" val="20002"/>
                    </a:ext>
                  </a:extLst>
                </a:gridCol>
                <a:gridCol w="1071032">
                  <a:extLst>
                    <a:ext uri="{9D8B030D-6E8A-4147-A177-3AD203B41FA5}">
                      <a16:colId xmlns:a16="http://schemas.microsoft.com/office/drawing/2014/main" val="20003"/>
                    </a:ext>
                  </a:extLst>
                </a:gridCol>
                <a:gridCol w="1205798">
                  <a:extLst>
                    <a:ext uri="{9D8B030D-6E8A-4147-A177-3AD203B41FA5}">
                      <a16:colId xmlns:a16="http://schemas.microsoft.com/office/drawing/2014/main" val="20004"/>
                    </a:ext>
                  </a:extLst>
                </a:gridCol>
                <a:gridCol w="1217404">
                  <a:extLst>
                    <a:ext uri="{9D8B030D-6E8A-4147-A177-3AD203B41FA5}">
                      <a16:colId xmlns:a16="http://schemas.microsoft.com/office/drawing/2014/main" val="20005"/>
                    </a:ext>
                  </a:extLst>
                </a:gridCol>
                <a:gridCol w="1227721">
                  <a:extLst>
                    <a:ext uri="{9D8B030D-6E8A-4147-A177-3AD203B41FA5}">
                      <a16:colId xmlns:a16="http://schemas.microsoft.com/office/drawing/2014/main" val="20006"/>
                    </a:ext>
                  </a:extLst>
                </a:gridCol>
                <a:gridCol w="1449536">
                  <a:extLst>
                    <a:ext uri="{9D8B030D-6E8A-4147-A177-3AD203B41FA5}">
                      <a16:colId xmlns:a16="http://schemas.microsoft.com/office/drawing/2014/main" val="20007"/>
                    </a:ext>
                  </a:extLst>
                </a:gridCol>
                <a:gridCol w="978179">
                  <a:extLst>
                    <a:ext uri="{9D8B030D-6E8A-4147-A177-3AD203B41FA5}">
                      <a16:colId xmlns:a16="http://schemas.microsoft.com/office/drawing/2014/main" val="20008"/>
                    </a:ext>
                  </a:extLst>
                </a:gridCol>
              </a:tblGrid>
              <a:tr h="1348564">
                <a:tc>
                  <a:txBody>
                    <a:bodyPr/>
                    <a:lstStyle/>
                    <a:p>
                      <a:pPr algn="ctr" fontAlgn="ctr"/>
                      <a:r>
                        <a:rPr lang="vi-VN" sz="1800" b="1" i="0" u="none" strike="noStrike">
                          <a:solidFill>
                            <a:schemeClr val="tx1"/>
                          </a:solidFill>
                          <a:effectLst/>
                          <a:latin typeface="Times New Roman" panose="02020603050405020304" pitchFamily="18" charset="0"/>
                          <a:cs typeface="Times New Roman" panose="02020603050405020304" pitchFamily="18" charset="0"/>
                        </a:rPr>
                        <a:t>TT</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chemeClr val="tx1"/>
                          </a:solidFill>
                          <a:effectLst/>
                          <a:latin typeface="Times New Roman" panose="02020603050405020304" pitchFamily="18" charset="0"/>
                          <a:cs typeface="Times New Roman" panose="02020603050405020304" pitchFamily="18" charset="0"/>
                        </a:rPr>
                        <a:t>Địa phương</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chemeClr val="tx1"/>
                          </a:solidFill>
                          <a:effectLst/>
                          <a:latin typeface="Times New Roman" panose="02020603050405020304" pitchFamily="18" charset="0"/>
                          <a:cs typeface="Times New Roman" panose="02020603050405020304" pitchFamily="18" charset="0"/>
                        </a:rPr>
                        <a:t>Tổng kế hoạch 202</a:t>
                      </a:r>
                      <a:r>
                        <a:rPr lang="en-US" altLang="vi-VN" sz="1800" b="1" i="0" u="none" strike="noStrike">
                          <a:solidFill>
                            <a:schemeClr val="tx1"/>
                          </a:solidFill>
                          <a:effectLst/>
                          <a:latin typeface="Times New Roman" panose="02020603050405020304" pitchFamily="18" charset="0"/>
                          <a:cs typeface="Times New Roman" panose="02020603050405020304" pitchFamily="18" charset="0"/>
                        </a:rPr>
                        <a:t>5</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chemeClr val="tx1"/>
                          </a:solidFill>
                          <a:effectLst/>
                          <a:latin typeface="Times New Roman" panose="02020603050405020304" pitchFamily="18" charset="0"/>
                          <a:cs typeface="Times New Roman" panose="02020603050405020304" pitchFamily="18" charset="0"/>
                        </a:rPr>
                        <a:t>Tỉnh hỗ trợ theo dự án</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chemeClr val="tx1"/>
                          </a:solidFill>
                          <a:effectLst/>
                          <a:latin typeface="Times New Roman" panose="02020603050405020304" pitchFamily="18" charset="0"/>
                          <a:cs typeface="Times New Roman" panose="02020603050405020304" pitchFamily="18" charset="0"/>
                        </a:rPr>
                        <a:t>KH 202</a:t>
                      </a:r>
                      <a:r>
                        <a:rPr lang="en-US" altLang="vi-VN" sz="1800" b="1" i="0" u="none" strike="noStrike">
                          <a:solidFill>
                            <a:schemeClr val="tx1"/>
                          </a:solidFill>
                          <a:effectLst/>
                          <a:latin typeface="Times New Roman" panose="02020603050405020304" pitchFamily="18" charset="0"/>
                          <a:cs typeface="Times New Roman" panose="02020603050405020304" pitchFamily="18" charset="0"/>
                        </a:rPr>
                        <a:t>5</a:t>
                      </a:r>
                      <a:r>
                        <a:rPr lang="vi-VN" sz="1800" b="1" i="0" u="none" strike="noStrike">
                          <a:solidFill>
                            <a:schemeClr val="tx1"/>
                          </a:solidFill>
                          <a:effectLst/>
                          <a:latin typeface="Times New Roman" panose="02020603050405020304" pitchFamily="18" charset="0"/>
                          <a:cs typeface="Times New Roman" panose="02020603050405020304" pitchFamily="18" charset="0"/>
                        </a:rPr>
                        <a:t> được tỉnh phân cấp</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chemeClr val="tx1"/>
                          </a:solidFill>
                          <a:effectLst/>
                          <a:latin typeface="Times New Roman" panose="02020603050405020304" pitchFamily="18" charset="0"/>
                          <a:cs typeface="Times New Roman" panose="02020603050405020304" pitchFamily="18" charset="0"/>
                        </a:rPr>
                        <a:t>Tổng giải ngân KH 202</a:t>
                      </a:r>
                      <a:r>
                        <a:rPr lang="en-US" altLang="vi-VN" sz="1800" b="1" i="0" u="none" strike="noStrike">
                          <a:solidFill>
                            <a:schemeClr val="tx1"/>
                          </a:solidFill>
                          <a:effectLst/>
                          <a:latin typeface="Times New Roman" panose="02020603050405020304" pitchFamily="18" charset="0"/>
                          <a:cs typeface="Times New Roman" panose="02020603050405020304" pitchFamily="18" charset="0"/>
                        </a:rPr>
                        <a:t>5</a:t>
                      </a:r>
                      <a:r>
                        <a:rPr lang="vi-VN" sz="1800" b="1" i="0" u="none" strike="noStrike">
                          <a:solidFill>
                            <a:schemeClr val="tx1"/>
                          </a:solidFill>
                          <a:effectLst/>
                          <a:latin typeface="Times New Roman" panose="02020603050405020304" pitchFamily="18" charset="0"/>
                          <a:cs typeface="Times New Roman" panose="02020603050405020304" pitchFamily="18" charset="0"/>
                        </a:rPr>
                        <a:t> đến nay</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chemeClr val="tx1"/>
                          </a:solidFill>
                          <a:effectLst/>
                          <a:latin typeface="Times New Roman" panose="02020603050405020304" pitchFamily="18" charset="0"/>
                          <a:cs typeface="Times New Roman" panose="02020603050405020304" pitchFamily="18" charset="0"/>
                        </a:rPr>
                        <a:t>Giải ngân vốn Tỉnh hỗ trợ theo dự án</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chemeClr val="tx1"/>
                          </a:solidFill>
                          <a:effectLst/>
                          <a:latin typeface="Times New Roman" panose="02020603050405020304" pitchFamily="18" charset="0"/>
                          <a:cs typeface="Times New Roman" panose="02020603050405020304" pitchFamily="18" charset="0"/>
                        </a:rPr>
                        <a:t>Tổng giải ngân KH 202</a:t>
                      </a:r>
                      <a:r>
                        <a:rPr lang="en-US" altLang="vi-VN" sz="1800" b="1" i="0" u="none" strike="noStrike">
                          <a:solidFill>
                            <a:schemeClr val="tx1"/>
                          </a:solidFill>
                          <a:effectLst/>
                          <a:latin typeface="Times New Roman" panose="02020603050405020304" pitchFamily="18" charset="0"/>
                          <a:cs typeface="Times New Roman" panose="02020603050405020304" pitchFamily="18" charset="0"/>
                        </a:rPr>
                        <a:t>5</a:t>
                      </a:r>
                      <a:br>
                        <a:rPr lang="vi-VN" sz="1800" b="1" i="0" u="none" strike="noStrike">
                          <a:solidFill>
                            <a:schemeClr val="tx1"/>
                          </a:solidFill>
                          <a:effectLst/>
                          <a:latin typeface="Times New Roman" panose="02020603050405020304" pitchFamily="18" charset="0"/>
                          <a:cs typeface="Times New Roman" panose="02020603050405020304" pitchFamily="18" charset="0"/>
                        </a:rPr>
                      </a:br>
                      <a:r>
                        <a:rPr lang="vi-VN" sz="1800" b="1" i="0" u="none" strike="noStrike">
                          <a:solidFill>
                            <a:schemeClr val="tx1"/>
                          </a:solidFill>
                          <a:effectLst/>
                          <a:latin typeface="Times New Roman" panose="02020603050405020304" pitchFamily="18" charset="0"/>
                          <a:cs typeface="Times New Roman" panose="02020603050405020304" pitchFamily="18" charset="0"/>
                        </a:rPr>
                        <a:t>được phân cấp</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chemeClr val="tx1"/>
                          </a:solidFill>
                          <a:effectLst/>
                          <a:latin typeface="Times New Roman" panose="02020603050405020304" pitchFamily="18" charset="0"/>
                          <a:cs typeface="Times New Roman" panose="02020603050405020304" pitchFamily="18" charset="0"/>
                        </a:rPr>
                        <a:t>Tỷ lệ giải ngân (%)</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322408">
                <a:tc>
                  <a:txBody>
                    <a:bodyPr/>
                    <a:lstStyle/>
                    <a:p>
                      <a:pPr algn="l" fontAlgn="b"/>
                      <a:r>
                        <a:rPr lang="vi-VN" sz="1800" b="0" i="0" u="none" strike="noStrike">
                          <a:solidFill>
                            <a:schemeClr val="tx1"/>
                          </a:solidFill>
                          <a:effectLst/>
                          <a:latin typeface="Times New Roman" panose="02020603050405020304" pitchFamily="18" charset="0"/>
                          <a:cs typeface="Times New Roman" panose="02020603050405020304" pitchFamily="18" charset="0"/>
                        </a:rPr>
                        <a:t> </a:t>
                      </a:r>
                    </a:p>
                  </a:txBody>
                  <a:tcPr marL="9016" marR="9016" marT="90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chemeClr val="tx1"/>
                          </a:solidFill>
                          <a:effectLst/>
                          <a:latin typeface="Times New Roman" panose="02020603050405020304" pitchFamily="18" charset="0"/>
                          <a:cs typeface="Times New Roman" panose="02020603050405020304" pitchFamily="18" charset="0"/>
                        </a:rPr>
                        <a:t>CẤP HUYỆN</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1" i="0" u="none" strike="noStrike">
                          <a:solidFill>
                            <a:schemeClr val="tx1"/>
                          </a:solidFill>
                          <a:effectLst/>
                          <a:latin typeface="Times New Roman" panose="02020603050405020304" pitchFamily="18" charset="0"/>
                          <a:cs typeface="Times New Roman" panose="02020603050405020304" pitchFamily="18" charset="0"/>
                        </a:rPr>
                        <a:t>3.</a:t>
                      </a:r>
                      <a:r>
                        <a:rPr lang="en-US" altLang="vi-VN" sz="1800" b="1" i="0" u="none" strike="noStrike">
                          <a:solidFill>
                            <a:schemeClr val="tx1"/>
                          </a:solidFill>
                          <a:effectLst/>
                          <a:latin typeface="Times New Roman" panose="02020603050405020304" pitchFamily="18" charset="0"/>
                          <a:cs typeface="Times New Roman" panose="02020603050405020304" pitchFamily="18" charset="0"/>
                        </a:rPr>
                        <a:t>989</a:t>
                      </a:r>
                      <a:r>
                        <a:rPr lang="vi-VN" sz="1800" b="1" i="0" u="none" strike="noStrike">
                          <a:solidFill>
                            <a:schemeClr val="tx1"/>
                          </a:solidFill>
                          <a:effectLst/>
                          <a:latin typeface="Times New Roman" panose="02020603050405020304" pitchFamily="18" charset="0"/>
                          <a:cs typeface="Times New Roman" panose="02020603050405020304" pitchFamily="18" charset="0"/>
                        </a:rPr>
                        <a:t>.3</a:t>
                      </a:r>
                      <a:r>
                        <a:rPr lang="en-US" altLang="vi-VN" sz="1800" b="1" i="0" u="none" strike="noStrike">
                          <a:solidFill>
                            <a:schemeClr val="tx1"/>
                          </a:solidFill>
                          <a:effectLst/>
                          <a:latin typeface="Times New Roman" panose="02020603050405020304" pitchFamily="18" charset="0"/>
                          <a:cs typeface="Times New Roman" panose="02020603050405020304" pitchFamily="18" charset="0"/>
                        </a:rPr>
                        <a:t>44</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vi-VN" sz="1800" b="1" i="0" u="none" strike="noStrike">
                          <a:solidFill>
                            <a:schemeClr val="tx1"/>
                          </a:solidFill>
                          <a:effectLst/>
                          <a:latin typeface="Times New Roman" panose="02020603050405020304" pitchFamily="18" charset="0"/>
                          <a:cs typeface="Times New Roman" panose="02020603050405020304" pitchFamily="18" charset="0"/>
                        </a:rPr>
                        <a:t>3</a:t>
                      </a:r>
                      <a:r>
                        <a:rPr lang="vi-VN" sz="1800" b="1" i="0" u="none" strike="noStrike">
                          <a:solidFill>
                            <a:schemeClr val="tx1"/>
                          </a:solidFill>
                          <a:effectLst/>
                          <a:latin typeface="Times New Roman" panose="02020603050405020304" pitchFamily="18" charset="0"/>
                          <a:cs typeface="Times New Roman" panose="02020603050405020304" pitchFamily="18" charset="0"/>
                        </a:rPr>
                        <a:t>4</a:t>
                      </a:r>
                      <a:r>
                        <a:rPr lang="en-US" altLang="vi-VN" sz="1800" b="1" i="0" u="none" strike="noStrike">
                          <a:solidFill>
                            <a:schemeClr val="tx1"/>
                          </a:solidFill>
                          <a:effectLst/>
                          <a:latin typeface="Times New Roman" panose="02020603050405020304" pitchFamily="18" charset="0"/>
                          <a:cs typeface="Times New Roman" panose="02020603050405020304" pitchFamily="18" charset="0"/>
                        </a:rPr>
                        <a:t>6</a:t>
                      </a:r>
                      <a:r>
                        <a:rPr lang="vi-VN" sz="1800" b="1" i="0" u="none" strike="noStrike">
                          <a:solidFill>
                            <a:schemeClr val="tx1"/>
                          </a:solidFill>
                          <a:effectLst/>
                          <a:latin typeface="Times New Roman" panose="02020603050405020304" pitchFamily="18" charset="0"/>
                          <a:cs typeface="Times New Roman" panose="02020603050405020304" pitchFamily="18" charset="0"/>
                        </a:rPr>
                        <a:t>.</a:t>
                      </a:r>
                      <a:r>
                        <a:rPr lang="en-US" altLang="vi-VN" sz="1800" b="1" i="0" u="none" strike="noStrike">
                          <a:solidFill>
                            <a:schemeClr val="tx1"/>
                          </a:solidFill>
                          <a:effectLst/>
                          <a:latin typeface="Times New Roman" panose="02020603050405020304" pitchFamily="18" charset="0"/>
                          <a:cs typeface="Times New Roman" panose="02020603050405020304" pitchFamily="18" charset="0"/>
                        </a:rPr>
                        <a:t>533</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vi-VN" sz="1800" b="1" i="0" u="none" strike="noStrike">
                          <a:solidFill>
                            <a:schemeClr val="tx1"/>
                          </a:solidFill>
                          <a:effectLst/>
                          <a:latin typeface="Times New Roman" panose="02020603050405020304" pitchFamily="18" charset="0"/>
                          <a:cs typeface="Times New Roman" panose="02020603050405020304" pitchFamily="18" charset="0"/>
                        </a:rPr>
                        <a:t>3</a:t>
                      </a:r>
                      <a:r>
                        <a:rPr lang="vi-VN" sz="1800" b="1" i="0" u="none" strike="noStrike">
                          <a:solidFill>
                            <a:schemeClr val="tx1"/>
                          </a:solidFill>
                          <a:effectLst/>
                          <a:latin typeface="Times New Roman" panose="02020603050405020304" pitchFamily="18" charset="0"/>
                          <a:cs typeface="Times New Roman" panose="02020603050405020304" pitchFamily="18" charset="0"/>
                        </a:rPr>
                        <a:t>.</a:t>
                      </a:r>
                      <a:r>
                        <a:rPr lang="en-US" altLang="vi-VN" sz="1800" b="1" i="0" u="none" strike="noStrike">
                          <a:solidFill>
                            <a:schemeClr val="tx1"/>
                          </a:solidFill>
                          <a:effectLst/>
                          <a:latin typeface="Times New Roman" panose="02020603050405020304" pitchFamily="18" charset="0"/>
                          <a:cs typeface="Times New Roman" panose="02020603050405020304" pitchFamily="18" charset="0"/>
                        </a:rPr>
                        <a:t>642</a:t>
                      </a:r>
                      <a:r>
                        <a:rPr lang="vi-VN" sz="1800" b="1" i="0" u="none" strike="noStrike">
                          <a:solidFill>
                            <a:schemeClr val="tx1"/>
                          </a:solidFill>
                          <a:effectLst/>
                          <a:latin typeface="Times New Roman" panose="02020603050405020304" pitchFamily="18" charset="0"/>
                          <a:cs typeface="Times New Roman" panose="02020603050405020304" pitchFamily="18" charset="0"/>
                        </a:rPr>
                        <a:t>.</a:t>
                      </a:r>
                      <a:r>
                        <a:rPr lang="en-US" altLang="vi-VN" sz="1800" b="1" i="0" u="none" strike="noStrike">
                          <a:solidFill>
                            <a:schemeClr val="tx1"/>
                          </a:solidFill>
                          <a:effectLst/>
                          <a:latin typeface="Times New Roman" panose="02020603050405020304" pitchFamily="18" charset="0"/>
                          <a:cs typeface="Times New Roman" panose="02020603050405020304" pitchFamily="18" charset="0"/>
                        </a:rPr>
                        <a:t>811</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1" i="0" u="none" strike="noStrike">
                          <a:solidFill>
                            <a:srgbClr val="000000"/>
                          </a:solidFill>
                          <a:effectLst/>
                          <a:latin typeface="Times New Roman" panose="02020603050405020304" pitchFamily="18" charset="0"/>
                        </a:rPr>
                        <a:t>1.303.508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1" i="0" u="none" strike="noStrike">
                          <a:solidFill>
                            <a:srgbClr val="000000"/>
                          </a:solidFill>
                          <a:effectLst/>
                          <a:latin typeface="Times New Roman" panose="02020603050405020304" pitchFamily="18" charset="0"/>
                        </a:rPr>
                        <a:t>185.382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1" i="0" u="none" strike="noStrike">
                          <a:solidFill>
                            <a:srgbClr val="000000"/>
                          </a:solidFill>
                          <a:effectLst/>
                          <a:latin typeface="Times New Roman" panose="02020603050405020304" pitchFamily="18" charset="0"/>
                        </a:rPr>
                        <a:t>1.118.126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1" i="0" u="none" strike="noStrike">
                          <a:solidFill>
                            <a:srgbClr val="000000"/>
                          </a:solidFill>
                          <a:effectLst/>
                          <a:latin typeface="Times New Roman" panose="02020603050405020304" pitchFamily="18" charset="0"/>
                        </a:rPr>
                        <a:t>32,67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84810">
                <a:tc>
                  <a:txBody>
                    <a:bodyPr/>
                    <a:lstStyle/>
                    <a:p>
                      <a:pPr algn="ctr" fontAlgn="ctr"/>
                      <a:r>
                        <a:rPr lang="vi-VN" sz="1800" b="0" i="0" u="none" strike="noStrike">
                          <a:solidFill>
                            <a:schemeClr val="tx1"/>
                          </a:solidFill>
                          <a:effectLst/>
                          <a:latin typeface="Times New Roman" panose="02020603050405020304" pitchFamily="18" charset="0"/>
                          <a:cs typeface="Times New Roman" panose="02020603050405020304" pitchFamily="18" charset="0"/>
                        </a:rPr>
                        <a:t>1</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Times New Roman" panose="02020603050405020304" pitchFamily="18" charset="0"/>
                        </a:rPr>
                        <a:t>UBND huyện Hoài Ân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171.508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71.208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100.300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102.019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39.301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62.718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59,48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84810">
                <a:tc>
                  <a:txBody>
                    <a:bodyPr/>
                    <a:lstStyle/>
                    <a:p>
                      <a:pPr algn="ctr" fontAlgn="ctr"/>
                      <a:r>
                        <a:rPr lang="vi-VN" sz="1800" b="0" i="0" u="none" strike="noStrike">
                          <a:solidFill>
                            <a:schemeClr val="tx1"/>
                          </a:solidFill>
                          <a:effectLst/>
                          <a:latin typeface="Times New Roman" panose="02020603050405020304" pitchFamily="18" charset="0"/>
                          <a:cs typeface="Times New Roman" panose="02020603050405020304" pitchFamily="18" charset="0"/>
                        </a:rPr>
                        <a:t>2</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Times New Roman" panose="02020603050405020304" pitchFamily="18" charset="0"/>
                        </a:rPr>
                        <a:t>UBND TP Quy Nhơn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629.701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33.302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596.399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299.543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13.543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286.000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47,57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84810">
                <a:tc>
                  <a:txBody>
                    <a:bodyPr/>
                    <a:lstStyle/>
                    <a:p>
                      <a:pPr algn="ctr" fontAlgn="ctr"/>
                      <a:r>
                        <a:rPr lang="vi-VN" sz="1800" b="0" i="0" u="none" strike="noStrike">
                          <a:solidFill>
                            <a:schemeClr val="tx1"/>
                          </a:solidFill>
                          <a:effectLst/>
                          <a:latin typeface="Times New Roman" panose="02020603050405020304" pitchFamily="18" charset="0"/>
                          <a:cs typeface="Times New Roman" panose="02020603050405020304" pitchFamily="18" charset="0"/>
                        </a:rPr>
                        <a:t>3</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Times New Roman" panose="02020603050405020304" pitchFamily="18" charset="0"/>
                        </a:rPr>
                        <a:t>UBND thị xã Hoài Nhơn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714.258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59.507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654.751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299.415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47.099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252.316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41,92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384810">
                <a:tc>
                  <a:txBody>
                    <a:bodyPr/>
                    <a:lstStyle/>
                    <a:p>
                      <a:pPr algn="ctr" fontAlgn="ctr"/>
                      <a:r>
                        <a:rPr lang="vi-VN" sz="1800" b="0" i="0" u="none" strike="noStrike">
                          <a:solidFill>
                            <a:schemeClr val="tx1"/>
                          </a:solidFill>
                          <a:effectLst/>
                          <a:latin typeface="Times New Roman" panose="02020603050405020304" pitchFamily="18" charset="0"/>
                          <a:cs typeface="Times New Roman" panose="02020603050405020304" pitchFamily="18" charset="0"/>
                        </a:rPr>
                        <a:t>4</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Times New Roman" panose="02020603050405020304" pitchFamily="18" charset="0"/>
                        </a:rPr>
                        <a:t>UBND huyện Phù Cát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431.561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59.293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372.268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164.076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38.992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125.084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38,02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395210">
                <a:tc>
                  <a:txBody>
                    <a:bodyPr/>
                    <a:lstStyle/>
                    <a:p>
                      <a:pPr algn="ctr" fontAlgn="ctr"/>
                      <a:r>
                        <a:rPr lang="vi-VN" sz="1800" b="0" i="0" u="none" strike="noStrike">
                          <a:solidFill>
                            <a:schemeClr val="tx1"/>
                          </a:solidFill>
                          <a:effectLst/>
                          <a:latin typeface="Times New Roman" panose="02020603050405020304" pitchFamily="18" charset="0"/>
                          <a:cs typeface="Times New Roman" panose="02020603050405020304" pitchFamily="18" charset="0"/>
                        </a:rPr>
                        <a:t>5</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Times New Roman" panose="02020603050405020304" pitchFamily="18" charset="0"/>
                        </a:rPr>
                        <a:t>UBND huyện Vĩnh Thạnh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79.234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24.100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55.134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26.712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12.850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13.862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33,71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395210">
                <a:tc>
                  <a:txBody>
                    <a:bodyPr/>
                    <a:lstStyle/>
                    <a:p>
                      <a:pPr algn="ctr" fontAlgn="ctr"/>
                      <a:r>
                        <a:rPr lang="vi-VN" sz="1800" b="0" i="0" u="none" strike="noStrike">
                          <a:solidFill>
                            <a:schemeClr val="tx1"/>
                          </a:solidFill>
                          <a:effectLst/>
                          <a:latin typeface="Times New Roman" panose="02020603050405020304" pitchFamily="18" charset="0"/>
                          <a:cs typeface="Times New Roman" panose="02020603050405020304" pitchFamily="18" charset="0"/>
                        </a:rPr>
                        <a:t>6</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Times New Roman" panose="02020603050405020304" pitchFamily="18" charset="0"/>
                        </a:rPr>
                        <a:t>UBND huyện Phù Mỹ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370.697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21.127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349.570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101.583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101.562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27,40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384810">
                <a:tc>
                  <a:txBody>
                    <a:bodyPr/>
                    <a:lstStyle/>
                    <a:p>
                      <a:pPr algn="ctr" fontAlgn="ctr"/>
                      <a:r>
                        <a:rPr lang="vi-VN" sz="1800" b="0" i="0" u="none" strike="noStrike">
                          <a:solidFill>
                            <a:schemeClr val="tx1"/>
                          </a:solidFill>
                          <a:effectLst/>
                          <a:latin typeface="Times New Roman" panose="02020603050405020304" pitchFamily="18" charset="0"/>
                          <a:cs typeface="Times New Roman" panose="02020603050405020304" pitchFamily="18" charset="0"/>
                        </a:rPr>
                        <a:t>7</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Times New Roman" panose="02020603050405020304" pitchFamily="18" charset="0"/>
                        </a:rPr>
                        <a:t>UBND huyện Tây Sơn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299.594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33.071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266.523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71.852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13.826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58.026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23,98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343209">
                <a:tc>
                  <a:txBody>
                    <a:bodyPr/>
                    <a:lstStyle/>
                    <a:p>
                      <a:pPr algn="ctr" fontAlgn="ctr"/>
                      <a:r>
                        <a:rPr lang="vi-VN" sz="1800" b="0" i="0" u="none" strike="noStrike">
                          <a:solidFill>
                            <a:schemeClr val="tx1"/>
                          </a:solidFill>
                          <a:effectLst/>
                          <a:latin typeface="Times New Roman" panose="02020603050405020304" pitchFamily="18" charset="0"/>
                          <a:cs typeface="Times New Roman" panose="02020603050405020304" pitchFamily="18" charset="0"/>
                        </a:rPr>
                        <a:t>8</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Times New Roman" panose="02020603050405020304" pitchFamily="18" charset="0"/>
                        </a:rPr>
                        <a:t>UBND huyện An Lão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113.076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15.271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97.805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25.352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25.230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22,42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343209">
                <a:tc>
                  <a:txBody>
                    <a:bodyPr/>
                    <a:lstStyle/>
                    <a:p>
                      <a:pPr algn="ctr" fontAlgn="ctr"/>
                      <a:r>
                        <a:rPr lang="vi-VN" sz="1800" b="0" i="0" u="none" strike="noStrike">
                          <a:solidFill>
                            <a:schemeClr val="tx1"/>
                          </a:solidFill>
                          <a:effectLst/>
                          <a:latin typeface="Times New Roman" panose="02020603050405020304" pitchFamily="18" charset="0"/>
                          <a:cs typeface="Times New Roman" panose="02020603050405020304" pitchFamily="18" charset="0"/>
                        </a:rPr>
                        <a:t>9</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Times New Roman" panose="02020603050405020304" pitchFamily="18" charset="0"/>
                        </a:rPr>
                        <a:t>UBND thị xã An Nhơn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692.081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18.987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673.094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139.598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15.568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124.030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343209">
                <a:tc>
                  <a:txBody>
                    <a:bodyPr/>
                    <a:lstStyle/>
                    <a:p>
                      <a:pPr algn="ctr" fontAlgn="ctr"/>
                      <a:r>
                        <a:rPr lang="vi-VN" sz="1800" b="0" i="0" u="none" strike="noStrike">
                          <a:solidFill>
                            <a:schemeClr val="tx1"/>
                          </a:solidFill>
                          <a:effectLst/>
                          <a:latin typeface="Times New Roman" panose="02020603050405020304" pitchFamily="18" charset="0"/>
                          <a:cs typeface="Times New Roman" panose="02020603050405020304" pitchFamily="18" charset="0"/>
                        </a:rPr>
                        <a:t>10</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Times New Roman" panose="02020603050405020304" pitchFamily="18" charset="0"/>
                        </a:rPr>
                        <a:t>UBND huyện Vân Canh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54.201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4.000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50.201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10.740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10.679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19,82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343209">
                <a:tc>
                  <a:txBody>
                    <a:bodyPr/>
                    <a:lstStyle/>
                    <a:p>
                      <a:pPr algn="ctr" fontAlgn="ctr"/>
                      <a:r>
                        <a:rPr lang="vi-VN" sz="1800" b="0" i="0" u="none" strike="noStrike">
                          <a:solidFill>
                            <a:schemeClr val="tx1"/>
                          </a:solidFill>
                          <a:effectLst/>
                          <a:latin typeface="Times New Roman" panose="02020603050405020304" pitchFamily="18" charset="0"/>
                          <a:cs typeface="Times New Roman" panose="02020603050405020304" pitchFamily="18" charset="0"/>
                        </a:rPr>
                        <a:t>11</a:t>
                      </a:r>
                    </a:p>
                  </a:txBody>
                  <a:tcPr marL="9016" marR="9016" marT="9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Times New Roman" panose="02020603050405020304" pitchFamily="18" charset="0"/>
                        </a:rPr>
                        <a:t>UBND huyện Tuy Phước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433.434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6.667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426.767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62.618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3.998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58.620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800" b="0" i="0" u="none" strike="noStrike">
                          <a:solidFill>
                            <a:srgbClr val="000000"/>
                          </a:solidFill>
                          <a:effectLst/>
                          <a:latin typeface="Times New Roman" panose="02020603050405020304" pitchFamily="18" charset="0"/>
                        </a:rPr>
                        <a:t>14,45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graphicFrame>
        <p:nvGraphicFramePr>
          <p:cNvPr id="6" name="Table 5"/>
          <p:cNvGraphicFramePr>
            <a:graphicFrameLocks noGrp="1"/>
          </p:cNvGraphicFramePr>
          <p:nvPr>
            <p:custDataLst>
              <p:tags r:id="rId2"/>
            </p:custDataLst>
          </p:nvPr>
        </p:nvGraphicFramePr>
        <p:xfrm>
          <a:off x="9552940" y="657225"/>
          <a:ext cx="1936115" cy="518160"/>
        </p:xfrm>
        <a:graphic>
          <a:graphicData uri="http://schemas.openxmlformats.org/drawingml/2006/table">
            <a:tbl>
              <a:tblPr firstRow="1" bandRow="1"/>
              <a:tblGrid>
                <a:gridCol w="1936115">
                  <a:extLst>
                    <a:ext uri="{9D8B030D-6E8A-4147-A177-3AD203B41FA5}">
                      <a16:colId xmlns:a16="http://schemas.microsoft.com/office/drawing/2014/main" val="20000"/>
                    </a:ext>
                  </a:extLst>
                </a:gridCol>
              </a:tblGrid>
              <a:tr h="30480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just" defTabSz="1219200" rtl="0" eaLnBrk="1" fontAlgn="auto" latinLnBrk="0" hangingPunct="1">
                        <a:lnSpc>
                          <a:spcPct val="100000"/>
                        </a:lnSpc>
                        <a:spcBef>
                          <a:spcPts val="0"/>
                        </a:spcBef>
                        <a:spcAft>
                          <a:spcPts val="1200"/>
                        </a:spcAft>
                        <a:buClrTx/>
                        <a:buSzTx/>
                        <a:buFont typeface="Wingdings" panose="05000000000000000000" pitchFamily="2" charset="2"/>
                        <a:buNone/>
                        <a:defRPr/>
                      </a:pPr>
                      <a:r>
                        <a:rPr lang="vi-VN" sz="1400" b="0" i="1" kern="1200">
                          <a:solidFill>
                            <a:schemeClr val="tx1"/>
                          </a:solidFill>
                          <a:effectLst/>
                          <a:latin typeface="+mj-lt"/>
                          <a:ea typeface="+mn-ea"/>
                          <a:cs typeface="+mn-cs"/>
                        </a:rPr>
                        <a:t>Đơn vị tính: Triệu đồng</a:t>
                      </a:r>
                      <a:endParaRPr lang="en-US" sz="1600" b="0" i="1" kern="1200">
                        <a:solidFill>
                          <a:schemeClr val="tx1"/>
                        </a:solidFill>
                        <a:effectLst/>
                        <a:latin typeface="+mj-lt"/>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336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just" defTabSz="1219200" rtl="0" eaLnBrk="1" fontAlgn="auto" latinLnBrk="0" hangingPunct="1">
                        <a:lnSpc>
                          <a:spcPct val="100000"/>
                        </a:lnSpc>
                        <a:spcBef>
                          <a:spcPts val="0"/>
                        </a:spcBef>
                        <a:spcAft>
                          <a:spcPts val="1200"/>
                        </a:spcAft>
                        <a:buClrTx/>
                        <a:buSzTx/>
                        <a:buFont typeface="Wingdings" panose="05000000000000000000" pitchFamily="2" charset="2"/>
                        <a:buNone/>
                        <a:defRPr/>
                      </a:pPr>
                      <a:endParaRPr lang="en-US" sz="800" b="0" kern="1200" noProof="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custDataLst>
              <p:tags r:id="rId1"/>
            </p:custDataLst>
            <p:extLst>
              <p:ext uri="{D42A27DB-BD31-4B8C-83A1-F6EECF244321}">
                <p14:modId xmlns:p14="http://schemas.microsoft.com/office/powerpoint/2010/main" val="4267895554"/>
              </p:ext>
            </p:extLst>
          </p:nvPr>
        </p:nvGraphicFramePr>
        <p:xfrm>
          <a:off x="285751" y="730885"/>
          <a:ext cx="6791324" cy="6035040"/>
        </p:xfrm>
        <a:graphic>
          <a:graphicData uri="http://schemas.openxmlformats.org/drawingml/2006/table">
            <a:tbl>
              <a:tblPr firstRow="1" bandRow="1"/>
              <a:tblGrid>
                <a:gridCol w="6791324">
                  <a:extLst>
                    <a:ext uri="{9D8B030D-6E8A-4147-A177-3AD203B41FA5}">
                      <a16:colId xmlns:a16="http://schemas.microsoft.com/office/drawing/2014/main" val="20000"/>
                    </a:ext>
                  </a:extLst>
                </a:gridCol>
              </a:tblGrid>
              <a:tr h="275463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71450" marR="0" lvl="0" indent="-171450" algn="just" defTabSz="1219200" rtl="0" eaLnBrk="1" fontAlgn="auto" latinLnBrk="0" hangingPunct="1">
                        <a:lnSpc>
                          <a:spcPct val="100000"/>
                        </a:lnSpc>
                        <a:spcBef>
                          <a:spcPts val="600"/>
                        </a:spcBef>
                        <a:spcAft>
                          <a:spcPts val="600"/>
                        </a:spcAft>
                        <a:buClrTx/>
                        <a:buSzTx/>
                        <a:buFont typeface="Wingdings" panose="05000000000000000000" pitchFamily="2" charset="2"/>
                        <a:buChar char="v"/>
                        <a:defRPr/>
                      </a:pPr>
                      <a:r>
                        <a:rPr lang="en-US" sz="2400" b="0" kern="1200" spc="-10">
                          <a:solidFill>
                            <a:schemeClr val="tx1"/>
                          </a:solidFill>
                          <a:effectLst/>
                          <a:latin typeface="Times New Roman" panose="02020603050405020304" pitchFamily="18" charset="0"/>
                          <a:ea typeface="+mn-ea"/>
                          <a:cs typeface="+mn-cs"/>
                        </a:rPr>
                        <a:t> </a:t>
                      </a:r>
                      <a:r>
                        <a:rPr lang="vi-VN" sz="2400" b="0" kern="1200" spc="-10">
                          <a:solidFill>
                            <a:schemeClr val="tx1"/>
                          </a:solidFill>
                          <a:effectLst/>
                          <a:latin typeface="Times New Roman" panose="02020603050405020304" pitchFamily="18" charset="0"/>
                          <a:ea typeface="+mn-ea"/>
                          <a:cs typeface="+mn-cs"/>
                        </a:rPr>
                        <a:t>Ngày 25/4/2025, UBND tỉnh đã tổ chức Lễ ký kết Bản Ghi nhớ hợp tác đầu tư với Tập đoàn Syre (Thụy Điển) về Dự án Tổ hợp sản xuất tái chế vải polyester tại Bình Định, công suất dự kiến 250.000 tấn/năm, tổng vốn đầu tư dự kiến 1 tỷ USD, dự kiến đi vào vận hành cuối năm 2028.</a:t>
                      </a:r>
                      <a:endParaRPr lang="en-US" sz="2400" b="0" kern="1200" spc="-10">
                        <a:solidFill>
                          <a:schemeClr val="tx1"/>
                        </a:solidFill>
                        <a:effectLst/>
                        <a:latin typeface="Times New Roman" panose="02020603050405020304" pitchFamily="18" charset="0"/>
                        <a:ea typeface="+mn-ea"/>
                        <a:cs typeface="+mn-cs"/>
                      </a:endParaRPr>
                    </a:p>
                    <a:p>
                      <a:pPr marL="171450" marR="0" lvl="0" indent="-171450" algn="just" defTabSz="1219200" rtl="0" eaLnBrk="1" fontAlgn="auto" latinLnBrk="0" hangingPunct="1">
                        <a:lnSpc>
                          <a:spcPct val="100000"/>
                        </a:lnSpc>
                        <a:spcBef>
                          <a:spcPts val="600"/>
                        </a:spcBef>
                        <a:spcAft>
                          <a:spcPts val="600"/>
                        </a:spcAft>
                        <a:buClrTx/>
                        <a:buSzTx/>
                        <a:buFont typeface="Wingdings" panose="05000000000000000000" pitchFamily="2" charset="2"/>
                        <a:buChar char="v"/>
                        <a:defRPr/>
                      </a:pPr>
                      <a:r>
                        <a:rPr lang="en-US" altLang="en-US" sz="2400" b="0" kern="1200" spc="-10">
                          <a:solidFill>
                            <a:schemeClr val="tx1"/>
                          </a:solidFill>
                          <a:effectLst/>
                          <a:latin typeface="Times New Roman" panose="02020603050405020304" pitchFamily="18" charset="0"/>
                          <a:ea typeface="+mn-ea"/>
                          <a:cs typeface="+mn-cs"/>
                        </a:rPr>
                        <a:t> Lũy kế từ đầu năm tới nay, toàn tỉnh thu hút 37 dự án đầu tư với tổng vốn đăng ký đầu tư là 13.631 tỷ đồng, tăng 105,5% về số dự án và tăng 408,57% về tổng vốn đăng ký đầu tư so với cùng kỳ năm 2024.</a:t>
                      </a:r>
                      <a:endParaRPr lang="nl-NL" altLang="en-US" sz="2400" b="1" i="1" kern="1200" spc="-10">
                        <a:solidFill>
                          <a:schemeClr val="tx1"/>
                        </a:solidFill>
                        <a:effectLst/>
                        <a:latin typeface="Times New Roman" panose="02020603050405020304" pitchFamily="18" charset="0"/>
                        <a:ea typeface="+mn-ea"/>
                        <a:cs typeface="+mn-cs"/>
                      </a:endParaRPr>
                    </a:p>
                    <a:p>
                      <a:pPr marL="0" marR="0" lvl="0" indent="0" algn="just" defTabSz="1219200" rtl="0" eaLnBrk="1" fontAlgn="auto" latinLnBrk="0" hangingPunct="1">
                        <a:lnSpc>
                          <a:spcPct val="100000"/>
                        </a:lnSpc>
                        <a:spcBef>
                          <a:spcPts val="600"/>
                        </a:spcBef>
                        <a:spcAft>
                          <a:spcPts val="600"/>
                        </a:spcAft>
                        <a:buClrTx/>
                        <a:buSzTx/>
                        <a:buFont typeface="Wingdings" panose="05000000000000000000" pitchFamily="2" charset="2"/>
                        <a:buNone/>
                        <a:defRPr/>
                      </a:pPr>
                      <a:r>
                        <a:rPr lang="nl-NL" sz="2400" b="1" i="1">
                          <a:solidFill>
                            <a:schemeClr val="tx1"/>
                          </a:solidFill>
                          <a:effectLst/>
                          <a:latin typeface="Times New Roman" panose="02020603050405020304" pitchFamily="18" charset="0"/>
                          <a:ea typeface="Times New Roman" panose="02020603050405020304" pitchFamily="18" charset="0"/>
                        </a:rPr>
                        <a:t>+ Về </a:t>
                      </a:r>
                      <a:r>
                        <a:rPr lang="nl-NL" sz="2400" b="1" i="1" dirty="0">
                          <a:solidFill>
                            <a:schemeClr val="tx1"/>
                          </a:solidFill>
                          <a:effectLst/>
                          <a:latin typeface="Times New Roman" panose="02020603050405020304" pitchFamily="18" charset="0"/>
                          <a:ea typeface="Times New Roman" panose="02020603050405020304" pitchFamily="18" charset="0"/>
                        </a:rPr>
                        <a:t>đầu tư nước ngoài (</a:t>
                      </a:r>
                      <a:r>
                        <a:rPr lang="nl-NL" sz="2400" b="1" i="1">
                          <a:solidFill>
                            <a:schemeClr val="tx1"/>
                          </a:solidFill>
                          <a:effectLst/>
                          <a:latin typeface="Times New Roman" panose="02020603050405020304" pitchFamily="18" charset="0"/>
                          <a:ea typeface="Times New Roman" panose="02020603050405020304" pitchFamily="18" charset="0"/>
                        </a:rPr>
                        <a:t>FDI):</a:t>
                      </a:r>
                      <a:r>
                        <a:rPr lang="vi-VN" sz="2400" b="1" i="1" spc="-10">
                          <a:solidFill>
                            <a:schemeClr val="tx1"/>
                          </a:solidFill>
                          <a:effectLst/>
                          <a:latin typeface="Times New Roman" panose="02020603050405020304" pitchFamily="18" charset="0"/>
                          <a:ea typeface="Times New Roman" panose="02020603050405020304" pitchFamily="18" charset="0"/>
                        </a:rPr>
                        <a:t> </a:t>
                      </a:r>
                      <a:r>
                        <a:rPr lang="en-US" altLang="vi-VN" sz="2400" b="0" spc="-10">
                          <a:solidFill>
                            <a:schemeClr val="tx1"/>
                          </a:solidFill>
                          <a:effectLst/>
                          <a:latin typeface="Times New Roman" panose="02020603050405020304" pitchFamily="18" charset="0"/>
                          <a:ea typeface="Times New Roman" panose="02020603050405020304" pitchFamily="18" charset="0"/>
                        </a:rPr>
                        <a:t>Có</a:t>
                      </a:r>
                      <a:r>
                        <a:rPr lang="en-US" altLang="vi-VN" sz="2400" b="1" i="1" spc="-10">
                          <a:solidFill>
                            <a:schemeClr val="tx1"/>
                          </a:solidFill>
                          <a:effectLst/>
                          <a:latin typeface="Times New Roman" panose="02020603050405020304" pitchFamily="18" charset="0"/>
                          <a:ea typeface="Times New Roman" panose="02020603050405020304" pitchFamily="18" charset="0"/>
                        </a:rPr>
                        <a:t> </a:t>
                      </a:r>
                      <a:r>
                        <a:rPr lang="en-US" altLang="en-US" sz="2400" b="0" kern="1200" spc="-10" dirty="0">
                          <a:solidFill>
                            <a:schemeClr val="tx1"/>
                          </a:solidFill>
                          <a:effectLst/>
                          <a:latin typeface="Times New Roman" panose="02020603050405020304" pitchFamily="18" charset="0"/>
                          <a:ea typeface="+mn-ea"/>
                          <a:cs typeface="+mn-cs"/>
                        </a:rPr>
                        <a:t>06 dự án FDI với tổng vốn đầu tư 1.902,1 tỷ đồng (tương đương 75,95 triệu </a:t>
                      </a:r>
                      <a:r>
                        <a:rPr lang="en-US" altLang="en-US" sz="2400" b="0" kern="1200" spc="-10">
                          <a:solidFill>
                            <a:schemeClr val="tx1"/>
                          </a:solidFill>
                          <a:effectLst/>
                          <a:latin typeface="Times New Roman" panose="02020603050405020304" pitchFamily="18" charset="0"/>
                          <a:ea typeface="+mn-ea"/>
                          <a:cs typeface="+mn-cs"/>
                        </a:rPr>
                        <a:t>USD).</a:t>
                      </a:r>
                    </a:p>
                    <a:p>
                      <a:pPr marL="0" marR="0" lvl="0" indent="0" algn="just" defTabSz="1219200" rtl="0" eaLnBrk="1" fontAlgn="auto" latinLnBrk="0" hangingPunct="1">
                        <a:lnSpc>
                          <a:spcPct val="100000"/>
                        </a:lnSpc>
                        <a:spcBef>
                          <a:spcPts val="600"/>
                        </a:spcBef>
                        <a:spcAft>
                          <a:spcPts val="600"/>
                        </a:spcAft>
                        <a:buClrTx/>
                        <a:buSzTx/>
                        <a:buFont typeface="Wingdings" panose="05000000000000000000" pitchFamily="2" charset="2"/>
                        <a:buNone/>
                        <a:defRPr/>
                      </a:pPr>
                      <a:r>
                        <a:rPr lang="en-US" sz="2400" b="0" kern="1200" spc="-10">
                          <a:solidFill>
                            <a:schemeClr val="tx1"/>
                          </a:solidFill>
                          <a:effectLst/>
                          <a:latin typeface="Times New Roman" panose="02020603050405020304" pitchFamily="18" charset="0"/>
                          <a:ea typeface="+mn-ea"/>
                          <a:cs typeface="+mn-cs"/>
                        </a:rPr>
                        <a:t>+ </a:t>
                      </a:r>
                      <a:r>
                        <a:rPr lang="nl-NL" sz="2400" b="1" i="1" kern="1200" spc="-10">
                          <a:solidFill>
                            <a:schemeClr val="tx1"/>
                          </a:solidFill>
                          <a:effectLst/>
                          <a:latin typeface="Times New Roman" panose="02020603050405020304" pitchFamily="18" charset="0"/>
                          <a:ea typeface="+mn-ea"/>
                          <a:cs typeface="+mn-cs"/>
                        </a:rPr>
                        <a:t>Về đầu tư trong nước</a:t>
                      </a:r>
                      <a:r>
                        <a:rPr lang="nl-NL" sz="2400" b="0" kern="1200" spc="-10">
                          <a:solidFill>
                            <a:schemeClr val="tx1"/>
                          </a:solidFill>
                          <a:effectLst/>
                          <a:latin typeface="Times New Roman" panose="02020603050405020304" pitchFamily="18" charset="0"/>
                          <a:ea typeface="+mn-ea"/>
                          <a:cs typeface="+mn-cs"/>
                        </a:rPr>
                        <a:t>:</a:t>
                      </a:r>
                      <a:r>
                        <a:rPr lang="vi-VN" sz="2400" b="0" kern="1200" spc="-10">
                          <a:solidFill>
                            <a:schemeClr val="tx1"/>
                          </a:solidFill>
                          <a:effectLst/>
                          <a:latin typeface="Times New Roman" panose="02020603050405020304" pitchFamily="18" charset="0"/>
                          <a:ea typeface="+mn-ea"/>
                          <a:cs typeface="+mn-cs"/>
                        </a:rPr>
                        <a:t> </a:t>
                      </a:r>
                      <a:r>
                        <a:rPr lang="en-US" altLang="vi-VN" sz="2400" b="0" kern="1200" spc="-10">
                          <a:solidFill>
                            <a:schemeClr val="tx1"/>
                          </a:solidFill>
                          <a:effectLst/>
                          <a:latin typeface="Times New Roman" panose="02020603050405020304" pitchFamily="18" charset="0"/>
                          <a:ea typeface="+mn-ea"/>
                          <a:cs typeface="+mn-cs"/>
                        </a:rPr>
                        <a:t>C</a:t>
                      </a:r>
                      <a:r>
                        <a:rPr lang="en-US" altLang="en-US" sz="2400" b="0" kern="1200" spc="-10">
                          <a:solidFill>
                            <a:schemeClr val="tx1"/>
                          </a:solidFill>
                          <a:effectLst/>
                          <a:latin typeface="Times New Roman" panose="02020603050405020304" pitchFamily="18" charset="0"/>
                          <a:ea typeface="+mn-ea"/>
                          <a:cs typeface="+mn-cs"/>
                        </a:rPr>
                        <a:t>ó 31 dự án đầu tư trong nước có tổng vốn đăng ký 11.728,8 tỷ đồng.</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Rectangle 1"/>
          <p:cNvSpPr/>
          <p:nvPr/>
        </p:nvSpPr>
        <p:spPr>
          <a:xfrm>
            <a:off x="672239" y="147320"/>
            <a:ext cx="3500755" cy="583565"/>
          </a:xfrm>
          <a:prstGeom prst="rect">
            <a:avLst/>
          </a:prstGeom>
        </p:spPr>
        <p:txBody>
          <a:bodyPr wrap="none">
            <a:spAutoFit/>
          </a:bodyPr>
          <a:lstStyle/>
          <a:p>
            <a:pPr marL="12700" defTabSz="914400">
              <a:spcBef>
                <a:spcPts val="300"/>
              </a:spcBef>
              <a:defRPr/>
            </a:pPr>
            <a:r>
              <a:rPr lang="en-US" sz="3200" b="1" spc="-20">
                <a:solidFill>
                  <a:srgbClr val="100717"/>
                </a:solidFill>
                <a:latin typeface="Times New Roman" panose="02020603050405020304" pitchFamily="18" charset="0"/>
                <a:cs typeface="Times New Roman" panose="02020603050405020304" pitchFamily="18" charset="0"/>
              </a:rPr>
              <a:t>5.1. Thu hút đầu tư</a:t>
            </a:r>
          </a:p>
        </p:txBody>
      </p:sp>
      <p:pic>
        <p:nvPicPr>
          <p:cNvPr id="4" name="Picture 3" descr="A group of people standing in front of a large sign&#10;&#10;AI-generated content may be incorrect.">
            <a:extLst>
              <a:ext uri="{FF2B5EF4-FFF2-40B4-BE49-F238E27FC236}">
                <a16:creationId xmlns:a16="http://schemas.microsoft.com/office/drawing/2014/main" id="{1CB24B09-E243-47AB-39A2-5C27FD3F5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5108" y="597535"/>
            <a:ext cx="4611142" cy="31807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A group of people sitting in a room&#10;&#10;AI-generated content may be incorrect.">
            <a:extLst>
              <a:ext uri="{FF2B5EF4-FFF2-40B4-BE49-F238E27FC236}">
                <a16:creationId xmlns:a16="http://schemas.microsoft.com/office/drawing/2014/main" id="{7DDB7967-F9E8-DDB5-FDF5-B872D3230C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5108" y="3971926"/>
            <a:ext cx="4611142" cy="26771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35025" y="1853565"/>
            <a:ext cx="10433685" cy="3673475"/>
            <a:chOff x="2569" y="1930"/>
            <a:chExt cx="14341" cy="5785"/>
          </a:xfrm>
        </p:grpSpPr>
        <p:grpSp>
          <p:nvGrpSpPr>
            <p:cNvPr id="15" name="Group 14"/>
            <p:cNvGrpSpPr/>
            <p:nvPr/>
          </p:nvGrpSpPr>
          <p:grpSpPr>
            <a:xfrm>
              <a:off x="10927" y="1930"/>
              <a:ext cx="4057" cy="2651"/>
              <a:chOff x="3724249" y="3747130"/>
              <a:chExt cx="1932061" cy="1167660"/>
            </a:xfrm>
          </p:grpSpPr>
          <p:sp>
            <p:nvSpPr>
              <p:cNvPr id="18" name="Rectangle: Rounded Corners 17"/>
              <p:cNvSpPr/>
              <p:nvPr/>
            </p:nvSpPr>
            <p:spPr>
              <a:xfrm>
                <a:off x="3724249" y="3747130"/>
                <a:ext cx="1932061" cy="1167660"/>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600" dirty="0">
                  <a:solidFill>
                    <a:schemeClr val="tx1"/>
                  </a:solidFill>
                  <a:ea typeface="Roboto"/>
                  <a:cs typeface="Roboto"/>
                  <a:sym typeface="Roboto"/>
                </a:endParaRPr>
              </a:p>
            </p:txBody>
          </p:sp>
          <p:sp>
            <p:nvSpPr>
              <p:cNvPr id="23" name="TextBox 22"/>
              <p:cNvSpPr txBox="1"/>
              <p:nvPr/>
            </p:nvSpPr>
            <p:spPr>
              <a:xfrm>
                <a:off x="3954330" y="3876701"/>
                <a:ext cx="1406058" cy="404784"/>
              </a:xfrm>
              <a:prstGeom prst="rect">
                <a:avLst/>
              </a:prstGeom>
              <a:noFill/>
            </p:spPr>
            <p:txBody>
              <a:bodyPr wrap="square" rtlCol="0">
                <a:spAutoFit/>
              </a:bodyPr>
              <a:lstStyle/>
              <a:p>
                <a:r>
                  <a:rPr lang="vi-VN" sz="1600" b="1" spc="-31">
                    <a:ea typeface="Roboto"/>
                    <a:cs typeface="Roboto"/>
                    <a:sym typeface="Roboto"/>
                  </a:rPr>
                  <a:t>Tổng vốn đăng ký</a:t>
                </a:r>
                <a:endParaRPr lang="en-US" sz="1600" b="1" spc="-31" dirty="0">
                  <a:ea typeface="Roboto"/>
                  <a:cs typeface="Roboto"/>
                  <a:sym typeface="Roboto"/>
                </a:endParaRPr>
              </a:p>
              <a:p>
                <a:endParaRPr lang="en-US" sz="1600" dirty="0"/>
              </a:p>
            </p:txBody>
          </p:sp>
          <p:sp>
            <p:nvSpPr>
              <p:cNvPr id="27" name="TextBox 26"/>
              <p:cNvSpPr txBox="1"/>
              <p:nvPr/>
            </p:nvSpPr>
            <p:spPr>
              <a:xfrm>
                <a:off x="3901511" y="4090606"/>
                <a:ext cx="1638300" cy="404783"/>
              </a:xfrm>
              <a:prstGeom prst="rect">
                <a:avLst/>
              </a:prstGeom>
              <a:noFill/>
            </p:spPr>
            <p:txBody>
              <a:bodyPr wrap="square" rtlCol="0">
                <a:spAutoFit/>
              </a:bodyPr>
              <a:lstStyle/>
              <a:p>
                <a:pPr algn="ctr"/>
                <a:r>
                  <a:rPr lang="en-US" sz="2800" b="1">
                    <a:solidFill>
                      <a:srgbClr val="FF0000"/>
                    </a:solidFill>
                    <a:latin typeface="Arial" panose="020B0604020202020204" pitchFamily="34" charset="0"/>
                    <a:ea typeface="Roboto"/>
                    <a:cs typeface="Arial" panose="020B0604020202020204" pitchFamily="34" charset="0"/>
                    <a:sym typeface="Wingdings 3" panose="05040102010807070707" pitchFamily="18" charset="2"/>
                  </a:rPr>
                  <a:t>5.543</a:t>
                </a:r>
                <a:r>
                  <a:rPr lang="en-GB" sz="3200" b="1">
                    <a:solidFill>
                      <a:schemeClr val="accent6">
                        <a:lumMod val="50000"/>
                      </a:schemeClr>
                    </a:solidFill>
                    <a:latin typeface="Arial" panose="020B0604020202020204" pitchFamily="34" charset="0"/>
                    <a:ea typeface="Roboto"/>
                    <a:cs typeface="Arial" panose="020B0604020202020204" pitchFamily="34" charset="0"/>
                    <a:sym typeface="Wingdings 3" panose="05040102010807070707" pitchFamily="18" charset="2"/>
                  </a:rPr>
                  <a:t> </a:t>
                </a:r>
                <a:r>
                  <a:rPr lang="en-GB" sz="2400" dirty="0">
                    <a:solidFill>
                      <a:schemeClr val="accent4">
                        <a:lumMod val="75000"/>
                      </a:schemeClr>
                    </a:solidFill>
                    <a:latin typeface="Arial" panose="020B0604020202020204" pitchFamily="34" charset="0"/>
                    <a:ea typeface="Roboto"/>
                    <a:cs typeface="Arial" panose="020B0604020202020204" pitchFamily="34" charset="0"/>
                    <a:sym typeface="Wingdings 3" panose="05040102010807070707" pitchFamily="18" charset="2"/>
                  </a:rPr>
                  <a:t>tỷ đồng</a:t>
                </a:r>
                <a:endParaRPr lang="en-US" sz="1465" dirty="0">
                  <a:solidFill>
                    <a:schemeClr val="accent4">
                      <a:lumMod val="75000"/>
                    </a:schemeClr>
                  </a:solidFill>
                  <a:latin typeface="Arial" panose="020B0604020202020204" pitchFamily="34" charset="0"/>
                  <a:cs typeface="Arial" panose="020B0604020202020204" pitchFamily="34" charset="0"/>
                </a:endParaRPr>
              </a:p>
            </p:txBody>
          </p:sp>
          <p:sp>
            <p:nvSpPr>
              <p:cNvPr id="29" name="TextBox 28"/>
              <p:cNvSpPr txBox="1"/>
              <p:nvPr/>
            </p:nvSpPr>
            <p:spPr>
              <a:xfrm>
                <a:off x="3887486" y="4464660"/>
                <a:ext cx="1585912" cy="362058"/>
              </a:xfrm>
              <a:prstGeom prst="rect">
                <a:avLst/>
              </a:prstGeom>
              <a:noFill/>
            </p:spPr>
            <p:txBody>
              <a:bodyPr wrap="square" rtlCol="0">
                <a:spAutoFit/>
              </a:bodyPr>
              <a:lstStyle/>
              <a:p>
                <a:pPr algn="ctr"/>
                <a:r>
                  <a:rPr lang="en-US" sz="2800" b="1">
                    <a:solidFill>
                      <a:schemeClr val="accent6">
                        <a:lumMod val="50000"/>
                      </a:schemeClr>
                    </a:solidFill>
                    <a:ea typeface="Roboto" panose="02000000000000000000" pitchFamily="2" charset="0"/>
                    <a:cs typeface="Fira Sans Extra Condensed"/>
                    <a:sym typeface="Wingdings 3" panose="05040102010807070707" pitchFamily="18" charset="2"/>
                  </a:rPr>
                  <a:t>Tăng 143,64</a:t>
                </a:r>
                <a:r>
                  <a:rPr lang="en-GB" sz="2800" b="1">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grpSp>
        <p:grpSp>
          <p:nvGrpSpPr>
            <p:cNvPr id="16" name="Group 15"/>
            <p:cNvGrpSpPr/>
            <p:nvPr/>
          </p:nvGrpSpPr>
          <p:grpSpPr>
            <a:xfrm>
              <a:off x="4144" y="2017"/>
              <a:ext cx="4369" cy="2607"/>
              <a:chOff x="1689126" y="3163300"/>
              <a:chExt cx="2080937" cy="1241722"/>
            </a:xfrm>
          </p:grpSpPr>
          <p:sp>
            <p:nvSpPr>
              <p:cNvPr id="17" name="Rectangle: Rounded Corners 16"/>
              <p:cNvSpPr/>
              <p:nvPr/>
            </p:nvSpPr>
            <p:spPr>
              <a:xfrm>
                <a:off x="1689126" y="3163300"/>
                <a:ext cx="1988453" cy="1241722"/>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6600"/>
                    </a:solidFill>
                    <a:ea typeface="Roboto"/>
                    <a:cs typeface="Roboto"/>
                    <a:sym typeface="Roboto"/>
                  </a:rPr>
                  <a:t> </a:t>
                </a:r>
                <a:endParaRPr lang="en-US" sz="1600" dirty="0">
                  <a:solidFill>
                    <a:schemeClr val="tx1"/>
                  </a:solidFill>
                  <a:ea typeface="Roboto"/>
                  <a:cs typeface="Roboto"/>
                  <a:sym typeface="Roboto"/>
                </a:endParaRPr>
              </a:p>
            </p:txBody>
          </p:sp>
          <p:sp>
            <p:nvSpPr>
              <p:cNvPr id="20" name="TextBox 19"/>
              <p:cNvSpPr txBox="1"/>
              <p:nvPr/>
            </p:nvSpPr>
            <p:spPr>
              <a:xfrm>
                <a:off x="1825058" y="3493286"/>
                <a:ext cx="1945005" cy="437722"/>
              </a:xfrm>
              <a:prstGeom prst="rect">
                <a:avLst/>
              </a:prstGeom>
              <a:noFill/>
            </p:spPr>
            <p:txBody>
              <a:bodyPr wrap="square" rtlCol="0">
                <a:spAutoFit/>
              </a:bodyPr>
              <a:lstStyle/>
              <a:p>
                <a:r>
                  <a:rPr lang="en-US" altLang="en-GB" sz="3200" b="1">
                    <a:solidFill>
                      <a:srgbClr val="FF0000"/>
                    </a:solidFill>
                    <a:ea typeface="Roboto"/>
                    <a:cs typeface="Roboto"/>
                    <a:sym typeface="Wingdings 3" panose="05040102010807070707" pitchFamily="18" charset="2"/>
                  </a:rPr>
                  <a:t>451</a:t>
                </a:r>
                <a:r>
                  <a:rPr lang="en-GB" sz="3200" b="1">
                    <a:solidFill>
                      <a:schemeClr val="accent6">
                        <a:lumMod val="50000"/>
                      </a:schemeClr>
                    </a:solidFill>
                    <a:ea typeface="Roboto"/>
                    <a:cs typeface="Roboto"/>
                    <a:sym typeface="Wingdings 3" panose="05040102010807070707" pitchFamily="18" charset="2"/>
                  </a:rPr>
                  <a:t> </a:t>
                </a:r>
                <a:r>
                  <a:rPr lang="en-GB" sz="2400" dirty="0">
                    <a:solidFill>
                      <a:schemeClr val="accent4">
                        <a:lumMod val="75000"/>
                      </a:schemeClr>
                    </a:solidFill>
                    <a:ea typeface="Roboto"/>
                    <a:cs typeface="Roboto"/>
                    <a:sym typeface="Wingdings 3" panose="05040102010807070707" pitchFamily="18" charset="2"/>
                  </a:rPr>
                  <a:t>doanh nghiệp</a:t>
                </a:r>
                <a:endParaRPr lang="en-US" sz="1465" dirty="0">
                  <a:solidFill>
                    <a:schemeClr val="accent4">
                      <a:lumMod val="75000"/>
                    </a:schemeClr>
                  </a:solidFill>
                </a:endParaRPr>
              </a:p>
            </p:txBody>
          </p:sp>
          <p:sp>
            <p:nvSpPr>
              <p:cNvPr id="7" name="TextBox 6"/>
              <p:cNvSpPr txBox="1"/>
              <p:nvPr/>
            </p:nvSpPr>
            <p:spPr>
              <a:xfrm>
                <a:off x="1789615" y="3268551"/>
                <a:ext cx="1892141" cy="320516"/>
              </a:xfrm>
              <a:prstGeom prst="rect">
                <a:avLst/>
              </a:prstGeom>
              <a:noFill/>
            </p:spPr>
            <p:txBody>
              <a:bodyPr wrap="none" rtlCol="0">
                <a:noAutofit/>
              </a:bodyPr>
              <a:lstStyle/>
              <a:p>
                <a:r>
                  <a:rPr lang="en-US" sz="1600" b="1" spc="-31">
                    <a:ea typeface="Roboto"/>
                    <a:cs typeface="Roboto"/>
                    <a:sym typeface="Roboto"/>
                  </a:rPr>
                  <a:t>Doanh nghiệp thành lập </a:t>
                </a:r>
                <a:r>
                  <a:rPr lang="en-US" sz="1600" b="1" spc="-31" dirty="0" err="1">
                    <a:ea typeface="Roboto"/>
                    <a:cs typeface="Roboto"/>
                    <a:sym typeface="Roboto"/>
                  </a:rPr>
                  <a:t>mới</a:t>
                </a:r>
                <a:endParaRPr lang="en-US" sz="1600" b="1" spc="-31" dirty="0">
                  <a:ea typeface="Roboto"/>
                  <a:cs typeface="Roboto"/>
                  <a:sym typeface="Roboto"/>
                </a:endParaRPr>
              </a:p>
              <a:p>
                <a:endParaRPr lang="en-US" sz="1600" dirty="0"/>
              </a:p>
            </p:txBody>
          </p:sp>
          <p:sp>
            <p:nvSpPr>
              <p:cNvPr id="28" name="TextBox 27"/>
              <p:cNvSpPr txBox="1"/>
              <p:nvPr/>
            </p:nvSpPr>
            <p:spPr>
              <a:xfrm>
                <a:off x="1941155" y="3897733"/>
                <a:ext cx="1439704" cy="391521"/>
              </a:xfrm>
              <a:prstGeom prst="rect">
                <a:avLst/>
              </a:prstGeom>
              <a:noFill/>
            </p:spPr>
            <p:txBody>
              <a:bodyPr wrap="squar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 Tăng 14,17%</a:t>
                </a:r>
                <a:endParaRPr lang="en-US" sz="2800" b="1" dirty="0">
                  <a:solidFill>
                    <a:schemeClr val="accent6">
                      <a:lumMod val="50000"/>
                    </a:schemeClr>
                  </a:solidFill>
                </a:endParaRPr>
              </a:p>
            </p:txBody>
          </p:sp>
        </p:grpSp>
        <p:grpSp>
          <p:nvGrpSpPr>
            <p:cNvPr id="11" name="Group 10"/>
            <p:cNvGrpSpPr/>
            <p:nvPr/>
          </p:nvGrpSpPr>
          <p:grpSpPr>
            <a:xfrm>
              <a:off x="7845" y="5065"/>
              <a:ext cx="4113" cy="2651"/>
              <a:chOff x="3724249" y="3747130"/>
              <a:chExt cx="1959038" cy="1167660"/>
            </a:xfrm>
          </p:grpSpPr>
          <p:sp>
            <p:nvSpPr>
              <p:cNvPr id="13" name="Rectangle: Rounded Corners 12"/>
              <p:cNvSpPr/>
              <p:nvPr/>
            </p:nvSpPr>
            <p:spPr>
              <a:xfrm>
                <a:off x="3724249" y="3747130"/>
                <a:ext cx="1932061" cy="1167660"/>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600" dirty="0">
                  <a:solidFill>
                    <a:schemeClr val="tx1"/>
                  </a:solidFill>
                  <a:ea typeface="Roboto"/>
                  <a:cs typeface="Roboto"/>
                  <a:sym typeface="Roboto"/>
                </a:endParaRPr>
              </a:p>
            </p:txBody>
          </p:sp>
          <p:sp>
            <p:nvSpPr>
              <p:cNvPr id="31" name="TextBox 30"/>
              <p:cNvSpPr txBox="1"/>
              <p:nvPr/>
            </p:nvSpPr>
            <p:spPr>
              <a:xfrm>
                <a:off x="3764396" y="3966243"/>
                <a:ext cx="1918891" cy="425927"/>
              </a:xfrm>
              <a:prstGeom prst="rect">
                <a:avLst/>
              </a:prstGeom>
              <a:noFill/>
            </p:spPr>
            <p:txBody>
              <a:bodyPr wrap="square" rtlCol="0">
                <a:spAutoFit/>
              </a:bodyPr>
              <a:lstStyle/>
              <a:p>
                <a:r>
                  <a:rPr lang="vi-VN" b="1" spc="-31">
                    <a:ea typeface="Roboto"/>
                    <a:cs typeface="Roboto"/>
                    <a:sym typeface="Roboto"/>
                  </a:rPr>
                  <a:t>Tạm ngừng hoạt động</a:t>
                </a:r>
                <a:endParaRPr lang="en-US" b="1" spc="-31" dirty="0">
                  <a:ea typeface="Roboto"/>
                  <a:cs typeface="Roboto"/>
                  <a:sym typeface="Roboto"/>
                </a:endParaRPr>
              </a:p>
              <a:p>
                <a:endParaRPr lang="en-US" sz="1600" dirty="0"/>
              </a:p>
            </p:txBody>
          </p:sp>
          <p:sp>
            <p:nvSpPr>
              <p:cNvPr id="37" name="TextBox 36"/>
              <p:cNvSpPr txBox="1"/>
              <p:nvPr/>
            </p:nvSpPr>
            <p:spPr>
              <a:xfrm>
                <a:off x="3885410" y="4249559"/>
                <a:ext cx="1650682" cy="404783"/>
              </a:xfrm>
              <a:prstGeom prst="rect">
                <a:avLst/>
              </a:prstGeom>
              <a:noFill/>
            </p:spPr>
            <p:txBody>
              <a:bodyPr wrap="square" rtlCol="0">
                <a:spAutoFit/>
              </a:bodyPr>
              <a:lstStyle/>
              <a:p>
                <a:r>
                  <a:rPr lang="en-US" altLang="en-GB" sz="3200" b="1">
                    <a:solidFill>
                      <a:schemeClr val="accent6">
                        <a:lumMod val="50000"/>
                      </a:schemeClr>
                    </a:solidFill>
                    <a:latin typeface="Arial" panose="020B0604020202020204" pitchFamily="34" charset="0"/>
                    <a:ea typeface="Roboto"/>
                    <a:cs typeface="Arial" panose="020B0604020202020204" pitchFamily="34" charset="0"/>
                    <a:sym typeface="Wingdings 3" panose="05040102010807070707" pitchFamily="18" charset="2"/>
                  </a:rPr>
                  <a:t>597</a:t>
                </a:r>
                <a:r>
                  <a:rPr lang="en-GB" sz="3200" b="1">
                    <a:solidFill>
                      <a:schemeClr val="accent6">
                        <a:lumMod val="50000"/>
                      </a:schemeClr>
                    </a:solidFill>
                    <a:latin typeface="Arial" panose="020B0604020202020204" pitchFamily="34" charset="0"/>
                    <a:ea typeface="Roboto"/>
                    <a:cs typeface="Arial" panose="020B0604020202020204" pitchFamily="34" charset="0"/>
                    <a:sym typeface="Wingdings 3" panose="05040102010807070707" pitchFamily="18" charset="2"/>
                  </a:rPr>
                  <a:t> </a:t>
                </a:r>
                <a:r>
                  <a:rPr lang="en-GB" sz="1465" b="1" dirty="0">
                    <a:solidFill>
                      <a:schemeClr val="accent4">
                        <a:lumMod val="75000"/>
                      </a:schemeClr>
                    </a:solidFill>
                    <a:latin typeface="Arial" panose="020B0604020202020204" pitchFamily="34" charset="0"/>
                    <a:ea typeface="Roboto"/>
                    <a:cs typeface="Arial" panose="020B0604020202020204" pitchFamily="34" charset="0"/>
                    <a:sym typeface="Wingdings 3" panose="05040102010807070707" pitchFamily="18" charset="2"/>
                  </a:rPr>
                  <a:t>doanh nghiệp</a:t>
                </a:r>
                <a:endParaRPr lang="en-US" sz="1465" dirty="0">
                  <a:solidFill>
                    <a:schemeClr val="accent4">
                      <a:lumMod val="75000"/>
                    </a:schemeClr>
                  </a:solidFill>
                  <a:latin typeface="Arial" panose="020B0604020202020204" pitchFamily="34" charset="0"/>
                  <a:cs typeface="Arial" panose="020B0604020202020204" pitchFamily="34" charset="0"/>
                </a:endParaRPr>
              </a:p>
            </p:txBody>
          </p:sp>
        </p:grpSp>
        <p:grpSp>
          <p:nvGrpSpPr>
            <p:cNvPr id="40" name="Group 39"/>
            <p:cNvGrpSpPr/>
            <p:nvPr/>
          </p:nvGrpSpPr>
          <p:grpSpPr>
            <a:xfrm>
              <a:off x="12956" y="5036"/>
              <a:ext cx="3955" cy="2679"/>
              <a:chOff x="5735584" y="3158455"/>
              <a:chExt cx="1883366" cy="1246567"/>
            </a:xfrm>
          </p:grpSpPr>
          <p:sp>
            <p:nvSpPr>
              <p:cNvPr id="41" name="Rectangle: Rounded Corners 40"/>
              <p:cNvSpPr/>
              <p:nvPr/>
            </p:nvSpPr>
            <p:spPr>
              <a:xfrm>
                <a:off x="5735584" y="3158455"/>
                <a:ext cx="1883366" cy="1246567"/>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srgbClr val="FF6600"/>
                  </a:solidFill>
                  <a:ea typeface="Roboto" panose="02000000000000000000" pitchFamily="2" charset="0"/>
                </a:endParaRPr>
              </a:p>
            </p:txBody>
          </p:sp>
          <p:sp>
            <p:nvSpPr>
              <p:cNvPr id="42" name="TextBox 41"/>
              <p:cNvSpPr txBox="1"/>
              <p:nvPr/>
            </p:nvSpPr>
            <p:spPr>
              <a:xfrm>
                <a:off x="5931560" y="3391853"/>
                <a:ext cx="1502527" cy="472678"/>
              </a:xfrm>
              <a:prstGeom prst="rect">
                <a:avLst/>
              </a:prstGeom>
              <a:noFill/>
            </p:spPr>
            <p:txBody>
              <a:bodyPr wrap="square" rtlCol="0">
                <a:spAutoFit/>
              </a:bodyPr>
              <a:lstStyle/>
              <a:p>
                <a:pPr algn="ctr" defTabSz="914400">
                  <a:defRPr/>
                </a:pPr>
                <a:r>
                  <a:rPr lang="en-US" sz="2000" b="1">
                    <a:ea typeface="Roboto"/>
                    <a:cs typeface="Roboto"/>
                    <a:sym typeface="Roboto"/>
                  </a:rPr>
                  <a:t>Hoạt động trở lại</a:t>
                </a:r>
                <a:endParaRPr lang="en-US" sz="2000" b="1" dirty="0">
                  <a:ea typeface="Roboto"/>
                  <a:cs typeface="Roboto"/>
                  <a:sym typeface="Roboto"/>
                </a:endParaRPr>
              </a:p>
              <a:p>
                <a:endParaRPr lang="en-US" sz="1600" dirty="0"/>
              </a:p>
            </p:txBody>
          </p:sp>
        </p:grpSp>
        <p:grpSp>
          <p:nvGrpSpPr>
            <p:cNvPr id="45" name="Group 44"/>
            <p:cNvGrpSpPr/>
            <p:nvPr/>
          </p:nvGrpSpPr>
          <p:grpSpPr>
            <a:xfrm>
              <a:off x="2569" y="5032"/>
              <a:ext cx="4175" cy="2607"/>
              <a:chOff x="1655332" y="3147681"/>
              <a:chExt cx="1988453" cy="1241722"/>
            </a:xfrm>
          </p:grpSpPr>
          <p:sp>
            <p:nvSpPr>
              <p:cNvPr id="46" name="Rectangle: Rounded Corners 45"/>
              <p:cNvSpPr/>
              <p:nvPr/>
            </p:nvSpPr>
            <p:spPr>
              <a:xfrm>
                <a:off x="1655332" y="3147681"/>
                <a:ext cx="1988453" cy="1241722"/>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6600"/>
                    </a:solidFill>
                    <a:ea typeface="Roboto"/>
                    <a:cs typeface="Roboto"/>
                    <a:sym typeface="Roboto"/>
                  </a:rPr>
                  <a:t> </a:t>
                </a:r>
                <a:endParaRPr lang="en-US" sz="1600" dirty="0">
                  <a:solidFill>
                    <a:schemeClr val="tx1"/>
                  </a:solidFill>
                  <a:ea typeface="Roboto"/>
                  <a:cs typeface="Roboto"/>
                  <a:sym typeface="Roboto"/>
                </a:endParaRPr>
              </a:p>
            </p:txBody>
          </p:sp>
          <p:sp>
            <p:nvSpPr>
              <p:cNvPr id="47" name="TextBox 46"/>
              <p:cNvSpPr txBox="1"/>
              <p:nvPr/>
            </p:nvSpPr>
            <p:spPr>
              <a:xfrm>
                <a:off x="1741544" y="3707823"/>
                <a:ext cx="1790701" cy="437722"/>
              </a:xfrm>
              <a:prstGeom prst="rect">
                <a:avLst/>
              </a:prstGeom>
              <a:noFill/>
            </p:spPr>
            <p:txBody>
              <a:bodyPr wrap="square" rtlCol="0">
                <a:spAutoFit/>
              </a:bodyPr>
              <a:lstStyle/>
              <a:p>
                <a:r>
                  <a:rPr lang="en-US" altLang="en-GB" sz="3200" b="1">
                    <a:solidFill>
                      <a:schemeClr val="accent6">
                        <a:lumMod val="50000"/>
                      </a:schemeClr>
                    </a:solidFill>
                    <a:ea typeface="Roboto"/>
                    <a:cs typeface="Roboto"/>
                    <a:sym typeface="Wingdings 3" panose="05040102010807070707" pitchFamily="18" charset="2"/>
                  </a:rPr>
                  <a:t>24</a:t>
                </a:r>
                <a:r>
                  <a:rPr lang="en-GB" sz="3200" b="1">
                    <a:solidFill>
                      <a:schemeClr val="accent6">
                        <a:lumMod val="50000"/>
                      </a:schemeClr>
                    </a:solidFill>
                    <a:ea typeface="Roboto"/>
                    <a:cs typeface="Roboto"/>
                    <a:sym typeface="Wingdings 3" panose="05040102010807070707" pitchFamily="18" charset="2"/>
                  </a:rPr>
                  <a:t> </a:t>
                </a:r>
                <a:r>
                  <a:rPr lang="en-GB" sz="2400" dirty="0">
                    <a:solidFill>
                      <a:schemeClr val="accent4">
                        <a:lumMod val="75000"/>
                      </a:schemeClr>
                    </a:solidFill>
                    <a:ea typeface="Roboto"/>
                    <a:cs typeface="Roboto"/>
                    <a:sym typeface="Wingdings 3" panose="05040102010807070707" pitchFamily="18" charset="2"/>
                  </a:rPr>
                  <a:t>doanh nghiệp</a:t>
                </a:r>
                <a:endParaRPr lang="en-US" sz="1465" dirty="0">
                  <a:solidFill>
                    <a:schemeClr val="accent4">
                      <a:lumMod val="75000"/>
                    </a:schemeClr>
                  </a:solidFill>
                </a:endParaRPr>
              </a:p>
            </p:txBody>
          </p:sp>
          <p:sp>
            <p:nvSpPr>
              <p:cNvPr id="48" name="TextBox 47"/>
              <p:cNvSpPr txBox="1"/>
              <p:nvPr/>
            </p:nvSpPr>
            <p:spPr>
              <a:xfrm>
                <a:off x="2122292" y="3350033"/>
                <a:ext cx="1132978" cy="576262"/>
              </a:xfrm>
              <a:prstGeom prst="rect">
                <a:avLst/>
              </a:prstGeom>
              <a:noFill/>
            </p:spPr>
            <p:txBody>
              <a:bodyPr wrap="square" rtlCol="0">
                <a:spAutoFit/>
              </a:bodyPr>
              <a:lstStyle/>
              <a:p>
                <a:r>
                  <a:rPr lang="en-US" sz="2800" b="1" spc="-31">
                    <a:ea typeface="Roboto"/>
                    <a:cs typeface="Roboto"/>
                    <a:sym typeface="Roboto"/>
                  </a:rPr>
                  <a:t>Giải thể</a:t>
                </a:r>
                <a:endParaRPr lang="en-US" sz="2800" b="1" spc="-31" dirty="0">
                  <a:ea typeface="Roboto"/>
                  <a:cs typeface="Roboto"/>
                  <a:sym typeface="Roboto"/>
                </a:endParaRPr>
              </a:p>
              <a:p>
                <a:endParaRPr lang="en-US" sz="1600" dirty="0"/>
              </a:p>
            </p:txBody>
          </p:sp>
        </p:grpSp>
      </p:grpSp>
      <p:sp>
        <p:nvSpPr>
          <p:cNvPr id="53" name="TextBox 52"/>
          <p:cNvSpPr txBox="1"/>
          <p:nvPr/>
        </p:nvSpPr>
        <p:spPr>
          <a:xfrm>
            <a:off x="8736375" y="4619237"/>
            <a:ext cx="2200910" cy="583565"/>
          </a:xfrm>
          <a:prstGeom prst="rect">
            <a:avLst/>
          </a:prstGeom>
          <a:noFill/>
        </p:spPr>
        <p:txBody>
          <a:bodyPr wrap="none" rtlCol="0">
            <a:spAutoFit/>
          </a:bodyPr>
          <a:lstStyle/>
          <a:p>
            <a:r>
              <a:rPr lang="en-US" altLang="en-GB" sz="3200" b="1">
                <a:solidFill>
                  <a:schemeClr val="accent6">
                    <a:lumMod val="50000"/>
                  </a:schemeClr>
                </a:solidFill>
                <a:latin typeface="Arial" panose="020B0604020202020204" pitchFamily="34" charset="0"/>
                <a:ea typeface="Roboto"/>
                <a:cs typeface="Arial" panose="020B0604020202020204" pitchFamily="34" charset="0"/>
                <a:sym typeface="Wingdings 3" panose="05040102010807070707" pitchFamily="18" charset="2"/>
              </a:rPr>
              <a:t>221</a:t>
            </a:r>
            <a:r>
              <a:rPr lang="en-GB" sz="3200" b="1">
                <a:solidFill>
                  <a:schemeClr val="accent6">
                    <a:lumMod val="50000"/>
                  </a:schemeClr>
                </a:solidFill>
                <a:latin typeface="Arial" panose="020B0604020202020204" pitchFamily="34" charset="0"/>
                <a:ea typeface="Roboto"/>
                <a:cs typeface="Arial" panose="020B0604020202020204" pitchFamily="34" charset="0"/>
                <a:sym typeface="Wingdings 3" panose="05040102010807070707" pitchFamily="18" charset="2"/>
              </a:rPr>
              <a:t> </a:t>
            </a:r>
            <a:r>
              <a:rPr lang="en-GB" sz="1465" b="1" dirty="0">
                <a:solidFill>
                  <a:schemeClr val="accent4">
                    <a:lumMod val="75000"/>
                  </a:schemeClr>
                </a:solidFill>
                <a:latin typeface="Arial" panose="020B0604020202020204" pitchFamily="34" charset="0"/>
                <a:ea typeface="Roboto"/>
                <a:cs typeface="Arial" panose="020B0604020202020204" pitchFamily="34" charset="0"/>
                <a:sym typeface="Wingdings 3" panose="05040102010807070707" pitchFamily="18" charset="2"/>
              </a:rPr>
              <a:t>doanh nghiệp</a:t>
            </a:r>
            <a:endParaRPr lang="en-US" sz="1465" dirty="0">
              <a:solidFill>
                <a:schemeClr val="accent4">
                  <a:lumMod val="75000"/>
                </a:schemeClr>
              </a:solidFill>
              <a:latin typeface="Arial" panose="020B0604020202020204" pitchFamily="34" charset="0"/>
              <a:cs typeface="Arial" panose="020B0604020202020204" pitchFamily="34" charset="0"/>
            </a:endParaRPr>
          </a:p>
        </p:txBody>
      </p:sp>
      <p:sp>
        <p:nvSpPr>
          <p:cNvPr id="2" name="Rectangle 1"/>
          <p:cNvSpPr/>
          <p:nvPr/>
        </p:nvSpPr>
        <p:spPr>
          <a:xfrm>
            <a:off x="690245" y="297815"/>
            <a:ext cx="11129645" cy="523220"/>
          </a:xfrm>
          <a:prstGeom prst="rect">
            <a:avLst/>
          </a:prstGeom>
        </p:spPr>
        <p:txBody>
          <a:bodyPr wrap="square">
            <a:spAutoFit/>
          </a:bodyPr>
          <a:lstStyle/>
          <a:p>
            <a:pPr marL="12700" algn="l"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5.2. Quản lý đăng ký doanh nghiệp: </a:t>
            </a:r>
            <a:r>
              <a:rPr lang="en-US" altLang="en-US" sz="2800" b="1" spc="-20" dirty="0">
                <a:solidFill>
                  <a:srgbClr val="100717"/>
                </a:solidFill>
                <a:latin typeface="Times New Roman" panose="02020603050405020304" pitchFamily="18" charset="0"/>
                <a:cs typeface="Times New Roman" panose="02020603050405020304" pitchFamily="18" charset="0"/>
              </a:rPr>
              <a:t>4 tháng đầu </a:t>
            </a:r>
            <a:r>
              <a:rPr lang="en-US" altLang="en-US" sz="2800" b="1" spc="-20">
                <a:solidFill>
                  <a:srgbClr val="100717"/>
                </a:solidFill>
                <a:latin typeface="Times New Roman" panose="02020603050405020304" pitchFamily="18" charset="0"/>
                <a:cs typeface="Times New Roman" panose="02020603050405020304" pitchFamily="18" charset="0"/>
              </a:rPr>
              <a:t>năm 2025</a:t>
            </a:r>
            <a:endParaRPr lang="en-US" altLang="en-US" sz="2800" b="1" spc="-20" dirty="0">
              <a:solidFill>
                <a:srgbClr val="100717"/>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5220" y="238125"/>
            <a:ext cx="7300595" cy="583565"/>
          </a:xfrm>
          <a:prstGeom prst="rect">
            <a:avLst/>
          </a:prstGeom>
          <a:noFill/>
        </p:spPr>
        <p:txBody>
          <a:bodyPr wrap="square">
            <a:spAutoFit/>
          </a:bodyPr>
          <a:lstStyle/>
          <a:p>
            <a:pPr>
              <a:lnSpc>
                <a:spcPct val="100000"/>
              </a:lnSpc>
            </a:pPr>
            <a:r>
              <a:rPr lang="vi-VN" sz="3200" b="1">
                <a:latin typeface="+mj-lt"/>
                <a:cs typeface="Arial" panose="020B0604020202020204" pitchFamily="34" charset="0"/>
              </a:rPr>
              <a:t>6. Tài nguyên - Môi trường</a:t>
            </a:r>
          </a:p>
        </p:txBody>
      </p:sp>
      <p:graphicFrame>
        <p:nvGraphicFramePr>
          <p:cNvPr id="10" name="Table 9"/>
          <p:cNvGraphicFramePr>
            <a:graphicFrameLocks noGrp="1"/>
          </p:cNvGraphicFramePr>
          <p:nvPr>
            <p:extLst>
              <p:ext uri="{D42A27DB-BD31-4B8C-83A1-F6EECF244321}">
                <p14:modId xmlns:p14="http://schemas.microsoft.com/office/powerpoint/2010/main" val="559111093"/>
              </p:ext>
            </p:extLst>
          </p:nvPr>
        </p:nvGraphicFramePr>
        <p:xfrm>
          <a:off x="448309" y="916773"/>
          <a:ext cx="11410315" cy="4663440"/>
        </p:xfrm>
        <a:graphic>
          <a:graphicData uri="http://schemas.openxmlformats.org/drawingml/2006/table">
            <a:tbl>
              <a:tblPr firstRow="1" bandRow="1"/>
              <a:tblGrid>
                <a:gridCol w="11410315">
                  <a:extLst>
                    <a:ext uri="{9D8B030D-6E8A-4147-A177-3AD203B41FA5}">
                      <a16:colId xmlns:a16="http://schemas.microsoft.com/office/drawing/2014/main" val="20000"/>
                    </a:ext>
                  </a:extLst>
                </a:gridCol>
              </a:tblGrid>
              <a:tr h="37894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342900" marR="0" lvl="0" indent="-342900" algn="just" defTabSz="1219200" rtl="0" eaLnBrk="1" fontAlgn="auto" latinLnBrk="0" hangingPunct="1">
                        <a:lnSpc>
                          <a:spcPct val="100000"/>
                        </a:lnSpc>
                        <a:spcBef>
                          <a:spcPts val="0"/>
                        </a:spcBef>
                        <a:spcAft>
                          <a:spcPts val="1200"/>
                        </a:spcAft>
                        <a:buClrTx/>
                        <a:buSzTx/>
                        <a:buFont typeface="Wingdings" panose="05000000000000000000" charset="0"/>
                        <a:buChar char="Ø"/>
                        <a:defRPr/>
                      </a:pPr>
                      <a:r>
                        <a:rPr lang="en-US" altLang="en-US" sz="2800" b="0" kern="1200">
                          <a:solidFill>
                            <a:schemeClr val="dk1"/>
                          </a:solidFill>
                          <a:effectLst/>
                          <a:latin typeface="Times New Roman" panose="02020603050405020304" pitchFamily="18" charset="0"/>
                          <a:ea typeface="+mn-ea"/>
                          <a:cs typeface="Times New Roman" panose="02020603050405020304" pitchFamily="18" charset="0"/>
                        </a:rPr>
                        <a:t>Tổ chức kiểm tra các khu vực đề nghị đóng cửa mỏ các mỏ vật liệu phục vụ thi công các công trình vốn ngân sách tỉnh và dự án xây dựng đường bộ cao tốc Bắc - Nam; khu vực đăng ký khai thác đá làm vật liệu xây dựng trong phạm vi công trình xây dựng đường bộ cao tốc Bắc - Nam.</a:t>
                      </a:r>
                    </a:p>
                    <a:p>
                      <a:pPr marL="342900" marR="0" lvl="0" indent="-342900" algn="just" defTabSz="1219200" rtl="0" eaLnBrk="1" fontAlgn="auto" latinLnBrk="0" hangingPunct="1">
                        <a:lnSpc>
                          <a:spcPct val="100000"/>
                        </a:lnSpc>
                        <a:spcBef>
                          <a:spcPts val="0"/>
                        </a:spcBef>
                        <a:spcAft>
                          <a:spcPts val="1200"/>
                        </a:spcAft>
                        <a:buClrTx/>
                        <a:buSzTx/>
                        <a:buFont typeface="Wingdings" panose="05000000000000000000" pitchFamily="2" charset="2"/>
                        <a:buChar char="Ø"/>
                        <a:defRPr/>
                      </a:pPr>
                      <a:r>
                        <a:rPr lang="en-US" altLang="en-US" sz="2800" b="0">
                          <a:solidFill>
                            <a:schemeClr val="dk1"/>
                          </a:solidFill>
                          <a:effectLst/>
                          <a:latin typeface="Times New Roman" panose="02020603050405020304" pitchFamily="18" charset="0"/>
                          <a:cs typeface="Times New Roman" panose="02020603050405020304" pitchFamily="18" charset="0"/>
                          <a:sym typeface="+mn-ea"/>
                        </a:rPr>
                        <a:t>Trong tháng, trên địa bàn tỉnh xảy ra 01 vụ vi phạm môi trường, giảm 66,7% so với tháng trước, giảm 83,3% so với cùng kỳ; đã xử lý 01 vụ, giảm 66,7% so với tháng trước, giảm 80% so với cùng kỳ năm trước.</a:t>
                      </a:r>
                      <a:endParaRPr lang="en-US" altLang="en-US" sz="2800" b="0" kern="120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342900" algn="just" defTabSz="1219200" rtl="0" eaLnBrk="1" fontAlgn="auto" latinLnBrk="0" hangingPunct="1">
                        <a:lnSpc>
                          <a:spcPct val="100000"/>
                        </a:lnSpc>
                        <a:spcBef>
                          <a:spcPts val="0"/>
                        </a:spcBef>
                        <a:spcAft>
                          <a:spcPts val="1200"/>
                        </a:spcAft>
                        <a:buClrTx/>
                        <a:buSzTx/>
                        <a:buFont typeface="Wingdings" panose="05000000000000000000" pitchFamily="2" charset="2"/>
                        <a:buChar char="Ø"/>
                        <a:defRPr/>
                      </a:pPr>
                      <a:r>
                        <a:rPr lang="en-US" altLang="en-US" sz="2800" b="0">
                          <a:solidFill>
                            <a:schemeClr val="dk1"/>
                          </a:solidFill>
                          <a:effectLst/>
                          <a:latin typeface="Times New Roman" panose="02020603050405020304" pitchFamily="18" charset="0"/>
                          <a:cs typeface="Times New Roman" panose="02020603050405020304" pitchFamily="18" charset="0"/>
                          <a:sym typeface="+mn-ea"/>
                        </a:rPr>
                        <a:t>Cộng dồn 4 tháng đầu năm 2025, đã phát hiện 7 vụ vi phạm môi trường, giảm 61,7% so với cùng kỳ; đã xử lý 8 vụ, giảm 55,6% so với cùng kỳ; đã xử phạt 108 triệu đồng, giảm 74,5% so với cùng kỳ</a:t>
                      </a:r>
                      <a:endParaRPr lang="vi-VN" altLang="en-US" sz="2800" b="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5577" y="133952"/>
            <a:ext cx="5120561" cy="720581"/>
          </a:xfrm>
          <a:prstGeom prst="rect">
            <a:avLst/>
          </a:prstGeom>
        </p:spPr>
        <p:txBody>
          <a:bodyPr vert="horz" lIns="91440" tIns="45720" rIns="91440" bIns="45720" rtlCol="0" anchor="ctr">
            <a:normAutofit/>
          </a:bodyPr>
          <a:lstStyle/>
          <a:p>
            <a:pPr marL="12700">
              <a:lnSpc>
                <a:spcPct val="90000"/>
              </a:lnSpc>
              <a:spcBef>
                <a:spcPct val="0"/>
              </a:spcBef>
              <a:spcAft>
                <a:spcPts val="600"/>
              </a:spcAft>
              <a:defRPr/>
            </a:pPr>
            <a:r>
              <a:rPr lang="en-US" sz="3200" b="1" kern="1200" spc="-20">
                <a:solidFill>
                  <a:schemeClr val="tx1"/>
                </a:solidFill>
                <a:latin typeface="Times New Roman" panose="02020603050405020304" pitchFamily="18" charset="0"/>
                <a:ea typeface="+mj-ea"/>
                <a:cs typeface="Times New Roman" panose="02020603050405020304" pitchFamily="18" charset="0"/>
              </a:rPr>
              <a:t>7. Văn hóa – xã hội</a:t>
            </a:r>
          </a:p>
        </p:txBody>
      </p:sp>
      <p:sp>
        <p:nvSpPr>
          <p:cNvPr id="3" name="Rectangle 2"/>
          <p:cNvSpPr/>
          <p:nvPr/>
        </p:nvSpPr>
        <p:spPr>
          <a:xfrm>
            <a:off x="308610" y="889000"/>
            <a:ext cx="11616690" cy="5742940"/>
          </a:xfrm>
          <a:prstGeom prst="rect">
            <a:avLst/>
          </a:prstGeom>
        </p:spPr>
        <p:txBody>
          <a:bodyPr vert="horz" lIns="91440" tIns="45720" rIns="91440" bIns="45720" rtlCol="0">
            <a:noAutofit/>
          </a:bodyPr>
          <a:lstStyle/>
          <a:p>
            <a:pPr lvl="1" indent="-228600" algn="just" fontAlgn="auto">
              <a:lnSpc>
                <a:spcPct val="100000"/>
              </a:lnSpc>
              <a:spcBef>
                <a:spcPts val="0"/>
              </a:spcBef>
              <a:spcAft>
                <a:spcPts val="600"/>
              </a:spcAft>
              <a:buSzPct val="100000"/>
              <a:buFont typeface="Arial" panose="020B0604020202020204" pitchFamily="34" charset="0"/>
              <a:buChar char="•"/>
            </a:pPr>
            <a:r>
              <a:rPr lang="vi-VN" sz="2400" b="0" kern="1200" dirty="0">
                <a:solidFill>
                  <a:schemeClr val="dk1"/>
                </a:solidFill>
                <a:effectLst/>
                <a:latin typeface="Times New Roman" panose="02020603050405020304" pitchFamily="18" charset="0"/>
                <a:ea typeface="+mn-ea"/>
                <a:cs typeface="Times New Roman" panose="02020603050405020304" pitchFamily="18" charset="0"/>
              </a:rPr>
              <a:t>N</a:t>
            </a:r>
            <a:r>
              <a:rPr lang="nl-NL" sz="2400" b="0" kern="1200" dirty="0">
                <a:solidFill>
                  <a:schemeClr val="dk1"/>
                </a:solidFill>
                <a:effectLst/>
                <a:latin typeface="Times New Roman" panose="02020603050405020304" pitchFamily="18" charset="0"/>
                <a:ea typeface="+mn-ea"/>
                <a:cs typeface="Times New Roman" panose="02020603050405020304" pitchFamily="18" charset="0"/>
              </a:rPr>
              <a:t>gành Giáo dục và Đào</a:t>
            </a:r>
            <a:r>
              <a:rPr lang="nl-NL" sz="2400" dirty="0">
                <a:solidFill>
                  <a:schemeClr val="dk1"/>
                </a:solidFill>
                <a:latin typeface="Times New Roman" panose="02020603050405020304" pitchFamily="18" charset="0"/>
                <a:cs typeface="Times New Roman" panose="02020603050405020304" pitchFamily="18" charset="0"/>
              </a:rPr>
              <a:t> tạo </a:t>
            </a:r>
            <a:r>
              <a:rPr lang="en-US" altLang="nl-NL" sz="2400" dirty="0">
                <a:solidFill>
                  <a:schemeClr val="dk1"/>
                </a:solidFill>
                <a:latin typeface="Times New Roman" panose="02020603050405020304" pitchFamily="18" charset="0"/>
                <a:cs typeface="Times New Roman" panose="02020603050405020304" pitchFamily="18" charset="0"/>
              </a:rPr>
              <a:t>đã </a:t>
            </a:r>
            <a:r>
              <a:rPr lang="en-US" altLang="en-US" sz="2400" dirty="0">
                <a:solidFill>
                  <a:schemeClr val="dk1"/>
                </a:solidFill>
                <a:latin typeface="Times New Roman" panose="02020603050405020304" pitchFamily="18" charset="0"/>
                <a:cs typeface="Times New Roman" panose="02020603050405020304" pitchFamily="18" charset="0"/>
              </a:rPr>
              <a:t>bố trí cho học sinh cuối cấp ôn tập nhằm củng cố, bổ sung kiến thức chuẩn bị tham gia kỳ thi tuyển sinh vào 10 THPT năm học 2025 - 2026 và kỳ thi tốt nghiệp THPT năm học </a:t>
            </a:r>
            <a:r>
              <a:rPr lang="en-US" altLang="en-US" sz="2400">
                <a:solidFill>
                  <a:schemeClr val="dk1"/>
                </a:solidFill>
                <a:latin typeface="Times New Roman" panose="02020603050405020304" pitchFamily="18" charset="0"/>
                <a:cs typeface="Times New Roman" panose="02020603050405020304" pitchFamily="18" charset="0"/>
              </a:rPr>
              <a:t>2024 – 2025</a:t>
            </a:r>
          </a:p>
          <a:p>
            <a:pPr lvl="1" indent="-228600" algn="just">
              <a:spcAft>
                <a:spcPts val="600"/>
              </a:spcAft>
              <a:buSzPct val="100000"/>
              <a:buFont typeface="Arial" panose="020B0604020202020204" pitchFamily="34" charset="0"/>
              <a:buChar char="•"/>
            </a:pPr>
            <a:r>
              <a:rPr lang="vi-VN" sz="2400">
                <a:solidFill>
                  <a:schemeClr val="dk1"/>
                </a:solidFill>
                <a:latin typeface="Times New Roman" panose="02020603050405020304" pitchFamily="18" charset="0"/>
                <a:cs typeface="Times New Roman" panose="02020603050405020304" pitchFamily="18" charset="0"/>
              </a:rPr>
              <a:t>Các hoạt động văn hóa, văn nghệ, thể thao diễn ra sôi nổi nhân kỷ niệm 50 năm Ngày Giải phóng miền Nam, thống nhất đất nước (30/4/1975 - 30/4/2025). Tỉnh </a:t>
            </a:r>
            <a:r>
              <a:rPr lang="en-US" altLang="en-US" sz="2400">
                <a:solidFill>
                  <a:schemeClr val="dk1"/>
                </a:solidFill>
                <a:latin typeface="Times New Roman" panose="02020603050405020304" pitchFamily="18" charset="0"/>
                <a:cs typeface="Times New Roman" panose="02020603050405020304" pitchFamily="18" charset="0"/>
              </a:rPr>
              <a:t>tổ chức các </a:t>
            </a:r>
            <a:r>
              <a:rPr lang="en-US" altLang="en-US" sz="2400" dirty="0">
                <a:solidFill>
                  <a:schemeClr val="dk1"/>
                </a:solidFill>
                <a:latin typeface="Times New Roman" panose="02020603050405020304" pitchFamily="18" charset="0"/>
                <a:cs typeface="Times New Roman" panose="02020603050405020304" pitchFamily="18" charset="0"/>
              </a:rPr>
              <a:t>sự kiện thể thao và du lịch mang tầm quốc gia nhằm quảng bá hình ảnh địa phương như: Giải Đua xe đạp tỉnh Bình Định mở rộng năm 2025; Giải đua thuyền truyền thống Đại hội Thể dục Thể </a:t>
            </a:r>
            <a:r>
              <a:rPr lang="en-US" altLang="en-US" sz="2400">
                <a:solidFill>
                  <a:schemeClr val="dk1"/>
                </a:solidFill>
                <a:latin typeface="Times New Roman" panose="02020603050405020304" pitchFamily="18" charset="0"/>
                <a:cs typeface="Times New Roman" panose="02020603050405020304" pitchFamily="18" charset="0"/>
              </a:rPr>
              <a:t>thao;...</a:t>
            </a:r>
            <a:endParaRPr lang="en-US" altLang="en-US" sz="2400" dirty="0">
              <a:solidFill>
                <a:schemeClr val="dk1"/>
              </a:solidFill>
              <a:latin typeface="Times New Roman" panose="02020603050405020304" pitchFamily="18" charset="0"/>
              <a:cs typeface="Times New Roman" panose="02020603050405020304" pitchFamily="18" charset="0"/>
            </a:endParaRPr>
          </a:p>
          <a:p>
            <a:pPr lvl="1" indent="-228600" algn="just" fontAlgn="auto">
              <a:lnSpc>
                <a:spcPct val="100000"/>
              </a:lnSpc>
              <a:spcBef>
                <a:spcPts val="0"/>
              </a:spcBef>
              <a:spcAft>
                <a:spcPts val="600"/>
              </a:spcAft>
              <a:buSzPct val="100000"/>
              <a:buFont typeface="Arial" panose="020B0604020202020204" pitchFamily="34" charset="0"/>
              <a:buChar char="•"/>
            </a:pPr>
            <a:r>
              <a:rPr lang="en-US" altLang="en-US" sz="2400">
                <a:solidFill>
                  <a:schemeClr val="dk1"/>
                </a:solidFill>
                <a:latin typeface="Times New Roman" panose="02020603050405020304" pitchFamily="18" charset="0"/>
                <a:cs typeface="Times New Roman" panose="02020603050405020304" pitchFamily="18" charset="0"/>
              </a:rPr>
              <a:t>Ngành Y tế tỉnh Bình Định đã triển khai các biện pháp hỗ trợ các địa phương trên địa bàn tỉnh xử lý dịch bệnh sốt xuất huyết, tay chân miệng. Tuy nhiên, số ca dịch bệnh sốt xuất huyết và dịch tay chân miệng vẫn còn cao (bệnh sốt xuất huyết 88 ca, bệnh tay chân miệng 80 ca, sốt phát ban nghi sởi 95ca). Không có trường hợp tử vong do dịch bệnh.</a:t>
            </a:r>
          </a:p>
          <a:p>
            <a:pPr lvl="1" indent="-228600" algn="just" fontAlgn="auto">
              <a:lnSpc>
                <a:spcPct val="100000"/>
              </a:lnSpc>
              <a:spcBef>
                <a:spcPts val="0"/>
              </a:spcBef>
              <a:spcAft>
                <a:spcPts val="600"/>
              </a:spcAft>
              <a:buSzPct val="100000"/>
              <a:buFont typeface="Arial" panose="020B0604020202020204" pitchFamily="34" charset="0"/>
              <a:buChar char="•"/>
            </a:pPr>
            <a:r>
              <a:rPr lang="vi-VN" altLang="en-US" sz="2400">
                <a:solidFill>
                  <a:schemeClr val="dk1"/>
                </a:solidFill>
                <a:latin typeface="Times New Roman" panose="02020603050405020304" pitchFamily="18" charset="0"/>
                <a:cs typeface="Times New Roman" panose="02020603050405020304" pitchFamily="18" charset="0"/>
              </a:rPr>
              <a:t>Về công tác xóa nhà tạm nhà dột nát: Tổng số hộ thực hiện: 4.412 hộ; đã khởi công và đang thực hiện 4.409 hộ, đạt 99,9%. Còn lại 03 hộ chưa khởi công, lý do gia đình có người thân mất, đang còn tang. Đã hoàn thành đưa vào sử dụng: 3.608 hộ, đạt 82%.</a:t>
            </a:r>
            <a:endParaRPr lang="en-US" altLang="en-US" sz="2400">
              <a:solidFill>
                <a:schemeClr val="dk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969642" y="306725"/>
            <a:ext cx="3447419"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8. Công tác Nội chính</a:t>
            </a:r>
          </a:p>
        </p:txBody>
      </p:sp>
      <p:graphicFrame>
        <p:nvGraphicFramePr>
          <p:cNvPr id="9" name="Table 8"/>
          <p:cNvGraphicFramePr>
            <a:graphicFrameLocks noGrp="1"/>
          </p:cNvGraphicFramePr>
          <p:nvPr>
            <p:extLst>
              <p:ext uri="{D42A27DB-BD31-4B8C-83A1-F6EECF244321}">
                <p14:modId xmlns:p14="http://schemas.microsoft.com/office/powerpoint/2010/main" val="893387428"/>
              </p:ext>
            </p:extLst>
          </p:nvPr>
        </p:nvGraphicFramePr>
        <p:xfrm>
          <a:off x="272415" y="829945"/>
          <a:ext cx="6452235" cy="5273040"/>
        </p:xfrm>
        <a:graphic>
          <a:graphicData uri="http://schemas.openxmlformats.org/drawingml/2006/table">
            <a:tbl>
              <a:tblPr firstRow="1" bandRow="1"/>
              <a:tblGrid>
                <a:gridCol w="6452235">
                  <a:extLst>
                    <a:ext uri="{9D8B030D-6E8A-4147-A177-3AD203B41FA5}">
                      <a16:colId xmlns:a16="http://schemas.microsoft.com/office/drawing/2014/main" val="20000"/>
                    </a:ext>
                  </a:extLst>
                </a:gridCol>
              </a:tblGrid>
              <a:tr h="438124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71450" marR="0" lvl="0" indent="-171450" algn="just" defTabSz="1219200" rtl="0" eaLnBrk="1" fontAlgn="auto" latinLnBrk="0" hangingPunct="1">
                        <a:lnSpc>
                          <a:spcPct val="100000"/>
                        </a:lnSpc>
                        <a:spcBef>
                          <a:spcPts val="0"/>
                        </a:spcBef>
                        <a:spcAft>
                          <a:spcPts val="600"/>
                        </a:spcAft>
                        <a:buClrTx/>
                        <a:buSzTx/>
                        <a:buFont typeface="Wingdings" panose="05000000000000000000" pitchFamily="2" charset="2"/>
                        <a:buChar char="v"/>
                        <a:defRPr/>
                      </a:pPr>
                      <a:r>
                        <a:rPr lang="en-US" altLang="en-US" sz="2200" b="0" kern="1200">
                          <a:solidFill>
                            <a:schemeClr val="dk1"/>
                          </a:solidFill>
                          <a:effectLst/>
                          <a:latin typeface="Times New Roman" panose="02020603050405020304" pitchFamily="18" charset="0"/>
                          <a:ea typeface="+mn-ea"/>
                          <a:cs typeface="Times New Roman" panose="02020603050405020304" pitchFamily="18" charset="0"/>
                        </a:rPr>
                        <a:t> Công tác cải cách thủ tục hành chính tiếp tục được quan tâm, thực hiện theo Phương án cắt giảm thời gian giải quyết, chi phí tuân thủ thủ tục hành chính thuộc phạm vi, trách nhiệm thực hiện của các cơ quan, đơn vị, địa phương.</a:t>
                      </a:r>
                    </a:p>
                    <a:p>
                      <a:pPr marL="171450" marR="0" lvl="0" indent="-171450" algn="just" defTabSz="121920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altLang="en-US" sz="2200" b="0" kern="1200">
                          <a:solidFill>
                            <a:schemeClr val="dk1"/>
                          </a:solidFill>
                          <a:effectLst/>
                          <a:latin typeface="Times New Roman" panose="02020603050405020304" pitchFamily="18" charset="0"/>
                          <a:ea typeface="+mn-ea"/>
                          <a:cs typeface="Times New Roman" panose="02020603050405020304" pitchFamily="18" charset="0"/>
                        </a:rPr>
                        <a:t> </a:t>
                      </a:r>
                      <a:r>
                        <a:rPr lang="vi-VN" altLang="en-US" sz="2200" b="0" kern="1200">
                          <a:solidFill>
                            <a:schemeClr val="dk1"/>
                          </a:solidFill>
                          <a:effectLst/>
                          <a:latin typeface="Times New Roman" panose="02020603050405020304" pitchFamily="18" charset="0"/>
                          <a:ea typeface="+mn-ea"/>
                          <a:cs typeface="Times New Roman" panose="02020603050405020304" pitchFamily="18" charset="0"/>
                        </a:rPr>
                        <a:t>Theo kết quả c</a:t>
                      </a:r>
                      <a:r>
                        <a:rPr lang="vi-VN" sz="2200" b="0" kern="1200">
                          <a:solidFill>
                            <a:schemeClr val="dk1"/>
                          </a:solidFill>
                          <a:effectLst/>
                          <a:latin typeface="Times New Roman" panose="02020603050405020304" pitchFamily="18" charset="0"/>
                          <a:ea typeface="+mn-ea"/>
                          <a:cs typeface="Times New Roman" panose="02020603050405020304" pitchFamily="18" charset="0"/>
                        </a:rPr>
                        <a:t>ông bố Chỉ số năng lực cạnh tranh cấp tỉnh (PCI) năm 2024, chỉ số PCI của tỉnh Bình Định năm 2024 đạt 68,10 điểm, xếp thứ 27/63 tỉnh, thành phố của cả nước (giảm 2 bậc so với năm 2023).</a:t>
                      </a:r>
                    </a:p>
                    <a:p>
                      <a:pPr marL="171450" marR="0" lvl="0" indent="-171450" algn="just" defTabSz="121920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200" b="0" kern="1200">
                          <a:solidFill>
                            <a:schemeClr val="dk1"/>
                          </a:solidFill>
                          <a:effectLst/>
                          <a:latin typeface="Times New Roman" panose="02020603050405020304" pitchFamily="18" charset="0"/>
                          <a:ea typeface="+mn-ea"/>
                          <a:cs typeface="Times New Roman" panose="02020603050405020304" pitchFamily="18" charset="0"/>
                        </a:rPr>
                        <a:t> Tình hình an ninh chính trị và trật tự an toàn xã hội c</a:t>
                      </a:r>
                      <a:r>
                        <a:rPr lang="en-US" altLang="vi-VN" sz="2200" b="0" kern="1200">
                          <a:solidFill>
                            <a:schemeClr val="dk1"/>
                          </a:solidFill>
                          <a:effectLst/>
                          <a:latin typeface="Times New Roman" panose="02020603050405020304" pitchFamily="18" charset="0"/>
                          <a:ea typeface="+mn-ea"/>
                          <a:cs typeface="Times New Roman" panose="02020603050405020304" pitchFamily="18" charset="0"/>
                        </a:rPr>
                        <a:t>ơ</a:t>
                      </a:r>
                      <a:r>
                        <a:rPr lang="vi-VN" sz="2200" b="0" kern="1200">
                          <a:solidFill>
                            <a:schemeClr val="dk1"/>
                          </a:solidFill>
                          <a:effectLst/>
                          <a:latin typeface="Times New Roman" panose="02020603050405020304" pitchFamily="18" charset="0"/>
                          <a:ea typeface="+mn-ea"/>
                          <a:cs typeface="Times New Roman" panose="02020603050405020304" pitchFamily="18" charset="0"/>
                        </a:rPr>
                        <a:t> bản ổn định. </a:t>
                      </a:r>
                      <a:r>
                        <a:rPr lang="en-US" altLang="en-US" sz="2200" b="0" kern="1200">
                          <a:solidFill>
                            <a:schemeClr val="tx1"/>
                          </a:solidFill>
                          <a:effectLst/>
                          <a:latin typeface="Times New Roman" panose="02020603050405020304" pitchFamily="18" charset="0"/>
                          <a:ea typeface="+mn-ea"/>
                          <a:cs typeface="Times New Roman" panose="02020603050405020304" pitchFamily="18" charset="0"/>
                        </a:rPr>
                        <a:t>Tính chung 4 tháng đầu năm 2025, có 133 vụ tai nạn giao thông, làm chết 84 người, bị thương 77 người. So với cùng kỳ, số vụ giảm 27,3%, số người chết tăng 20% và số người bị thương giảm 51,9%.</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5" name="Picture 4" descr="A blue and white chart&#10;&#10;AI-generated content may be incorrect.">
            <a:extLst>
              <a:ext uri="{FF2B5EF4-FFF2-40B4-BE49-F238E27FC236}">
                <a16:creationId xmlns:a16="http://schemas.microsoft.com/office/drawing/2014/main" id="{66DB2A36-5A85-9B42-56FD-793D6C12A4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8131" y="190499"/>
            <a:ext cx="5253869" cy="6400801"/>
          </a:xfrm>
          <a:prstGeom prst="rect">
            <a:avLst/>
          </a:prstGeom>
        </p:spPr>
      </p:pic>
    </p:spTree>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9525" imgH="9525" progId="TCLayout.ActiveDocument.1">
                  <p:embed/>
                </p:oleObj>
              </mc:Choice>
              <mc:Fallback>
                <p:oleObj name="think-cell Slide" r:id="rId4" imgW="9525" imgH="9525" progId="TCLayout.ActiveDocument.1">
                  <p:embed/>
                  <p:pic>
                    <p:nvPicPr>
                      <p:cNvPr id="7"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p:cNvSpPr/>
          <p:nvPr/>
        </p:nvSpPr>
        <p:spPr>
          <a:xfrm>
            <a:off x="0" y="2131519"/>
            <a:ext cx="5578677" cy="14757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08518" y="2456151"/>
            <a:ext cx="5240573" cy="953135"/>
          </a:xfrm>
          <a:prstGeom prst="rect">
            <a:avLst/>
          </a:prstGeom>
        </p:spPr>
        <p:txBody>
          <a:bodyPr wrap="square">
            <a:spAutoFit/>
          </a:bodyPr>
          <a:lstStyle/>
          <a:p>
            <a:pPr algn="ctr"/>
            <a:r>
              <a:rPr lang="en-US" sz="2800" b="1" spc="-10">
                <a:solidFill>
                  <a:srgbClr val="FF0000"/>
                </a:solidFill>
                <a:latin typeface="Times New Roman" panose="02020603050405020304" pitchFamily="18" charset="0"/>
                <a:cs typeface="Times New Roman" panose="02020603050405020304" pitchFamily="18" charset="0"/>
              </a:rPr>
              <a:t>NHIỆM VỤ TRỌNG TÂM</a:t>
            </a:r>
          </a:p>
          <a:p>
            <a:pPr algn="ctr"/>
            <a:r>
              <a:rPr lang="en-US" sz="2800" b="1" spc="-10">
                <a:solidFill>
                  <a:srgbClr val="FF0000"/>
                </a:solidFill>
                <a:latin typeface="Times New Roman" panose="02020603050405020304" pitchFamily="18" charset="0"/>
                <a:cs typeface="Times New Roman" panose="02020603050405020304" pitchFamily="18" charset="0"/>
              </a:rPr>
              <a:t>THÁNG 5 NĂM 2025</a:t>
            </a:r>
            <a:endParaRPr lang="en-US" sz="4000" b="1">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bwMode="auto">
          <a:xfrm>
            <a:off x="287772" y="1329831"/>
            <a:ext cx="1672658" cy="801687"/>
          </a:xfrm>
          <a:prstGeom prst="rect">
            <a:avLst/>
          </a:prstGeom>
          <a:gradFill flip="none" rotWithShape="1">
            <a:gsLst>
              <a:gs pos="20000">
                <a:srgbClr val="11AFEE">
                  <a:shade val="30000"/>
                  <a:satMod val="115000"/>
                  <a:lumMod val="80000"/>
                </a:srgbClr>
              </a:gs>
              <a:gs pos="100000">
                <a:srgbClr val="11AFEE">
                  <a:shade val="100000"/>
                  <a:satMod val="115000"/>
                </a:srgbClr>
              </a:gs>
            </a:gsLst>
            <a:lin ang="0" scaled="1"/>
            <a:tileRect/>
          </a:gradFill>
          <a:ln w="3175" cap="flat" cmpd="sng" algn="ctr">
            <a:noFill/>
            <a:prstDash val="solid"/>
          </a:ln>
          <a:effectLst/>
        </p:spPr>
        <p:txBody>
          <a:bodyPr anchor="ctr"/>
          <a:lstStyle/>
          <a:p>
            <a:pPr algn="ctr">
              <a:defRPr/>
            </a:pPr>
            <a:endParaRPr lang="en-US" kern="0">
              <a:solidFill>
                <a:srgbClr val="FFFFFF"/>
              </a:solidFill>
              <a:latin typeface="Arial" panose="020B0604020202020204"/>
            </a:endParaRPr>
          </a:p>
        </p:txBody>
      </p:sp>
      <p:sp>
        <p:nvSpPr>
          <p:cNvPr id="6" name="Freeform 14"/>
          <p:cNvSpPr/>
          <p:nvPr/>
        </p:nvSpPr>
        <p:spPr bwMode="auto">
          <a:xfrm>
            <a:off x="1960430" y="473785"/>
            <a:ext cx="1001712" cy="804862"/>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1" fmla="*/ 0 w 1002506"/>
              <a:gd name="connsiteY0-2" fmla="*/ 0 h 823912"/>
              <a:gd name="connsiteX1-3" fmla="*/ 792956 w 1002506"/>
              <a:gd name="connsiteY1-4" fmla="*/ 4762 h 823912"/>
              <a:gd name="connsiteX2-5" fmla="*/ 1002506 w 1002506"/>
              <a:gd name="connsiteY2-6" fmla="*/ 404812 h 823912"/>
              <a:gd name="connsiteX3-7" fmla="*/ 792956 w 1002506"/>
              <a:gd name="connsiteY3-8" fmla="*/ 823912 h 823912"/>
              <a:gd name="connsiteX4-9" fmla="*/ 5556 w 1002506"/>
              <a:gd name="connsiteY4-10" fmla="*/ 823912 h 823912"/>
              <a:gd name="connsiteX5-11" fmla="*/ 0 w 1002506"/>
              <a:gd name="connsiteY5-12" fmla="*/ 0 h 823912"/>
              <a:gd name="connsiteX0-13" fmla="*/ 0 w 997744"/>
              <a:gd name="connsiteY0-14" fmla="*/ 1 h 819150"/>
              <a:gd name="connsiteX1-15" fmla="*/ 788194 w 997744"/>
              <a:gd name="connsiteY1-16" fmla="*/ 0 h 819150"/>
              <a:gd name="connsiteX2-17" fmla="*/ 997744 w 997744"/>
              <a:gd name="connsiteY2-18" fmla="*/ 400050 h 819150"/>
              <a:gd name="connsiteX3-19" fmla="*/ 788194 w 997744"/>
              <a:gd name="connsiteY3-20" fmla="*/ 819150 h 819150"/>
              <a:gd name="connsiteX4-21" fmla="*/ 794 w 997744"/>
              <a:gd name="connsiteY4-22" fmla="*/ 819150 h 819150"/>
              <a:gd name="connsiteX5-23" fmla="*/ 0 w 997744"/>
              <a:gd name="connsiteY5-24" fmla="*/ 1 h 819150"/>
              <a:gd name="connsiteX0-25" fmla="*/ 3980 w 1001724"/>
              <a:gd name="connsiteY0-26" fmla="*/ 1 h 819150"/>
              <a:gd name="connsiteX1-27" fmla="*/ 792174 w 1001724"/>
              <a:gd name="connsiteY1-28" fmla="*/ 0 h 819150"/>
              <a:gd name="connsiteX2-29" fmla="*/ 1001724 w 1001724"/>
              <a:gd name="connsiteY2-30" fmla="*/ 400050 h 819150"/>
              <a:gd name="connsiteX3-31" fmla="*/ 792174 w 1001724"/>
              <a:gd name="connsiteY3-32" fmla="*/ 819150 h 819150"/>
              <a:gd name="connsiteX4-33" fmla="*/ 11 w 1001724"/>
              <a:gd name="connsiteY4-34" fmla="*/ 797719 h 819150"/>
              <a:gd name="connsiteX5-35" fmla="*/ 3980 w 1001724"/>
              <a:gd name="connsiteY5-36" fmla="*/ 1 h 819150"/>
              <a:gd name="connsiteX0-37" fmla="*/ 3980 w 1001724"/>
              <a:gd name="connsiteY0-38" fmla="*/ 1 h 804862"/>
              <a:gd name="connsiteX1-39" fmla="*/ 792174 w 1001724"/>
              <a:gd name="connsiteY1-40" fmla="*/ 0 h 804862"/>
              <a:gd name="connsiteX2-41" fmla="*/ 1001724 w 1001724"/>
              <a:gd name="connsiteY2-42" fmla="*/ 400050 h 804862"/>
              <a:gd name="connsiteX3-43" fmla="*/ 799318 w 1001724"/>
              <a:gd name="connsiteY3-44" fmla="*/ 804862 h 804862"/>
              <a:gd name="connsiteX4-45" fmla="*/ 11 w 1001724"/>
              <a:gd name="connsiteY4-46" fmla="*/ 797719 h 804862"/>
              <a:gd name="connsiteX5-47" fmla="*/ 3980 w 1001724"/>
              <a:gd name="connsiteY5-48" fmla="*/ 1 h 804862"/>
              <a:gd name="connsiteX0-49" fmla="*/ 0 w 1016794"/>
              <a:gd name="connsiteY0-50" fmla="*/ 0 h 807242"/>
              <a:gd name="connsiteX1-51" fmla="*/ 807244 w 1016794"/>
              <a:gd name="connsiteY1-52" fmla="*/ 2380 h 807242"/>
              <a:gd name="connsiteX2-53" fmla="*/ 1016794 w 1016794"/>
              <a:gd name="connsiteY2-54" fmla="*/ 402430 h 807242"/>
              <a:gd name="connsiteX3-55" fmla="*/ 814388 w 1016794"/>
              <a:gd name="connsiteY3-56" fmla="*/ 807242 h 807242"/>
              <a:gd name="connsiteX4-57" fmla="*/ 15081 w 1016794"/>
              <a:gd name="connsiteY4-58" fmla="*/ 800099 h 807242"/>
              <a:gd name="connsiteX5-59" fmla="*/ 0 w 1016794"/>
              <a:gd name="connsiteY5-60" fmla="*/ 0 h 807242"/>
              <a:gd name="connsiteX0-61" fmla="*/ 3981 w 1001725"/>
              <a:gd name="connsiteY0-62" fmla="*/ 0 h 807242"/>
              <a:gd name="connsiteX1-63" fmla="*/ 792175 w 1001725"/>
              <a:gd name="connsiteY1-64" fmla="*/ 2380 h 807242"/>
              <a:gd name="connsiteX2-65" fmla="*/ 1001725 w 1001725"/>
              <a:gd name="connsiteY2-66" fmla="*/ 402430 h 807242"/>
              <a:gd name="connsiteX3-67" fmla="*/ 799319 w 1001725"/>
              <a:gd name="connsiteY3-68" fmla="*/ 807242 h 807242"/>
              <a:gd name="connsiteX4-69" fmla="*/ 12 w 1001725"/>
              <a:gd name="connsiteY4-70" fmla="*/ 800099 h 807242"/>
              <a:gd name="connsiteX5-71" fmla="*/ 3981 w 1001725"/>
              <a:gd name="connsiteY5-72" fmla="*/ 0 h 807242"/>
              <a:gd name="connsiteX0-73" fmla="*/ 0 w 1007269"/>
              <a:gd name="connsiteY0-74" fmla="*/ 0 h 807242"/>
              <a:gd name="connsiteX1-75" fmla="*/ 797719 w 1007269"/>
              <a:gd name="connsiteY1-76" fmla="*/ 2380 h 807242"/>
              <a:gd name="connsiteX2-77" fmla="*/ 1007269 w 1007269"/>
              <a:gd name="connsiteY2-78" fmla="*/ 402430 h 807242"/>
              <a:gd name="connsiteX3-79" fmla="*/ 804863 w 1007269"/>
              <a:gd name="connsiteY3-80" fmla="*/ 807242 h 807242"/>
              <a:gd name="connsiteX4-81" fmla="*/ 5556 w 1007269"/>
              <a:gd name="connsiteY4-82" fmla="*/ 800099 h 807242"/>
              <a:gd name="connsiteX5-83" fmla="*/ 0 w 1007269"/>
              <a:gd name="connsiteY5-84" fmla="*/ 0 h 807242"/>
              <a:gd name="connsiteX0-85" fmla="*/ 1611 w 1001736"/>
              <a:gd name="connsiteY0-86" fmla="*/ 2383 h 804862"/>
              <a:gd name="connsiteX1-87" fmla="*/ 792186 w 1001736"/>
              <a:gd name="connsiteY1-88" fmla="*/ 0 h 804862"/>
              <a:gd name="connsiteX2-89" fmla="*/ 1001736 w 1001736"/>
              <a:gd name="connsiteY2-90" fmla="*/ 400050 h 804862"/>
              <a:gd name="connsiteX3-91" fmla="*/ 799330 w 1001736"/>
              <a:gd name="connsiteY3-92" fmla="*/ 804862 h 804862"/>
              <a:gd name="connsiteX4-93" fmla="*/ 23 w 1001736"/>
              <a:gd name="connsiteY4-94" fmla="*/ 797719 h 804862"/>
              <a:gd name="connsiteX5-95" fmla="*/ 1611 w 1001736"/>
              <a:gd name="connsiteY5-96" fmla="*/ 2383 h 8048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11AFEE"/>
          </a:solidFill>
          <a:ln w="3175" cap="flat" cmpd="sng" algn="ctr">
            <a:noFill/>
            <a:prstDash val="solid"/>
          </a:ln>
          <a:effectLst/>
        </p:spPr>
        <p:txBody>
          <a:bodyPr anchor="ctr"/>
          <a:lstStyle/>
          <a:p>
            <a:pPr algn="ctr">
              <a:defRPr/>
            </a:pPr>
            <a:endParaRPr lang="en-US" kern="0">
              <a:solidFill>
                <a:srgbClr val="FFFFFF"/>
              </a:solidFill>
              <a:latin typeface="Arial" panose="020B0604020202020204"/>
            </a:endParaRPr>
          </a:p>
        </p:txBody>
      </p:sp>
      <p:sp>
        <p:nvSpPr>
          <p:cNvPr id="8" name="TextBox 42"/>
          <p:cNvSpPr txBox="1">
            <a:spLocks noChangeArrowheads="1"/>
          </p:cNvSpPr>
          <p:nvPr/>
        </p:nvSpPr>
        <p:spPr bwMode="auto">
          <a:xfrm>
            <a:off x="1987419" y="512769"/>
            <a:ext cx="8418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anose="02040502050505030304" pitchFamily="18" charset="0"/>
                <a:cs typeface="Arial" panose="020B0604020202020204" pitchFamily="34" charset="0"/>
              </a:defRPr>
            </a:lvl1pPr>
            <a:lvl2pPr marL="742950" indent="-285750" eaLnBrk="0" hangingPunct="0">
              <a:defRPr>
                <a:solidFill>
                  <a:schemeClr val="tx1"/>
                </a:solidFill>
                <a:latin typeface="Palatino Linotype" panose="02040502050505030304" pitchFamily="18" charset="0"/>
                <a:cs typeface="Arial" panose="020B0604020202020204" pitchFamily="34" charset="0"/>
              </a:defRPr>
            </a:lvl2pPr>
            <a:lvl3pPr marL="1143000" indent="-228600" eaLnBrk="0" hangingPunct="0">
              <a:defRPr>
                <a:solidFill>
                  <a:schemeClr val="tx1"/>
                </a:solidFill>
                <a:latin typeface="Palatino Linotype" panose="02040502050505030304" pitchFamily="18" charset="0"/>
                <a:cs typeface="Arial" panose="020B0604020202020204" pitchFamily="34" charset="0"/>
              </a:defRPr>
            </a:lvl3pPr>
            <a:lvl4pPr marL="1600200" indent="-228600" eaLnBrk="0" hangingPunct="0">
              <a:defRPr>
                <a:solidFill>
                  <a:schemeClr val="tx1"/>
                </a:solidFill>
                <a:latin typeface="Palatino Linotype" panose="02040502050505030304" pitchFamily="18" charset="0"/>
                <a:cs typeface="Arial" panose="020B0604020202020204" pitchFamily="34" charset="0"/>
              </a:defRPr>
            </a:lvl4pPr>
            <a:lvl5pPr marL="2057400" indent="-228600" eaLnBrk="0" hangingPunct="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pPr eaLnBrk="1" hangingPunct="1">
              <a:defRPr/>
            </a:pPr>
            <a:r>
              <a:rPr lang="en-US" sz="3600" b="1" kern="0">
                <a:solidFill>
                  <a:srgbClr val="FFFF00"/>
                </a:solidFill>
                <a:latin typeface="Verdana" panose="020B0604030504040204" pitchFamily="34" charset="0"/>
              </a:rPr>
              <a:t>02</a:t>
            </a:r>
          </a:p>
        </p:txBody>
      </p:sp>
      <p:sp>
        <p:nvSpPr>
          <p:cNvPr id="9" name="Freeform 17"/>
          <p:cNvSpPr/>
          <p:nvPr/>
        </p:nvSpPr>
        <p:spPr bwMode="auto">
          <a:xfrm>
            <a:off x="0" y="473785"/>
            <a:ext cx="1960430" cy="1639977"/>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1" fmla="*/ 4762 w 3657600"/>
              <a:gd name="connsiteY0-2" fmla="*/ 2629514 h 2629514"/>
              <a:gd name="connsiteX1-3" fmla="*/ 0 w 3657600"/>
              <a:gd name="connsiteY1-4" fmla="*/ 1828800 h 2629514"/>
              <a:gd name="connsiteX2-5" fmla="*/ 3657600 w 3657600"/>
              <a:gd name="connsiteY2-6" fmla="*/ 0 h 2629514"/>
              <a:gd name="connsiteX3-7" fmla="*/ 3657600 w 3657600"/>
              <a:gd name="connsiteY3-8" fmla="*/ 796413 h 2629514"/>
              <a:gd name="connsiteX4-9" fmla="*/ 4762 w 3657600"/>
              <a:gd name="connsiteY4-10" fmla="*/ 2629514 h 2629514"/>
              <a:gd name="connsiteX0-11" fmla="*/ 137 w 3667263"/>
              <a:gd name="connsiteY0-12" fmla="*/ 2624751 h 2624751"/>
              <a:gd name="connsiteX1-13" fmla="*/ 9663 w 3667263"/>
              <a:gd name="connsiteY1-14" fmla="*/ 1828800 h 2624751"/>
              <a:gd name="connsiteX2-15" fmla="*/ 3667263 w 3667263"/>
              <a:gd name="connsiteY2-16" fmla="*/ 0 h 2624751"/>
              <a:gd name="connsiteX3-17" fmla="*/ 3667263 w 3667263"/>
              <a:gd name="connsiteY3-18" fmla="*/ 796413 h 2624751"/>
              <a:gd name="connsiteX4-19" fmla="*/ 137 w 3667263"/>
              <a:gd name="connsiteY4-20" fmla="*/ 2624751 h 2624751"/>
              <a:gd name="connsiteX0-21" fmla="*/ 4761 w 3657600"/>
              <a:gd name="connsiteY0-22" fmla="*/ 2634276 h 2634276"/>
              <a:gd name="connsiteX1-23" fmla="*/ 0 w 3657600"/>
              <a:gd name="connsiteY1-24" fmla="*/ 1828800 h 2634276"/>
              <a:gd name="connsiteX2-25" fmla="*/ 3657600 w 3657600"/>
              <a:gd name="connsiteY2-26" fmla="*/ 0 h 2634276"/>
              <a:gd name="connsiteX3-27" fmla="*/ 3657600 w 3657600"/>
              <a:gd name="connsiteY3-28" fmla="*/ 796413 h 2634276"/>
              <a:gd name="connsiteX4-29" fmla="*/ 4761 w 3657600"/>
              <a:gd name="connsiteY4-30" fmla="*/ 2634276 h 2634276"/>
              <a:gd name="connsiteX0-31" fmla="*/ 459 w 3653298"/>
              <a:gd name="connsiteY0-32" fmla="*/ 2634276 h 2634276"/>
              <a:gd name="connsiteX1-33" fmla="*/ 460 w 3653298"/>
              <a:gd name="connsiteY1-34" fmla="*/ 1828800 h 2634276"/>
              <a:gd name="connsiteX2-35" fmla="*/ 3653298 w 3653298"/>
              <a:gd name="connsiteY2-36" fmla="*/ 0 h 2634276"/>
              <a:gd name="connsiteX3-37" fmla="*/ 3653298 w 3653298"/>
              <a:gd name="connsiteY3-38" fmla="*/ 796413 h 2634276"/>
              <a:gd name="connsiteX4-39" fmla="*/ 459 w 3653298"/>
              <a:gd name="connsiteY4-40" fmla="*/ 2634276 h 2634276"/>
              <a:gd name="connsiteX0-41" fmla="*/ 1 w 3652840"/>
              <a:gd name="connsiteY0-42" fmla="*/ 2634276 h 2634276"/>
              <a:gd name="connsiteX1-43" fmla="*/ 2299608 w 3652840"/>
              <a:gd name="connsiteY1-44" fmla="*/ 683740 h 2634276"/>
              <a:gd name="connsiteX2-45" fmla="*/ 3652840 w 3652840"/>
              <a:gd name="connsiteY2-46" fmla="*/ 0 h 2634276"/>
              <a:gd name="connsiteX3-47" fmla="*/ 3652840 w 3652840"/>
              <a:gd name="connsiteY3-48" fmla="*/ 796413 h 2634276"/>
              <a:gd name="connsiteX4-49" fmla="*/ 1 w 3652840"/>
              <a:gd name="connsiteY4-50" fmla="*/ 2634276 h 2634276"/>
              <a:gd name="connsiteX0-51" fmla="*/ 0 w 3652839"/>
              <a:gd name="connsiteY0-52" fmla="*/ 2634276 h 2634276"/>
              <a:gd name="connsiteX1-53" fmla="*/ 2299607 w 3652839"/>
              <a:gd name="connsiteY1-54" fmla="*/ 683740 h 2634276"/>
              <a:gd name="connsiteX2-55" fmla="*/ 3652839 w 3652839"/>
              <a:gd name="connsiteY2-56" fmla="*/ 0 h 2634276"/>
              <a:gd name="connsiteX3-57" fmla="*/ 3652839 w 3652839"/>
              <a:gd name="connsiteY3-58" fmla="*/ 796413 h 2634276"/>
              <a:gd name="connsiteX4-59" fmla="*/ 0 w 3652839"/>
              <a:gd name="connsiteY4-60" fmla="*/ 2634276 h 2634276"/>
              <a:gd name="connsiteX0-61" fmla="*/ 0 w 1672869"/>
              <a:gd name="connsiteY0-62" fmla="*/ 1640359 h 1640359"/>
              <a:gd name="connsiteX1-63" fmla="*/ 319637 w 1672869"/>
              <a:gd name="connsiteY1-64" fmla="*/ 683740 h 1640359"/>
              <a:gd name="connsiteX2-65" fmla="*/ 1672869 w 1672869"/>
              <a:gd name="connsiteY2-66" fmla="*/ 0 h 1640359"/>
              <a:gd name="connsiteX3-67" fmla="*/ 1672869 w 1672869"/>
              <a:gd name="connsiteY3-68" fmla="*/ 796413 h 1640359"/>
              <a:gd name="connsiteX4-69" fmla="*/ 0 w 1672869"/>
              <a:gd name="connsiteY4-70" fmla="*/ 1640359 h 1640359"/>
              <a:gd name="connsiteX0-71" fmla="*/ 8837 w 1681706"/>
              <a:gd name="connsiteY0-72" fmla="*/ 1640359 h 1640359"/>
              <a:gd name="connsiteX1-73" fmla="*/ 0 w 1681706"/>
              <a:gd name="connsiteY1-74" fmla="*/ 861495 h 1640359"/>
              <a:gd name="connsiteX2-75" fmla="*/ 1681706 w 1681706"/>
              <a:gd name="connsiteY2-76" fmla="*/ 0 h 1640359"/>
              <a:gd name="connsiteX3-77" fmla="*/ 1681706 w 1681706"/>
              <a:gd name="connsiteY3-78" fmla="*/ 796413 h 1640359"/>
              <a:gd name="connsiteX4-79" fmla="*/ 8837 w 1681706"/>
              <a:gd name="connsiteY4-80" fmla="*/ 1640359 h 16403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81706" h="1640359">
                <a:moveTo>
                  <a:pt x="8837" y="1640359"/>
                </a:moveTo>
                <a:cubicBezTo>
                  <a:pt x="5891" y="1380738"/>
                  <a:pt x="2946" y="1121116"/>
                  <a:pt x="0" y="861495"/>
                </a:cubicBezTo>
                <a:lnTo>
                  <a:pt x="1681706" y="0"/>
                </a:lnTo>
                <a:lnTo>
                  <a:pt x="1681706" y="796413"/>
                </a:lnTo>
                <a:lnTo>
                  <a:pt x="8837" y="1640359"/>
                </a:lnTo>
                <a:close/>
              </a:path>
            </a:pathLst>
          </a:custGeom>
          <a:gradFill flip="none" rotWithShape="1">
            <a:gsLst>
              <a:gs pos="0">
                <a:srgbClr val="11AFEE">
                  <a:lumMod val="80000"/>
                </a:srgbClr>
              </a:gs>
              <a:gs pos="35000">
                <a:srgbClr val="11AFEE">
                  <a:shade val="67500"/>
                  <a:satMod val="115000"/>
                </a:srgbClr>
              </a:gs>
              <a:gs pos="70000">
                <a:srgbClr val="11AFEE">
                  <a:shade val="100000"/>
                  <a:satMod val="115000"/>
                </a:srgbClr>
              </a:gs>
            </a:gsLst>
            <a:lin ang="8100000" scaled="1"/>
            <a:tileRect/>
          </a:gradFill>
          <a:ln w="3175" cap="flat" cmpd="sng" algn="ctr">
            <a:noFill/>
            <a:prstDash val="solid"/>
          </a:ln>
          <a:effectLst/>
        </p:spPr>
        <p:txBody>
          <a:bodyPr anchor="ctr"/>
          <a:lstStyle/>
          <a:p>
            <a:pPr algn="ctr">
              <a:defRPr/>
            </a:pPr>
            <a:endParaRPr lang="en-US" kern="0">
              <a:solidFill>
                <a:srgbClr val="FFFFFF"/>
              </a:solidFill>
              <a:latin typeface="Arial" panose="020B0604020202020204"/>
            </a:endParaRPr>
          </a:p>
        </p:txBody>
      </p:sp>
      <p:sp>
        <p:nvSpPr>
          <p:cNvPr id="10" name="Rectangle 9"/>
          <p:cNvSpPr/>
          <p:nvPr/>
        </p:nvSpPr>
        <p:spPr>
          <a:xfrm>
            <a:off x="480719" y="904306"/>
            <a:ext cx="1313181" cy="646331"/>
          </a:xfrm>
          <a:prstGeom prst="rect">
            <a:avLst/>
          </a:prstGeom>
        </p:spPr>
        <p:txBody>
          <a:bodyPr wrap="none">
            <a:spAutoFit/>
            <a:scene3d>
              <a:camera prst="perspectiveContrastingRightFacing">
                <a:rot lat="1584000" lon="19024694" rev="232106"/>
              </a:camera>
              <a:lightRig rig="threePt" dir="t"/>
            </a:scene3d>
          </a:bodyPr>
          <a:lstStyle/>
          <a:p>
            <a:pPr algn="ctr">
              <a:defRPr/>
            </a:pPr>
            <a:r>
              <a:rPr lang="en-US" sz="3600" b="1" kern="0">
                <a:solidFill>
                  <a:srgbClr val="FFFF00"/>
                </a:solidFill>
                <a:effectLst>
                  <a:glow rad="114300">
                    <a:srgbClr val="095979">
                      <a:alpha val="80000"/>
                    </a:srgbClr>
                  </a:glow>
                </a:effectLst>
                <a:latin typeface="Arial" panose="020B0604020202020204" pitchFamily="34" charset="0"/>
                <a:cs typeface="Arial" panose="020B0604020202020204" pitchFamily="34" charset="0"/>
              </a:rPr>
              <a:t>Phần</a:t>
            </a:r>
          </a:p>
        </p:txBody>
      </p:sp>
      <p:pic>
        <p:nvPicPr>
          <p:cNvPr id="12" name="Picture 11" descr="A stone structure on a hill&#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5666" y="0"/>
            <a:ext cx="6586334"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589201" y="35240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p:cNvSpPr txBox="1">
            <a:spLocks noChangeArrowheads="1"/>
          </p:cNvSpPr>
          <p:nvPr/>
        </p:nvSpPr>
        <p:spPr bwMode="auto">
          <a:xfrm>
            <a:off x="307975" y="1569085"/>
            <a:ext cx="11664315" cy="5036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defRPr>
                <a:solidFill>
                  <a:schemeClr val="tx1"/>
                </a:solidFill>
                <a:latin typeface="Calibri" panose="020F0502020204030204" pitchFamily="34" charset="0"/>
              </a:defRPr>
            </a:lvl1pPr>
            <a:lvl2pPr marL="742950" indent="-285750" defTabSz="913130">
              <a:defRPr>
                <a:solidFill>
                  <a:schemeClr val="tx1"/>
                </a:solidFill>
                <a:latin typeface="Calibri" panose="020F0502020204030204" pitchFamily="34" charset="0"/>
              </a:defRPr>
            </a:lvl2pPr>
            <a:lvl3pPr marL="1143000" indent="-228600" defTabSz="913130">
              <a:defRPr>
                <a:solidFill>
                  <a:schemeClr val="tx1"/>
                </a:solidFill>
                <a:latin typeface="Calibri" panose="020F0502020204030204" pitchFamily="34" charset="0"/>
              </a:defRPr>
            </a:lvl3pPr>
            <a:lvl4pPr marL="1600200" indent="-228600" defTabSz="913130">
              <a:defRPr>
                <a:solidFill>
                  <a:schemeClr val="tx1"/>
                </a:solidFill>
                <a:latin typeface="Calibri" panose="020F0502020204030204" pitchFamily="34" charset="0"/>
              </a:defRPr>
            </a:lvl4pPr>
            <a:lvl5pPr marL="2057400" indent="-228600" defTabSz="913130">
              <a:defRPr>
                <a:solidFill>
                  <a:schemeClr val="tx1"/>
                </a:solidFill>
                <a:latin typeface="Calibri" panose="020F0502020204030204" pitchFamily="34" charset="0"/>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en-US" altLang="en-US" sz="2800">
                <a:effectLst/>
                <a:latin typeface="Times New Roman" panose="02020603050405020304" pitchFamily="18" charset="0"/>
                <a:ea typeface="Times New Roman" panose="02020603050405020304" pitchFamily="18" charset="0"/>
              </a:rPr>
              <a:t>Triển khai thực hiện chính sách hỗ trợ chuyển đổi cơ cấu cây trồng, mùa vụ; khuyến khích đầu tư, phát triển trồng trọt ứng dụng công nghệ cao, triển khai cấp và quản lý mã số vùng trồng; triển khai Đề án phát triển cây trồng chủ lực và cây ăn quả tỉnh Bình Định đến năm 2025, định hướng đến năm 2030.</a:t>
            </a:r>
          </a:p>
          <a:p>
            <a:pPr marL="457200" indent="-457200" algn="just">
              <a:spcBef>
                <a:spcPts val="400"/>
              </a:spcBef>
              <a:spcAft>
                <a:spcPts val="400"/>
              </a:spcAft>
              <a:buFont typeface="Wingdings" panose="05000000000000000000" pitchFamily="2" charset="2"/>
              <a:buChar char="v"/>
            </a:pPr>
            <a:r>
              <a:rPr lang="en-US" altLang="en-US" sz="2800">
                <a:latin typeface="Times New Roman" panose="02020603050405020304" pitchFamily="18" charset="0"/>
              </a:rPr>
              <a:t>Triển khai công tác phát triển sản xuất chăn nuôi; hướng dẫn, triển khai thực hiện chính sách hỗ trợ phát triển chăn nuôi; phối hợp thực hiện đẩy mạnh phát triển chăn nuôi, nhất là chăn nuôi quy mô trang trại, ứng dụng công nghệ cao, chăn nuôi theo hướng an toàn sinh học để giảm thiểu dịch bệnh theo Kế hoạch.</a:t>
            </a:r>
          </a:p>
          <a:p>
            <a:pPr marL="457200" indent="-457200" algn="just">
              <a:spcBef>
                <a:spcPts val="400"/>
              </a:spcBef>
              <a:spcAft>
                <a:spcPts val="400"/>
              </a:spcAft>
              <a:buFont typeface="Wingdings" panose="05000000000000000000" pitchFamily="2" charset="2"/>
              <a:buChar char="v"/>
            </a:pPr>
            <a:r>
              <a:rPr lang="en-US" altLang="en-US" sz="2800" b="0" kern="1200">
                <a:latin typeface="Times New Roman" panose="02020603050405020304" pitchFamily="18" charset="0"/>
                <a:ea typeface="+mn-ea"/>
                <a:cs typeface="Times New Roman" panose="02020603050405020304" pitchFamily="18" charset="0"/>
              </a:rPr>
              <a:t>Tăng cường phối hợp với các địa phương quản lý và giám sát trong nuôi trồng thủy sản; hướng dẫn thực hiện, tuân thủ lịch thời vụ năm 2025.</a:t>
            </a:r>
            <a:endParaRPr lang="vi-VN" sz="2800">
              <a:latin typeface="Times New Roman" panose="02020603050405020304" pitchFamily="18"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589201" y="35240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p:cNvSpPr txBox="1">
            <a:spLocks noChangeArrowheads="1"/>
          </p:cNvSpPr>
          <p:nvPr/>
        </p:nvSpPr>
        <p:spPr bwMode="auto">
          <a:xfrm>
            <a:off x="278765" y="1612900"/>
            <a:ext cx="1148588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defRPr>
                <a:solidFill>
                  <a:schemeClr val="tx1"/>
                </a:solidFill>
                <a:latin typeface="Calibri" panose="020F0502020204030204" pitchFamily="34" charset="0"/>
              </a:defRPr>
            </a:lvl1pPr>
            <a:lvl2pPr marL="742950" indent="-285750" defTabSz="913130">
              <a:defRPr>
                <a:solidFill>
                  <a:schemeClr val="tx1"/>
                </a:solidFill>
                <a:latin typeface="Calibri" panose="020F0502020204030204" pitchFamily="34" charset="0"/>
              </a:defRPr>
            </a:lvl2pPr>
            <a:lvl3pPr marL="1143000" indent="-228600" defTabSz="913130">
              <a:defRPr>
                <a:solidFill>
                  <a:schemeClr val="tx1"/>
                </a:solidFill>
                <a:latin typeface="Calibri" panose="020F0502020204030204" pitchFamily="34" charset="0"/>
              </a:defRPr>
            </a:lvl3pPr>
            <a:lvl4pPr marL="1600200" indent="-228600" defTabSz="913130">
              <a:defRPr>
                <a:solidFill>
                  <a:schemeClr val="tx1"/>
                </a:solidFill>
                <a:latin typeface="Calibri" panose="020F0502020204030204" pitchFamily="34" charset="0"/>
              </a:defRPr>
            </a:lvl4pPr>
            <a:lvl5pPr marL="2057400" indent="-228600" defTabSz="913130">
              <a:defRPr>
                <a:solidFill>
                  <a:schemeClr val="tx1"/>
                </a:solidFill>
                <a:latin typeface="Calibri" panose="020F0502020204030204" pitchFamily="34" charset="0"/>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en-US" altLang="en-US" sz="3200">
                <a:latin typeface="Times New Roman" panose="02020603050405020304" pitchFamily="18" charset="0"/>
                <a:cs typeface="Times New Roman" panose="02020603050405020304" pitchFamily="18" charset="0"/>
                <a:sym typeface="+mn-ea"/>
              </a:rPr>
              <a:t>Triển khai các biện pháp để quản lý, bảo vệ rừng; phòng chống cháy rừng trong tình hình nắng nóng, khô hạn; ngăn chặn triệt để tình trạng lấn, chiếm đất lâm nghiệp và khai thác lâm sản trái phép.</a:t>
            </a:r>
            <a:endParaRPr lang="en-US" altLang="en-US" sz="3200">
              <a:effectLst/>
              <a:latin typeface="Times New Roman" panose="02020603050405020304" pitchFamily="18" charset="0"/>
              <a:ea typeface="Times New Roman" panose="02020603050405020304" pitchFamily="18" charset="0"/>
            </a:endParaRPr>
          </a:p>
          <a:p>
            <a:pPr marL="457200" indent="-457200" algn="just">
              <a:spcBef>
                <a:spcPts val="400"/>
              </a:spcBef>
              <a:spcAft>
                <a:spcPts val="400"/>
              </a:spcAft>
              <a:buFont typeface="Wingdings" panose="05000000000000000000" pitchFamily="2" charset="2"/>
              <a:buChar char="v"/>
            </a:pPr>
            <a:r>
              <a:rPr lang="en-US" altLang="en-US" sz="3200">
                <a:latin typeface="Times New Roman" panose="02020603050405020304" pitchFamily="18" charset="0"/>
              </a:rPr>
              <a:t>Tăng cường công tác kiểm tra quản lý đất đai, tài nguyên môi trường; Kiểm tra, hướng dẫn và yêu cầu các doanh nghiệp kịp thời đóng cửa mỏ khi kết thúc khai thác. Tiếp tục phối hợp các đơn vị liên quan triển khai các nội dung thủ tục về cấp mỏ vật liệu phục vụ thi công các công trình trọng điểm trên địa bàn tỉnh và dự án đường bộ cao tốc Bắc -  Nam, đoạn qua tỉnh Bình Định.</a:t>
            </a:r>
            <a:endParaRPr lang="vi-VN" sz="3200">
              <a:latin typeface="Times New Roman" panose="02020603050405020304" pitchFamily="18"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p:cNvSpPr txBox="1">
            <a:spLocks noChangeArrowheads="1"/>
          </p:cNvSpPr>
          <p:nvPr/>
        </p:nvSpPr>
        <p:spPr bwMode="auto">
          <a:xfrm>
            <a:off x="353487" y="1500193"/>
            <a:ext cx="11491768"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defRPr>
                <a:solidFill>
                  <a:schemeClr val="tx1"/>
                </a:solidFill>
                <a:latin typeface="Calibri" panose="020F0502020204030204" pitchFamily="34" charset="0"/>
              </a:defRPr>
            </a:lvl1pPr>
            <a:lvl2pPr marL="742950" indent="-285750" defTabSz="913130">
              <a:defRPr>
                <a:solidFill>
                  <a:schemeClr val="tx1"/>
                </a:solidFill>
                <a:latin typeface="Calibri" panose="020F0502020204030204" pitchFamily="34" charset="0"/>
              </a:defRPr>
            </a:lvl2pPr>
            <a:lvl3pPr marL="1143000" indent="-228600" defTabSz="913130">
              <a:defRPr>
                <a:solidFill>
                  <a:schemeClr val="tx1"/>
                </a:solidFill>
                <a:latin typeface="Calibri" panose="020F0502020204030204" pitchFamily="34" charset="0"/>
              </a:defRPr>
            </a:lvl3pPr>
            <a:lvl4pPr marL="1600200" indent="-228600" defTabSz="913130">
              <a:defRPr>
                <a:solidFill>
                  <a:schemeClr val="tx1"/>
                </a:solidFill>
                <a:latin typeface="Calibri" panose="020F0502020204030204" pitchFamily="34" charset="0"/>
              </a:defRPr>
            </a:lvl4pPr>
            <a:lvl5pPr marL="2057400" indent="-228600" defTabSz="913130">
              <a:defRPr>
                <a:solidFill>
                  <a:schemeClr val="tx1"/>
                </a:solidFill>
                <a:latin typeface="Calibri" panose="020F0502020204030204" pitchFamily="34" charset="0"/>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defRPr>
            </a:lvl9pPr>
          </a:lstStyle>
          <a:p>
            <a:pPr marL="342900" indent="-342900" algn="just" defTabSz="914400">
              <a:spcBef>
                <a:spcPts val="600"/>
              </a:spcBef>
              <a:spcAft>
                <a:spcPts val="600"/>
              </a:spcAft>
              <a:buFont typeface="Wingdings" panose="05000000000000000000" pitchFamily="2" charset="2"/>
              <a:buChar char="v"/>
            </a:pPr>
            <a:r>
              <a:rPr lang="en-US" altLang="en-US" sz="2600" b="0" kern="1200">
                <a:effectLst/>
                <a:latin typeface="Times New Roman" panose="02020603050405020304" pitchFamily="18" charset="0"/>
                <a:ea typeface="+mn-ea"/>
                <a:cs typeface="Times New Roman" panose="02020603050405020304" pitchFamily="18" charset="0"/>
              </a:rPr>
              <a:t>Phấn đấu chỉ số sản xuất công nghiệp Quý II năm 2025 tăng từ 10% trở lên so với năm 2024.</a:t>
            </a:r>
          </a:p>
          <a:p>
            <a:pPr marL="342900" indent="-342900" algn="just" defTabSz="914400" rtl="0" eaLnBrk="1" latinLnBrk="0" hangingPunct="1">
              <a:spcBef>
                <a:spcPts val="600"/>
              </a:spcBef>
              <a:spcAft>
                <a:spcPts val="600"/>
              </a:spcAft>
              <a:buFont typeface="Wingdings" panose="05000000000000000000" pitchFamily="2" charset="2"/>
              <a:buChar char="v"/>
            </a:pPr>
            <a:r>
              <a:rPr lang="en-US" altLang="en-US" sz="2600">
                <a:latin typeface="Times New Roman" panose="02020603050405020304" pitchFamily="18" charset="0"/>
                <a:cs typeface="Times New Roman" panose="02020603050405020304" pitchFamily="18" charset="0"/>
              </a:rPr>
              <a:t>Đẩy nhanh tiến độ đầu tư các Khu công nghiệp trọng điểm mới, như: Khu Công nghiệp Hoài Mỹ, Khu Công nghiệp Phù Mỹ; tiến độ triển khai thực hiện di dời các doanh nghiệp, cơ sở sản xuất trong các Cụm công nghiệp như: CCN Nhơn Bình, CCN Quang Trung (TP. Quy Nhơn) và CCN Gò Đá Trắng (TX. An Nhơn).</a:t>
            </a:r>
          </a:p>
          <a:p>
            <a:pPr marL="342900" indent="-342900" algn="just" defTabSz="914400" rtl="0" eaLnBrk="1" latinLnBrk="0" hangingPunct="1">
              <a:spcBef>
                <a:spcPts val="600"/>
              </a:spcBef>
              <a:spcAft>
                <a:spcPts val="600"/>
              </a:spcAft>
              <a:buFont typeface="Wingdings" panose="05000000000000000000" pitchFamily="2" charset="2"/>
              <a:buChar char="v"/>
            </a:pPr>
            <a:r>
              <a:rPr lang="en-US" altLang="en-US" sz="2600">
                <a:latin typeface="Times New Roman" panose="02020603050405020304" pitchFamily="18" charset="0"/>
                <a:cs typeface="Times New Roman" panose="02020603050405020304" pitchFamily="18" charset="0"/>
              </a:rPr>
              <a:t>Tăng cường công tác quản lý đô thị, trật tự và chất lượng xây dựng trên địa bàn tỉnh. Tiếp tục rà soát, chuẩn hóa xây dựng các khu đô thị mới, khu tái định cư trên địa bàn tỉnh gắn với xây dựng hạ tầng đô thị thông minh, hiện đại, đô thị kiểu mẫu.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2F47907-BFA6-9C9C-7410-0773243570E0}"/>
              </a:ext>
            </a:extLst>
          </p:cNvPr>
          <p:cNvSpPr txBox="1"/>
          <p:nvPr/>
        </p:nvSpPr>
        <p:spPr>
          <a:xfrm>
            <a:off x="464328" y="118259"/>
            <a:ext cx="8769515" cy="400110"/>
          </a:xfrm>
          <a:prstGeom prst="rect">
            <a:avLst/>
          </a:prstGeom>
          <a:noFill/>
        </p:spPr>
        <p:txBody>
          <a:bodyPr wrap="square">
            <a:spAutoFit/>
          </a:bodyPr>
          <a:lstStyle/>
          <a:p>
            <a:pPr>
              <a:lnSpc>
                <a:spcPct val="100000"/>
              </a:lnSpc>
            </a:pPr>
            <a:r>
              <a:rPr lang="vi-VN" sz="2000" b="1">
                <a:latin typeface="+mj-lt"/>
                <a:cs typeface="Arial" panose="020B0604020202020204" pitchFamily="34" charset="0"/>
              </a:rPr>
              <a:t>I. KẾT QUẢ THỰC HIỆN CHỈ TIÊU HĐND VÀ UBND TỈNH GIAO</a:t>
            </a:r>
          </a:p>
        </p:txBody>
      </p:sp>
      <p:graphicFrame>
        <p:nvGraphicFramePr>
          <p:cNvPr id="2" name="Table 1">
            <a:extLst>
              <a:ext uri="{FF2B5EF4-FFF2-40B4-BE49-F238E27FC236}">
                <a16:creationId xmlns:a16="http://schemas.microsoft.com/office/drawing/2014/main" id="{FCA2CEB1-FACE-7E00-D851-D7786BB15FD3}"/>
              </a:ext>
            </a:extLst>
          </p:cNvPr>
          <p:cNvGraphicFramePr>
            <a:graphicFrameLocks noGrp="1"/>
          </p:cNvGraphicFramePr>
          <p:nvPr>
            <p:extLst>
              <p:ext uri="{D42A27DB-BD31-4B8C-83A1-F6EECF244321}">
                <p14:modId xmlns:p14="http://schemas.microsoft.com/office/powerpoint/2010/main" val="3547617265"/>
              </p:ext>
            </p:extLst>
          </p:nvPr>
        </p:nvGraphicFramePr>
        <p:xfrm>
          <a:off x="232305" y="636627"/>
          <a:ext cx="11714715" cy="5984854"/>
        </p:xfrm>
        <a:graphic>
          <a:graphicData uri="http://schemas.openxmlformats.org/drawingml/2006/table">
            <a:tbl>
              <a:tblPr/>
              <a:tblGrid>
                <a:gridCol w="596637">
                  <a:extLst>
                    <a:ext uri="{9D8B030D-6E8A-4147-A177-3AD203B41FA5}">
                      <a16:colId xmlns:a16="http://schemas.microsoft.com/office/drawing/2014/main" val="2523415032"/>
                    </a:ext>
                  </a:extLst>
                </a:gridCol>
                <a:gridCol w="3633548">
                  <a:extLst>
                    <a:ext uri="{9D8B030D-6E8A-4147-A177-3AD203B41FA5}">
                      <a16:colId xmlns:a16="http://schemas.microsoft.com/office/drawing/2014/main" val="1500521644"/>
                    </a:ext>
                  </a:extLst>
                </a:gridCol>
                <a:gridCol w="788090">
                  <a:extLst>
                    <a:ext uri="{9D8B030D-6E8A-4147-A177-3AD203B41FA5}">
                      <a16:colId xmlns:a16="http://schemas.microsoft.com/office/drawing/2014/main" val="4243685449"/>
                    </a:ext>
                  </a:extLst>
                </a:gridCol>
                <a:gridCol w="1038423">
                  <a:extLst>
                    <a:ext uri="{9D8B030D-6E8A-4147-A177-3AD203B41FA5}">
                      <a16:colId xmlns:a16="http://schemas.microsoft.com/office/drawing/2014/main" val="2845676600"/>
                    </a:ext>
                  </a:extLst>
                </a:gridCol>
                <a:gridCol w="1038423">
                  <a:extLst>
                    <a:ext uri="{9D8B030D-6E8A-4147-A177-3AD203B41FA5}">
                      <a16:colId xmlns:a16="http://schemas.microsoft.com/office/drawing/2014/main" val="1169485353"/>
                    </a:ext>
                  </a:extLst>
                </a:gridCol>
                <a:gridCol w="1038423">
                  <a:extLst>
                    <a:ext uri="{9D8B030D-6E8A-4147-A177-3AD203B41FA5}">
                      <a16:colId xmlns:a16="http://schemas.microsoft.com/office/drawing/2014/main" val="1919520557"/>
                    </a:ext>
                  </a:extLst>
                </a:gridCol>
                <a:gridCol w="1038423">
                  <a:extLst>
                    <a:ext uri="{9D8B030D-6E8A-4147-A177-3AD203B41FA5}">
                      <a16:colId xmlns:a16="http://schemas.microsoft.com/office/drawing/2014/main" val="1799616058"/>
                    </a:ext>
                  </a:extLst>
                </a:gridCol>
                <a:gridCol w="1270215">
                  <a:extLst>
                    <a:ext uri="{9D8B030D-6E8A-4147-A177-3AD203B41FA5}">
                      <a16:colId xmlns:a16="http://schemas.microsoft.com/office/drawing/2014/main" val="2078595547"/>
                    </a:ext>
                  </a:extLst>
                </a:gridCol>
                <a:gridCol w="1272533">
                  <a:extLst>
                    <a:ext uri="{9D8B030D-6E8A-4147-A177-3AD203B41FA5}">
                      <a16:colId xmlns:a16="http://schemas.microsoft.com/office/drawing/2014/main" val="2618999142"/>
                    </a:ext>
                  </a:extLst>
                </a:gridCol>
              </a:tblGrid>
              <a:tr h="500456">
                <a:tc rowSpan="2">
                  <a:txBody>
                    <a:bodyPr/>
                    <a:lstStyle/>
                    <a:p>
                      <a:pPr algn="ctr" fontAlgn="ctr"/>
                      <a:r>
                        <a:rPr lang="vi-VN" sz="1200" b="1" i="0" u="none" strike="noStrike">
                          <a:solidFill>
                            <a:srgbClr val="000000"/>
                          </a:solidFill>
                          <a:effectLst/>
                          <a:latin typeface="Times New Roman" panose="02020603050405020304" pitchFamily="18" charset="0"/>
                        </a:rPr>
                        <a:t>STT</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200" b="1" i="0" u="none" strike="noStrike">
                          <a:solidFill>
                            <a:srgbClr val="000000"/>
                          </a:solidFill>
                          <a:effectLst/>
                          <a:latin typeface="Times New Roman" panose="02020603050405020304" pitchFamily="18" charset="0"/>
                        </a:rPr>
                        <a:t>Chỉ tiêu</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200" b="1" i="0" u="none" strike="noStrike">
                          <a:solidFill>
                            <a:srgbClr val="000000"/>
                          </a:solidFill>
                          <a:effectLst/>
                          <a:latin typeface="Times New Roman" panose="02020603050405020304" pitchFamily="18" charset="0"/>
                        </a:rPr>
                        <a:t>Đơn vị</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200" b="1" i="0" u="none" strike="noStrike">
                          <a:solidFill>
                            <a:srgbClr val="000000"/>
                          </a:solidFill>
                          <a:effectLst/>
                          <a:latin typeface="Times New Roman" panose="02020603050405020304" pitchFamily="18" charset="0"/>
                        </a:rPr>
                        <a:t>Kế hoạch năm 2025</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200" b="1" i="0" u="none" strike="noStrike">
                          <a:solidFill>
                            <a:srgbClr val="000000"/>
                          </a:solidFill>
                          <a:effectLst/>
                          <a:latin typeface="Times New Roman" panose="02020603050405020304" pitchFamily="18" charset="0"/>
                        </a:rPr>
                        <a:t>Thực hiện Quý I năm 2025</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200" b="1" i="0" u="none" strike="noStrike">
                          <a:solidFill>
                            <a:srgbClr val="000000"/>
                          </a:solidFill>
                          <a:effectLst/>
                          <a:latin typeface="Times New Roman" panose="02020603050405020304" pitchFamily="18" charset="0"/>
                        </a:rPr>
                        <a:t>Tháng 4 năm 2025</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200" b="1" i="0" u="none" strike="noStrike">
                          <a:solidFill>
                            <a:srgbClr val="000000"/>
                          </a:solidFill>
                          <a:effectLst/>
                          <a:latin typeface="Times New Roman" panose="02020603050405020304" pitchFamily="18" charset="0"/>
                        </a:rPr>
                        <a:t>Lũy kế 4 tháng năm 2025</a:t>
                      </a:r>
                    </a:p>
                  </a:txBody>
                  <a:tcPr marL="6698" marR="6698" marT="669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vi-VN" sz="1600" b="1" i="0" u="none" strike="noStrike">
                          <a:solidFill>
                            <a:srgbClr val="000000"/>
                          </a:solidFill>
                          <a:effectLst/>
                          <a:latin typeface="Times New Roman" panose="02020603050405020304" pitchFamily="18" charset="0"/>
                        </a:rPr>
                        <a:t>Ước thực hiện 4 tháng năm 2025 so với:</a:t>
                      </a:r>
                    </a:p>
                  </a:txBody>
                  <a:tcPr marL="6698" marR="6698" marT="66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a:p>
                  </a:txBody>
                  <a:tcPr/>
                </a:tc>
                <a:extLst>
                  <a:ext uri="{0D108BD9-81ED-4DB2-BD59-A6C34878D82A}">
                    <a16:rowId xmlns:a16="http://schemas.microsoft.com/office/drawing/2014/main" val="1811131721"/>
                  </a:ext>
                </a:extLst>
              </a:tr>
              <a:tr h="377037">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ctr" fontAlgn="ctr"/>
                      <a:r>
                        <a:rPr lang="vi-VN" sz="1200" b="1" i="0" u="none" strike="noStrike">
                          <a:solidFill>
                            <a:srgbClr val="000000"/>
                          </a:solidFill>
                          <a:effectLst/>
                          <a:latin typeface="Times New Roman" panose="02020603050405020304" pitchFamily="18" charset="0"/>
                        </a:rPr>
                        <a:t>Kế hoạch năm 2025</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Cùng kỳ</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4157129"/>
                  </a:ext>
                </a:extLst>
              </a:tr>
              <a:tr h="246097">
                <a:tc>
                  <a:txBody>
                    <a:bodyPr/>
                    <a:lstStyle/>
                    <a:p>
                      <a:pPr algn="ctr" fontAlgn="ctr"/>
                      <a:r>
                        <a:rPr lang="vi-VN" sz="1200" b="0" i="1" u="none" strike="noStrike">
                          <a:solidFill>
                            <a:srgbClr val="000000"/>
                          </a:solidFill>
                          <a:effectLst/>
                          <a:latin typeface="Times New Roman" panose="02020603050405020304" pitchFamily="18" charset="0"/>
                        </a:rPr>
                        <a:t>1</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2</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3</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4</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5</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6</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7</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8</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9</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8877957"/>
                  </a:ext>
                </a:extLst>
              </a:tr>
              <a:tr h="377037">
                <a:tc>
                  <a:txBody>
                    <a:bodyPr/>
                    <a:lstStyle/>
                    <a:p>
                      <a:pPr algn="ctr" fontAlgn="ctr"/>
                      <a:r>
                        <a:rPr lang="vi-VN" sz="1200" b="1" i="0" u="none" strike="noStrike">
                          <a:solidFill>
                            <a:srgbClr val="000000"/>
                          </a:solidFill>
                          <a:effectLst/>
                          <a:latin typeface="Times New Roman" panose="02020603050405020304" pitchFamily="18" charset="0"/>
                        </a:rPr>
                        <a:t>I</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3"/>
                    </a:solidFill>
                  </a:tcPr>
                </a:tc>
                <a:tc>
                  <a:txBody>
                    <a:bodyPr/>
                    <a:lstStyle/>
                    <a:p>
                      <a:pPr algn="l" fontAlgn="ctr"/>
                      <a:r>
                        <a:rPr lang="vi-VN" sz="1200" b="1" i="0" u="none" strike="noStrike">
                          <a:solidFill>
                            <a:srgbClr val="000000"/>
                          </a:solidFill>
                          <a:effectLst/>
                          <a:latin typeface="Times New Roman" panose="02020603050405020304" pitchFamily="18" charset="0"/>
                        </a:rPr>
                        <a:t>CHỈ TIÊU HỘI ĐỒNG NHÂN DÂN TỈNH GIAO</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3"/>
                    </a:solidFill>
                  </a:tcPr>
                </a:tc>
                <a:tc>
                  <a:txBody>
                    <a:bodyPr/>
                    <a:lstStyle/>
                    <a:p>
                      <a:pPr algn="ctr" fontAlgn="ctr"/>
                      <a:r>
                        <a:rPr lang="vi-VN" sz="1200" b="1"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3"/>
                    </a:solidFill>
                  </a:tcPr>
                </a:tc>
                <a:tc>
                  <a:txBody>
                    <a:bodyPr/>
                    <a:lstStyle/>
                    <a:p>
                      <a:pPr algn="ctr" fontAlgn="ctr"/>
                      <a:r>
                        <a:rPr lang="vi-VN" sz="1200" b="1"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3"/>
                    </a:solidFill>
                  </a:tcPr>
                </a:tc>
                <a:tc>
                  <a:txBody>
                    <a:bodyPr/>
                    <a:lstStyle/>
                    <a:p>
                      <a:pPr algn="ctr" fontAlgn="ctr"/>
                      <a:r>
                        <a:rPr lang="vi-VN" sz="1200" b="1"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3"/>
                    </a:solidFill>
                  </a:tcPr>
                </a:tc>
                <a:tc>
                  <a:txBody>
                    <a:bodyPr/>
                    <a:lstStyle/>
                    <a:p>
                      <a:pPr algn="ctr" fontAlgn="ctr"/>
                      <a:r>
                        <a:rPr lang="vi-VN" sz="1200" b="1"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3"/>
                    </a:solidFill>
                  </a:tcPr>
                </a:tc>
                <a:tc>
                  <a:txBody>
                    <a:bodyPr/>
                    <a:lstStyle/>
                    <a:p>
                      <a:pPr algn="ctr" fontAlgn="ctr"/>
                      <a:r>
                        <a:rPr lang="vi-VN" sz="1200" b="1"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3"/>
                    </a:solidFill>
                  </a:tcPr>
                </a:tc>
                <a:tc>
                  <a:txBody>
                    <a:bodyPr/>
                    <a:lstStyle/>
                    <a:p>
                      <a:pPr algn="ctr" fontAlgn="ctr"/>
                      <a:r>
                        <a:rPr lang="vi-VN" sz="1200" b="1"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3"/>
                    </a:solidFill>
                  </a:tcPr>
                </a:tc>
                <a:tc>
                  <a:txBody>
                    <a:bodyPr/>
                    <a:lstStyle/>
                    <a:p>
                      <a:pPr algn="ctr" fontAlgn="ctr"/>
                      <a:r>
                        <a:rPr lang="vi-VN" sz="1200" b="1"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847245483"/>
                  </a:ext>
                </a:extLst>
              </a:tr>
              <a:tr h="290042">
                <a:tc>
                  <a:txBody>
                    <a:bodyPr/>
                    <a:lstStyle/>
                    <a:p>
                      <a:pPr algn="ctr" fontAlgn="ctr"/>
                      <a:r>
                        <a:rPr lang="vi-VN" sz="1200" b="0" i="0" u="none" strike="noStrike">
                          <a:solidFill>
                            <a:srgbClr val="000000"/>
                          </a:solidFill>
                          <a:effectLst/>
                          <a:latin typeface="Times New Roman" panose="02020603050405020304" pitchFamily="18" charset="0"/>
                        </a:rPr>
                        <a:t>1</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Tốc độ tăng GRDP</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8,5 - 9,0</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7,</a:t>
                      </a:r>
                      <a:r>
                        <a:rPr lang="en-US" sz="1200" b="0" i="0" u="none" strike="noStrike">
                          <a:solidFill>
                            <a:srgbClr val="000000"/>
                          </a:solidFill>
                          <a:effectLst/>
                          <a:latin typeface="Times New Roman" panose="02020603050405020304" pitchFamily="18" charset="0"/>
                        </a:rPr>
                        <a:t>51</a:t>
                      </a:r>
                      <a:endParaRPr lang="vi-VN" sz="1200" b="0" i="0" u="none" strike="noStrike">
                        <a:solidFill>
                          <a:srgbClr val="000000"/>
                        </a:solidFill>
                        <a:effectLst/>
                        <a:latin typeface="Times New Roman" panose="02020603050405020304" pitchFamily="18" charset="0"/>
                      </a:endParaRPr>
                    </a:p>
                  </a:txBody>
                  <a:tcPr marL="5465" marR="5465" marT="54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8329062"/>
                  </a:ext>
                </a:extLst>
              </a:tr>
              <a:tr h="290042">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Nông, lâm, thuỷ sản</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3,6 - 3,8</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3,43</a:t>
                      </a:r>
                    </a:p>
                  </a:txBody>
                  <a:tcPr marL="5465" marR="5465" marT="54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1273914"/>
                  </a:ext>
                </a:extLst>
              </a:tr>
              <a:tr h="457035">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Công nghiệp và xây dựng</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11,2 - 12,0</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10,96</a:t>
                      </a:r>
                    </a:p>
                  </a:txBody>
                  <a:tcPr marL="5465" marR="5465" marT="54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9489758"/>
                  </a:ext>
                </a:extLst>
              </a:tr>
              <a:tr h="290042">
                <a:tc>
                  <a:txBody>
                    <a:bodyPr/>
                    <a:lstStyle/>
                    <a:p>
                      <a:pPr algn="ctr" fontAlgn="ctr"/>
                      <a:r>
                        <a:rPr lang="vi-VN" sz="1200" b="0" i="1"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Times New Roman" panose="02020603050405020304" pitchFamily="18" charset="0"/>
                        </a:rPr>
                        <a:t>     + Công nghiệp</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11,5 - 12,3</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10,7</a:t>
                      </a:r>
                      <a:r>
                        <a:rPr lang="en-US" sz="1200" b="0" i="1" u="none" strike="noStrike">
                          <a:solidFill>
                            <a:srgbClr val="000000"/>
                          </a:solidFill>
                          <a:effectLst/>
                          <a:latin typeface="Times New Roman" panose="02020603050405020304" pitchFamily="18" charset="0"/>
                        </a:rPr>
                        <a:t>0</a:t>
                      </a:r>
                      <a:endParaRPr lang="vi-VN" sz="1200" b="0" i="1" u="none" strike="noStrike">
                        <a:solidFill>
                          <a:srgbClr val="000000"/>
                        </a:solidFill>
                        <a:effectLst/>
                        <a:latin typeface="Times New Roman" panose="02020603050405020304" pitchFamily="18" charset="0"/>
                      </a:endParaRPr>
                    </a:p>
                  </a:txBody>
                  <a:tcPr marL="5465" marR="5465" marT="54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4780356"/>
                  </a:ext>
                </a:extLst>
              </a:tr>
              <a:tr h="290042">
                <a:tc>
                  <a:txBody>
                    <a:bodyPr/>
                    <a:lstStyle/>
                    <a:p>
                      <a:pPr algn="ctr" fontAlgn="ctr"/>
                      <a:r>
                        <a:rPr lang="vi-VN" sz="1200" b="0" i="1"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Times New Roman" panose="02020603050405020304" pitchFamily="18" charset="0"/>
                        </a:rPr>
                        <a:t>     + Xây dựng</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10,7 - 11,5</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11,75</a:t>
                      </a:r>
                    </a:p>
                  </a:txBody>
                  <a:tcPr marL="5465" marR="5465" marT="54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7139097"/>
                  </a:ext>
                </a:extLst>
              </a:tr>
              <a:tr h="465826">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Dịch vụ</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9,1 - 9,6</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7,</a:t>
                      </a:r>
                      <a:r>
                        <a:rPr lang="en-US" sz="1200" b="0" i="0" u="none" strike="noStrike">
                          <a:solidFill>
                            <a:srgbClr val="000000"/>
                          </a:solidFill>
                          <a:effectLst/>
                          <a:latin typeface="Times New Roman" panose="02020603050405020304" pitchFamily="18" charset="0"/>
                        </a:rPr>
                        <a:t>84</a:t>
                      </a:r>
                      <a:endParaRPr lang="vi-VN" sz="1200" b="0" i="0" u="none" strike="noStrike">
                        <a:solidFill>
                          <a:srgbClr val="000000"/>
                        </a:solidFill>
                        <a:effectLst/>
                        <a:latin typeface="Times New Roman" panose="02020603050405020304" pitchFamily="18" charset="0"/>
                      </a:endParaRPr>
                    </a:p>
                  </a:txBody>
                  <a:tcPr marL="5465" marR="5465" marT="54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0016801"/>
                  </a:ext>
                </a:extLst>
              </a:tr>
              <a:tr h="290042">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Thuế sản phẩm trừ trợ cấp sản phẩm</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10,2 - 10,5</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2,93</a:t>
                      </a:r>
                      <a:endParaRPr lang="vi-VN" sz="1200" b="0" i="0" u="none" strike="noStrike">
                        <a:solidFill>
                          <a:srgbClr val="000000"/>
                        </a:solidFill>
                        <a:effectLst/>
                        <a:latin typeface="Times New Roman" panose="02020603050405020304" pitchFamily="18" charset="0"/>
                      </a:endParaRPr>
                    </a:p>
                  </a:txBody>
                  <a:tcPr marL="5465" marR="5465" marT="54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009250"/>
                  </a:ext>
                </a:extLst>
              </a:tr>
              <a:tr h="290042">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GRDP bình quân đầu người</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Triệu đồng</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96,5 - 97,3</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8336620"/>
                  </a:ext>
                </a:extLst>
              </a:tr>
              <a:tr h="290042">
                <a:tc>
                  <a:txBody>
                    <a:bodyPr/>
                    <a:lstStyle/>
                    <a:p>
                      <a:pPr algn="ctr" fontAlgn="ctr"/>
                      <a:r>
                        <a:rPr lang="vi-VN" sz="1200" b="0" i="0" u="none" strike="noStrike">
                          <a:solidFill>
                            <a:srgbClr val="000000"/>
                          </a:solidFill>
                          <a:effectLst/>
                          <a:latin typeface="Times New Roman" panose="02020603050405020304" pitchFamily="18" charset="0"/>
                        </a:rPr>
                        <a:t>2</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Chỉ số sản xuất CN (IIP)</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8,5 - 9,5</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9,46</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2,96</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9,72</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7859314"/>
                  </a:ext>
                </a:extLst>
              </a:tr>
              <a:tr h="290042">
                <a:tc>
                  <a:txBody>
                    <a:bodyPr/>
                    <a:lstStyle/>
                    <a:p>
                      <a:pPr algn="ctr" fontAlgn="ctr"/>
                      <a:r>
                        <a:rPr lang="vi-VN" sz="1200" b="0" i="0" u="none" strike="noStrike">
                          <a:solidFill>
                            <a:srgbClr val="000000"/>
                          </a:solidFill>
                          <a:effectLst/>
                          <a:latin typeface="Times New Roman" panose="02020603050405020304" pitchFamily="18" charset="0"/>
                        </a:rPr>
                        <a:t>3</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Kim ngạch xuất khẩu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Triệu USD</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1.710</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455,3</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161,4</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616,7</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36,1%</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105,7%</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0270095"/>
                  </a:ext>
                </a:extLst>
              </a:tr>
              <a:tr h="290042">
                <a:tc>
                  <a:txBody>
                    <a:bodyPr/>
                    <a:lstStyle/>
                    <a:p>
                      <a:pPr algn="ctr" fontAlgn="ctr"/>
                      <a:r>
                        <a:rPr lang="vi-VN" sz="1200" b="0" i="0" u="none" strike="noStrike">
                          <a:solidFill>
                            <a:srgbClr val="000000"/>
                          </a:solidFill>
                          <a:effectLst/>
                          <a:latin typeface="Times New Roman" panose="02020603050405020304" pitchFamily="18" charset="0"/>
                        </a:rPr>
                        <a:t>4</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Tổng thu ngân sách trên địa bàn</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Tỷ đồng</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17.415</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4.307,6</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1.688,3</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5.995,9</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34,4%</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150,3%</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8484793"/>
                  </a:ext>
                </a:extLst>
              </a:tr>
              <a:tr h="246097">
                <a:tc>
                  <a:txBody>
                    <a:bodyPr/>
                    <a:lstStyle/>
                    <a:p>
                      <a:pPr algn="ctr" fontAlgn="ctr"/>
                      <a:r>
                        <a:rPr lang="vi-VN" sz="1200" b="0" i="1"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Times New Roman" panose="02020603050405020304" pitchFamily="18" charset="0"/>
                        </a:rPr>
                        <a:t>- Thu nội địa</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Tỷ đồng</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16.370</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4.178,5</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1.643,2</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5.822</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3</a:t>
                      </a:r>
                      <a:r>
                        <a:rPr lang="en-US" sz="1200" b="0" i="0" u="none" strike="noStrike">
                          <a:solidFill>
                            <a:srgbClr val="000000"/>
                          </a:solidFill>
                          <a:effectLst/>
                          <a:latin typeface="Times New Roman" panose="02020603050405020304" pitchFamily="18" charset="0"/>
                        </a:rPr>
                        <a:t>5,6</a:t>
                      </a:r>
                      <a:r>
                        <a:rPr lang="vi-VN" sz="1200" b="0" i="0" u="none" strike="noStrike">
                          <a:solidFill>
                            <a:srgbClr val="000000"/>
                          </a:solidFill>
                          <a:effectLst/>
                          <a:latin typeface="Times New Roman" panose="02020603050405020304" pitchFamily="18" charset="0"/>
                        </a:rPr>
                        <a:t>%</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157,9%</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028779"/>
                  </a:ext>
                </a:extLst>
              </a:tr>
              <a:tr h="246097">
                <a:tc>
                  <a:txBody>
                    <a:bodyPr/>
                    <a:lstStyle/>
                    <a:p>
                      <a:pPr algn="ctr" fontAlgn="ctr"/>
                      <a:r>
                        <a:rPr lang="vi-VN" sz="1200" b="0" i="1"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Times New Roman" panose="02020603050405020304" pitchFamily="18" charset="0"/>
                        </a:rPr>
                        <a:t>- Thu thuế từ hoạt động xuất nhập khẩu</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Tỷ đồng</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950</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101,1</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35,9</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137</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14,4%</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55,4%</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3934125"/>
                  </a:ext>
                </a:extLst>
              </a:tr>
              <a:tr h="458794">
                <a:tc>
                  <a:txBody>
                    <a:bodyPr/>
                    <a:lstStyle/>
                    <a:p>
                      <a:pPr algn="ctr" fontAlgn="ctr"/>
                      <a:r>
                        <a:rPr lang="vi-VN" sz="1200" b="0" i="0" u="none" strike="noStrike">
                          <a:solidFill>
                            <a:srgbClr val="000000"/>
                          </a:solidFill>
                          <a:effectLst/>
                          <a:latin typeface="Times New Roman" panose="02020603050405020304" pitchFamily="18" charset="0"/>
                        </a:rPr>
                        <a:t>5</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Tốc độ tăng Tổng vốn đầu tư phát triển toàn xã hội</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9,5</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9,1</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98" marR="6698" marT="6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8848520"/>
                  </a:ext>
                </a:extLst>
              </a:tr>
            </a:tbl>
          </a:graphicData>
        </a:graphic>
      </p:graphicFrame>
    </p:spTree>
    <p:extLst>
      <p:ext uri="{BB962C8B-B14F-4D97-AF65-F5344CB8AC3E}">
        <p14:creationId xmlns:p14="http://schemas.microsoft.com/office/powerpoint/2010/main" val="19576432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p:cNvSpPr txBox="1">
            <a:spLocks noChangeArrowheads="1"/>
          </p:cNvSpPr>
          <p:nvPr/>
        </p:nvSpPr>
        <p:spPr bwMode="auto">
          <a:xfrm>
            <a:off x="480060" y="1508125"/>
            <a:ext cx="11274425" cy="5036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defRPr>
                <a:solidFill>
                  <a:schemeClr val="tx1"/>
                </a:solidFill>
                <a:latin typeface="Calibri" panose="020F0502020204030204" pitchFamily="34" charset="0"/>
              </a:defRPr>
            </a:lvl1pPr>
            <a:lvl2pPr marL="742950" indent="-285750" defTabSz="913130">
              <a:defRPr>
                <a:solidFill>
                  <a:schemeClr val="tx1"/>
                </a:solidFill>
                <a:latin typeface="Calibri" panose="020F0502020204030204" pitchFamily="34" charset="0"/>
              </a:defRPr>
            </a:lvl2pPr>
            <a:lvl3pPr marL="1143000" indent="-228600" defTabSz="913130">
              <a:defRPr>
                <a:solidFill>
                  <a:schemeClr val="tx1"/>
                </a:solidFill>
                <a:latin typeface="Calibri" panose="020F0502020204030204" pitchFamily="34" charset="0"/>
              </a:defRPr>
            </a:lvl3pPr>
            <a:lvl4pPr marL="1600200" indent="-228600" defTabSz="913130">
              <a:defRPr>
                <a:solidFill>
                  <a:schemeClr val="tx1"/>
                </a:solidFill>
                <a:latin typeface="Calibri" panose="020F0502020204030204" pitchFamily="34" charset="0"/>
              </a:defRPr>
            </a:lvl4pPr>
            <a:lvl5pPr marL="2057400" indent="-228600" defTabSz="913130">
              <a:defRPr>
                <a:solidFill>
                  <a:schemeClr val="tx1"/>
                </a:solidFill>
                <a:latin typeface="Calibri" panose="020F0502020204030204" pitchFamily="34" charset="0"/>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en-US" altLang="en-US" sz="2800">
                <a:latin typeface="Times New Roman" panose="02020603050405020304" pitchFamily="18" charset="0"/>
                <a:cs typeface="Times New Roman" panose="02020603050405020304" pitchFamily="18" charset="0"/>
              </a:rPr>
              <a:t>Tăng cường phát triển các trung tâm thương mại lớn tại các địa phương và các điểm dân cư tập trung gắn với đẩy mạnh phát triển thương mại điện tử nhằm tác động lan tỏa phát triển hoạt động thương mại trên địa bàn tỉnh.</a:t>
            </a:r>
          </a:p>
          <a:p>
            <a:pPr marL="457200" indent="-457200" algn="just">
              <a:spcBef>
                <a:spcPts val="400"/>
              </a:spcBef>
              <a:spcAft>
                <a:spcPts val="400"/>
              </a:spcAft>
              <a:buFont typeface="Wingdings" panose="05000000000000000000" pitchFamily="2" charset="2"/>
              <a:buChar char="v"/>
            </a:pPr>
            <a:r>
              <a:rPr lang="en-US" altLang="en-US" sz="2800">
                <a:latin typeface="Times New Roman" panose="02020603050405020304" pitchFamily="18" charset="0"/>
                <a:cs typeface="Times New Roman" panose="02020603050405020304" pitchFamily="18" charset="0"/>
              </a:rPr>
              <a:t>Triển khai Kế hoạch phát triển sản phẩm mới và làm mới sản du lịch hiện có trên địa bàn tỉnh. Hợp tác phát triển về du lịch với các địa phương trong và ngoài nước, mở rộng các loại hình và sản phẩm du lịch; chỉ đạo đẩy nhanh tiến độ xây dựng các dự án du lịch trên địa bàn tỉnh theo kế hoạch.</a:t>
            </a:r>
          </a:p>
          <a:p>
            <a:pPr marL="457200" indent="-457200" algn="just">
              <a:spcBef>
                <a:spcPts val="400"/>
              </a:spcBef>
              <a:spcAft>
                <a:spcPts val="400"/>
              </a:spcAft>
              <a:buFont typeface="Wingdings" panose="05000000000000000000" pitchFamily="2" charset="2"/>
              <a:buChar char="v"/>
            </a:pPr>
            <a:r>
              <a:rPr lang="en-US" altLang="en-US" sz="2800">
                <a:latin typeface="Times New Roman" panose="02020603050405020304" pitchFamily="18" charset="0"/>
                <a:cs typeface="Times New Roman" panose="02020603050405020304" pitchFamily="18" charset="0"/>
              </a:rPr>
              <a:t>Tiếp tục nâng cao chất lượng và hiệu quả hoạt động các ngành dịch vụ bưu chính - viễn thông, tài chính, ngân hàng, bảo hiểm, vận tải... để phục vụ tốt hơn cho kế hoạch phát triển kinh tế - xã hội.</a:t>
            </a:r>
            <a:endParaRPr lang="en-US" sz="2800">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p:cNvSpPr txBox="1">
            <a:spLocks noChangeArrowheads="1"/>
          </p:cNvSpPr>
          <p:nvPr/>
        </p:nvSpPr>
        <p:spPr bwMode="auto">
          <a:xfrm>
            <a:off x="472742" y="1513433"/>
            <a:ext cx="11188095" cy="491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defRPr>
                <a:solidFill>
                  <a:schemeClr val="tx1"/>
                </a:solidFill>
                <a:latin typeface="Calibri" panose="020F0502020204030204" pitchFamily="34" charset="0"/>
              </a:defRPr>
            </a:lvl1pPr>
            <a:lvl2pPr marL="742950" indent="-285750" defTabSz="913130">
              <a:defRPr>
                <a:solidFill>
                  <a:schemeClr val="tx1"/>
                </a:solidFill>
                <a:latin typeface="Calibri" panose="020F0502020204030204" pitchFamily="34" charset="0"/>
              </a:defRPr>
            </a:lvl2pPr>
            <a:lvl3pPr marL="1143000" indent="-228600" defTabSz="913130">
              <a:defRPr>
                <a:solidFill>
                  <a:schemeClr val="tx1"/>
                </a:solidFill>
                <a:latin typeface="Calibri" panose="020F0502020204030204" pitchFamily="34" charset="0"/>
              </a:defRPr>
            </a:lvl3pPr>
            <a:lvl4pPr marL="1600200" indent="-228600" defTabSz="913130">
              <a:defRPr>
                <a:solidFill>
                  <a:schemeClr val="tx1"/>
                </a:solidFill>
                <a:latin typeface="Calibri" panose="020F0502020204030204" pitchFamily="34" charset="0"/>
              </a:defRPr>
            </a:lvl4pPr>
            <a:lvl5pPr marL="2057400" indent="-228600" defTabSz="913130">
              <a:defRPr>
                <a:solidFill>
                  <a:schemeClr val="tx1"/>
                </a:solidFill>
                <a:latin typeface="Calibri" panose="020F0502020204030204" pitchFamily="34" charset="0"/>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en-US" altLang="en-US" sz="3000">
                <a:solidFill>
                  <a:schemeClr val="dk1"/>
                </a:solidFill>
                <a:latin typeface="Times New Roman" panose="02020603050405020304" pitchFamily="18" charset="0"/>
                <a:cs typeface="Times New Roman" panose="02020603050405020304" pitchFamily="18" charset="0"/>
              </a:rPr>
              <a:t>Tiếp tục tăng cường công tác quản lý thu, đôn đốc thu, chống thất thu, giảm nợ đọng thuế; quyết liệt triển khai chuyển đổi số, quy định bắt buộc về hóa đơn điện tử đối với tất cả các ngành, lĩnh vực.</a:t>
            </a:r>
          </a:p>
          <a:p>
            <a:pPr marL="457200" indent="-457200" algn="just">
              <a:spcBef>
                <a:spcPts val="400"/>
              </a:spcBef>
              <a:spcAft>
                <a:spcPts val="400"/>
              </a:spcAft>
              <a:buFont typeface="Wingdings" panose="05000000000000000000" pitchFamily="2" charset="2"/>
              <a:buChar char="v"/>
            </a:pPr>
            <a:r>
              <a:rPr lang="en-US" altLang="en-US" sz="30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Thực hiện công tác chuyển giao tài sản, kinh phí và chú trọng chống lãng phí trong quản lý, sử dụng tài sản công sau quá trình sắp xếp, sáp nhập các cơ quan, đơn vị, đảm bảo khai thác hiệu quả nguồn lực hiện có.</a:t>
            </a:r>
          </a:p>
          <a:p>
            <a:pPr marL="457200" indent="-457200" algn="just">
              <a:spcBef>
                <a:spcPts val="400"/>
              </a:spcBef>
              <a:spcAft>
                <a:spcPts val="400"/>
              </a:spcAft>
              <a:buFont typeface="Wingdings" panose="05000000000000000000" pitchFamily="2" charset="2"/>
              <a:buChar char="v"/>
            </a:pPr>
            <a:r>
              <a:rPr lang="en-US" altLang="en-US" sz="30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Đảm bảo chi ngân sách theo đúng tiêu chuẩn, định mức, tiết kiệm, hiệu quả, đồng thời, triệt để tiết kiệm chi, cắt giảm các khoản chi không thật sự cần thiết.</a:t>
            </a:r>
            <a:endParaRPr lang="en-US" altLang="en-US" sz="3000" b="1" i="1">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37084165"/>
              </p:ext>
            </p:extLst>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p:cNvSpPr txBox="1">
            <a:spLocks noChangeArrowheads="1"/>
          </p:cNvSpPr>
          <p:nvPr/>
        </p:nvSpPr>
        <p:spPr bwMode="auto">
          <a:xfrm>
            <a:off x="472440" y="1653540"/>
            <a:ext cx="1138174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defRPr>
                <a:solidFill>
                  <a:schemeClr val="tx1"/>
                </a:solidFill>
                <a:latin typeface="Calibri" panose="020F0502020204030204" pitchFamily="34" charset="0"/>
              </a:defRPr>
            </a:lvl1pPr>
            <a:lvl2pPr marL="742950" indent="-285750" defTabSz="913130">
              <a:defRPr>
                <a:solidFill>
                  <a:schemeClr val="tx1"/>
                </a:solidFill>
                <a:latin typeface="Calibri" panose="020F0502020204030204" pitchFamily="34" charset="0"/>
              </a:defRPr>
            </a:lvl2pPr>
            <a:lvl3pPr marL="1143000" indent="-228600" defTabSz="913130">
              <a:defRPr>
                <a:solidFill>
                  <a:schemeClr val="tx1"/>
                </a:solidFill>
                <a:latin typeface="Calibri" panose="020F0502020204030204" pitchFamily="34" charset="0"/>
              </a:defRPr>
            </a:lvl3pPr>
            <a:lvl4pPr marL="1600200" indent="-228600" defTabSz="913130">
              <a:defRPr>
                <a:solidFill>
                  <a:schemeClr val="tx1"/>
                </a:solidFill>
                <a:latin typeface="Calibri" panose="020F0502020204030204" pitchFamily="34" charset="0"/>
              </a:defRPr>
            </a:lvl4pPr>
            <a:lvl5pPr marL="2057400" indent="-228600" defTabSz="913130">
              <a:defRPr>
                <a:solidFill>
                  <a:schemeClr val="tx1"/>
                </a:solidFill>
                <a:latin typeface="Calibri" panose="020F0502020204030204" pitchFamily="34" charset="0"/>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en-US" altLang="en-US" sz="22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Tiếp tục xác định việc giải ngân vốn đầu tư công là nhiệm vụ chính trị quan trọng hàng đầu của các cấp, các ngành. Tăng cường giải ngân kế hoạch vốn đầu tư công năm, đảm bảo đến ngày 30/6/2025 tỷ lệ giải ngân đạt tối thiểu 40% kế hoạch vốn giao.</a:t>
            </a:r>
          </a:p>
          <a:p>
            <a:pPr marL="457200" indent="-457200" algn="just">
              <a:spcBef>
                <a:spcPts val="400"/>
              </a:spcBef>
              <a:spcAft>
                <a:spcPts val="400"/>
              </a:spcAft>
              <a:buFont typeface="Wingdings" panose="05000000000000000000" pitchFamily="2" charset="2"/>
              <a:buChar char="v"/>
            </a:pPr>
            <a:r>
              <a:rPr lang="en-US" altLang="en-US" sz="22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Thực hiện tốt 3 Chương trình mục tiêu quốc gia về giảm nghèo bền vững, xây dựng nông thôn mới, phát triển kinh tế - xã hội vùng đồng bào dân tộc thiểu số.</a:t>
            </a:r>
          </a:p>
          <a:p>
            <a:pPr marL="457200" indent="-457200" algn="just">
              <a:spcBef>
                <a:spcPts val="400"/>
              </a:spcBef>
              <a:spcAft>
                <a:spcPts val="400"/>
              </a:spcAft>
              <a:buFont typeface="Wingdings" panose="05000000000000000000" pitchFamily="2" charset="2"/>
              <a:buChar char="v"/>
            </a:pPr>
            <a:r>
              <a:rPr lang="vi-VN" sz="2200" spc="-10">
                <a:solidFill>
                  <a:prstClr val="black"/>
                </a:solidFill>
                <a:latin typeface="Times New Roman" panose="02020603050405020304" pitchFamily="18" charset="0"/>
                <a:cs typeface="Times New Roman" panose="02020603050405020304" pitchFamily="18" charset="0"/>
              </a:rPr>
              <a:t>Tiếp tục chuẩn bị, triển khai </a:t>
            </a:r>
            <a:r>
              <a:rPr lang="en-US" sz="2200" spc="-10">
                <a:solidFill>
                  <a:prstClr val="black"/>
                </a:solidFill>
                <a:latin typeface="Times New Roman" panose="02020603050405020304" pitchFamily="18" charset="0"/>
                <a:cs typeface="Times New Roman" panose="02020603050405020304" pitchFamily="18" charset="0"/>
              </a:rPr>
              <a:t>các dự án động lực phát triển của tỉnh, nhất là các dự án lớn như: Đường cất hạ cánh số 2 và các công trình đồng bộ tại khu bay Cảng hàng không Phù Cát; dự án Cao tốc Quy Nhơn – Pleiku; </a:t>
            </a:r>
            <a:r>
              <a:rPr lang="vi-VN" sz="2200" spc="-10">
                <a:solidFill>
                  <a:prstClr val="black"/>
                </a:solidFill>
                <a:latin typeface="Times New Roman" panose="02020603050405020304" pitchFamily="18" charset="0"/>
                <a:cs typeface="Times New Roman" panose="02020603050405020304" pitchFamily="18" charset="0"/>
              </a:rPr>
              <a:t>dự án Đầu tư xây dựng hạ tầng và kinh doanh kết cấu hạ tầng Khu công nghiệp Phù Mỹ</a:t>
            </a:r>
            <a:r>
              <a:rPr lang="en-US" sz="2200" spc="-10">
                <a:solidFill>
                  <a:prstClr val="black"/>
                </a:solidFill>
                <a:latin typeface="Times New Roman" panose="02020603050405020304" pitchFamily="18" charset="0"/>
                <a:cs typeface="Times New Roman" panose="02020603050405020304" pitchFamily="18" charset="0"/>
              </a:rPr>
              <a:t>; </a:t>
            </a:r>
            <a:r>
              <a:rPr lang="vi-VN" sz="2200" spc="-10">
                <a:solidFill>
                  <a:prstClr val="black"/>
                </a:solidFill>
                <a:latin typeface="Times New Roman" panose="02020603050405020304" pitchFamily="18" charset="0"/>
                <a:cs typeface="Times New Roman" panose="02020603050405020304" pitchFamily="18" charset="0"/>
              </a:rPr>
              <a:t>dự án Đầu tư xây dựng Bến cảng Phù Mỹ - Giai đoạn 1 tại huyện Phù Mỹ, tỉnh Bình Định; dự án Tổ hợp sản xuất tái chế vải polyester</a:t>
            </a:r>
            <a:r>
              <a:rPr lang="en-US" sz="2200" spc="-10">
                <a:solidFill>
                  <a:prstClr val="black"/>
                </a:solidFill>
                <a:latin typeface="Times New Roman" panose="02020603050405020304" pitchFamily="18" charset="0"/>
                <a:cs typeface="Times New Roman" panose="02020603050405020304" pitchFamily="18" charset="0"/>
              </a:rPr>
              <a:t> của Tập đoàn Syre...</a:t>
            </a:r>
            <a:endParaRPr lang="en-US" altLang="en-US" sz="2200" spc="-10">
              <a:solidFill>
                <a:prstClr val="black"/>
              </a:solidFill>
              <a:latin typeface="Times New Roman" panose="02020603050405020304" pitchFamily="18" charset="0"/>
              <a:cs typeface="Times New Roman" panose="02020603050405020304" pitchFamily="18" charset="0"/>
            </a:endParaRPr>
          </a:p>
          <a:p>
            <a:pPr marL="457200" indent="-457200" algn="just">
              <a:spcBef>
                <a:spcPts val="400"/>
              </a:spcBef>
              <a:spcAft>
                <a:spcPts val="400"/>
              </a:spcAft>
              <a:buFont typeface="Wingdings" panose="05000000000000000000" pitchFamily="2" charset="2"/>
              <a:buChar char="v"/>
            </a:pPr>
            <a:r>
              <a:rPr lang="en-US" altLang="en-US" sz="22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Tiếp tục đẩy mạnh cải cách hành chính, cải thiện môi trường đầu tư kinh doanh, nâng cao năng lực cạnh tranh của tỉnh. </a:t>
            </a:r>
            <a:r>
              <a:rPr lang="vi-VN" altLang="en-US" sz="22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Tập trung cao độ hoàn thiện các thủ tục, tiến hành đấu giá, đấu thầu lựa chọn nhà đầu tư các dự án trọng điểm đã có kế hoạch thu hút</a:t>
            </a:r>
            <a:endParaRPr lang="en-US" altLang="en-US" sz="2200" spc="-1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p:cNvSpPr txBox="1">
            <a:spLocks noChangeArrowheads="1"/>
          </p:cNvSpPr>
          <p:nvPr/>
        </p:nvSpPr>
        <p:spPr bwMode="auto">
          <a:xfrm>
            <a:off x="488732" y="1515272"/>
            <a:ext cx="11324966" cy="509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defRPr>
                <a:solidFill>
                  <a:schemeClr val="tx1"/>
                </a:solidFill>
                <a:latin typeface="Calibri" panose="020F0502020204030204" pitchFamily="34" charset="0"/>
              </a:defRPr>
            </a:lvl1pPr>
            <a:lvl2pPr marL="742950" indent="-285750" defTabSz="913130">
              <a:defRPr>
                <a:solidFill>
                  <a:schemeClr val="tx1"/>
                </a:solidFill>
                <a:latin typeface="Calibri" panose="020F0502020204030204" pitchFamily="34" charset="0"/>
              </a:defRPr>
            </a:lvl2pPr>
            <a:lvl3pPr marL="1143000" indent="-228600" defTabSz="913130">
              <a:defRPr>
                <a:solidFill>
                  <a:schemeClr val="tx1"/>
                </a:solidFill>
                <a:latin typeface="Calibri" panose="020F0502020204030204" pitchFamily="34" charset="0"/>
              </a:defRPr>
            </a:lvl3pPr>
            <a:lvl4pPr marL="1600200" indent="-228600" defTabSz="913130">
              <a:defRPr>
                <a:solidFill>
                  <a:schemeClr val="tx1"/>
                </a:solidFill>
                <a:latin typeface="Calibri" panose="020F0502020204030204" pitchFamily="34" charset="0"/>
              </a:defRPr>
            </a:lvl4pPr>
            <a:lvl5pPr marL="2057400" indent="-228600" defTabSz="913130">
              <a:defRPr>
                <a:solidFill>
                  <a:schemeClr val="tx1"/>
                </a:solidFill>
                <a:latin typeface="Calibri" panose="020F0502020204030204" pitchFamily="34" charset="0"/>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en-US" sz="2600">
                <a:solidFill>
                  <a:schemeClr val="dk1"/>
                </a:solidFill>
                <a:latin typeface="Times New Roman" panose="02020603050405020304" pitchFamily="18" charset="0"/>
                <a:cs typeface="Times New Roman" panose="02020603050405020304" pitchFamily="18" charset="0"/>
              </a:rPr>
              <a:t>Ngành Giáo dục và Đào tạo </a:t>
            </a:r>
            <a:r>
              <a:rPr lang="en-US" altLang="en-US" sz="2600">
                <a:solidFill>
                  <a:schemeClr val="dk1"/>
                </a:solidFill>
                <a:latin typeface="Times New Roman" panose="02020603050405020304" pitchFamily="18" charset="0"/>
                <a:cs typeface="Times New Roman" panose="02020603050405020304" pitchFamily="18" charset="0"/>
              </a:rPr>
              <a:t>công tác chuẩn bị tổ chức kỳ thi tốt nghiệp THPT năm học 2024 - 2025 trên địa bàn tỉnh; công tác xét tốt nghiệp THCS năm học 2024 - 2025; công tác tổ chức kỳ thi tuyển sinh vào lớp 10 THPT năm học 2025 - 2026. Tiếp tục phối hợp các trường đại học tổ chức tư vấn về công tác tuyển sinh đại học, cao đẳng năm 2025. Đảm bảo duy trì, nâng cao chất lượng hiệu quả hoạt động của các cơ sở giáo dục công lập tại các đơn vị hành chính khi thực hiện mô hình chính quyền địa phương 02 cấp.</a:t>
            </a:r>
          </a:p>
          <a:p>
            <a:pPr marL="457200" indent="-457200" algn="just">
              <a:spcBef>
                <a:spcPts val="400"/>
              </a:spcBef>
              <a:spcAft>
                <a:spcPts val="400"/>
              </a:spcAft>
              <a:buFont typeface="Wingdings" panose="05000000000000000000" pitchFamily="2" charset="2"/>
              <a:buChar char="v"/>
            </a:pPr>
            <a:r>
              <a:rPr lang="en-US" altLang="en-US" sz="2600">
                <a:solidFill>
                  <a:schemeClr val="dk1"/>
                </a:solidFill>
                <a:latin typeface="Times New Roman" panose="02020603050405020304" pitchFamily="18" charset="0"/>
                <a:cs typeface="Times New Roman" panose="02020603050405020304" pitchFamily="18" charset="0"/>
              </a:rPr>
              <a:t>Chuẩn bị chu đáo nội dung và các điều kiện cần thiết có liên quan để tổ chức tốt các hoạt động văn hóa, văn nghệ và thể dục, thể thao, đặc biệt là các sự kiện văn hóa và thể thao lớn của tỉnh.</a:t>
            </a:r>
          </a:p>
          <a:p>
            <a:pPr marL="457200" indent="-457200" algn="just">
              <a:spcBef>
                <a:spcPts val="400"/>
              </a:spcBef>
              <a:spcAft>
                <a:spcPts val="400"/>
              </a:spcAft>
              <a:buFont typeface="Wingdings" panose="05000000000000000000" pitchFamily="2" charset="2"/>
              <a:buChar char="v"/>
            </a:pPr>
            <a:r>
              <a:rPr lang="en-US" altLang="en-US" sz="2600">
                <a:solidFill>
                  <a:schemeClr val="dk1"/>
                </a:solidFill>
                <a:latin typeface="Times New Roman" panose="02020603050405020304" pitchFamily="18" charset="0"/>
                <a:cs typeface="Times New Roman" panose="02020603050405020304" pitchFamily="18" charset="0"/>
              </a:rPr>
              <a:t>Đẩy nhanh ứng dụng AI vào hoạt động của các cơ quan nhà nước theo đúng lộ trình, hướng dẫn của Trung ương.</a:t>
            </a:r>
            <a:r>
              <a:rPr lang="vi-VN" sz="2600">
                <a:solidFill>
                  <a:schemeClr val="dk1"/>
                </a:solidFill>
                <a:latin typeface="Times New Roman" panose="02020603050405020304" pitchFamily="18" charset="0"/>
                <a:cs typeface="Times New Roman" panose="02020603050405020304" pitchFamily="18" charset="0"/>
              </a:rPr>
              <a:t> </a:t>
            </a:r>
            <a:endParaRPr lang="en-US" sz="2600">
              <a:solidFill>
                <a:schemeClr val="dk1"/>
              </a:solidFill>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p:cNvSpPr txBox="1">
            <a:spLocks noChangeArrowheads="1"/>
          </p:cNvSpPr>
          <p:nvPr/>
        </p:nvSpPr>
        <p:spPr bwMode="auto">
          <a:xfrm>
            <a:off x="488732" y="1588297"/>
            <a:ext cx="11324966" cy="5036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defRPr>
                <a:solidFill>
                  <a:schemeClr val="tx1"/>
                </a:solidFill>
                <a:latin typeface="Calibri" panose="020F0502020204030204" pitchFamily="34" charset="0"/>
              </a:defRPr>
            </a:lvl1pPr>
            <a:lvl2pPr marL="742950" indent="-285750" defTabSz="913130">
              <a:defRPr>
                <a:solidFill>
                  <a:schemeClr val="tx1"/>
                </a:solidFill>
                <a:latin typeface="Calibri" panose="020F0502020204030204" pitchFamily="34" charset="0"/>
              </a:defRPr>
            </a:lvl2pPr>
            <a:lvl3pPr marL="1143000" indent="-228600" defTabSz="913130">
              <a:defRPr>
                <a:solidFill>
                  <a:schemeClr val="tx1"/>
                </a:solidFill>
                <a:latin typeface="Calibri" panose="020F0502020204030204" pitchFamily="34" charset="0"/>
              </a:defRPr>
            </a:lvl3pPr>
            <a:lvl4pPr marL="1600200" indent="-228600" defTabSz="913130">
              <a:defRPr>
                <a:solidFill>
                  <a:schemeClr val="tx1"/>
                </a:solidFill>
                <a:latin typeface="Calibri" panose="020F0502020204030204" pitchFamily="34" charset="0"/>
              </a:defRPr>
            </a:lvl4pPr>
            <a:lvl5pPr marL="2057400" indent="-228600" defTabSz="913130">
              <a:defRPr>
                <a:solidFill>
                  <a:schemeClr val="tx1"/>
                </a:solidFill>
                <a:latin typeface="Calibri" panose="020F0502020204030204" pitchFamily="34" charset="0"/>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en-US" altLang="en-US" sz="2800">
                <a:solidFill>
                  <a:schemeClr val="dk1"/>
                </a:solidFill>
                <a:latin typeface="Times New Roman" panose="02020603050405020304" pitchFamily="18" charset="0"/>
                <a:cs typeface="Times New Roman" panose="02020603050405020304" pitchFamily="18" charset="0"/>
              </a:rPr>
              <a:t>Tăng cường công tác truyền thông; chú trọng tuyên truyền, giới thiệu, quảng bá hình ảnh đất nước, con người Bình Định, sản phẩm đặc trưng địa phương,… nhằm nâng cao hiệu quả tiêu thụ sản phẩm, thu hút du lịch, đầu tư đến tỉnh.</a:t>
            </a:r>
          </a:p>
          <a:p>
            <a:pPr marL="457200" indent="-457200" algn="just">
              <a:spcBef>
                <a:spcPts val="400"/>
              </a:spcBef>
              <a:spcAft>
                <a:spcPts val="400"/>
              </a:spcAft>
              <a:buFont typeface="Wingdings" panose="05000000000000000000" pitchFamily="2" charset="2"/>
              <a:buChar char="v"/>
            </a:pPr>
            <a:r>
              <a:rPr lang="en-US" altLang="en-US" sz="2800">
                <a:solidFill>
                  <a:schemeClr val="dk1"/>
                </a:solidFill>
                <a:latin typeface="Times New Roman" panose="02020603050405020304" pitchFamily="18" charset="0"/>
                <a:cs typeface="Times New Roman" panose="02020603050405020304" pitchFamily="18" charset="0"/>
              </a:rPr>
              <a:t>Tiếp tục củng cố, nâng cao hiệu quả công tác y tế dự phòng; chủ động phòng, chống các loại dịch bệnh, nhất là các dịch bệnh nguy hiểm ở người; Đẩy mạnh thực hiện công tác chuyển đổi số trong ngành y tế, nhất là triển khai hồ sơ khám chữa bệnh điện tử, chẩn đoán từ xa bằng hình ảnh.</a:t>
            </a:r>
          </a:p>
          <a:p>
            <a:pPr marL="457200" indent="-457200" algn="just">
              <a:spcBef>
                <a:spcPts val="400"/>
              </a:spcBef>
              <a:spcAft>
                <a:spcPts val="400"/>
              </a:spcAft>
              <a:buFont typeface="Wingdings" panose="05000000000000000000" pitchFamily="2" charset="2"/>
              <a:buChar char="v"/>
            </a:pPr>
            <a:r>
              <a:rPr lang="en-US" altLang="en-US" sz="2800">
                <a:solidFill>
                  <a:schemeClr val="dk1"/>
                </a:solidFill>
                <a:latin typeface="Times New Roman" panose="02020603050405020304" pitchFamily="18" charset="0"/>
                <a:cs typeface="Times New Roman" panose="02020603050405020304" pitchFamily="18" charset="0"/>
              </a:rPr>
              <a:t>Tiếp tục triển khai chủ trương của Chính phủ về hỗ trợ xây dựng nhà ở cho người có công, hộ nghèo, vùng bị thiên tai và người có thu nhập thấp; xóa nhà tạm, nhà dột nát, đảm bảo hoàn thành trước ngày 31/5/2025.</a:t>
            </a:r>
            <a:r>
              <a:rPr lang="vi-VN" sz="2800">
                <a:solidFill>
                  <a:schemeClr val="dk1"/>
                </a:solidFill>
                <a:latin typeface="Times New Roman" panose="02020603050405020304" pitchFamily="18" charset="0"/>
                <a:cs typeface="Times New Roman" panose="02020603050405020304" pitchFamily="18" charset="0"/>
              </a:rPr>
              <a:t> </a:t>
            </a:r>
            <a:endParaRPr lang="en-US" sz="2800">
              <a:solidFill>
                <a:schemeClr val="dk1"/>
              </a:solidFill>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p:cNvSpPr txBox="1">
            <a:spLocks noChangeArrowheads="1"/>
          </p:cNvSpPr>
          <p:nvPr/>
        </p:nvSpPr>
        <p:spPr bwMode="auto">
          <a:xfrm>
            <a:off x="482686" y="1539478"/>
            <a:ext cx="11188095" cy="486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defRPr>
                <a:solidFill>
                  <a:schemeClr val="tx1"/>
                </a:solidFill>
                <a:latin typeface="Calibri" panose="020F0502020204030204" pitchFamily="34" charset="0"/>
              </a:defRPr>
            </a:lvl1pPr>
            <a:lvl2pPr marL="742950" indent="-285750" defTabSz="913130">
              <a:defRPr>
                <a:solidFill>
                  <a:schemeClr val="tx1"/>
                </a:solidFill>
                <a:latin typeface="Calibri" panose="020F0502020204030204" pitchFamily="34" charset="0"/>
              </a:defRPr>
            </a:lvl2pPr>
            <a:lvl3pPr marL="1143000" indent="-228600" defTabSz="913130">
              <a:defRPr>
                <a:solidFill>
                  <a:schemeClr val="tx1"/>
                </a:solidFill>
                <a:latin typeface="Calibri" panose="020F0502020204030204" pitchFamily="34" charset="0"/>
              </a:defRPr>
            </a:lvl3pPr>
            <a:lvl4pPr marL="1600200" indent="-228600" defTabSz="913130">
              <a:defRPr>
                <a:solidFill>
                  <a:schemeClr val="tx1"/>
                </a:solidFill>
                <a:latin typeface="Calibri" panose="020F0502020204030204" pitchFamily="34" charset="0"/>
              </a:defRPr>
            </a:lvl4pPr>
            <a:lvl5pPr marL="2057400" indent="-228600" defTabSz="913130">
              <a:defRPr>
                <a:solidFill>
                  <a:schemeClr val="tx1"/>
                </a:solidFill>
                <a:latin typeface="Calibri" panose="020F0502020204030204" pitchFamily="34" charset="0"/>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defRPr>
            </a:lvl9pPr>
          </a:lstStyle>
          <a:p>
            <a:pPr marL="171450" marR="0" lvl="0" indent="-171450" algn="just" defTabSz="1219200" rtl="0" eaLnBrk="1" fontAlgn="auto" latinLnBrk="0" hangingPunct="1">
              <a:lnSpc>
                <a:spcPct val="100000"/>
              </a:lnSpc>
              <a:spcBef>
                <a:spcPts val="0"/>
              </a:spcBef>
              <a:spcAft>
                <a:spcPts val="1200"/>
              </a:spcAft>
              <a:buClrTx/>
              <a:buSzTx/>
              <a:buFont typeface="Wingdings" panose="05000000000000000000" pitchFamily="2" charset="2"/>
              <a:buChar char="v"/>
              <a:defRPr/>
            </a:pPr>
            <a:r>
              <a:rPr lang="vi-VN" sz="2800" b="0" kern="1200">
                <a:solidFill>
                  <a:schemeClr val="dk1"/>
                </a:solidFill>
                <a:effectLst/>
                <a:latin typeface="Times New Roman" panose="02020603050405020304" pitchFamily="18" charset="0"/>
                <a:ea typeface="+mn-ea"/>
                <a:cs typeface="Times New Roman" panose="02020603050405020304" pitchFamily="18" charset="0"/>
              </a:rPr>
              <a:t> </a:t>
            </a:r>
            <a:r>
              <a:rPr lang="en-US" altLang="en-US" sz="2800" b="0" kern="1200">
                <a:solidFill>
                  <a:schemeClr val="dk1"/>
                </a:solidFill>
                <a:effectLst/>
                <a:latin typeface="Times New Roman" panose="02020603050405020304" pitchFamily="18" charset="0"/>
                <a:ea typeface="+mn-ea"/>
                <a:cs typeface="Times New Roman" panose="02020603050405020304" pitchFamily="18" charset="0"/>
              </a:rPr>
              <a:t>Tập trung chỉ đạo ổn định tổ chức bộ máy, chức năng, nhiệm vụ, quyền hạn các cơ quan, đơn vị theo bộ máy mới, đảm bảo theo tinh thần chỉ đạo của Trung ương.</a:t>
            </a:r>
            <a:r>
              <a:rPr lang="vi-VN" sz="2800" b="0" kern="1200">
                <a:solidFill>
                  <a:schemeClr val="dk1"/>
                </a:solidFill>
                <a:effectLst/>
                <a:latin typeface="Times New Roman" panose="02020603050405020304" pitchFamily="18" charset="0"/>
                <a:ea typeface="+mn-ea"/>
                <a:cs typeface="Times New Roman" panose="02020603050405020304" pitchFamily="18" charset="0"/>
              </a:rPr>
              <a:t> </a:t>
            </a:r>
          </a:p>
          <a:p>
            <a:pPr marL="171450" marR="0" lvl="0" indent="-171450" algn="just" defTabSz="1219200" rtl="0" eaLnBrk="1" fontAlgn="auto" latinLnBrk="0" hangingPunct="1">
              <a:lnSpc>
                <a:spcPct val="100000"/>
              </a:lnSpc>
              <a:spcBef>
                <a:spcPts val="0"/>
              </a:spcBef>
              <a:spcAft>
                <a:spcPts val="1200"/>
              </a:spcAft>
              <a:buClrTx/>
              <a:buSzTx/>
              <a:buFont typeface="Wingdings" panose="05000000000000000000" pitchFamily="2" charset="2"/>
              <a:buChar char="v"/>
              <a:defRPr/>
            </a:pPr>
            <a:r>
              <a:rPr lang="vi-VN" sz="2800" b="0" kern="1200">
                <a:solidFill>
                  <a:schemeClr val="dk1"/>
                </a:solidFill>
                <a:effectLst/>
                <a:latin typeface="Times New Roman" panose="02020603050405020304" pitchFamily="18" charset="0"/>
                <a:ea typeface="+mn-ea"/>
                <a:cs typeface="Times New Roman" panose="02020603050405020304" pitchFamily="18" charset="0"/>
              </a:rPr>
              <a:t> </a:t>
            </a:r>
            <a:r>
              <a:rPr lang="en-US" altLang="en-US" sz="2800" b="0" kern="1200">
                <a:solidFill>
                  <a:schemeClr val="dk1"/>
                </a:solidFill>
                <a:effectLst/>
                <a:latin typeface="Times New Roman" panose="02020603050405020304" pitchFamily="18" charset="0"/>
                <a:ea typeface="+mn-ea"/>
                <a:cs typeface="Times New Roman" panose="02020603050405020304" pitchFamily="18" charset="0"/>
              </a:rPr>
              <a:t>Triển khai 100% TTHC được tiếp nhận và trả kết quả không phụ thuộc vào địa giới trong phạm vi cấp tỉnh; trước mắt tập trung triển khai, hoàn thành đối với tất cả các TTHC có phát sinh hồ sơ trong Quý II.</a:t>
            </a:r>
          </a:p>
          <a:p>
            <a:pPr marL="171450" marR="0" lvl="0" indent="-171450" algn="just" defTabSz="1219200" rtl="0" eaLnBrk="1" fontAlgn="auto" latinLnBrk="0" hangingPunct="1">
              <a:lnSpc>
                <a:spcPct val="100000"/>
              </a:lnSpc>
              <a:spcBef>
                <a:spcPts val="0"/>
              </a:spcBef>
              <a:spcAft>
                <a:spcPts val="1200"/>
              </a:spcAft>
              <a:buClrTx/>
              <a:buSzTx/>
              <a:buFont typeface="Wingdings" panose="05000000000000000000" pitchFamily="2" charset="2"/>
              <a:buChar char="v"/>
              <a:defRPr/>
            </a:pPr>
            <a:r>
              <a:rPr lang="en-US" altLang="en-US" sz="2800" b="0" kern="1200">
                <a:solidFill>
                  <a:schemeClr val="dk1"/>
                </a:solidFill>
                <a:effectLst/>
                <a:latin typeface="Times New Roman" panose="02020603050405020304" pitchFamily="18" charset="0"/>
                <a:ea typeface="+mn-ea"/>
                <a:cs typeface="Times New Roman" panose="02020603050405020304" pitchFamily="18" charset="0"/>
              </a:rPr>
              <a:t> Tập trung triển khai thực hiện chủ trương của Trung ương về sắp xếp, tinh gọn bộ máy, thực hiện mô hình chính quyền địa phương 2 cấp.</a:t>
            </a:r>
          </a:p>
          <a:p>
            <a:pPr marL="171450" marR="0" lvl="0" indent="-171450" algn="just" defTabSz="1219200" rtl="0" eaLnBrk="1" fontAlgn="auto" latinLnBrk="0" hangingPunct="1">
              <a:lnSpc>
                <a:spcPct val="100000"/>
              </a:lnSpc>
              <a:spcBef>
                <a:spcPts val="0"/>
              </a:spcBef>
              <a:spcAft>
                <a:spcPts val="1200"/>
              </a:spcAft>
              <a:buClrTx/>
              <a:buSzTx/>
              <a:buFont typeface="Wingdings" panose="05000000000000000000" pitchFamily="2" charset="2"/>
              <a:buChar char="v"/>
              <a:defRPr/>
            </a:pPr>
            <a:r>
              <a:rPr lang="vi-VN" sz="2800" b="0" kern="1200">
                <a:solidFill>
                  <a:schemeClr val="dk1"/>
                </a:solidFill>
                <a:effectLst/>
                <a:latin typeface="Times New Roman" panose="02020603050405020304" pitchFamily="18" charset="0"/>
                <a:ea typeface="+mn-ea"/>
                <a:cs typeface="Times New Roman" panose="02020603050405020304" pitchFamily="18" charset="0"/>
              </a:rPr>
              <a:t> </a:t>
            </a:r>
            <a:r>
              <a:rPr lang="it-IT" sz="2800" b="0" kern="1200">
                <a:solidFill>
                  <a:schemeClr val="dk1"/>
                </a:solidFill>
                <a:effectLst/>
                <a:latin typeface="Times New Roman" panose="02020603050405020304" pitchFamily="18" charset="0"/>
                <a:ea typeface="+mn-ea"/>
                <a:cs typeface="Times New Roman" panose="02020603050405020304" pitchFamily="18" charset="0"/>
              </a:rPr>
              <a:t>Tăng cường công tác quốc phòng - an ninh, bảo đảm trật tự an toàn xã hội</a:t>
            </a:r>
            <a:r>
              <a:rPr lang="vi-VN" sz="2800" b="0" kern="1200">
                <a:solidFill>
                  <a:schemeClr val="dk1"/>
                </a:solidFill>
                <a:effectLst/>
                <a:latin typeface="Times New Roman" panose="02020603050405020304" pitchFamily="18" charset="0"/>
                <a:ea typeface="+mn-ea"/>
                <a:cs typeface="Times New Roman" panose="02020603050405020304" pitchFamily="18" charset="0"/>
              </a:rPr>
              <a:t>, đặc biệt là giảm thiểu tai nạn giao thông</a:t>
            </a:r>
            <a:r>
              <a:rPr lang="en-US" altLang="vi-VN" sz="2800" b="0" kern="1200">
                <a:solidFill>
                  <a:schemeClr val="dk1"/>
                </a:solidFill>
                <a:effectLst/>
                <a:latin typeface="Times New Roman" panose="02020603050405020304" pitchFamily="18" charset="0"/>
                <a:ea typeface="+mn-ea"/>
                <a:cs typeface="Times New Roman" panose="02020603050405020304" pitchFamily="18" charset="0"/>
              </a:rPr>
              <a:t>.</a:t>
            </a:r>
            <a:endParaRPr lang="en-US" altLang="en-US" sz="2665" b="1" i="1">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4023" y="4599541"/>
            <a:ext cx="9400596" cy="1322070"/>
          </a:xfrm>
          <a:prstGeom prst="rect">
            <a:avLst/>
          </a:prstGeom>
        </p:spPr>
        <p:txBody>
          <a:bodyPr wrap="square">
            <a:spAutoFit/>
          </a:bodyPr>
          <a:lstStyle/>
          <a:p>
            <a:pPr algn="ctr"/>
            <a:r>
              <a:rPr lang="en-US" sz="8000" b="1" i="1" spc="-10">
                <a:latin typeface="Times New Roman" panose="02020603050405020304" pitchFamily="18" charset="0"/>
                <a:ea typeface="Times New Roman" panose="02020603050405020304" pitchFamily="18" charset="0"/>
                <a:cs typeface="Times New Roman" panose="02020603050405020304" pitchFamily="18" charset="0"/>
              </a:rPr>
              <a:t>Trân trọng cảm ơn</a:t>
            </a:r>
            <a:r>
              <a:rPr lang="en-US" sz="8000" b="1" i="1" spc="-1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500" b="1" i="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406FC621-C304-05D0-84A4-91DAA7A483A1}"/>
              </a:ext>
            </a:extLst>
          </p:cNvPr>
          <p:cNvSpPr txBox="1"/>
          <p:nvPr/>
        </p:nvSpPr>
        <p:spPr>
          <a:xfrm>
            <a:off x="591281" y="126827"/>
            <a:ext cx="8769515" cy="400110"/>
          </a:xfrm>
          <a:prstGeom prst="rect">
            <a:avLst/>
          </a:prstGeom>
          <a:noFill/>
        </p:spPr>
        <p:txBody>
          <a:bodyPr wrap="square">
            <a:spAutoFit/>
          </a:bodyPr>
          <a:lstStyle/>
          <a:p>
            <a:pPr>
              <a:lnSpc>
                <a:spcPct val="100000"/>
              </a:lnSpc>
            </a:pPr>
            <a:r>
              <a:rPr lang="vi-VN" sz="2000" b="1">
                <a:latin typeface="+mj-lt"/>
                <a:cs typeface="Arial" panose="020B0604020202020204" pitchFamily="34" charset="0"/>
              </a:rPr>
              <a:t>I. KẾT QUẢ THỰC HIỆN CHỈ TIÊU HĐND VÀ UBND TỈNH GIAO (TT)</a:t>
            </a:r>
          </a:p>
        </p:txBody>
      </p:sp>
      <p:graphicFrame>
        <p:nvGraphicFramePr>
          <p:cNvPr id="3" name="Table 2">
            <a:extLst>
              <a:ext uri="{FF2B5EF4-FFF2-40B4-BE49-F238E27FC236}">
                <a16:creationId xmlns:a16="http://schemas.microsoft.com/office/drawing/2014/main" id="{26993041-CA17-7552-E88F-90169FDF13D4}"/>
              </a:ext>
            </a:extLst>
          </p:cNvPr>
          <p:cNvGraphicFramePr>
            <a:graphicFrameLocks noGrp="1"/>
          </p:cNvGraphicFramePr>
          <p:nvPr>
            <p:extLst>
              <p:ext uri="{D42A27DB-BD31-4B8C-83A1-F6EECF244321}">
                <p14:modId xmlns:p14="http://schemas.microsoft.com/office/powerpoint/2010/main" val="4231775129"/>
              </p:ext>
            </p:extLst>
          </p:nvPr>
        </p:nvGraphicFramePr>
        <p:xfrm>
          <a:off x="234613" y="653764"/>
          <a:ext cx="11747840" cy="6111143"/>
        </p:xfrm>
        <a:graphic>
          <a:graphicData uri="http://schemas.openxmlformats.org/drawingml/2006/table">
            <a:tbl>
              <a:tblPr/>
              <a:tblGrid>
                <a:gridCol w="622637">
                  <a:extLst>
                    <a:ext uri="{9D8B030D-6E8A-4147-A177-3AD203B41FA5}">
                      <a16:colId xmlns:a16="http://schemas.microsoft.com/office/drawing/2014/main" val="655365330"/>
                    </a:ext>
                  </a:extLst>
                </a:gridCol>
                <a:gridCol w="3619510">
                  <a:extLst>
                    <a:ext uri="{9D8B030D-6E8A-4147-A177-3AD203B41FA5}">
                      <a16:colId xmlns:a16="http://schemas.microsoft.com/office/drawing/2014/main" val="2742776869"/>
                    </a:ext>
                  </a:extLst>
                </a:gridCol>
                <a:gridCol w="790317">
                  <a:extLst>
                    <a:ext uri="{9D8B030D-6E8A-4147-A177-3AD203B41FA5}">
                      <a16:colId xmlns:a16="http://schemas.microsoft.com/office/drawing/2014/main" val="2613148128"/>
                    </a:ext>
                  </a:extLst>
                </a:gridCol>
                <a:gridCol w="1041360">
                  <a:extLst>
                    <a:ext uri="{9D8B030D-6E8A-4147-A177-3AD203B41FA5}">
                      <a16:colId xmlns:a16="http://schemas.microsoft.com/office/drawing/2014/main" val="424431970"/>
                    </a:ext>
                  </a:extLst>
                </a:gridCol>
                <a:gridCol w="1041360">
                  <a:extLst>
                    <a:ext uri="{9D8B030D-6E8A-4147-A177-3AD203B41FA5}">
                      <a16:colId xmlns:a16="http://schemas.microsoft.com/office/drawing/2014/main" val="2821810683"/>
                    </a:ext>
                  </a:extLst>
                </a:gridCol>
                <a:gridCol w="1041360">
                  <a:extLst>
                    <a:ext uri="{9D8B030D-6E8A-4147-A177-3AD203B41FA5}">
                      <a16:colId xmlns:a16="http://schemas.microsoft.com/office/drawing/2014/main" val="3831652962"/>
                    </a:ext>
                  </a:extLst>
                </a:gridCol>
                <a:gridCol w="1041360">
                  <a:extLst>
                    <a:ext uri="{9D8B030D-6E8A-4147-A177-3AD203B41FA5}">
                      <a16:colId xmlns:a16="http://schemas.microsoft.com/office/drawing/2014/main" val="393062114"/>
                    </a:ext>
                  </a:extLst>
                </a:gridCol>
                <a:gridCol w="1273806">
                  <a:extLst>
                    <a:ext uri="{9D8B030D-6E8A-4147-A177-3AD203B41FA5}">
                      <a16:colId xmlns:a16="http://schemas.microsoft.com/office/drawing/2014/main" val="3275779398"/>
                    </a:ext>
                  </a:extLst>
                </a:gridCol>
                <a:gridCol w="1276130">
                  <a:extLst>
                    <a:ext uri="{9D8B030D-6E8A-4147-A177-3AD203B41FA5}">
                      <a16:colId xmlns:a16="http://schemas.microsoft.com/office/drawing/2014/main" val="71989242"/>
                    </a:ext>
                  </a:extLst>
                </a:gridCol>
              </a:tblGrid>
              <a:tr h="170454">
                <a:tc rowSpan="2">
                  <a:txBody>
                    <a:bodyPr/>
                    <a:lstStyle/>
                    <a:p>
                      <a:pPr algn="ctr" fontAlgn="ctr"/>
                      <a:r>
                        <a:rPr lang="vi-VN" sz="1100" b="1" i="0" u="none" strike="noStrike">
                          <a:solidFill>
                            <a:srgbClr val="000000"/>
                          </a:solidFill>
                          <a:effectLst/>
                          <a:latin typeface="Times New Roman" panose="02020603050405020304" pitchFamily="18" charset="0"/>
                        </a:rPr>
                        <a:t>STT</a:t>
                      </a:r>
                    </a:p>
                  </a:txBody>
                  <a:tcPr marL="4636" marR="4636" marT="4636"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100" b="1" i="0" u="none" strike="noStrike">
                          <a:solidFill>
                            <a:srgbClr val="000000"/>
                          </a:solidFill>
                          <a:effectLst/>
                          <a:latin typeface="Times New Roman" panose="02020603050405020304" pitchFamily="18" charset="0"/>
                        </a:rPr>
                        <a:t>Chỉ tiêu</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100" b="1" i="0" u="none" strike="noStrike">
                          <a:solidFill>
                            <a:srgbClr val="000000"/>
                          </a:solidFill>
                          <a:effectLst/>
                          <a:latin typeface="Times New Roman" panose="02020603050405020304" pitchFamily="18" charset="0"/>
                        </a:rPr>
                        <a:t>Đơn vị</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100" b="1" i="0" u="none" strike="noStrike">
                          <a:solidFill>
                            <a:srgbClr val="000000"/>
                          </a:solidFill>
                          <a:effectLst/>
                          <a:latin typeface="Times New Roman" panose="02020603050405020304" pitchFamily="18" charset="0"/>
                        </a:rPr>
                        <a:t>Kế hoạch năm 2025</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100" b="1" i="0" u="none" strike="noStrike">
                          <a:solidFill>
                            <a:srgbClr val="000000"/>
                          </a:solidFill>
                          <a:effectLst/>
                          <a:latin typeface="Times New Roman" panose="02020603050405020304" pitchFamily="18" charset="0"/>
                        </a:rPr>
                        <a:t>Ước thực hiện Quý I năm 2025</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100" b="1" i="0" u="none" strike="noStrike">
                          <a:solidFill>
                            <a:srgbClr val="000000"/>
                          </a:solidFill>
                          <a:effectLst/>
                          <a:latin typeface="Times New Roman" panose="02020603050405020304" pitchFamily="18" charset="0"/>
                        </a:rPr>
                        <a:t>Tháng 4 năm 2025</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100" b="1" i="0" u="none" strike="noStrike">
                          <a:solidFill>
                            <a:srgbClr val="000000"/>
                          </a:solidFill>
                          <a:effectLst/>
                          <a:latin typeface="Times New Roman" panose="02020603050405020304" pitchFamily="18" charset="0"/>
                        </a:rPr>
                        <a:t>Lũy kế 4 tháng năm 2025</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vi-VN" sz="1050" b="1" i="0" u="none" strike="noStrike">
                          <a:solidFill>
                            <a:srgbClr val="000000"/>
                          </a:solidFill>
                          <a:effectLst/>
                          <a:latin typeface="Times New Roman" panose="02020603050405020304" pitchFamily="18" charset="0"/>
                        </a:rPr>
                        <a:t>Ước thực hiện 4 tháng năm 2025 so với:</a:t>
                      </a:r>
                    </a:p>
                  </a:txBody>
                  <a:tcPr marL="4636" marR="4636" marT="4636"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extLst>
                  <a:ext uri="{0D108BD9-81ED-4DB2-BD59-A6C34878D82A}">
                    <a16:rowId xmlns:a16="http://schemas.microsoft.com/office/drawing/2014/main" val="263989073"/>
                  </a:ext>
                </a:extLst>
              </a:tr>
              <a:tr h="167992">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ctr" fontAlgn="ctr"/>
                      <a:r>
                        <a:rPr lang="vi-VN" sz="1100" b="1" i="0" u="none" strike="noStrike">
                          <a:solidFill>
                            <a:srgbClr val="000000"/>
                          </a:solidFill>
                          <a:effectLst/>
                          <a:latin typeface="Times New Roman" panose="02020603050405020304" pitchFamily="18" charset="0"/>
                        </a:rPr>
                        <a:t>Kế hoạch năm 2025</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Cùng kỳ</a:t>
                      </a:r>
                    </a:p>
                  </a:txBody>
                  <a:tcPr marL="4636" marR="4636" marT="4636"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2589941"/>
                  </a:ext>
                </a:extLst>
              </a:tr>
              <a:tr h="170454">
                <a:tc>
                  <a:txBody>
                    <a:bodyPr/>
                    <a:lstStyle/>
                    <a:p>
                      <a:pPr algn="ctr" fontAlgn="ctr"/>
                      <a:r>
                        <a:rPr lang="vi-VN" sz="1100" b="0" i="1" u="none" strike="noStrike">
                          <a:solidFill>
                            <a:srgbClr val="000000"/>
                          </a:solidFill>
                          <a:effectLst/>
                          <a:latin typeface="Times New Roman" panose="02020603050405020304" pitchFamily="18" charset="0"/>
                        </a:rPr>
                        <a:t>1</a:t>
                      </a:r>
                    </a:p>
                  </a:txBody>
                  <a:tcPr marL="4636" marR="4636" marT="4636"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2</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3</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4</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5</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6</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7</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8</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9</a:t>
                      </a:r>
                    </a:p>
                  </a:txBody>
                  <a:tcPr marL="4636" marR="4636" marT="4636"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9733550"/>
                  </a:ext>
                </a:extLst>
              </a:tr>
              <a:tr h="361185">
                <a:tc>
                  <a:txBody>
                    <a:bodyPr/>
                    <a:lstStyle/>
                    <a:p>
                      <a:pPr algn="ctr" fontAlgn="ctr"/>
                      <a:r>
                        <a:rPr lang="vi-VN" sz="1200" b="0" i="0" u="none" strike="noStrike">
                          <a:solidFill>
                            <a:srgbClr val="000000"/>
                          </a:solidFill>
                          <a:effectLst/>
                          <a:latin typeface="Times New Roman" panose="02020603050405020304" pitchFamily="18" charset="0"/>
                        </a:rPr>
                        <a:t>6</a:t>
                      </a:r>
                    </a:p>
                  </a:txBody>
                  <a:tcPr marL="4636" marR="4636" marT="4636"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Duy trì mức sinh thay thế bình quân mỗi phụ nữ trong độ tuổi sinh đẻ có từ 2,0 đến 2,2 con</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Duy trì</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9434460"/>
                  </a:ext>
                </a:extLst>
              </a:tr>
              <a:tr h="213068">
                <a:tc>
                  <a:txBody>
                    <a:bodyPr/>
                    <a:lstStyle/>
                    <a:p>
                      <a:pPr algn="ctr" fontAlgn="ctr"/>
                      <a:r>
                        <a:rPr lang="vi-VN" sz="1200" b="0" i="0" u="none" strike="noStrike">
                          <a:solidFill>
                            <a:srgbClr val="000000"/>
                          </a:solidFill>
                          <a:effectLst/>
                          <a:latin typeface="Times New Roman" panose="02020603050405020304" pitchFamily="18" charset="0"/>
                        </a:rPr>
                        <a:t>7</a:t>
                      </a:r>
                    </a:p>
                  </a:txBody>
                  <a:tcPr marL="4636" marR="4636" marT="4636"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Tạo việc làm  mới</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Người</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32.500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9.100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0916487"/>
                  </a:ext>
                </a:extLst>
              </a:tr>
              <a:tr h="213068">
                <a:tc>
                  <a:txBody>
                    <a:bodyPr/>
                    <a:lstStyle/>
                    <a:p>
                      <a:pPr algn="ctr" fontAlgn="ctr"/>
                      <a:r>
                        <a:rPr lang="vi-VN" sz="1200" b="0" i="0" u="none" strike="noStrike">
                          <a:solidFill>
                            <a:srgbClr val="000000"/>
                          </a:solidFill>
                          <a:effectLst/>
                          <a:latin typeface="Times New Roman" panose="02020603050405020304" pitchFamily="18" charset="0"/>
                        </a:rPr>
                        <a:t>8</a:t>
                      </a:r>
                    </a:p>
                  </a:txBody>
                  <a:tcPr marL="4636" marR="4636" marT="4636"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Tỷ lệ lao động đã qua đào tạo, bồi dưỡng nghề</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66,3</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64,44</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5875069"/>
                  </a:ext>
                </a:extLst>
              </a:tr>
              <a:tr h="1252846">
                <a:tc>
                  <a:txBody>
                    <a:bodyPr/>
                    <a:lstStyle/>
                    <a:p>
                      <a:pPr algn="ctr" fontAlgn="ctr"/>
                      <a:r>
                        <a:rPr lang="vi-VN" sz="1200" b="0" i="0" u="none" strike="noStrike">
                          <a:solidFill>
                            <a:srgbClr val="000000"/>
                          </a:solidFill>
                          <a:effectLst/>
                          <a:latin typeface="Times New Roman" panose="02020603050405020304" pitchFamily="18" charset="0"/>
                        </a:rPr>
                        <a:t>9</a:t>
                      </a:r>
                    </a:p>
                  </a:txBody>
                  <a:tcPr marL="4636" marR="4636" marT="4636"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Giảm tỷ lệ hộ nghèo đa chiều</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Tỷ lệ hộ nghèo của tỉnh còn 0,62%, thấp hơn tỷ lệ hộ nghèo bình quân chung của cả nước</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255900"/>
                  </a:ext>
                </a:extLst>
              </a:tr>
              <a:tr h="213068">
                <a:tc>
                  <a:txBody>
                    <a:bodyPr/>
                    <a:lstStyle/>
                    <a:p>
                      <a:pPr algn="ctr" fontAlgn="ctr"/>
                      <a:r>
                        <a:rPr lang="vi-VN" sz="1200" b="0" i="0" u="none" strike="noStrike">
                          <a:solidFill>
                            <a:srgbClr val="000000"/>
                          </a:solidFill>
                          <a:effectLst/>
                          <a:latin typeface="Times New Roman" panose="02020603050405020304" pitchFamily="18" charset="0"/>
                        </a:rPr>
                        <a:t>10</a:t>
                      </a:r>
                    </a:p>
                  </a:txBody>
                  <a:tcPr marL="4636" marR="4636" marT="4636"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Tỷ lệ người lao động tham gia bảo hiểm xã hội</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25,52</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22,29</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1734087"/>
                  </a:ext>
                </a:extLst>
              </a:tr>
              <a:tr h="213068">
                <a:tc>
                  <a:txBody>
                    <a:bodyPr/>
                    <a:lstStyle/>
                    <a:p>
                      <a:pPr algn="ctr" fontAlgn="ctr"/>
                      <a:r>
                        <a:rPr lang="vi-VN" sz="1200" b="0" i="0" u="none" strike="noStrike">
                          <a:solidFill>
                            <a:srgbClr val="000000"/>
                          </a:solidFill>
                          <a:effectLst/>
                          <a:latin typeface="Times New Roman" panose="02020603050405020304" pitchFamily="18" charset="0"/>
                        </a:rPr>
                        <a:t>11</a:t>
                      </a:r>
                    </a:p>
                  </a:txBody>
                  <a:tcPr marL="4636" marR="4636" marT="4636"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Tỷ lệ dân số tham gia bảo hiểm y tế</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96,15</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96,0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7543030"/>
                  </a:ext>
                </a:extLst>
              </a:tr>
              <a:tr h="213068">
                <a:tc>
                  <a:txBody>
                    <a:bodyPr/>
                    <a:lstStyle/>
                    <a:p>
                      <a:pPr algn="ctr" fontAlgn="ctr"/>
                      <a:r>
                        <a:rPr lang="vi-VN" sz="1200" b="0" i="0" u="none" strike="noStrike">
                          <a:solidFill>
                            <a:srgbClr val="000000"/>
                          </a:solidFill>
                          <a:effectLst/>
                          <a:latin typeface="Times New Roman" panose="02020603050405020304" pitchFamily="18" charset="0"/>
                        </a:rPr>
                        <a:t>12</a:t>
                      </a:r>
                    </a:p>
                  </a:txBody>
                  <a:tcPr marL="4636" marR="4636" marT="4636"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Tỷ lệ trạm y tế có bác sỹ</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100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100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9787424"/>
                  </a:ext>
                </a:extLst>
              </a:tr>
              <a:tr h="361185">
                <a:tc>
                  <a:txBody>
                    <a:bodyPr/>
                    <a:lstStyle/>
                    <a:p>
                      <a:pPr algn="ctr" fontAlgn="ctr"/>
                      <a:r>
                        <a:rPr lang="vi-VN" sz="1200" b="0" i="0" u="none" strike="noStrike">
                          <a:solidFill>
                            <a:srgbClr val="000000"/>
                          </a:solidFill>
                          <a:effectLst/>
                          <a:latin typeface="Times New Roman" panose="02020603050405020304" pitchFamily="18" charset="0"/>
                        </a:rPr>
                        <a:t>13</a:t>
                      </a:r>
                    </a:p>
                  </a:txBody>
                  <a:tcPr marL="4636" marR="4636" marT="4636"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Tỷ lệ xã, phường, thị trấn đạt Bộ Tiêu chí quốc gia về y tế xã</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100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5947045"/>
                  </a:ext>
                </a:extLst>
              </a:tr>
              <a:tr h="213068">
                <a:tc>
                  <a:txBody>
                    <a:bodyPr/>
                    <a:lstStyle/>
                    <a:p>
                      <a:pPr algn="ctr" fontAlgn="ctr"/>
                      <a:r>
                        <a:rPr lang="vi-VN" sz="1200" b="0" i="0" u="none" strike="noStrike">
                          <a:solidFill>
                            <a:srgbClr val="000000"/>
                          </a:solidFill>
                          <a:effectLst/>
                          <a:latin typeface="Times New Roman" panose="02020603050405020304" pitchFamily="18" charset="0"/>
                        </a:rPr>
                        <a:t>14</a:t>
                      </a:r>
                    </a:p>
                  </a:txBody>
                  <a:tcPr marL="4636" marR="4636" marT="4636"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Số giường bệnh kế hoạch trên 1 vạn dân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Giường</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40,9</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41,0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2507776"/>
                  </a:ext>
                </a:extLst>
              </a:tr>
              <a:tr h="361185">
                <a:tc>
                  <a:txBody>
                    <a:bodyPr/>
                    <a:lstStyle/>
                    <a:p>
                      <a:pPr algn="ctr" fontAlgn="ctr"/>
                      <a:r>
                        <a:rPr lang="vi-VN" sz="1200" b="0" i="0" u="none" strike="noStrike">
                          <a:solidFill>
                            <a:srgbClr val="000000"/>
                          </a:solidFill>
                          <a:effectLst/>
                          <a:latin typeface="Times New Roman" panose="02020603050405020304" pitchFamily="18" charset="0"/>
                        </a:rPr>
                        <a:t>15</a:t>
                      </a:r>
                    </a:p>
                  </a:txBody>
                  <a:tcPr marL="4636" marR="4636" marT="4636"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Tỷ lệ trẻ em dưới 5 tuổi suy dinh dưỡng thể nhẹ cân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6,5</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7458001"/>
                  </a:ext>
                </a:extLst>
              </a:tr>
              <a:tr h="213068">
                <a:tc>
                  <a:txBody>
                    <a:bodyPr/>
                    <a:lstStyle/>
                    <a:p>
                      <a:pPr algn="ctr" fontAlgn="ctr"/>
                      <a:r>
                        <a:rPr lang="vi-VN" sz="1200" b="0" i="0" u="none" strike="noStrike">
                          <a:solidFill>
                            <a:srgbClr val="000000"/>
                          </a:solidFill>
                          <a:effectLst/>
                          <a:latin typeface="Times New Roman" panose="02020603050405020304" pitchFamily="18" charset="0"/>
                        </a:rPr>
                        <a:t>16</a:t>
                      </a:r>
                    </a:p>
                  </a:txBody>
                  <a:tcPr marL="4636" marR="4636" marT="4636"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Tỷ lệ che phủ rừng</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58</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57,7</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0516314"/>
                  </a:ext>
                </a:extLst>
              </a:tr>
              <a:tr h="326280">
                <a:tc>
                  <a:txBody>
                    <a:bodyPr/>
                    <a:lstStyle/>
                    <a:p>
                      <a:pPr algn="ctr" fontAlgn="ctr"/>
                      <a:r>
                        <a:rPr lang="vi-VN" sz="1200" b="0" i="0" u="none" strike="noStrike">
                          <a:solidFill>
                            <a:srgbClr val="000000"/>
                          </a:solidFill>
                          <a:effectLst/>
                          <a:latin typeface="Times New Roman" panose="02020603050405020304" pitchFamily="18" charset="0"/>
                        </a:rPr>
                        <a:t>17</a:t>
                      </a:r>
                    </a:p>
                  </a:txBody>
                  <a:tcPr marL="4636" marR="4636" marT="4636"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Tỷ lệ dân cư nông thôn sử dụng nước hợp vệ sinh</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100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100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100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100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100,0%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100,0%</a:t>
                      </a:r>
                    </a:p>
                  </a:txBody>
                  <a:tcPr marL="4636" marR="4636" marT="4636"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5545600"/>
                  </a:ext>
                </a:extLst>
              </a:tr>
              <a:tr h="213068">
                <a:tc>
                  <a:txBody>
                    <a:bodyPr/>
                    <a:lstStyle/>
                    <a:p>
                      <a:pPr algn="ctr" fontAlgn="ctr"/>
                      <a:r>
                        <a:rPr lang="vi-VN" sz="1200" b="0" i="1" u="none" strike="noStrike">
                          <a:solidFill>
                            <a:srgbClr val="000000"/>
                          </a:solidFill>
                          <a:effectLst/>
                          <a:latin typeface="Times New Roman" panose="02020603050405020304" pitchFamily="18" charset="0"/>
                        </a:rPr>
                        <a:t> </a:t>
                      </a:r>
                    </a:p>
                  </a:txBody>
                  <a:tcPr marL="4636" marR="4636" marT="4636"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Times New Roman" panose="02020603050405020304" pitchFamily="18" charset="0"/>
                        </a:rPr>
                        <a:t>Trong đó: Tỷ lệ sử dụng nước sạch</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40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38,3</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38,8</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97,0%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4600900"/>
                  </a:ext>
                </a:extLst>
              </a:tr>
              <a:tr h="361185">
                <a:tc>
                  <a:txBody>
                    <a:bodyPr/>
                    <a:lstStyle/>
                    <a:p>
                      <a:pPr algn="ctr" fontAlgn="ctr"/>
                      <a:r>
                        <a:rPr lang="vi-VN" sz="1200" b="0" i="0" u="none" strike="noStrike">
                          <a:solidFill>
                            <a:srgbClr val="000000"/>
                          </a:solidFill>
                          <a:effectLst/>
                          <a:latin typeface="Times New Roman" panose="02020603050405020304" pitchFamily="18" charset="0"/>
                        </a:rPr>
                        <a:t>18</a:t>
                      </a:r>
                    </a:p>
                  </a:txBody>
                  <a:tcPr marL="4636" marR="4636" marT="4636"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Tỷ lệ dân cư đô thị sử dụng nước sạch qua hệ thống cấp nước tập trung</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90 - 92</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89,23</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1823131"/>
                  </a:ext>
                </a:extLst>
              </a:tr>
              <a:tr h="292206">
                <a:tc>
                  <a:txBody>
                    <a:bodyPr/>
                    <a:lstStyle/>
                    <a:p>
                      <a:pPr algn="ctr" fontAlgn="ctr"/>
                      <a:r>
                        <a:rPr lang="vi-VN" sz="1200" b="0" i="0" u="none" strike="noStrike">
                          <a:solidFill>
                            <a:srgbClr val="000000"/>
                          </a:solidFill>
                          <a:effectLst/>
                          <a:latin typeface="Times New Roman" panose="02020603050405020304" pitchFamily="18" charset="0"/>
                        </a:rPr>
                        <a:t>19</a:t>
                      </a:r>
                    </a:p>
                  </a:txBody>
                  <a:tcPr marL="4636" marR="4636" marT="4636"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Tỷ lệ chất thải rắn ở đô thị được thu gom</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93</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94,86</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94,86</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102,0%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106,4%</a:t>
                      </a:r>
                    </a:p>
                  </a:txBody>
                  <a:tcPr marL="4636" marR="4636" marT="4636"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8826970"/>
                  </a:ext>
                </a:extLst>
              </a:tr>
              <a:tr h="334820">
                <a:tc>
                  <a:txBody>
                    <a:bodyPr/>
                    <a:lstStyle/>
                    <a:p>
                      <a:pPr algn="ctr" fontAlgn="ctr"/>
                      <a:r>
                        <a:rPr lang="vi-VN" sz="1200" b="0" i="0" u="none" strike="noStrike">
                          <a:solidFill>
                            <a:srgbClr val="000000"/>
                          </a:solidFill>
                          <a:effectLst/>
                          <a:latin typeface="Times New Roman" panose="02020603050405020304" pitchFamily="18" charset="0"/>
                        </a:rPr>
                        <a:t>20</a:t>
                      </a:r>
                    </a:p>
                  </a:txBody>
                  <a:tcPr marL="4636" marR="4636" marT="4636"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Tỷ lệ chất thải rắn ở nông thôn được thu gom</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80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79,88</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79,88</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99,9%</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121,7%</a:t>
                      </a:r>
                    </a:p>
                  </a:txBody>
                  <a:tcPr marL="4636" marR="4636" marT="4636"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6188760"/>
                  </a:ext>
                </a:extLst>
              </a:tr>
              <a:tr h="213068">
                <a:tc>
                  <a:txBody>
                    <a:bodyPr/>
                    <a:lstStyle/>
                    <a:p>
                      <a:pPr algn="ctr" fontAlgn="ctr"/>
                      <a:r>
                        <a:rPr lang="vi-VN" sz="1200" b="0" i="0" u="none" strike="noStrike">
                          <a:solidFill>
                            <a:srgbClr val="000000"/>
                          </a:solidFill>
                          <a:effectLst/>
                          <a:latin typeface="Times New Roman" panose="02020603050405020304" pitchFamily="18" charset="0"/>
                        </a:rPr>
                        <a:t>21</a:t>
                      </a:r>
                    </a:p>
                  </a:txBody>
                  <a:tcPr marL="4636" marR="4636" marT="4636"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Số lượng căn hộ nhà ở xã hội hoàn thành</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Căn hộ</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742</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636" marR="4636" marT="4636"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8645184"/>
                  </a:ext>
                </a:extLst>
              </a:tr>
            </a:tbl>
          </a:graphicData>
        </a:graphic>
      </p:graphicFrame>
    </p:spTree>
    <p:extLst>
      <p:ext uri="{BB962C8B-B14F-4D97-AF65-F5344CB8AC3E}">
        <p14:creationId xmlns:p14="http://schemas.microsoft.com/office/powerpoint/2010/main" val="37523013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E1C6B58B-E0F1-18B1-E010-8E41893F056B}"/>
              </a:ext>
            </a:extLst>
          </p:cNvPr>
          <p:cNvSpPr txBox="1"/>
          <p:nvPr/>
        </p:nvSpPr>
        <p:spPr>
          <a:xfrm>
            <a:off x="539073" y="148401"/>
            <a:ext cx="8769515" cy="400110"/>
          </a:xfrm>
          <a:prstGeom prst="rect">
            <a:avLst/>
          </a:prstGeom>
          <a:noFill/>
        </p:spPr>
        <p:txBody>
          <a:bodyPr wrap="square">
            <a:spAutoFit/>
          </a:bodyPr>
          <a:lstStyle/>
          <a:p>
            <a:pPr>
              <a:lnSpc>
                <a:spcPct val="100000"/>
              </a:lnSpc>
            </a:pPr>
            <a:r>
              <a:rPr lang="vi-VN" sz="2000" b="1">
                <a:latin typeface="+mj-lt"/>
                <a:cs typeface="Arial" panose="020B0604020202020204" pitchFamily="34" charset="0"/>
              </a:rPr>
              <a:t>I. KẾT QUẢ THỰC HIỆN CHỈ TIÊU HĐND VÀ UBND TỈNH GIAO (TT)</a:t>
            </a:r>
          </a:p>
        </p:txBody>
      </p:sp>
      <p:graphicFrame>
        <p:nvGraphicFramePr>
          <p:cNvPr id="3" name="Table 2">
            <a:extLst>
              <a:ext uri="{FF2B5EF4-FFF2-40B4-BE49-F238E27FC236}">
                <a16:creationId xmlns:a16="http://schemas.microsoft.com/office/drawing/2014/main" id="{93390F7D-C035-3C5E-0AC8-785B1272546C}"/>
              </a:ext>
            </a:extLst>
          </p:cNvPr>
          <p:cNvGraphicFramePr>
            <a:graphicFrameLocks noGrp="1"/>
          </p:cNvGraphicFramePr>
          <p:nvPr>
            <p:extLst>
              <p:ext uri="{D42A27DB-BD31-4B8C-83A1-F6EECF244321}">
                <p14:modId xmlns:p14="http://schemas.microsoft.com/office/powerpoint/2010/main" val="2812827656"/>
              </p:ext>
            </p:extLst>
          </p:nvPr>
        </p:nvGraphicFramePr>
        <p:xfrm>
          <a:off x="310473" y="696911"/>
          <a:ext cx="11652925" cy="6094497"/>
        </p:xfrm>
        <a:graphic>
          <a:graphicData uri="http://schemas.openxmlformats.org/drawingml/2006/table">
            <a:tbl>
              <a:tblPr/>
              <a:tblGrid>
                <a:gridCol w="749206">
                  <a:extLst>
                    <a:ext uri="{9D8B030D-6E8A-4147-A177-3AD203B41FA5}">
                      <a16:colId xmlns:a16="http://schemas.microsoft.com/office/drawing/2014/main" val="867013089"/>
                    </a:ext>
                  </a:extLst>
                </a:gridCol>
                <a:gridCol w="3458667">
                  <a:extLst>
                    <a:ext uri="{9D8B030D-6E8A-4147-A177-3AD203B41FA5}">
                      <a16:colId xmlns:a16="http://schemas.microsoft.com/office/drawing/2014/main" val="1115803992"/>
                    </a:ext>
                  </a:extLst>
                </a:gridCol>
                <a:gridCol w="783933">
                  <a:extLst>
                    <a:ext uri="{9D8B030D-6E8A-4147-A177-3AD203B41FA5}">
                      <a16:colId xmlns:a16="http://schemas.microsoft.com/office/drawing/2014/main" val="725525632"/>
                    </a:ext>
                  </a:extLst>
                </a:gridCol>
                <a:gridCol w="1032946">
                  <a:extLst>
                    <a:ext uri="{9D8B030D-6E8A-4147-A177-3AD203B41FA5}">
                      <a16:colId xmlns:a16="http://schemas.microsoft.com/office/drawing/2014/main" val="1953384215"/>
                    </a:ext>
                  </a:extLst>
                </a:gridCol>
                <a:gridCol w="1032946">
                  <a:extLst>
                    <a:ext uri="{9D8B030D-6E8A-4147-A177-3AD203B41FA5}">
                      <a16:colId xmlns:a16="http://schemas.microsoft.com/office/drawing/2014/main" val="4180523543"/>
                    </a:ext>
                  </a:extLst>
                </a:gridCol>
                <a:gridCol w="1032946">
                  <a:extLst>
                    <a:ext uri="{9D8B030D-6E8A-4147-A177-3AD203B41FA5}">
                      <a16:colId xmlns:a16="http://schemas.microsoft.com/office/drawing/2014/main" val="1412466917"/>
                    </a:ext>
                  </a:extLst>
                </a:gridCol>
                <a:gridCol w="1032946">
                  <a:extLst>
                    <a:ext uri="{9D8B030D-6E8A-4147-A177-3AD203B41FA5}">
                      <a16:colId xmlns:a16="http://schemas.microsoft.com/office/drawing/2014/main" val="2661582251"/>
                    </a:ext>
                  </a:extLst>
                </a:gridCol>
                <a:gridCol w="1263515">
                  <a:extLst>
                    <a:ext uri="{9D8B030D-6E8A-4147-A177-3AD203B41FA5}">
                      <a16:colId xmlns:a16="http://schemas.microsoft.com/office/drawing/2014/main" val="1504657656"/>
                    </a:ext>
                  </a:extLst>
                </a:gridCol>
                <a:gridCol w="1265820">
                  <a:extLst>
                    <a:ext uri="{9D8B030D-6E8A-4147-A177-3AD203B41FA5}">
                      <a16:colId xmlns:a16="http://schemas.microsoft.com/office/drawing/2014/main" val="3892345252"/>
                    </a:ext>
                  </a:extLst>
                </a:gridCol>
              </a:tblGrid>
              <a:tr h="188592">
                <a:tc rowSpan="2">
                  <a:txBody>
                    <a:bodyPr/>
                    <a:lstStyle/>
                    <a:p>
                      <a:pPr algn="ctr" fontAlgn="ctr"/>
                      <a:r>
                        <a:rPr lang="vi-VN" sz="1100" b="1" i="0" u="none" strike="noStrike">
                          <a:solidFill>
                            <a:srgbClr val="000000"/>
                          </a:solidFill>
                          <a:effectLst/>
                          <a:latin typeface="Times New Roman" panose="02020603050405020304" pitchFamily="18" charset="0"/>
                        </a:rPr>
                        <a:t>STT</a:t>
                      </a:r>
                    </a:p>
                  </a:txBody>
                  <a:tcPr marL="4932" marR="4932" marT="493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100" b="1" i="0" u="none" strike="noStrike">
                          <a:solidFill>
                            <a:srgbClr val="000000"/>
                          </a:solidFill>
                          <a:effectLst/>
                          <a:latin typeface="Times New Roman" panose="02020603050405020304" pitchFamily="18" charset="0"/>
                        </a:rPr>
                        <a:t>Chỉ tiêu</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100" b="1" i="0" u="none" strike="noStrike">
                          <a:solidFill>
                            <a:srgbClr val="000000"/>
                          </a:solidFill>
                          <a:effectLst/>
                          <a:latin typeface="Times New Roman" panose="02020603050405020304" pitchFamily="18" charset="0"/>
                        </a:rPr>
                        <a:t>Đơn vị</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100" b="1" i="0" u="none" strike="noStrike">
                          <a:solidFill>
                            <a:srgbClr val="000000"/>
                          </a:solidFill>
                          <a:effectLst/>
                          <a:latin typeface="Times New Roman" panose="02020603050405020304" pitchFamily="18" charset="0"/>
                        </a:rPr>
                        <a:t>Kế hoạch năm 2025</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100" b="1" i="0" u="none" strike="noStrike">
                          <a:solidFill>
                            <a:srgbClr val="000000"/>
                          </a:solidFill>
                          <a:effectLst/>
                          <a:latin typeface="Times New Roman" panose="02020603050405020304" pitchFamily="18" charset="0"/>
                        </a:rPr>
                        <a:t>Ước thực hiện Quý I năm 2025</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100" b="1" i="0" u="none" strike="noStrike">
                          <a:solidFill>
                            <a:srgbClr val="000000"/>
                          </a:solidFill>
                          <a:effectLst/>
                          <a:latin typeface="Times New Roman" panose="02020603050405020304" pitchFamily="18" charset="0"/>
                        </a:rPr>
                        <a:t>Tháng 4 năm 2025</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100" b="1" i="0" u="none" strike="noStrike">
                          <a:solidFill>
                            <a:srgbClr val="000000"/>
                          </a:solidFill>
                          <a:effectLst/>
                          <a:latin typeface="Times New Roman" panose="02020603050405020304" pitchFamily="18" charset="0"/>
                        </a:rPr>
                        <a:t>Lũy kế 4 tháng năm 2025</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vi-VN" sz="1100" b="1" i="0" u="none" strike="noStrike">
                          <a:solidFill>
                            <a:srgbClr val="000000"/>
                          </a:solidFill>
                          <a:effectLst/>
                          <a:latin typeface="Times New Roman" panose="02020603050405020304" pitchFamily="18" charset="0"/>
                        </a:rPr>
                        <a:t>Ước thực hiện 4 tháng năm 2025 so với:</a:t>
                      </a:r>
                    </a:p>
                  </a:txBody>
                  <a:tcPr marL="4932" marR="4932" marT="493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extLst>
                  <a:ext uri="{0D108BD9-81ED-4DB2-BD59-A6C34878D82A}">
                    <a16:rowId xmlns:a16="http://schemas.microsoft.com/office/drawing/2014/main" val="2191894251"/>
                  </a:ext>
                </a:extLst>
              </a:tr>
              <a:tr h="157609">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ctr" fontAlgn="ctr"/>
                      <a:r>
                        <a:rPr lang="vi-VN" sz="1100" b="1" i="0" u="none" strike="noStrike">
                          <a:solidFill>
                            <a:srgbClr val="000000"/>
                          </a:solidFill>
                          <a:effectLst/>
                          <a:latin typeface="Times New Roman" panose="02020603050405020304" pitchFamily="18" charset="0"/>
                        </a:rPr>
                        <a:t>Kế hoạch năm 2025</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Cùng kỳ</a:t>
                      </a:r>
                    </a:p>
                  </a:txBody>
                  <a:tcPr marL="4932" marR="4932" marT="493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7844135"/>
                  </a:ext>
                </a:extLst>
              </a:tr>
              <a:tr h="188592">
                <a:tc>
                  <a:txBody>
                    <a:bodyPr/>
                    <a:lstStyle/>
                    <a:p>
                      <a:pPr algn="ctr" fontAlgn="ctr"/>
                      <a:r>
                        <a:rPr lang="vi-VN" sz="1100" b="0" i="1" u="none" strike="noStrike">
                          <a:solidFill>
                            <a:srgbClr val="000000"/>
                          </a:solidFill>
                          <a:effectLst/>
                          <a:latin typeface="Times New Roman" panose="02020603050405020304" pitchFamily="18" charset="0"/>
                        </a:rPr>
                        <a:t>1</a:t>
                      </a:r>
                    </a:p>
                  </a:txBody>
                  <a:tcPr marL="4932" marR="4932" marT="493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2</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3</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4</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5</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6</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7</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8</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9</a:t>
                      </a:r>
                    </a:p>
                  </a:txBody>
                  <a:tcPr marL="4932" marR="4932" marT="493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9135712"/>
                  </a:ext>
                </a:extLst>
              </a:tr>
              <a:tr h="351591">
                <a:tc>
                  <a:txBody>
                    <a:bodyPr/>
                    <a:lstStyle/>
                    <a:p>
                      <a:pPr algn="ctr" fontAlgn="ctr"/>
                      <a:r>
                        <a:rPr lang="vi-VN" sz="1200" b="1" i="0" u="none" strike="noStrike">
                          <a:solidFill>
                            <a:srgbClr val="000000"/>
                          </a:solidFill>
                          <a:effectLst/>
                          <a:latin typeface="Times New Roman" panose="02020603050405020304" pitchFamily="18" charset="0"/>
                        </a:rPr>
                        <a:t>II</a:t>
                      </a:r>
                    </a:p>
                  </a:txBody>
                  <a:tcPr marL="4932" marR="4932" marT="493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3"/>
                    </a:solidFill>
                  </a:tcPr>
                </a:tc>
                <a:tc>
                  <a:txBody>
                    <a:bodyPr/>
                    <a:lstStyle/>
                    <a:p>
                      <a:pPr algn="l" fontAlgn="ctr"/>
                      <a:r>
                        <a:rPr lang="vi-VN" sz="1200" b="1" i="0" u="none" strike="noStrike">
                          <a:solidFill>
                            <a:srgbClr val="000000"/>
                          </a:solidFill>
                          <a:effectLst/>
                          <a:latin typeface="Times New Roman" panose="02020603050405020304" pitchFamily="18" charset="0"/>
                        </a:rPr>
                        <a:t>CÁC CHỈ TIÊU ỦY BAN NHÂN DÂN TỈNH GIAO</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3"/>
                    </a:solid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3"/>
                    </a:solid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3"/>
                    </a:solid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3"/>
                    </a:solid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3"/>
                    </a:solid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3"/>
                    </a:solid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3"/>
                    </a:solid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32" marR="4932" marT="493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3924263820"/>
                  </a:ext>
                </a:extLst>
              </a:tr>
              <a:tr h="351591">
                <a:tc>
                  <a:txBody>
                    <a:bodyPr/>
                    <a:lstStyle/>
                    <a:p>
                      <a:pPr algn="ctr" fontAlgn="ctr"/>
                      <a:r>
                        <a:rPr lang="vi-VN" sz="1200" b="0" i="0" u="none" strike="noStrike">
                          <a:solidFill>
                            <a:schemeClr val="tx1"/>
                          </a:solidFill>
                          <a:effectLst/>
                          <a:latin typeface="Times New Roman" panose="02020603050405020304" pitchFamily="18" charset="0"/>
                        </a:rPr>
                        <a:t>1</a:t>
                      </a:r>
                    </a:p>
                  </a:txBody>
                  <a:tcPr marL="4932" marR="4932" marT="493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Times New Roman" panose="02020603050405020304" pitchFamily="18" charset="0"/>
                        </a:rPr>
                        <a:t>Tổng mức bán lẻ hàng hóa và doanh thu dịch vụ tiêu dùng</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Times New Roman" panose="02020603050405020304" pitchFamily="18" charset="0"/>
                        </a:rPr>
                        <a:t>Tỷ đồng</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Times New Roman" panose="02020603050405020304" pitchFamily="18" charset="0"/>
                        </a:rPr>
                        <a:t>126.600</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29.683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10.589,0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40.272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31,8%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108,1%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4523938"/>
                  </a:ext>
                </a:extLst>
              </a:tr>
              <a:tr h="222270">
                <a:tc>
                  <a:txBody>
                    <a:bodyPr/>
                    <a:lstStyle/>
                    <a:p>
                      <a:pPr algn="ctr" fontAlgn="ctr"/>
                      <a:r>
                        <a:rPr lang="vi-VN" sz="1200" b="0" i="0" u="none" strike="noStrike">
                          <a:solidFill>
                            <a:schemeClr val="tx1"/>
                          </a:solidFill>
                          <a:effectLst/>
                          <a:latin typeface="Times New Roman" panose="02020603050405020304" pitchFamily="18" charset="0"/>
                        </a:rPr>
                        <a:t>2</a:t>
                      </a:r>
                    </a:p>
                  </a:txBody>
                  <a:tcPr marL="4932" marR="4932" marT="493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Times New Roman" panose="02020603050405020304" pitchFamily="18" charset="0"/>
                        </a:rPr>
                        <a:t>Số xã đạt chuẩn nông thôn mới</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Times New Roman" panose="02020603050405020304" pitchFamily="18" charset="0"/>
                        </a:rPr>
                        <a:t>Xã</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Times New Roman" panose="02020603050405020304" pitchFamily="18" charset="0"/>
                        </a:rPr>
                        <a:t>3</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9967042"/>
                  </a:ext>
                </a:extLst>
              </a:tr>
              <a:tr h="222270">
                <a:tc>
                  <a:txBody>
                    <a:bodyPr/>
                    <a:lstStyle/>
                    <a:p>
                      <a:pPr algn="ctr" fontAlgn="ctr"/>
                      <a:r>
                        <a:rPr lang="vi-VN" sz="1200" b="0" i="0" u="none" strike="noStrike">
                          <a:solidFill>
                            <a:schemeClr val="tx1"/>
                          </a:solidFill>
                          <a:effectLst/>
                          <a:latin typeface="Times New Roman" panose="02020603050405020304" pitchFamily="18" charset="0"/>
                        </a:rPr>
                        <a:t>3</a:t>
                      </a:r>
                    </a:p>
                  </a:txBody>
                  <a:tcPr marL="4932" marR="4932" marT="493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Times New Roman" panose="02020603050405020304" pitchFamily="18" charset="0"/>
                        </a:rPr>
                        <a:t>Số xã đạt chuẩn nông thôn mới nâng cao</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Times New Roman" panose="02020603050405020304" pitchFamily="18" charset="0"/>
                        </a:rPr>
                        <a:t>Xã</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Times New Roman" panose="02020603050405020304" pitchFamily="18" charset="0"/>
                        </a:rPr>
                        <a:t>6</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1677062"/>
                  </a:ext>
                </a:extLst>
              </a:tr>
              <a:tr h="222270">
                <a:tc>
                  <a:txBody>
                    <a:bodyPr/>
                    <a:lstStyle/>
                    <a:p>
                      <a:pPr algn="ctr" fontAlgn="ctr"/>
                      <a:r>
                        <a:rPr lang="vi-VN" sz="1200" b="0" i="0" u="none" strike="noStrike">
                          <a:solidFill>
                            <a:schemeClr val="tx1"/>
                          </a:solidFill>
                          <a:effectLst/>
                          <a:latin typeface="Times New Roman" panose="02020603050405020304" pitchFamily="18" charset="0"/>
                        </a:rPr>
                        <a:t>4</a:t>
                      </a:r>
                    </a:p>
                  </a:txBody>
                  <a:tcPr marL="4932" marR="4932" marT="493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Times New Roman" panose="02020603050405020304" pitchFamily="18" charset="0"/>
                        </a:rPr>
                        <a:t>Số xã đạt chuẩn nông thôn mới kiểu mẫu</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Times New Roman" panose="02020603050405020304" pitchFamily="18" charset="0"/>
                        </a:rPr>
                        <a:t>Xã</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Times New Roman" panose="02020603050405020304" pitchFamily="18" charset="0"/>
                        </a:rPr>
                        <a:t>3</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0483187"/>
                  </a:ext>
                </a:extLst>
              </a:tr>
              <a:tr h="351591">
                <a:tc>
                  <a:txBody>
                    <a:bodyPr/>
                    <a:lstStyle/>
                    <a:p>
                      <a:pPr algn="ctr" fontAlgn="ctr"/>
                      <a:r>
                        <a:rPr lang="vi-VN" sz="1200" b="0" i="0" u="none" strike="noStrike">
                          <a:solidFill>
                            <a:schemeClr val="tx1"/>
                          </a:solidFill>
                          <a:effectLst/>
                          <a:latin typeface="Times New Roman" panose="02020603050405020304" pitchFamily="18" charset="0"/>
                        </a:rPr>
                        <a:t>5</a:t>
                      </a:r>
                    </a:p>
                  </a:txBody>
                  <a:tcPr marL="4932" marR="4932" marT="493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Times New Roman" panose="02020603050405020304" pitchFamily="18" charset="0"/>
                        </a:rPr>
                        <a:t>Tổng lượng khách du lịch</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Times New Roman" panose="02020603050405020304" pitchFamily="18" charset="0"/>
                        </a:rPr>
                        <a:t>Triệu lượt khách</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Times New Roman" panose="02020603050405020304" pitchFamily="18" charset="0"/>
                        </a:rPr>
                        <a:t>10</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3,20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4,20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42,0%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114,2%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6626234"/>
                  </a:ext>
                </a:extLst>
              </a:tr>
              <a:tr h="222270">
                <a:tc>
                  <a:txBody>
                    <a:bodyPr/>
                    <a:lstStyle/>
                    <a:p>
                      <a:pPr algn="ctr" fontAlgn="ctr"/>
                      <a:r>
                        <a:rPr lang="vi-VN" sz="1200" b="0" i="0" u="none" strike="noStrike">
                          <a:solidFill>
                            <a:schemeClr val="tx1"/>
                          </a:solidFill>
                          <a:effectLst/>
                          <a:latin typeface="Times New Roman" panose="02020603050405020304" pitchFamily="18" charset="0"/>
                        </a:rPr>
                        <a:t>6</a:t>
                      </a:r>
                    </a:p>
                  </a:txBody>
                  <a:tcPr marL="4932" marR="4932" marT="493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Times New Roman" panose="02020603050405020304" pitchFamily="18" charset="0"/>
                        </a:rPr>
                        <a:t>Doanh thu du lịch thuần túy</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Times New Roman" panose="02020603050405020304" pitchFamily="18" charset="0"/>
                        </a:rPr>
                        <a:t>Tỷ đồng</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Times New Roman" panose="02020603050405020304" pitchFamily="18" charset="0"/>
                        </a:rPr>
                        <a:t>26.000</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7.330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2.830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10.172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39,1%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115%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672822"/>
                  </a:ext>
                </a:extLst>
              </a:tr>
              <a:tr h="188592">
                <a:tc>
                  <a:txBody>
                    <a:bodyPr/>
                    <a:lstStyle/>
                    <a:p>
                      <a:pPr algn="ctr" fontAlgn="ctr"/>
                      <a:r>
                        <a:rPr lang="vi-VN" sz="1200" b="0" i="0" u="none" strike="noStrike">
                          <a:solidFill>
                            <a:schemeClr val="tx1"/>
                          </a:solidFill>
                          <a:effectLst/>
                          <a:latin typeface="Times New Roman" panose="02020603050405020304" pitchFamily="18" charset="0"/>
                        </a:rPr>
                        <a:t>7</a:t>
                      </a:r>
                    </a:p>
                  </a:txBody>
                  <a:tcPr marL="4932" marR="4932" marT="493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Times New Roman" panose="02020603050405020304" pitchFamily="18" charset="0"/>
                        </a:rPr>
                        <a:t>Thu hút dự án mới</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Times New Roman" panose="02020603050405020304" pitchFamily="18" charset="0"/>
                        </a:rPr>
                        <a:t>Dự án</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Times New Roman" panose="02020603050405020304" pitchFamily="18" charset="0"/>
                        </a:rPr>
                        <a:t>100</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37,0%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205,50%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2078651"/>
                  </a:ext>
                </a:extLst>
              </a:tr>
              <a:tr h="351591">
                <a:tc>
                  <a:txBody>
                    <a:bodyPr/>
                    <a:lstStyle/>
                    <a:p>
                      <a:pPr algn="ctr" fontAlgn="ctr"/>
                      <a:r>
                        <a:rPr lang="vi-VN" sz="1200" b="0" i="0" u="none" strike="noStrike">
                          <a:solidFill>
                            <a:schemeClr val="tx1"/>
                          </a:solidFill>
                          <a:effectLst/>
                          <a:latin typeface="Times New Roman" panose="02020603050405020304" pitchFamily="18" charset="0"/>
                        </a:rPr>
                        <a:t>8</a:t>
                      </a:r>
                    </a:p>
                  </a:txBody>
                  <a:tcPr marL="4932" marR="4932" marT="493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Times New Roman" panose="02020603050405020304" pitchFamily="18" charset="0"/>
                        </a:rPr>
                        <a:t>Số doanh nghiệp thành lập mới</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Times New Roman" panose="02020603050405020304" pitchFamily="18" charset="0"/>
                        </a:rPr>
                        <a:t>Doanh nghiệp</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Times New Roman" panose="02020603050405020304" pitchFamily="18" charset="0"/>
                        </a:rPr>
                        <a:t>1.100</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451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41,0%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114,20%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4399409"/>
                  </a:ext>
                </a:extLst>
              </a:tr>
              <a:tr h="222270">
                <a:tc>
                  <a:txBody>
                    <a:bodyPr/>
                    <a:lstStyle/>
                    <a:p>
                      <a:pPr algn="ctr" fontAlgn="ctr"/>
                      <a:r>
                        <a:rPr lang="vi-VN" sz="1200" b="0" i="0" u="none" strike="noStrike">
                          <a:solidFill>
                            <a:schemeClr val="tx1"/>
                          </a:solidFill>
                          <a:effectLst/>
                          <a:latin typeface="Times New Roman" panose="02020603050405020304" pitchFamily="18" charset="0"/>
                        </a:rPr>
                        <a:t>9</a:t>
                      </a:r>
                    </a:p>
                  </a:txBody>
                  <a:tcPr marL="4932" marR="4932" marT="493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Times New Roman" panose="02020603050405020304" pitchFamily="18" charset="0"/>
                        </a:rPr>
                        <a:t>Số vốn đăng ký của doanh nghiệp thành lập mới</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Times New Roman" panose="02020603050405020304" pitchFamily="18" charset="0"/>
                        </a:rPr>
                        <a:t>Tỷ đồng</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Times New Roman" panose="02020603050405020304" pitchFamily="18" charset="0"/>
                        </a:rPr>
                        <a:t>9.500</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4.222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1.321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5.543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58,3%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243,60%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5308899"/>
                  </a:ext>
                </a:extLst>
              </a:tr>
              <a:tr h="188592">
                <a:tc>
                  <a:txBody>
                    <a:bodyPr/>
                    <a:lstStyle/>
                    <a:p>
                      <a:pPr algn="ctr" fontAlgn="ctr"/>
                      <a:r>
                        <a:rPr lang="vi-VN" sz="1200" b="0" i="0" u="none" strike="noStrike">
                          <a:solidFill>
                            <a:srgbClr val="000000"/>
                          </a:solidFill>
                          <a:effectLst/>
                          <a:latin typeface="Times New Roman" panose="02020603050405020304" pitchFamily="18" charset="0"/>
                        </a:rPr>
                        <a:t>10</a:t>
                      </a:r>
                    </a:p>
                  </a:txBody>
                  <a:tcPr marL="4932" marR="4932" marT="493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Phòng chống lấn chiếm đất đai</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 </a:t>
                      </a:r>
                    </a:p>
                  </a:txBody>
                  <a:tcPr marL="4932" marR="4932" marT="4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 </a:t>
                      </a:r>
                    </a:p>
                  </a:txBody>
                  <a:tcPr marL="4932" marR="4932" marT="4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 </a:t>
                      </a:r>
                    </a:p>
                  </a:txBody>
                  <a:tcPr marL="4932" marR="4932" marT="4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 </a:t>
                      </a:r>
                    </a:p>
                  </a:txBody>
                  <a:tcPr marL="4932" marR="4932" marT="4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 </a:t>
                      </a:r>
                    </a:p>
                  </a:txBody>
                  <a:tcPr marL="4932" marR="4932" marT="4932"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764971"/>
                  </a:ext>
                </a:extLst>
              </a:tr>
              <a:tr h="188592">
                <a:tc>
                  <a:txBody>
                    <a:bodyPr/>
                    <a:lstStyle/>
                    <a:p>
                      <a:pPr algn="ctr" fontAlgn="ctr"/>
                      <a:r>
                        <a:rPr lang="vi-VN" sz="1200" b="0" i="0" u="none" strike="noStrike">
                          <a:solidFill>
                            <a:srgbClr val="000000"/>
                          </a:solidFill>
                          <a:effectLst/>
                          <a:latin typeface="Times New Roman" panose="02020603050405020304" pitchFamily="18" charset="0"/>
                        </a:rPr>
                        <a:t>-</a:t>
                      </a:r>
                    </a:p>
                  </a:txBody>
                  <a:tcPr marL="4932" marR="4932" marT="493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Số vụ vi phạm được giải quyết trong năm</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Số vụ</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3.463</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407</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200" b="0" i="0" u="none" strike="noStrike">
                        <a:solidFill>
                          <a:srgbClr val="000000"/>
                        </a:solidFill>
                        <a:effectLst/>
                        <a:latin typeface="Times New Roman" panose="02020603050405020304" pitchFamily="18" charset="0"/>
                      </a:endParaRP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200" b="0" i="0" u="none" strike="noStrike">
                        <a:solidFill>
                          <a:srgbClr val="000000"/>
                        </a:solidFill>
                        <a:effectLst/>
                        <a:latin typeface="Times New Roman" panose="02020603050405020304" pitchFamily="18" charset="0"/>
                      </a:endParaRP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vi-VN" sz="1200" b="0" i="0" u="none" strike="noStrike">
                        <a:solidFill>
                          <a:srgbClr val="000000"/>
                        </a:solidFill>
                        <a:effectLst/>
                        <a:latin typeface="Times New Roman" panose="02020603050405020304" pitchFamily="18" charset="0"/>
                      </a:endParaRPr>
                    </a:p>
                  </a:txBody>
                  <a:tcPr marL="4932" marR="4932" marT="4932"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751708"/>
                  </a:ext>
                </a:extLst>
              </a:tr>
              <a:tr h="188592">
                <a:tc>
                  <a:txBody>
                    <a:bodyPr/>
                    <a:lstStyle/>
                    <a:p>
                      <a:pPr algn="ctr" fontAlgn="ctr"/>
                      <a:r>
                        <a:rPr lang="vi-VN" sz="1200" b="0" i="0" u="none" strike="noStrike">
                          <a:solidFill>
                            <a:srgbClr val="000000"/>
                          </a:solidFill>
                          <a:effectLst/>
                          <a:latin typeface="Times New Roman" panose="02020603050405020304" pitchFamily="18" charset="0"/>
                        </a:rPr>
                        <a:t>11</a:t>
                      </a:r>
                    </a:p>
                  </a:txBody>
                  <a:tcPr marL="4932" marR="4932" marT="493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Giải phóng mặt bằng</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200" b="0" i="0" u="none" strike="noStrike">
                        <a:solidFill>
                          <a:srgbClr val="000000"/>
                        </a:solidFill>
                        <a:effectLst/>
                        <a:latin typeface="Times New Roman" panose="02020603050405020304" pitchFamily="18" charset="0"/>
                      </a:endParaRP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vi-VN" sz="1200" b="0" i="0" u="none" strike="noStrike">
                        <a:solidFill>
                          <a:srgbClr val="000000"/>
                        </a:solidFill>
                        <a:effectLst/>
                        <a:latin typeface="Times New Roman" panose="02020603050405020304" pitchFamily="18" charset="0"/>
                      </a:endParaRPr>
                    </a:p>
                  </a:txBody>
                  <a:tcPr marL="4932" marR="4932" marT="4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vi-VN" sz="1200" b="0" i="0" u="none" strike="noStrike">
                        <a:solidFill>
                          <a:srgbClr val="000000"/>
                        </a:solidFill>
                        <a:effectLst/>
                        <a:latin typeface="Times New Roman" panose="02020603050405020304" pitchFamily="18" charset="0"/>
                      </a:endParaRPr>
                    </a:p>
                  </a:txBody>
                  <a:tcPr marL="4932" marR="4932" marT="4932"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2944776"/>
                  </a:ext>
                </a:extLst>
              </a:tr>
              <a:tr h="351591">
                <a:tc>
                  <a:txBody>
                    <a:bodyPr/>
                    <a:lstStyle/>
                    <a:p>
                      <a:pPr algn="ctr" fontAlgn="ctr"/>
                      <a:r>
                        <a:rPr lang="vi-VN" sz="1200" b="0" i="0" u="none" strike="noStrike">
                          <a:solidFill>
                            <a:srgbClr val="000000"/>
                          </a:solidFill>
                          <a:effectLst/>
                          <a:latin typeface="Times New Roman" panose="02020603050405020304" pitchFamily="18" charset="0"/>
                        </a:rPr>
                        <a:t>-</a:t>
                      </a:r>
                    </a:p>
                  </a:txBody>
                  <a:tcPr marL="4932" marR="4932" marT="493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Số lượng công trình, dự án hoàn thành GPMB so với tổng số dự án trên địa bàn</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50</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3,26</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200" b="0" i="0" u="none" strike="noStrike">
                        <a:solidFill>
                          <a:srgbClr val="000000"/>
                        </a:solidFill>
                        <a:effectLst/>
                        <a:latin typeface="Times New Roman" panose="02020603050405020304" pitchFamily="18" charset="0"/>
                      </a:endParaRP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200" b="0" i="0" u="none" strike="noStrike">
                        <a:solidFill>
                          <a:srgbClr val="000000"/>
                        </a:solidFill>
                        <a:effectLst/>
                        <a:latin typeface="Times New Roman" panose="02020603050405020304" pitchFamily="18" charset="0"/>
                      </a:endParaRP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200" b="0" i="0" u="none" strike="noStrike">
                        <a:solidFill>
                          <a:srgbClr val="000000"/>
                        </a:solidFill>
                        <a:effectLst/>
                        <a:latin typeface="Times New Roman" panose="02020603050405020304" pitchFamily="18" charset="0"/>
                      </a:endParaRPr>
                    </a:p>
                  </a:txBody>
                  <a:tcPr marL="4932" marR="4932" marT="493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3386598"/>
                  </a:ext>
                </a:extLst>
              </a:tr>
              <a:tr h="351591">
                <a:tc>
                  <a:txBody>
                    <a:bodyPr/>
                    <a:lstStyle/>
                    <a:p>
                      <a:pPr algn="ctr" fontAlgn="ctr"/>
                      <a:r>
                        <a:rPr lang="vi-VN" sz="1200" b="0" i="0" u="none" strike="noStrike">
                          <a:solidFill>
                            <a:srgbClr val="000000"/>
                          </a:solidFill>
                          <a:effectLst/>
                          <a:latin typeface="Times New Roman" panose="02020603050405020304" pitchFamily="18" charset="0"/>
                        </a:rPr>
                        <a:t>12</a:t>
                      </a:r>
                    </a:p>
                  </a:txBody>
                  <a:tcPr marL="4932" marR="4932" marT="493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Giảm tỷ lệ đơn khiếu nại về lĩnh vực đất đai phát sinh mới</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70</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Chưa phát sinh</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32" marR="4932" marT="493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1388822"/>
                  </a:ext>
                </a:extLst>
              </a:tr>
              <a:tr h="351591">
                <a:tc>
                  <a:txBody>
                    <a:bodyPr/>
                    <a:lstStyle/>
                    <a:p>
                      <a:pPr algn="ctr" fontAlgn="ctr"/>
                      <a:r>
                        <a:rPr lang="vi-VN" sz="1200" b="0" i="0" u="none" strike="noStrike">
                          <a:solidFill>
                            <a:srgbClr val="000000"/>
                          </a:solidFill>
                          <a:effectLst/>
                          <a:latin typeface="Times New Roman" panose="02020603050405020304" pitchFamily="18" charset="0"/>
                        </a:rPr>
                        <a:t>13</a:t>
                      </a:r>
                    </a:p>
                  </a:txBody>
                  <a:tcPr marL="4932" marR="4932" marT="493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Tỷ lệ giải quyết số vụ việc khiếu nại thuộc thẩm quyền</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85</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88,1</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32" marR="4932" marT="493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5698411"/>
                  </a:ext>
                </a:extLst>
              </a:tr>
              <a:tr h="351591">
                <a:tc>
                  <a:txBody>
                    <a:bodyPr/>
                    <a:lstStyle/>
                    <a:p>
                      <a:pPr algn="ctr" fontAlgn="ctr"/>
                      <a:r>
                        <a:rPr lang="vi-VN" sz="1200" b="0" i="0" u="none" strike="noStrike">
                          <a:solidFill>
                            <a:srgbClr val="000000"/>
                          </a:solidFill>
                          <a:effectLst/>
                          <a:latin typeface="Times New Roman" panose="02020603050405020304" pitchFamily="18" charset="0"/>
                        </a:rPr>
                        <a:t>14</a:t>
                      </a:r>
                    </a:p>
                  </a:txBody>
                  <a:tcPr marL="4932" marR="4932" marT="493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Tỷ lệ giải ngân vốn đầu tư công so với kế hoạch HĐND tỉnh giao</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98</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12,46</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21,76</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32" marR="4932" marT="493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167800"/>
                  </a:ext>
                </a:extLst>
              </a:tr>
              <a:tr h="188592">
                <a:tc>
                  <a:txBody>
                    <a:bodyPr/>
                    <a:lstStyle/>
                    <a:p>
                      <a:pPr algn="ctr" fontAlgn="ctr"/>
                      <a:r>
                        <a:rPr lang="vi-VN" sz="1200" b="0" i="0" u="none" strike="noStrike">
                          <a:solidFill>
                            <a:srgbClr val="000000"/>
                          </a:solidFill>
                          <a:effectLst/>
                          <a:latin typeface="Times New Roman" panose="02020603050405020304" pitchFamily="18" charset="0"/>
                        </a:rPr>
                        <a:t>15</a:t>
                      </a:r>
                    </a:p>
                  </a:txBody>
                  <a:tcPr marL="4932" marR="4932" marT="493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Phát triển sản phẩm du lịch mới</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Calibri" panose="020F0502020204030204" pitchFamily="34" charset="0"/>
                        </a:rPr>
                        <a:t>Sản phẩm</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11</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32" marR="4932" marT="493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8216633"/>
                  </a:ext>
                </a:extLst>
              </a:tr>
              <a:tr h="351591">
                <a:tc>
                  <a:txBody>
                    <a:bodyPr/>
                    <a:lstStyle/>
                    <a:p>
                      <a:pPr algn="ctr" fontAlgn="ctr"/>
                      <a:r>
                        <a:rPr lang="vi-VN" sz="1200" b="0" i="0" u="none" strike="noStrike">
                          <a:solidFill>
                            <a:srgbClr val="000000"/>
                          </a:solidFill>
                          <a:effectLst/>
                          <a:latin typeface="Times New Roman" panose="02020603050405020304" pitchFamily="18" charset="0"/>
                        </a:rPr>
                        <a:t>16</a:t>
                      </a:r>
                    </a:p>
                  </a:txBody>
                  <a:tcPr marL="4932" marR="4932" marT="493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Hình thành mới chuỗi liên kết sản xuất, tiêu thụ sản phẩm nông nghiệp trên địa bàn</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Calibri" panose="020F0502020204030204" pitchFamily="34" charset="0"/>
                        </a:rPr>
                        <a:t>Cơ sở</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11</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32" marR="4932" marT="493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1796085"/>
                  </a:ext>
                </a:extLst>
              </a:tr>
              <a:tr h="188592">
                <a:tc>
                  <a:txBody>
                    <a:bodyPr/>
                    <a:lstStyle/>
                    <a:p>
                      <a:pPr algn="ctr" fontAlgn="ctr"/>
                      <a:r>
                        <a:rPr lang="vi-VN" sz="1200" b="0" i="0" u="none" strike="noStrike">
                          <a:solidFill>
                            <a:srgbClr val="000000"/>
                          </a:solidFill>
                          <a:effectLst/>
                          <a:latin typeface="Times New Roman" panose="02020603050405020304" pitchFamily="18" charset="0"/>
                        </a:rPr>
                        <a:t>17</a:t>
                      </a:r>
                    </a:p>
                  </a:txBody>
                  <a:tcPr marL="4932" marR="4932" marT="493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Xây dựng mới cơ sở giết mổ động vật tập trung </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Calibri" panose="020F0502020204030204" pitchFamily="34" charset="0"/>
                        </a:rPr>
                        <a:t>Chuỗi</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8</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32" marR="4932" marT="4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4932" marR="4932" marT="493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0919680"/>
                  </a:ext>
                </a:extLst>
              </a:tr>
            </a:tbl>
          </a:graphicData>
        </a:graphic>
      </p:graphicFrame>
    </p:spTree>
    <p:extLst>
      <p:ext uri="{BB962C8B-B14F-4D97-AF65-F5344CB8AC3E}">
        <p14:creationId xmlns:p14="http://schemas.microsoft.com/office/powerpoint/2010/main" val="36768804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80673" y="524204"/>
            <a:ext cx="3448764"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1. Nông, lâm, thủy sản</a:t>
            </a:r>
          </a:p>
        </p:txBody>
      </p:sp>
      <p:sp>
        <p:nvSpPr>
          <p:cNvPr id="4" name="Rectangle 3"/>
          <p:cNvSpPr/>
          <p:nvPr/>
        </p:nvSpPr>
        <p:spPr>
          <a:xfrm>
            <a:off x="1416460" y="953579"/>
            <a:ext cx="2363789" cy="461665"/>
          </a:xfrm>
          <a:prstGeom prst="rect">
            <a:avLst/>
          </a:prstGeom>
        </p:spPr>
        <p:txBody>
          <a:bodyPr wrap="none">
            <a:spAutoFit/>
          </a:bodyPr>
          <a:lstStyle/>
          <a:p>
            <a:pPr marL="12700" defTabSz="914400">
              <a:spcBef>
                <a:spcPts val="300"/>
              </a:spcBef>
              <a:defRPr/>
            </a:pPr>
            <a:r>
              <a:rPr lang="en-US" sz="2400" b="1" spc="-20">
                <a:solidFill>
                  <a:srgbClr val="100717"/>
                </a:solidFill>
                <a:latin typeface="Times New Roman" panose="02020603050405020304" pitchFamily="18" charset="0"/>
                <a:cs typeface="Times New Roman" panose="02020603050405020304" pitchFamily="18" charset="0"/>
              </a:rPr>
              <a:t>1.1. </a:t>
            </a:r>
            <a:r>
              <a:rPr lang="en-US" sz="2400" b="1" spc="-20" dirty="0" err="1">
                <a:solidFill>
                  <a:srgbClr val="100717"/>
                </a:solidFill>
                <a:latin typeface="Times New Roman" panose="02020603050405020304" pitchFamily="18" charset="0"/>
                <a:cs typeface="Times New Roman" panose="02020603050405020304" pitchFamily="18" charset="0"/>
              </a:rPr>
              <a:t>Nông</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nghiệp</a:t>
            </a:r>
            <a:endParaRPr lang="en-US" sz="2400" b="1" spc="-20" dirty="0">
              <a:solidFill>
                <a:srgbClr val="100717"/>
              </a:solidFill>
              <a:latin typeface="Times New Roman" panose="02020603050405020304" pitchFamily="18" charset="0"/>
              <a:cs typeface="Times New Roman" panose="02020603050405020304" pitchFamily="18" charset="0"/>
            </a:endParaRPr>
          </a:p>
        </p:txBody>
      </p:sp>
      <p:sp>
        <p:nvSpPr>
          <p:cNvPr id="8" name="Rectangle 7"/>
          <p:cNvSpPr/>
          <p:nvPr/>
        </p:nvSpPr>
        <p:spPr>
          <a:xfrm>
            <a:off x="1661088" y="1415244"/>
            <a:ext cx="2287934" cy="461665"/>
          </a:xfrm>
          <a:prstGeom prst="rect">
            <a:avLst/>
          </a:prstGeom>
        </p:spPr>
        <p:txBody>
          <a:bodyPr wrap="none">
            <a:spAutoFit/>
          </a:bodyPr>
          <a:lstStyle/>
          <a:p>
            <a:pPr marL="12700" defTabSz="914400">
              <a:spcBef>
                <a:spcPts val="300"/>
              </a:spcBef>
              <a:defRPr/>
            </a:pPr>
            <a:r>
              <a:rPr lang="en-US" sz="2400" b="1" spc="-20">
                <a:solidFill>
                  <a:srgbClr val="100717"/>
                </a:solidFill>
                <a:latin typeface="Times New Roman" panose="02020603050405020304" pitchFamily="18" charset="0"/>
                <a:cs typeface="Times New Roman" panose="02020603050405020304" pitchFamily="18" charset="0"/>
              </a:rPr>
              <a:t>1.1.1  </a:t>
            </a:r>
            <a:r>
              <a:rPr lang="en-US" sz="2400" b="1" spc="-20" dirty="0" err="1">
                <a:solidFill>
                  <a:srgbClr val="100717"/>
                </a:solidFill>
                <a:latin typeface="Times New Roman" panose="02020603050405020304" pitchFamily="18" charset="0"/>
                <a:cs typeface="Times New Roman" panose="02020603050405020304" pitchFamily="18" charset="0"/>
              </a:rPr>
              <a:t>Trồng</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trọt</a:t>
            </a:r>
            <a:endParaRPr lang="en-US" sz="2400" b="1" spc="-20" dirty="0">
              <a:solidFill>
                <a:srgbClr val="100717"/>
              </a:solidFill>
              <a:latin typeface="Times New Roman" panose="02020603050405020304" pitchFamily="18" charset="0"/>
              <a:cs typeface="Times New Roman" panose="02020603050405020304" pitchFamily="18" charset="0"/>
            </a:endParaRPr>
          </a:p>
        </p:txBody>
      </p:sp>
      <p:sp>
        <p:nvSpPr>
          <p:cNvPr id="9" name="Rectangle 8"/>
          <p:cNvSpPr/>
          <p:nvPr/>
        </p:nvSpPr>
        <p:spPr>
          <a:xfrm>
            <a:off x="2078238" y="1815015"/>
            <a:ext cx="2918428" cy="461665"/>
          </a:xfrm>
          <a:prstGeom prst="rect">
            <a:avLst/>
          </a:prstGeom>
        </p:spPr>
        <p:txBody>
          <a:bodyPr wrap="none">
            <a:spAutoFit/>
          </a:bodyPr>
          <a:lstStyle/>
          <a:p>
            <a:pPr marL="12700" defTabSz="914400">
              <a:spcBef>
                <a:spcPts val="300"/>
              </a:spcBef>
              <a:defRPr/>
            </a:pPr>
            <a:r>
              <a:rPr lang="en-US" sz="2400" b="1" spc="-20" dirty="0">
                <a:solidFill>
                  <a:srgbClr val="100717"/>
                </a:solidFill>
                <a:latin typeface="Times New Roman" panose="02020603050405020304" pitchFamily="18" charset="0"/>
                <a:cs typeface="Times New Roman" panose="02020603050405020304" pitchFamily="18" charset="0"/>
              </a:rPr>
              <a:t>a</a:t>
            </a:r>
            <a:r>
              <a:rPr lang="en-US" sz="2400" b="1" spc="-20">
                <a:solidFill>
                  <a:srgbClr val="100717"/>
                </a:solidFill>
                <a:latin typeface="Times New Roman" panose="02020603050405020304" pitchFamily="18" charset="0"/>
                <a:cs typeface="Times New Roman" panose="02020603050405020304" pitchFamily="18" charset="0"/>
              </a:rPr>
              <a:t>) Kết quả thực hiện</a:t>
            </a:r>
            <a:endParaRPr lang="en-US" sz="24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custDataLst>
              <p:tags r:id="rId1"/>
            </p:custDataLst>
            <p:extLst>
              <p:ext uri="{D42A27DB-BD31-4B8C-83A1-F6EECF244321}">
                <p14:modId xmlns:p14="http://schemas.microsoft.com/office/powerpoint/2010/main" val="880939723"/>
              </p:ext>
            </p:extLst>
          </p:nvPr>
        </p:nvGraphicFramePr>
        <p:xfrm>
          <a:off x="239282" y="2244090"/>
          <a:ext cx="6674266" cy="4520424"/>
        </p:xfrm>
        <a:graphic>
          <a:graphicData uri="http://schemas.openxmlformats.org/drawingml/2006/table">
            <a:tbl>
              <a:tblPr firstRow="1" bandRow="1"/>
              <a:tblGrid>
                <a:gridCol w="6674266">
                  <a:extLst>
                    <a:ext uri="{9D8B030D-6E8A-4147-A177-3AD203B41FA5}">
                      <a16:colId xmlns:a16="http://schemas.microsoft.com/office/drawing/2014/main" val="20000"/>
                    </a:ext>
                  </a:extLst>
                </a:gridCol>
              </a:tblGrid>
              <a:tr h="452042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71450" marR="0" lvl="0" indent="-171450" algn="just" defTabSz="1219200" rtl="0" eaLnBrk="1" fontAlgn="auto" latinLnBrk="0" hangingPunct="1">
                        <a:lnSpc>
                          <a:spcPct val="100000"/>
                        </a:lnSpc>
                        <a:spcBef>
                          <a:spcPts val="600"/>
                        </a:spcBef>
                        <a:spcAft>
                          <a:spcPts val="600"/>
                        </a:spcAft>
                        <a:buClrTx/>
                        <a:buSzTx/>
                        <a:buFont typeface="Wingdings" panose="05000000000000000000" pitchFamily="2" charset="2"/>
                        <a:buChar char="v"/>
                        <a:defRPr/>
                      </a:pPr>
                      <a:r>
                        <a:rPr lang="vi-VN" sz="2000" b="0" kern="1200">
                          <a:solidFill>
                            <a:schemeClr val="dk1"/>
                          </a:solidFill>
                          <a:effectLst/>
                          <a:latin typeface="Times New Roman" panose="02020603050405020304" pitchFamily="18" charset="0"/>
                          <a:ea typeface="+mn-ea"/>
                          <a:cs typeface="Times New Roman" panose="02020603050405020304" pitchFamily="18" charset="0"/>
                        </a:rPr>
                        <a:t> Trong tháng 4, UBND tỉnh tập trung chỉ đạo các địa phương thu hoạch vụ Đông Xuân và chăm sóc cây trồng vụ Hè Thu.</a:t>
                      </a:r>
                      <a:endParaRPr lang="en-US" sz="20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200" rtl="0" eaLnBrk="1" fontAlgn="auto" latinLnBrk="0" hangingPunct="1">
                        <a:lnSpc>
                          <a:spcPct val="100000"/>
                        </a:lnSpc>
                        <a:spcBef>
                          <a:spcPts val="600"/>
                        </a:spcBef>
                        <a:spcAft>
                          <a:spcPts val="600"/>
                        </a:spcAft>
                        <a:buClrTx/>
                        <a:buSzTx/>
                        <a:buFont typeface="Wingdings" panose="05000000000000000000" pitchFamily="2" charset="2"/>
                        <a:buChar char="v"/>
                        <a:defRPr/>
                      </a:pPr>
                      <a:r>
                        <a:rPr lang="en-US" altLang="vi-VN" sz="2000" b="0" kern="1200">
                          <a:solidFill>
                            <a:schemeClr val="dk1"/>
                          </a:solidFill>
                          <a:effectLst/>
                          <a:latin typeface="Times New Roman" panose="02020603050405020304" pitchFamily="18" charset="0"/>
                          <a:ea typeface="+mn-ea"/>
                          <a:cs typeface="Times New Roman" panose="02020603050405020304" pitchFamily="18" charset="0"/>
                        </a:rPr>
                        <a:t> D</a:t>
                      </a:r>
                      <a:r>
                        <a:rPr lang="en-US" altLang="en-US" sz="2000" b="0" kern="1200">
                          <a:solidFill>
                            <a:schemeClr val="dk1"/>
                          </a:solidFill>
                          <a:effectLst/>
                          <a:latin typeface="Times New Roman" panose="02020603050405020304" pitchFamily="18" charset="0"/>
                          <a:ea typeface="+mn-ea"/>
                          <a:cs typeface="Times New Roman" panose="02020603050405020304" pitchFamily="18" charset="0"/>
                        </a:rPr>
                        <a:t>iện tích gieo trồng cây lúa vụ Đông Xuân năm 2024-2025 khoảng 46.770 ha, đạt 100,3% kế hoạch vụ; diện tích </a:t>
                      </a:r>
                      <a:r>
                        <a:rPr lang="vi-VN" sz="2000" b="0" kern="1200">
                          <a:solidFill>
                            <a:schemeClr val="dk1"/>
                          </a:solidFill>
                          <a:effectLst/>
                          <a:latin typeface="Times New Roman" panose="02020603050405020304" pitchFamily="18" charset="0"/>
                          <a:ea typeface="+mn-ea"/>
                          <a:cs typeface="Times New Roman" panose="02020603050405020304" pitchFamily="18" charset="0"/>
                        </a:rPr>
                        <a:t>đã thu hoạch là 36.456,3 ha, đạt khoảng 77,9% tổng diện tích gieo sạ; năng suất ước đạt 73,4 tạ/ha, tương đương so với cùng kỳ.</a:t>
                      </a:r>
                      <a:endParaRPr lang="en-US" altLang="en-US" sz="20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200" rtl="0" eaLnBrk="1" fontAlgn="auto" latinLnBrk="0" hangingPunct="1">
                        <a:lnSpc>
                          <a:spcPct val="100000"/>
                        </a:lnSpc>
                        <a:spcBef>
                          <a:spcPts val="600"/>
                        </a:spcBef>
                        <a:spcAft>
                          <a:spcPts val="600"/>
                        </a:spcAft>
                        <a:buClrTx/>
                        <a:buSzTx/>
                        <a:buFont typeface="Wingdings" panose="05000000000000000000" pitchFamily="2" charset="2"/>
                        <a:buChar char="v"/>
                        <a:defRPr/>
                      </a:pPr>
                      <a:r>
                        <a:rPr lang="es-ES" sz="2000" b="0" kern="1200">
                          <a:solidFill>
                            <a:schemeClr val="dk1"/>
                          </a:solidFill>
                          <a:effectLst/>
                          <a:latin typeface="Times New Roman" panose="02020603050405020304" pitchFamily="18" charset="0"/>
                          <a:ea typeface="+mn-ea"/>
                          <a:cs typeface="Times New Roman" panose="02020603050405020304" pitchFamily="18" charset="0"/>
                        </a:rPr>
                        <a:t> </a:t>
                      </a:r>
                      <a:r>
                        <a:rPr lang="en-US" altLang="en-US" sz="2000" b="0" kern="1200">
                          <a:solidFill>
                            <a:schemeClr val="dk1"/>
                          </a:solidFill>
                          <a:effectLst/>
                          <a:latin typeface="Times New Roman" panose="02020603050405020304" pitchFamily="18" charset="0"/>
                          <a:ea typeface="+mn-ea"/>
                          <a:cs typeface="Times New Roman" panose="02020603050405020304" pitchFamily="18" charset="0"/>
                        </a:rPr>
                        <a:t>Diện tích gieo trồng lúa vụ Hè Thu hiện đạt khoảng 2.850 ha, hiện nay người dân đang tiếp tục gieo sạ.</a:t>
                      </a:r>
                    </a:p>
                    <a:p>
                      <a:pPr marL="171450" marR="0" lvl="0" indent="-171450" algn="just" defTabSz="1219200" rtl="0" eaLnBrk="1" fontAlgn="auto" latinLnBrk="0" hangingPunct="1">
                        <a:lnSpc>
                          <a:spcPct val="100000"/>
                        </a:lnSpc>
                        <a:spcBef>
                          <a:spcPts val="600"/>
                        </a:spcBef>
                        <a:spcAft>
                          <a:spcPts val="600"/>
                        </a:spcAft>
                        <a:buClrTx/>
                        <a:buSzTx/>
                        <a:buFont typeface="Wingdings" panose="05000000000000000000" pitchFamily="2" charset="2"/>
                        <a:buChar char="v"/>
                        <a:defRPr/>
                      </a:pPr>
                      <a:r>
                        <a:rPr lang="en-US" altLang="en-US" sz="2000" b="0" kern="1200">
                          <a:solidFill>
                            <a:schemeClr val="dk1"/>
                          </a:solidFill>
                          <a:effectLst/>
                          <a:latin typeface="Times New Roman" panose="02020603050405020304" pitchFamily="18" charset="0"/>
                          <a:ea typeface="+mn-ea"/>
                          <a:cs typeface="Times New Roman" panose="02020603050405020304" pitchFamily="18" charset="0"/>
                        </a:rPr>
                        <a:t> </a:t>
                      </a:r>
                      <a:r>
                        <a:rPr lang="es-ES" sz="2000" b="0" kern="1200">
                          <a:solidFill>
                            <a:schemeClr val="dk1"/>
                          </a:solidFill>
                          <a:effectLst/>
                          <a:latin typeface="Times New Roman" panose="02020603050405020304" pitchFamily="18" charset="0"/>
                          <a:ea typeface="+mn-ea"/>
                          <a:cs typeface="Times New Roman" panose="02020603050405020304" pitchFamily="18" charset="0"/>
                        </a:rPr>
                        <a:t>Tiến độ gieo trồng một số cây trồng hằng năm khác như sau</a:t>
                      </a:r>
                      <a:r>
                        <a:rPr lang="en-US" sz="2000" b="0" kern="1200">
                          <a:solidFill>
                            <a:schemeClr val="dk1"/>
                          </a:solidFill>
                          <a:effectLst/>
                          <a:latin typeface="Times New Roman" panose="02020603050405020304" pitchFamily="18" charset="0"/>
                          <a:ea typeface="+mn-ea"/>
                          <a:cs typeface="Times New Roman" panose="02020603050405020304" pitchFamily="18" charset="0"/>
                        </a:rPr>
                        <a:t>: </a:t>
                      </a:r>
                      <a:r>
                        <a:rPr lang="en-US" altLang="en-US" sz="2000" b="0" kern="1200">
                          <a:solidFill>
                            <a:schemeClr val="dk1"/>
                          </a:solidFill>
                          <a:effectLst/>
                          <a:latin typeface="Times New Roman" panose="02020603050405020304" pitchFamily="18" charset="0"/>
                          <a:ea typeface="+mn-ea"/>
                          <a:cs typeface="Times New Roman" panose="02020603050405020304" pitchFamily="18" charset="0"/>
                        </a:rPr>
                        <a:t>Cây ngô 2.436,4 ha, tăng 5,6%; cây lạc 8.998,6 ha, tăng 1,6%; rau các loại 5.702,1 ha, tăng 0,8%; đậu các loại 1.335,5 ha, tăng 2,7% so với cùng kỳ.</a:t>
                      </a:r>
                      <a:endParaRPr lang="es-ES" sz="2000" b="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p:cNvSpPr txBox="1"/>
          <p:nvPr/>
        </p:nvSpPr>
        <p:spPr>
          <a:xfrm>
            <a:off x="556890" y="93486"/>
            <a:ext cx="8323199" cy="46037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II. PHÂN TÍCH CHI TIẾT CÁC NGÀNH, LĨNH VỰC</a:t>
            </a:r>
          </a:p>
        </p:txBody>
      </p:sp>
      <p:pic>
        <p:nvPicPr>
          <p:cNvPr id="3" name="Picture 17" descr="T4"/>
          <p:cNvPicPr>
            <a:picLocks noChangeAspect="1"/>
          </p:cNvPicPr>
          <p:nvPr/>
        </p:nvPicPr>
        <p:blipFill>
          <a:blip r:embed="rId3"/>
          <a:srcRect b="3241"/>
          <a:stretch>
            <a:fillRect/>
          </a:stretch>
        </p:blipFill>
        <p:spPr>
          <a:xfrm>
            <a:off x="7016097" y="2507417"/>
            <a:ext cx="5097269" cy="3179427"/>
          </a:xfrm>
          <a:prstGeom prst="rect">
            <a:avLst/>
          </a:prstGeom>
          <a:noFill/>
          <a:ln w="9525">
            <a:noFill/>
          </a:ln>
        </p:spPr>
      </p:pic>
      <p:sp>
        <p:nvSpPr>
          <p:cNvPr id="7" name="Text Box 6"/>
          <p:cNvSpPr txBox="1"/>
          <p:nvPr/>
        </p:nvSpPr>
        <p:spPr>
          <a:xfrm>
            <a:off x="6835622" y="1812082"/>
            <a:ext cx="5546090" cy="523220"/>
          </a:xfrm>
          <a:prstGeom prst="rect">
            <a:avLst/>
          </a:prstGeom>
          <a:noFill/>
        </p:spPr>
        <p:txBody>
          <a:bodyPr wrap="square" rtlCol="0">
            <a:spAutoFit/>
          </a:bodyPr>
          <a:lstStyle/>
          <a:p>
            <a:pPr algn="ctr"/>
            <a:r>
              <a:rPr lang="en-US" altLang="en-US" sz="2800" b="1">
                <a:latin typeface="Times New Roman" panose="02020603050405020304" pitchFamily="18" charset="0"/>
                <a:cs typeface="Times New Roman" panose="02020603050405020304" pitchFamily="18" charset="0"/>
              </a:rPr>
              <a:t>Tình hình sản xuất nông nghiệp</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49045" y="948690"/>
            <a:ext cx="6693535" cy="645160"/>
          </a:xfrm>
          <a:prstGeom prst="rect">
            <a:avLst/>
          </a:prstGeom>
        </p:spPr>
        <p:txBody>
          <a:bodyPr wrap="square">
            <a:spAutoFit/>
          </a:bodyPr>
          <a:lstStyle/>
          <a:p>
            <a:pPr marL="12700" defTabSz="914400">
              <a:spcBef>
                <a:spcPts val="300"/>
              </a:spcBef>
              <a:defRPr/>
            </a:pPr>
            <a:r>
              <a:rPr lang="en-US" sz="3600" b="1" spc="-20" dirty="0">
                <a:solidFill>
                  <a:srgbClr val="100717"/>
                </a:solidFill>
                <a:latin typeface="Times New Roman" panose="02020603050405020304" pitchFamily="18" charset="0"/>
                <a:cs typeface="Times New Roman" panose="02020603050405020304" pitchFamily="18" charset="0"/>
              </a:rPr>
              <a:t>b</a:t>
            </a:r>
            <a:r>
              <a:rPr lang="en-US" sz="3600" b="1" spc="-20">
                <a:solidFill>
                  <a:srgbClr val="100717"/>
                </a:solidFill>
                <a:latin typeface="Times New Roman" panose="02020603050405020304" pitchFamily="18" charset="0"/>
                <a:cs typeface="Times New Roman" panose="02020603050405020304" pitchFamily="18" charset="0"/>
              </a:rPr>
              <a:t>) </a:t>
            </a:r>
            <a:r>
              <a:rPr lang="en-US" sz="3600" b="1" spc="-20" dirty="0" err="1">
                <a:solidFill>
                  <a:srgbClr val="100717"/>
                </a:solidFill>
                <a:latin typeface="Times New Roman" panose="02020603050405020304" pitchFamily="18" charset="0"/>
                <a:cs typeface="Times New Roman" panose="02020603050405020304" pitchFamily="18" charset="0"/>
              </a:rPr>
              <a:t>Chuyển</a:t>
            </a:r>
            <a:r>
              <a:rPr lang="en-US" sz="3600" b="1" spc="-20" dirty="0">
                <a:solidFill>
                  <a:srgbClr val="100717"/>
                </a:solidFill>
                <a:latin typeface="Times New Roman" panose="02020603050405020304" pitchFamily="18" charset="0"/>
                <a:cs typeface="Times New Roman" panose="02020603050405020304" pitchFamily="18" charset="0"/>
              </a:rPr>
              <a:t> </a:t>
            </a:r>
            <a:r>
              <a:rPr lang="en-US" sz="3600" b="1" spc="-20" dirty="0" err="1">
                <a:solidFill>
                  <a:srgbClr val="100717"/>
                </a:solidFill>
                <a:latin typeface="Times New Roman" panose="02020603050405020304" pitchFamily="18" charset="0"/>
                <a:cs typeface="Times New Roman" panose="02020603050405020304" pitchFamily="18" charset="0"/>
              </a:rPr>
              <a:t>đổi</a:t>
            </a:r>
            <a:r>
              <a:rPr lang="en-US" sz="3600" b="1" spc="-20" dirty="0">
                <a:solidFill>
                  <a:srgbClr val="100717"/>
                </a:solidFill>
                <a:latin typeface="Times New Roman" panose="02020603050405020304" pitchFamily="18" charset="0"/>
                <a:cs typeface="Times New Roman" panose="02020603050405020304" pitchFamily="18" charset="0"/>
              </a:rPr>
              <a:t> </a:t>
            </a:r>
            <a:r>
              <a:rPr lang="en-US" sz="3600" b="1" spc="-20" dirty="0" err="1">
                <a:solidFill>
                  <a:srgbClr val="100717"/>
                </a:solidFill>
                <a:latin typeface="Times New Roman" panose="02020603050405020304" pitchFamily="18" charset="0"/>
                <a:cs typeface="Times New Roman" panose="02020603050405020304" pitchFamily="18" charset="0"/>
              </a:rPr>
              <a:t>cơ</a:t>
            </a:r>
            <a:r>
              <a:rPr lang="en-US" sz="3600" b="1" spc="-20" dirty="0">
                <a:solidFill>
                  <a:srgbClr val="100717"/>
                </a:solidFill>
                <a:latin typeface="Times New Roman" panose="02020603050405020304" pitchFamily="18" charset="0"/>
                <a:cs typeface="Times New Roman" panose="02020603050405020304" pitchFamily="18" charset="0"/>
              </a:rPr>
              <a:t> </a:t>
            </a:r>
            <a:r>
              <a:rPr lang="en-US" sz="3600" b="1" spc="-20" dirty="0" err="1">
                <a:solidFill>
                  <a:srgbClr val="100717"/>
                </a:solidFill>
                <a:latin typeface="Times New Roman" panose="02020603050405020304" pitchFamily="18" charset="0"/>
                <a:cs typeface="Times New Roman" panose="02020603050405020304" pitchFamily="18" charset="0"/>
              </a:rPr>
              <a:t>cấu</a:t>
            </a:r>
            <a:r>
              <a:rPr lang="en-US" sz="3600" b="1" spc="-20" dirty="0">
                <a:solidFill>
                  <a:srgbClr val="100717"/>
                </a:solidFill>
                <a:latin typeface="Times New Roman" panose="02020603050405020304" pitchFamily="18" charset="0"/>
                <a:cs typeface="Times New Roman" panose="02020603050405020304" pitchFamily="18" charset="0"/>
              </a:rPr>
              <a:t> </a:t>
            </a:r>
            <a:r>
              <a:rPr lang="en-US" sz="3600" b="1" spc="-20" dirty="0" err="1">
                <a:solidFill>
                  <a:srgbClr val="100717"/>
                </a:solidFill>
                <a:latin typeface="Times New Roman" panose="02020603050405020304" pitchFamily="18" charset="0"/>
                <a:cs typeface="Times New Roman" panose="02020603050405020304" pitchFamily="18" charset="0"/>
              </a:rPr>
              <a:t>cây</a:t>
            </a:r>
            <a:r>
              <a:rPr lang="en-US" sz="3600" b="1" spc="-20" dirty="0">
                <a:solidFill>
                  <a:srgbClr val="100717"/>
                </a:solidFill>
                <a:latin typeface="Times New Roman" panose="02020603050405020304" pitchFamily="18" charset="0"/>
                <a:cs typeface="Times New Roman" panose="02020603050405020304" pitchFamily="18" charset="0"/>
              </a:rPr>
              <a:t> </a:t>
            </a:r>
            <a:r>
              <a:rPr lang="en-US" sz="3600" b="1" spc="-20" dirty="0" err="1">
                <a:solidFill>
                  <a:srgbClr val="100717"/>
                </a:solidFill>
                <a:latin typeface="Times New Roman" panose="02020603050405020304" pitchFamily="18" charset="0"/>
                <a:cs typeface="Times New Roman" panose="02020603050405020304" pitchFamily="18" charset="0"/>
              </a:rPr>
              <a:t>trồng</a:t>
            </a:r>
            <a:endParaRPr lang="en-US" sz="3600" b="1" spc="-20" dirty="0">
              <a:solidFill>
                <a:srgbClr val="100717"/>
              </a:solidFill>
              <a:latin typeface="Times New Roman" panose="02020603050405020304" pitchFamily="18" charset="0"/>
              <a:cs typeface="Times New Roman" panose="02020603050405020304" pitchFamily="18" charset="0"/>
            </a:endParaRPr>
          </a:p>
        </p:txBody>
      </p:sp>
      <p:sp>
        <p:nvSpPr>
          <p:cNvPr id="2" name="Rectangle 1"/>
          <p:cNvSpPr/>
          <p:nvPr/>
        </p:nvSpPr>
        <p:spPr>
          <a:xfrm>
            <a:off x="838835" y="282575"/>
            <a:ext cx="6334125" cy="645160"/>
          </a:xfrm>
          <a:prstGeom prst="rect">
            <a:avLst/>
          </a:prstGeom>
        </p:spPr>
        <p:txBody>
          <a:bodyPr wrap="square">
            <a:spAutoFit/>
          </a:bodyPr>
          <a:lstStyle/>
          <a:p>
            <a:pPr marL="12700" defTabSz="914400">
              <a:spcBef>
                <a:spcPts val="300"/>
              </a:spcBef>
              <a:defRPr/>
            </a:pPr>
            <a:r>
              <a:rPr lang="en-US" sz="3600" b="1" spc="-20">
                <a:solidFill>
                  <a:srgbClr val="100717"/>
                </a:solidFill>
                <a:latin typeface="Times New Roman" panose="02020603050405020304" pitchFamily="18" charset="0"/>
                <a:cs typeface="Times New Roman" panose="02020603050405020304" pitchFamily="18" charset="0"/>
              </a:rPr>
              <a:t>1.1.1  </a:t>
            </a:r>
            <a:r>
              <a:rPr lang="en-US" sz="3600" b="1" spc="-20" dirty="0" err="1">
                <a:solidFill>
                  <a:srgbClr val="100717"/>
                </a:solidFill>
                <a:latin typeface="Times New Roman" panose="02020603050405020304" pitchFamily="18" charset="0"/>
                <a:cs typeface="Times New Roman" panose="02020603050405020304" pitchFamily="18" charset="0"/>
              </a:rPr>
              <a:t>Trồng</a:t>
            </a:r>
            <a:r>
              <a:rPr lang="en-US" sz="3600" b="1" spc="-20" dirty="0">
                <a:solidFill>
                  <a:srgbClr val="100717"/>
                </a:solidFill>
                <a:latin typeface="Times New Roman" panose="02020603050405020304" pitchFamily="18" charset="0"/>
                <a:cs typeface="Times New Roman" panose="02020603050405020304" pitchFamily="18" charset="0"/>
              </a:rPr>
              <a:t> </a:t>
            </a:r>
            <a:r>
              <a:rPr lang="en-US" sz="3600" b="1" spc="-20" dirty="0" err="1">
                <a:solidFill>
                  <a:srgbClr val="100717"/>
                </a:solidFill>
                <a:latin typeface="Times New Roman" panose="02020603050405020304" pitchFamily="18" charset="0"/>
                <a:cs typeface="Times New Roman" panose="02020603050405020304" pitchFamily="18" charset="0"/>
              </a:rPr>
              <a:t>trọt (tt)</a:t>
            </a:r>
            <a:endParaRPr lang="en-US" sz="36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custDataLst>
              <p:tags r:id="rId1"/>
            </p:custDataLst>
          </p:nvPr>
        </p:nvGraphicFramePr>
        <p:xfrm>
          <a:off x="523240" y="1624965"/>
          <a:ext cx="11233150" cy="4700905"/>
        </p:xfrm>
        <a:graphic>
          <a:graphicData uri="http://schemas.openxmlformats.org/drawingml/2006/table">
            <a:tbl>
              <a:tblPr firstRow="1" bandRow="1"/>
              <a:tblGrid>
                <a:gridCol w="11233150">
                  <a:extLst>
                    <a:ext uri="{9D8B030D-6E8A-4147-A177-3AD203B41FA5}">
                      <a16:colId xmlns:a16="http://schemas.microsoft.com/office/drawing/2014/main" val="20000"/>
                    </a:ext>
                  </a:extLst>
                </a:gridCol>
              </a:tblGrid>
              <a:tr h="384048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R="0" lvl="0" indent="0" algn="just" defTabSz="1219200" rtl="0" eaLnBrk="1" fontAlgn="auto" latinLnBrk="0" hangingPunct="1">
                        <a:lnSpc>
                          <a:spcPct val="100000"/>
                        </a:lnSpc>
                        <a:spcBef>
                          <a:spcPts val="0"/>
                        </a:spcBef>
                        <a:spcAft>
                          <a:spcPts val="1200"/>
                        </a:spcAft>
                        <a:buClrTx/>
                        <a:buSzTx/>
                        <a:buFont typeface="Wingdings" panose="05000000000000000000" pitchFamily="2" charset="2"/>
                        <a:buNone/>
                        <a:defRPr/>
                      </a:pPr>
                      <a:r>
                        <a:rPr lang="en-US" sz="3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altLang="en-US" sz="3600" b="0" kern="1200" dirty="0">
                          <a:solidFill>
                            <a:schemeClr val="tx1"/>
                          </a:solidFill>
                          <a:effectLst/>
                          <a:latin typeface="Times New Roman" panose="02020603050405020304" pitchFamily="18" charset="0"/>
                          <a:ea typeface="+mn-ea"/>
                          <a:cs typeface="Times New Roman" panose="02020603050405020304" pitchFamily="18" charset="0"/>
                        </a:rPr>
                        <a:t>Đã thực hiện chuyển đổi cây trồng vụ Đông Xuân ước đạt 2.544 ha, đạt 87,3% kế hoạch vụ và 35% kế hoạch năm, cụ thể:</a:t>
                      </a:r>
                    </a:p>
                    <a:p>
                      <a:pPr marL="342900" marR="0" lvl="0" indent="-342900" algn="just" defTabSz="1219200" rtl="0" eaLnBrk="1" fontAlgn="auto" latinLnBrk="0" hangingPunct="1">
                        <a:lnSpc>
                          <a:spcPct val="100000"/>
                        </a:lnSpc>
                        <a:spcBef>
                          <a:spcPts val="0"/>
                        </a:spcBef>
                        <a:spcAft>
                          <a:spcPts val="1200"/>
                        </a:spcAft>
                        <a:buClrTx/>
                        <a:buSzTx/>
                        <a:buFont typeface="Wingdings" panose="05000000000000000000" pitchFamily="2" charset="2"/>
                        <a:buChar char="v"/>
                        <a:defRPr/>
                      </a:pPr>
                      <a:r>
                        <a:rPr lang="en-US" altLang="en-US" sz="3600" b="0" kern="1200" dirty="0">
                          <a:solidFill>
                            <a:schemeClr val="tx1"/>
                          </a:solidFill>
                          <a:effectLst/>
                          <a:latin typeface="Times New Roman" panose="02020603050405020304" pitchFamily="18" charset="0"/>
                          <a:ea typeface="+mn-ea"/>
                          <a:cs typeface="Times New Roman" panose="02020603050405020304" pitchFamily="18" charset="0"/>
                        </a:rPr>
                        <a:t> Chuyển đổi trên đất trồng lúa 913 ha,</a:t>
                      </a:r>
                    </a:p>
                    <a:p>
                      <a:pPr marL="342900" marR="0" lvl="0" indent="-342900" algn="just" defTabSz="1219200" rtl="0" eaLnBrk="1" fontAlgn="auto" latinLnBrk="0" hangingPunct="1">
                        <a:lnSpc>
                          <a:spcPct val="100000"/>
                        </a:lnSpc>
                        <a:spcBef>
                          <a:spcPts val="0"/>
                        </a:spcBef>
                        <a:spcAft>
                          <a:spcPts val="1200"/>
                        </a:spcAft>
                        <a:buClrTx/>
                        <a:buSzTx/>
                        <a:buFont typeface="Wingdings" panose="05000000000000000000" pitchFamily="2" charset="2"/>
                        <a:buChar char="v"/>
                        <a:defRPr/>
                      </a:pPr>
                      <a:r>
                        <a:rPr lang="en-US" altLang="en-US" sz="3600" b="0" kern="1200" dirty="0">
                          <a:solidFill>
                            <a:schemeClr val="tx1"/>
                          </a:solidFill>
                          <a:effectLst/>
                          <a:latin typeface="Times New Roman" panose="02020603050405020304" pitchFamily="18" charset="0"/>
                          <a:ea typeface="+mn-ea"/>
                          <a:cs typeface="Times New Roman" panose="02020603050405020304" pitchFamily="18" charset="0"/>
                        </a:rPr>
                        <a:t> Chuyển đổi trên đất trồng sắn 1.573 ha,</a:t>
                      </a:r>
                    </a:p>
                    <a:p>
                      <a:pPr marL="342900" marR="0" lvl="0" indent="-342900" algn="just" defTabSz="1219200" rtl="0" eaLnBrk="1" fontAlgn="auto" latinLnBrk="0" hangingPunct="1">
                        <a:lnSpc>
                          <a:spcPct val="100000"/>
                        </a:lnSpc>
                        <a:spcBef>
                          <a:spcPts val="0"/>
                        </a:spcBef>
                        <a:spcAft>
                          <a:spcPts val="1200"/>
                        </a:spcAft>
                        <a:buClrTx/>
                        <a:buSzTx/>
                        <a:buFont typeface="Wingdings" panose="05000000000000000000" pitchFamily="2" charset="2"/>
                        <a:buChar char="v"/>
                        <a:defRPr/>
                      </a:pPr>
                      <a:r>
                        <a:rPr lang="en-US" altLang="en-US" sz="3600" b="0" kern="1200" dirty="0">
                          <a:solidFill>
                            <a:schemeClr val="tx1"/>
                          </a:solidFill>
                          <a:effectLst/>
                          <a:latin typeface="Times New Roman" panose="02020603050405020304" pitchFamily="18" charset="0"/>
                          <a:ea typeface="+mn-ea"/>
                          <a:cs typeface="Times New Roman" panose="02020603050405020304" pitchFamily="18" charset="0"/>
                        </a:rPr>
                        <a:t> Chuyển đổi trên đất trồng mía 58 ha.</a:t>
                      </a:r>
                      <a:endParaRPr lang="en-US" sz="3600" b="0"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60425">
                <a:tc>
                  <a:txBody>
                    <a:bodyPr/>
                    <a:lstStyle/>
                    <a:p>
                      <a:pPr marL="342900" marR="0" lvl="0" indent="-342900" algn="just" defTabSz="1219200" rtl="0" eaLnBrk="1" fontAlgn="auto" latinLnBrk="0" hangingPunct="1">
                        <a:lnSpc>
                          <a:spcPct val="100000"/>
                        </a:lnSpc>
                        <a:spcBef>
                          <a:spcPts val="0"/>
                        </a:spcBef>
                        <a:spcAft>
                          <a:spcPts val="1200"/>
                        </a:spcAft>
                        <a:buClrTx/>
                        <a:buSzTx/>
                        <a:buFont typeface="Wingdings" panose="05000000000000000000" pitchFamily="2" charset="2"/>
                        <a:buChar char="v"/>
                        <a:defRPr/>
                      </a:pPr>
                      <a:endParaRPr lang="vi-VN" sz="3600" b="0"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72129" y="151895"/>
            <a:ext cx="2663550"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1.1.2. </a:t>
            </a:r>
            <a:r>
              <a:rPr lang="en-US" sz="2800" b="1" spc="-20" err="1">
                <a:solidFill>
                  <a:srgbClr val="100717"/>
                </a:solidFill>
                <a:latin typeface="Times New Roman" panose="02020603050405020304" pitchFamily="18" charset="0"/>
                <a:cs typeface="Times New Roman" panose="02020603050405020304" pitchFamily="18" charset="0"/>
              </a:rPr>
              <a:t>Chăn</a:t>
            </a:r>
            <a:r>
              <a:rPr lang="en-US" sz="2800" b="1" spc="-20">
                <a:solidFill>
                  <a:srgbClr val="100717"/>
                </a:solidFill>
                <a:latin typeface="Times New Roman" panose="02020603050405020304" pitchFamily="18" charset="0"/>
                <a:cs typeface="Times New Roman" panose="02020603050405020304" pitchFamily="18" charset="0"/>
              </a:rPr>
              <a:t> </a:t>
            </a:r>
            <a:r>
              <a:rPr lang="en-US" sz="2800" b="1" spc="-20" err="1">
                <a:solidFill>
                  <a:srgbClr val="100717"/>
                </a:solidFill>
                <a:latin typeface="Times New Roman" panose="02020603050405020304" pitchFamily="18" charset="0"/>
                <a:cs typeface="Times New Roman" panose="02020603050405020304" pitchFamily="18" charset="0"/>
              </a:rPr>
              <a:t>nuôi</a:t>
            </a:r>
            <a:endParaRPr lang="en-US" sz="2800" b="1" spc="-20">
              <a:solidFill>
                <a:srgbClr val="100717"/>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472903153"/>
              </p:ext>
            </p:extLst>
          </p:nvPr>
        </p:nvGraphicFramePr>
        <p:xfrm>
          <a:off x="81915" y="892080"/>
          <a:ext cx="5980804" cy="5760720"/>
        </p:xfrm>
        <a:graphic>
          <a:graphicData uri="http://schemas.openxmlformats.org/drawingml/2006/table">
            <a:tbl>
              <a:tblPr firstRow="1" bandRow="1"/>
              <a:tblGrid>
                <a:gridCol w="5980804">
                  <a:extLst>
                    <a:ext uri="{9D8B030D-6E8A-4147-A177-3AD203B41FA5}">
                      <a16:colId xmlns:a16="http://schemas.microsoft.com/office/drawing/2014/main" val="20000"/>
                    </a:ext>
                  </a:extLst>
                </a:gridCol>
              </a:tblGrid>
              <a:tr h="468944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342900" marR="0" lvl="0" indent="-342900" algn="just" defTabSz="1219200" rtl="0" eaLnBrk="1" fontAlgn="auto" latinLnBrk="0" hangingPunct="1">
                        <a:lnSpc>
                          <a:spcPct val="100000"/>
                        </a:lnSpc>
                        <a:spcBef>
                          <a:spcPts val="0"/>
                        </a:spcBef>
                        <a:spcAft>
                          <a:spcPts val="1200"/>
                        </a:spcAft>
                        <a:buClrTx/>
                        <a:buSzTx/>
                        <a:buFont typeface="Wingdings" panose="05000000000000000000" pitchFamily="2" charset="2"/>
                        <a:buChar char="v"/>
                        <a:defRPr/>
                      </a:pPr>
                      <a:r>
                        <a:rPr lang="vi-VN" altLang="en-US" sz="3200" b="0" kern="1200">
                          <a:solidFill>
                            <a:schemeClr val="dk1"/>
                          </a:solidFill>
                          <a:effectLst/>
                          <a:latin typeface="Times New Roman" panose="02020603050405020304" pitchFamily="18" charset="0"/>
                          <a:ea typeface="+mn-ea"/>
                          <a:cs typeface="Times New Roman" panose="02020603050405020304" pitchFamily="18" charset="0"/>
                        </a:rPr>
                        <a:t> Tình hình chăn nuôi trên địa bàn tỉnh thời gian qua duy trì ổn định. </a:t>
                      </a:r>
                    </a:p>
                    <a:p>
                      <a:pPr marL="342900" marR="0" lvl="0" indent="-342900" algn="just" defTabSz="1219200" rtl="0" eaLnBrk="1" fontAlgn="auto" latinLnBrk="0" hangingPunct="1">
                        <a:lnSpc>
                          <a:spcPct val="100000"/>
                        </a:lnSpc>
                        <a:spcBef>
                          <a:spcPts val="0"/>
                        </a:spcBef>
                        <a:spcAft>
                          <a:spcPts val="1200"/>
                        </a:spcAft>
                        <a:buClrTx/>
                        <a:buSzTx/>
                        <a:buFont typeface="Wingdings" panose="05000000000000000000" pitchFamily="2" charset="2"/>
                        <a:buChar char="v"/>
                        <a:defRPr/>
                      </a:pPr>
                      <a:r>
                        <a:rPr lang="vi-VN" altLang="en-US" sz="3200" b="0" kern="1200">
                          <a:solidFill>
                            <a:schemeClr val="dk1"/>
                          </a:solidFill>
                          <a:effectLst/>
                          <a:latin typeface="Times New Roman" panose="02020603050405020304" pitchFamily="18" charset="0"/>
                          <a:ea typeface="+mn-ea"/>
                          <a:cs typeface="Times New Roman" panose="02020603050405020304" pitchFamily="18" charset="0"/>
                        </a:rPr>
                        <a:t> Tổng đàn vật nuôi chủ yếu của tỉnh đều tăng so với cùng kỳ, trong đó đàn bò tăng 1,2%; đàn lợn tăng 9,5% và đàn gia cầm tăng 3,2%.</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3200" b="0" kern="1200">
                          <a:solidFill>
                            <a:schemeClr val="tx1"/>
                          </a:solidFill>
                          <a:effectLst/>
                          <a:latin typeface="Times New Roman" panose="02020603050405020304" pitchFamily="18" charset="0"/>
                          <a:ea typeface="+mn-ea"/>
                          <a:cs typeface="Times New Roman" panose="02020603050405020304" pitchFamily="18" charset="0"/>
                        </a:rPr>
                        <a:t> Công tác kiểm tra, phòng chống dịch bệnh động vật được duy trì thường xuyên, hiệu quả</a:t>
                      </a:r>
                      <a:endParaRPr lang="nl-NL" sz="3200" b="0" kern="1200">
                        <a:solidFill>
                          <a:schemeClr val="tx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2" name="Picture 16" descr="T4"/>
          <p:cNvPicPr>
            <a:picLocks noChangeAspect="1"/>
          </p:cNvPicPr>
          <p:nvPr/>
        </p:nvPicPr>
        <p:blipFill>
          <a:blip r:embed="rId2"/>
          <a:stretch>
            <a:fillRect/>
          </a:stretch>
        </p:blipFill>
        <p:spPr>
          <a:xfrm>
            <a:off x="6184900" y="1528445"/>
            <a:ext cx="5925185" cy="4065270"/>
          </a:xfrm>
          <a:prstGeom prst="rect">
            <a:avLst/>
          </a:prstGeom>
          <a:noFill/>
          <a:ln w="9525">
            <a:noFill/>
          </a:ln>
        </p:spPr>
      </p:pic>
      <p:sp>
        <p:nvSpPr>
          <p:cNvPr id="3" name="Text Box 2"/>
          <p:cNvSpPr txBox="1"/>
          <p:nvPr/>
        </p:nvSpPr>
        <p:spPr>
          <a:xfrm>
            <a:off x="6482715" y="504825"/>
            <a:ext cx="5531485" cy="891540"/>
          </a:xfrm>
          <a:prstGeom prst="rect">
            <a:avLst/>
          </a:prstGeom>
          <a:noFill/>
        </p:spPr>
        <p:txBody>
          <a:bodyPr wrap="square" rtlCol="0">
            <a:spAutoFit/>
          </a:bodyPr>
          <a:lstStyle/>
          <a:p>
            <a:pPr algn="ctr"/>
            <a:r>
              <a:rPr lang="en-US" altLang="en-US" sz="2800" b="1">
                <a:latin typeface="Times New Roman" panose="02020603050405020304" pitchFamily="18" charset="0"/>
                <a:cs typeface="Times New Roman" panose="02020603050405020304" pitchFamily="18" charset="0"/>
              </a:rPr>
              <a:t>Số lượng đầu con gia súc, gia cầm</a:t>
            </a:r>
          </a:p>
          <a:p>
            <a:pPr algn="ctr"/>
            <a:r>
              <a:rPr lang="en-US" altLang="en-US" sz="2400" i="1">
                <a:latin typeface="Times New Roman" panose="02020603050405020304" pitchFamily="18" charset="0"/>
                <a:cs typeface="Times New Roman" panose="02020603050405020304" pitchFamily="18" charset="0"/>
              </a:rPr>
              <a:t>(Tháng 4 năm 2025 so với cùng kỳ)</a:t>
            </a:r>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custDataLst>
              <p:tags r:id="rId1"/>
            </p:custDataLst>
            <p:extLst>
              <p:ext uri="{D42A27DB-BD31-4B8C-83A1-F6EECF244321}">
                <p14:modId xmlns:p14="http://schemas.microsoft.com/office/powerpoint/2010/main" val="2783395857"/>
              </p:ext>
            </p:extLst>
          </p:nvPr>
        </p:nvGraphicFramePr>
        <p:xfrm>
          <a:off x="100965" y="580390"/>
          <a:ext cx="6325235" cy="5440680"/>
        </p:xfrm>
        <a:graphic>
          <a:graphicData uri="http://schemas.openxmlformats.org/drawingml/2006/table">
            <a:tbl>
              <a:tblPr firstRow="1" bandRow="1"/>
              <a:tblGrid>
                <a:gridCol w="6325235">
                  <a:extLst>
                    <a:ext uri="{9D8B030D-6E8A-4147-A177-3AD203B41FA5}">
                      <a16:colId xmlns:a16="http://schemas.microsoft.com/office/drawing/2014/main" val="20000"/>
                    </a:ext>
                  </a:extLst>
                </a:gridCol>
              </a:tblGrid>
              <a:tr h="400367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342900" marR="0" lvl="0" indent="-342900" algn="just" defTabSz="1219200" rtl="0" eaLnBrk="1" fontAlgn="auto" latinLnBrk="0" hangingPunct="1">
                        <a:lnSpc>
                          <a:spcPct val="100000"/>
                        </a:lnSpc>
                        <a:spcBef>
                          <a:spcPts val="0"/>
                        </a:spcBef>
                        <a:spcAft>
                          <a:spcPts val="600"/>
                        </a:spcAft>
                        <a:buClrTx/>
                        <a:buSzTx/>
                        <a:buFont typeface="Wingdings" panose="05000000000000000000" pitchFamily="2" charset="2"/>
                        <a:buChar char="Ø"/>
                        <a:defRPr/>
                      </a:pPr>
                      <a:r>
                        <a:rPr lang="vi-VN" sz="2800" b="0" kern="1200">
                          <a:solidFill>
                            <a:schemeClr val="dk1"/>
                          </a:solidFill>
                          <a:effectLst/>
                          <a:latin typeface="Times New Roman" panose="02020603050405020304" pitchFamily="18" charset="0"/>
                          <a:ea typeface="+mn-ea"/>
                          <a:cs typeface="Times New Roman" panose="02020603050405020304" pitchFamily="18" charset="0"/>
                        </a:rPr>
                        <a:t>Đã thực hiện nghiêm túc công tác bảo vệ và phát triển rừng, tăng cường công tác tuần tra, kiểm soát và bảo vệ rừng</a:t>
                      </a:r>
                    </a:p>
                    <a:p>
                      <a:pPr marL="342900" marR="0" lvl="0" indent="-342900" algn="just" defTabSz="1219200" rtl="0" eaLnBrk="1" fontAlgn="auto" latinLnBrk="0" hangingPunct="1">
                        <a:lnSpc>
                          <a:spcPct val="100000"/>
                        </a:lnSpc>
                        <a:spcBef>
                          <a:spcPts val="0"/>
                        </a:spcBef>
                        <a:spcAft>
                          <a:spcPts val="600"/>
                        </a:spcAft>
                        <a:buClrTx/>
                        <a:buSzTx/>
                        <a:buFont typeface="Wingdings" panose="05000000000000000000" pitchFamily="2" charset="2"/>
                        <a:buChar char="Ø"/>
                        <a:defRPr/>
                      </a:pPr>
                      <a:r>
                        <a:rPr lang="vi-VN" sz="2800" b="0" kern="1200">
                          <a:solidFill>
                            <a:schemeClr val="dk1"/>
                          </a:solidFill>
                          <a:effectLst/>
                          <a:latin typeface="Times New Roman" panose="02020603050405020304" pitchFamily="18" charset="0"/>
                          <a:ea typeface="+mn-ea"/>
                          <a:cs typeface="Times New Roman" panose="02020603050405020304" pitchFamily="18" charset="0"/>
                        </a:rPr>
                        <a:t> </a:t>
                      </a:r>
                      <a:r>
                        <a:rPr lang="en-US" altLang="en-US" sz="2800" b="0" kern="1200">
                          <a:solidFill>
                            <a:schemeClr val="dk1"/>
                          </a:solidFill>
                          <a:effectLst/>
                          <a:latin typeface="Times New Roman" panose="02020603050405020304" pitchFamily="18" charset="0"/>
                          <a:ea typeface="+mn-ea"/>
                          <a:cs typeface="Times New Roman" panose="02020603050405020304" pitchFamily="18" charset="0"/>
                        </a:rPr>
                        <a:t>Từ đầu năm đến nay đã trồng được 287,2 ha rừng, tăng 364% (tăng 225,3ha) so với cùng kỳ.</a:t>
                      </a:r>
                      <a:endParaRPr lang="en-US" sz="2800" b="0" kern="120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sz="2800" b="0" kern="1200">
                          <a:solidFill>
                            <a:schemeClr val="dk1"/>
                          </a:solidFill>
                          <a:effectLst/>
                          <a:latin typeface="Times New Roman" panose="02020603050405020304" pitchFamily="18" charset="0"/>
                          <a:ea typeface="+mn-ea"/>
                          <a:cs typeface="Times New Roman" panose="02020603050405020304" pitchFamily="18" charset="0"/>
                        </a:rPr>
                        <a:t> Kết quả thực hiện trồng rừng cây gỗ lớn: </a:t>
                      </a:r>
                      <a:r>
                        <a:rPr lang="vi-VN" sz="2800" b="0" kern="1200">
                          <a:solidFill>
                            <a:schemeClr val="dk1"/>
                          </a:solidFill>
                          <a:effectLst/>
                          <a:latin typeface="Times New Roman" panose="02020603050405020304" pitchFamily="18" charset="0"/>
                          <a:ea typeface="+mn-ea"/>
                          <a:cs typeface="Times New Roman" panose="02020603050405020304" pitchFamily="18" charset="0"/>
                        </a:rPr>
                        <a:t>Lũy kế đến nay, diện tích trồng rừng gỗ lớn trên địa bàn tỉnh 10.123,5 ha.</a:t>
                      </a: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altLang="en-US" sz="2800" b="0" kern="1200">
                          <a:solidFill>
                            <a:schemeClr val="dk1"/>
                          </a:solidFill>
                          <a:effectLst/>
                          <a:latin typeface="Times New Roman" panose="02020603050405020304" pitchFamily="18" charset="0"/>
                          <a:ea typeface="+mn-ea"/>
                          <a:cs typeface="Times New Roman" panose="02020603050405020304" pitchFamily="18" charset="0"/>
                        </a:rPr>
                        <a:t>Từ đầu năm đến nay trên địa bàn tỉnh không xảy ra cháy rừng</a:t>
                      </a:r>
                      <a:endParaRPr lang="vi-VN" sz="2800" b="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Rectangle 2"/>
          <p:cNvSpPr/>
          <p:nvPr/>
        </p:nvSpPr>
        <p:spPr>
          <a:xfrm>
            <a:off x="1536317" y="110108"/>
            <a:ext cx="2898229"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1.1.3. Lâm nghiệp</a:t>
            </a:r>
          </a:p>
        </p:txBody>
      </p:sp>
      <p:pic>
        <p:nvPicPr>
          <p:cNvPr id="2" name="Picture 15" descr="T4"/>
          <p:cNvPicPr>
            <a:picLocks noChangeAspect="1"/>
          </p:cNvPicPr>
          <p:nvPr/>
        </p:nvPicPr>
        <p:blipFill>
          <a:blip r:embed="rId3"/>
          <a:stretch>
            <a:fillRect/>
          </a:stretch>
        </p:blipFill>
        <p:spPr>
          <a:xfrm>
            <a:off x="6454775" y="1701165"/>
            <a:ext cx="5581015" cy="4410075"/>
          </a:xfrm>
          <a:prstGeom prst="rect">
            <a:avLst/>
          </a:prstGeom>
          <a:noFill/>
          <a:ln w="9525">
            <a:noFill/>
          </a:ln>
        </p:spPr>
      </p:pic>
      <p:sp>
        <p:nvSpPr>
          <p:cNvPr id="4" name="Text Box 3"/>
          <p:cNvSpPr txBox="1"/>
          <p:nvPr/>
        </p:nvSpPr>
        <p:spPr>
          <a:xfrm>
            <a:off x="6795135" y="523875"/>
            <a:ext cx="5053965" cy="829945"/>
          </a:xfrm>
          <a:prstGeom prst="rect">
            <a:avLst/>
          </a:prstGeom>
          <a:noFill/>
        </p:spPr>
        <p:txBody>
          <a:bodyPr wrap="square" rtlCol="0">
            <a:spAutoFit/>
          </a:bodyPr>
          <a:lstStyle/>
          <a:p>
            <a:pPr algn="ctr"/>
            <a:r>
              <a:rPr lang="en-US" altLang="en-US" sz="2800" b="1">
                <a:latin typeface="Times New Roman" panose="02020603050405020304" pitchFamily="18" charset="0"/>
                <a:cs typeface="Times New Roman" panose="02020603050405020304" pitchFamily="18" charset="0"/>
              </a:rPr>
              <a:t>Tình hình lâm nghiệp</a:t>
            </a:r>
          </a:p>
          <a:p>
            <a:pPr algn="ctr"/>
            <a:r>
              <a:rPr lang="en-US" altLang="en-US" sz="2000" i="1">
                <a:latin typeface="Times New Roman" panose="02020603050405020304" pitchFamily="18" charset="0"/>
                <a:cs typeface="Times New Roman" panose="02020603050405020304" pitchFamily="18" charset="0"/>
              </a:rPr>
              <a:t>(04 tháng đầu năm 2025 so với cùng kỳ)</a:t>
            </a:r>
          </a:p>
        </p:txBody>
      </p:sp>
    </p:spTree>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ABLE_ENDDRAG_ORIGIN_RECT" val="492*343"/>
  <p:tag name="TABLE_ENDDRAG_RECT" val="29*176*492*343"/>
</p:tagLst>
</file>

<file path=ppt/tags/tag12.xml><?xml version="1.0" encoding="utf-8"?>
<p:tagLst xmlns:a="http://schemas.openxmlformats.org/drawingml/2006/main" xmlns:r="http://schemas.openxmlformats.org/officeDocument/2006/relationships" xmlns:p="http://schemas.openxmlformats.org/presentationml/2006/main">
  <p:tag name="TABLE_ENDDRAG_ORIGIN_RECT" val="884*315"/>
  <p:tag name="TABLE_ENDDRAG_RECT" val="41*127*884*315"/>
</p:tagLst>
</file>

<file path=ppt/tags/tag13.xml><?xml version="1.0" encoding="utf-8"?>
<p:tagLst xmlns:a="http://schemas.openxmlformats.org/drawingml/2006/main" xmlns:r="http://schemas.openxmlformats.org/officeDocument/2006/relationships" xmlns:p="http://schemas.openxmlformats.org/presentationml/2006/main">
  <p:tag name="TABLE_ENDDRAG_ORIGIN_RECT" val="498*315"/>
  <p:tag name="TABLE_ENDDRAG_RECT" val="10*72*498*315"/>
</p:tagLst>
</file>

<file path=ppt/tags/tag14.xml><?xml version="1.0" encoding="utf-8"?>
<p:tagLst xmlns:a="http://schemas.openxmlformats.org/drawingml/2006/main" xmlns:r="http://schemas.openxmlformats.org/officeDocument/2006/relationships" xmlns:p="http://schemas.openxmlformats.org/presentationml/2006/main">
  <p:tag name="TABLE_ENDDRAG_ORIGIN_RECT" val="478*115"/>
  <p:tag name="TABLE_ENDDRAG_RECT" val="24*424*478*115"/>
</p:tagLst>
</file>

<file path=ppt/tags/tag15.xml><?xml version="1.0" encoding="utf-8"?>
<p:tagLst xmlns:a="http://schemas.openxmlformats.org/drawingml/2006/main" xmlns:r="http://schemas.openxmlformats.org/officeDocument/2006/relationships" xmlns:p="http://schemas.openxmlformats.org/presentationml/2006/main">
  <p:tag name="TABLE_ENDDRAG_ORIGIN_RECT" val="540*491"/>
  <p:tag name="TABLE_ENDDRAG_RECT" val="9*35*540*491"/>
</p:tagLst>
</file>

<file path=ppt/tags/tag16.xml><?xml version="1.0" encoding="utf-8"?>
<p:tagLst xmlns:a="http://schemas.openxmlformats.org/drawingml/2006/main" xmlns:r="http://schemas.openxmlformats.org/officeDocument/2006/relationships" xmlns:p="http://schemas.openxmlformats.org/presentationml/2006/main">
  <p:tag name="TABLE_ENDDRAG_ORIGIN_RECT" val="864*422"/>
  <p:tag name="TABLE_ENDDRAG_RECT" val="48*62*864*422"/>
</p:tagLst>
</file>

<file path=ppt/tags/tag17.xml><?xml version="1.0" encoding="utf-8"?>
<p:tagLst xmlns:a="http://schemas.openxmlformats.org/drawingml/2006/main" xmlns:r="http://schemas.openxmlformats.org/officeDocument/2006/relationships" xmlns:p="http://schemas.openxmlformats.org/presentationml/2006/main">
  <p:tag name="TABLE_ENDDRAG_ORIGIN_RECT" val="458*60"/>
  <p:tag name="TABLE_ENDDRAG_RECT" val="500*493*458*60"/>
</p:tagLst>
</file>

<file path=ppt/tags/tag18.xml><?xml version="1.0" encoding="utf-8"?>
<p:tagLst xmlns:a="http://schemas.openxmlformats.org/drawingml/2006/main" xmlns:r="http://schemas.openxmlformats.org/officeDocument/2006/relationships" xmlns:p="http://schemas.openxmlformats.org/presentationml/2006/main">
  <p:tag name="TABLE_ENDDRAG_ORIGIN_RECT" val="867*464"/>
  <p:tag name="TABLE_ENDDRAG_RECT" val="57*76*867*464"/>
</p:tagLst>
</file>

<file path=ppt/tags/tag19.xml><?xml version="1.0" encoding="utf-8"?>
<p:tagLst xmlns:a="http://schemas.openxmlformats.org/drawingml/2006/main" xmlns:r="http://schemas.openxmlformats.org/officeDocument/2006/relationships" xmlns:p="http://schemas.openxmlformats.org/presentationml/2006/main">
  <p:tag name="TABLE_ENDDRAG_ORIGIN_RECT" val="152*31"/>
  <p:tag name="TABLE_ENDDRAG_RECT" val="752*51*152*3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ABLE_ENDDRAG_ORIGIN_RECT" val="898*317"/>
  <p:tag name="TABLE_ENDDRAG_RECT" val="34*80*898*317"/>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xml><?xml version="1.0" encoding="utf-8"?>
<p:tagLst xmlns:a="http://schemas.openxmlformats.org/drawingml/2006/main" xmlns:r="http://schemas.openxmlformats.org/officeDocument/2006/relationships" xmlns:p="http://schemas.openxmlformats.org/presentationml/2006/main">
  <p:tag name="SHAPENAME" val="5. Source"/>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14899</Words>
  <Application>Microsoft Office PowerPoint</Application>
  <PresentationFormat>Widescreen</PresentationFormat>
  <Paragraphs>1192</Paragraphs>
  <Slides>36</Slides>
  <Notes>17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5" baseType="lpstr">
      <vt:lpstr>Arial</vt:lpstr>
      <vt:lpstr>Calibri</vt:lpstr>
      <vt:lpstr>Calibri Light</vt:lpstr>
      <vt:lpstr>Roboto</vt:lpstr>
      <vt:lpstr>Times New Roman</vt:lpstr>
      <vt:lpstr>Verdana</vt:lpstr>
      <vt:lpstr>Wingdings</vt:lpstr>
      <vt:lpstr>Office Theme</vt:lpstr>
      <vt:lpstr>think-cell Slide</vt:lpstr>
      <vt:lpstr>BÁO CÁO TÌNH HÌNH KINH TẾ - XÃ HỘI THÁNG 4 VÀ NHIỆM VỤ TRỌNG TÂM THÁNG 5 NĂM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Tường SKHĐT</cp:lastModifiedBy>
  <cp:revision>1734</cp:revision>
  <cp:lastPrinted>2024-05-03T08:59:00Z</cp:lastPrinted>
  <dcterms:created xsi:type="dcterms:W3CDTF">2021-10-19T01:28:00Z</dcterms:created>
  <dcterms:modified xsi:type="dcterms:W3CDTF">2025-05-07T06:04:18Z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FF33A0D6CE17414AB3F1B983C66C13C1_12</vt:lpwstr>
  </property>
  <property fmtid="{D5CDD505-2E9C-101B-9397-08002B2CF9AE}" pid="3" name="KSOProductBuildVer">
    <vt:lpwstr>1033-12.2.0.20795</vt:lpwstr>
  </property>
</Properties>
</file>