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12" r:id="rId2"/>
  </p:sldMasterIdLst>
  <p:notesMasterIdLst>
    <p:notesMasterId r:id="rId24"/>
  </p:notesMasterIdLst>
  <p:handoutMasterIdLst>
    <p:handoutMasterId r:id="rId25"/>
  </p:handoutMasterIdLst>
  <p:sldIdLst>
    <p:sldId id="2147474108" r:id="rId3"/>
    <p:sldId id="2147473530" r:id="rId4"/>
    <p:sldId id="2147473493" r:id="rId5"/>
    <p:sldId id="2147473729" r:id="rId6"/>
    <p:sldId id="2147473909" r:id="rId7"/>
    <p:sldId id="2147473664" r:id="rId8"/>
    <p:sldId id="2147473737" r:id="rId9"/>
    <p:sldId id="2147474041" r:id="rId10"/>
    <p:sldId id="2147473681" r:id="rId11"/>
    <p:sldId id="2147473933" r:id="rId12"/>
    <p:sldId id="2147473941" r:id="rId13"/>
    <p:sldId id="2147473800" r:id="rId14"/>
    <p:sldId id="2147476454" r:id="rId15"/>
    <p:sldId id="2147474037" r:id="rId16"/>
    <p:sldId id="2147476400" r:id="rId17"/>
    <p:sldId id="2147476269" r:id="rId18"/>
    <p:sldId id="2147473768" r:id="rId19"/>
    <p:sldId id="2147468741" r:id="rId20"/>
    <p:sldId id="2147473896" r:id="rId21"/>
    <p:sldId id="2147476266" r:id="rId22"/>
    <p:sldId id="2147473466" r:id="rId23"/>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7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0717"/>
    <a:srgbClr val="6C0000"/>
    <a:srgbClr val="000099"/>
    <a:srgbClr val="960000"/>
    <a:srgbClr val="381850"/>
    <a:srgbClr val="040206"/>
    <a:srgbClr val="CCCC00"/>
    <a:srgbClr val="1C47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50" autoAdjust="0"/>
    <p:restoredTop sz="91373" autoAdjust="0"/>
  </p:normalViewPr>
  <p:slideViewPr>
    <p:cSldViewPr snapToGrid="0">
      <p:cViewPr varScale="1">
        <p:scale>
          <a:sx n="112" d="100"/>
          <a:sy n="112" d="100"/>
        </p:scale>
        <p:origin x="612" y="78"/>
      </p:cViewPr>
      <p:guideLst>
        <p:guide orient="horz" pos="2112"/>
        <p:guide pos="7296"/>
      </p:guideLst>
    </p:cSldViewPr>
  </p:slideViewPr>
  <p:outlineViewPr>
    <p:cViewPr>
      <p:scale>
        <a:sx n="100" d="100"/>
        <a:sy n="100" d="100"/>
      </p:scale>
      <p:origin x="0" y="0"/>
    </p:cViewPr>
  </p:outlin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ường SKHĐT" userId="ab9568c39a88b08a" providerId="LiveId" clId="{55014C08-AEE1-46DE-9C2D-A477F1A9E8A7}"/>
    <pc:docChg chg="undo custSel addSld delSld modSld modNotesMaster modHandout">
      <pc:chgData name="Tường SKHĐT" userId="ab9568c39a88b08a" providerId="LiveId" clId="{55014C08-AEE1-46DE-9C2D-A477F1A9E8A7}" dt="2025-01-21T04:27:08.848" v="4531" actId="20577"/>
      <pc:docMkLst>
        <pc:docMk/>
      </pc:docMkLst>
      <pc:sldChg chg="del">
        <pc:chgData name="Tường SKHĐT" userId="ab9568c39a88b08a" providerId="LiveId" clId="{55014C08-AEE1-46DE-9C2D-A477F1A9E8A7}" dt="2025-01-19T07:45:20.300" v="1375" actId="2696"/>
        <pc:sldMkLst>
          <pc:docMk/>
          <pc:sldMk cId="2319489907" sldId="541"/>
        </pc:sldMkLst>
      </pc:sldChg>
      <pc:sldChg chg="modSp mod modNotes">
        <pc:chgData name="Tường SKHĐT" userId="ab9568c39a88b08a" providerId="LiveId" clId="{55014C08-AEE1-46DE-9C2D-A477F1A9E8A7}" dt="2025-01-21T00:14:31.039" v="4256"/>
        <pc:sldMkLst>
          <pc:docMk/>
          <pc:sldMk cId="3898226705" sldId="2147468741"/>
        </pc:sldMkLst>
        <pc:spChg chg="mod">
          <ac:chgData name="Tường SKHĐT" userId="ab9568c39a88b08a" providerId="LiveId" clId="{55014C08-AEE1-46DE-9C2D-A477F1A9E8A7}" dt="2025-01-19T07:26:20.292" v="844" actId="20577"/>
          <ac:spMkLst>
            <pc:docMk/>
            <pc:sldMk cId="3898226705" sldId="2147468741"/>
            <ac:spMk id="4" creationId="{A8ED73C0-6DEB-F036-A81D-A84B4FA62951}"/>
          </ac:spMkLst>
        </pc:spChg>
      </pc:sldChg>
      <pc:sldChg chg="addSp delSp modSp mod">
        <pc:chgData name="Tường SKHĐT" userId="ab9568c39a88b08a" providerId="LiveId" clId="{55014C08-AEE1-46DE-9C2D-A477F1A9E8A7}" dt="2025-01-21T01:06:13.228" v="4403" actId="14100"/>
        <pc:sldMkLst>
          <pc:docMk/>
          <pc:sldMk cId="98016993" sldId="2147473493"/>
        </pc:sldMkLst>
        <pc:spChg chg="mod">
          <ac:chgData name="Tường SKHĐT" userId="ab9568c39a88b08a" providerId="LiveId" clId="{55014C08-AEE1-46DE-9C2D-A477F1A9E8A7}" dt="2025-01-21T01:04:17.104" v="4328" actId="14100"/>
          <ac:spMkLst>
            <pc:docMk/>
            <pc:sldMk cId="98016993" sldId="2147473493"/>
            <ac:spMk id="2" creationId="{249DB492-0ACE-EC4B-78A2-7FFF6DFB60DB}"/>
          </ac:spMkLst>
        </pc:spChg>
        <pc:spChg chg="mod">
          <ac:chgData name="Tường SKHĐT" userId="ab9568c39a88b08a" providerId="LiveId" clId="{55014C08-AEE1-46DE-9C2D-A477F1A9E8A7}" dt="2025-01-21T01:06:02.959" v="4399" actId="14100"/>
          <ac:spMkLst>
            <pc:docMk/>
            <pc:sldMk cId="98016993" sldId="2147473493"/>
            <ac:spMk id="8" creationId="{50A9C000-165F-E95A-7887-87E444772F67}"/>
          </ac:spMkLst>
        </pc:spChg>
        <pc:picChg chg="add mod">
          <ac:chgData name="Tường SKHĐT" userId="ab9568c39a88b08a" providerId="LiveId" clId="{55014C08-AEE1-46DE-9C2D-A477F1A9E8A7}" dt="2025-01-21T01:06:09.082" v="4401" actId="14100"/>
          <ac:picMkLst>
            <pc:docMk/>
            <pc:sldMk cId="98016993" sldId="2147473493"/>
            <ac:picMk id="5" creationId="{FA090C94-A1F9-0B05-A20B-A7095A6090E9}"/>
          </ac:picMkLst>
        </pc:picChg>
        <pc:picChg chg="add mod">
          <ac:chgData name="Tường SKHĐT" userId="ab9568c39a88b08a" providerId="LiveId" clId="{55014C08-AEE1-46DE-9C2D-A477F1A9E8A7}" dt="2025-01-21T01:06:13.228" v="4403" actId="14100"/>
          <ac:picMkLst>
            <pc:docMk/>
            <pc:sldMk cId="98016993" sldId="2147473493"/>
            <ac:picMk id="11" creationId="{36C64C46-1BF3-B6E1-02DE-8B6F3AB6D09C}"/>
          </ac:picMkLst>
        </pc:picChg>
      </pc:sldChg>
      <pc:sldChg chg="modSp mod modNotes">
        <pc:chgData name="Tường SKHĐT" userId="ab9568c39a88b08a" providerId="LiveId" clId="{55014C08-AEE1-46DE-9C2D-A477F1A9E8A7}" dt="2025-01-21T00:14:31.039" v="4256"/>
        <pc:sldMkLst>
          <pc:docMk/>
          <pc:sldMk cId="1079553522" sldId="2147473530"/>
        </pc:sldMkLst>
        <pc:spChg chg="mod">
          <ac:chgData name="Tường SKHĐT" userId="ab9568c39a88b08a" providerId="LiveId" clId="{55014C08-AEE1-46DE-9C2D-A477F1A9E8A7}" dt="2025-01-19T07:04:18.923" v="7" actId="20577"/>
          <ac:spMkLst>
            <pc:docMk/>
            <pc:sldMk cId="1079553522" sldId="2147473530"/>
            <ac:spMk id="4" creationId="{A8ED73C0-6DEB-F036-A81D-A84B4FA62951}"/>
          </ac:spMkLst>
        </pc:spChg>
      </pc:sldChg>
      <pc:sldChg chg="modSp mod">
        <pc:chgData name="Tường SKHĐT" userId="ab9568c39a88b08a" providerId="LiveId" clId="{55014C08-AEE1-46DE-9C2D-A477F1A9E8A7}" dt="2025-01-20T06:39:58.139" v="3556"/>
        <pc:sldMkLst>
          <pc:docMk/>
          <pc:sldMk cId="3788652331" sldId="2147473664"/>
        </pc:sldMkLst>
        <pc:spChg chg="mod">
          <ac:chgData name="Tường SKHĐT" userId="ab9568c39a88b08a" providerId="LiveId" clId="{55014C08-AEE1-46DE-9C2D-A477F1A9E8A7}" dt="2025-01-20T02:21:44.520" v="2755" actId="2711"/>
          <ac:spMkLst>
            <pc:docMk/>
            <pc:sldMk cId="3788652331" sldId="2147473664"/>
            <ac:spMk id="3" creationId="{012B1FB8-DEBD-F0C9-742A-F7D511419944}"/>
          </ac:spMkLst>
        </pc:spChg>
        <pc:graphicFrameChg chg="mod modGraphic">
          <ac:chgData name="Tường SKHĐT" userId="ab9568c39a88b08a" providerId="LiveId" clId="{55014C08-AEE1-46DE-9C2D-A477F1A9E8A7}" dt="2025-01-20T06:39:58.139" v="3556"/>
          <ac:graphicFrameMkLst>
            <pc:docMk/>
            <pc:sldMk cId="3788652331" sldId="2147473664"/>
            <ac:graphicFrameMk id="8" creationId="{B5E5335D-2EED-82AF-3A59-FAE8BB94EAE1}"/>
          </ac:graphicFrameMkLst>
        </pc:graphicFrameChg>
      </pc:sldChg>
      <pc:sldChg chg="addSp modSp mod">
        <pc:chgData name="Tường SKHĐT" userId="ab9568c39a88b08a" providerId="LiveId" clId="{55014C08-AEE1-46DE-9C2D-A477F1A9E8A7}" dt="2025-01-21T00:09:01.895" v="4247" actId="2711"/>
        <pc:sldMkLst>
          <pc:docMk/>
          <pc:sldMk cId="293803616" sldId="2147473681"/>
        </pc:sldMkLst>
        <pc:spChg chg="mod">
          <ac:chgData name="Tường SKHĐT" userId="ab9568c39a88b08a" providerId="LiveId" clId="{55014C08-AEE1-46DE-9C2D-A477F1A9E8A7}" dt="2025-01-21T00:08:59.114" v="4246" actId="14100"/>
          <ac:spMkLst>
            <pc:docMk/>
            <pc:sldMk cId="293803616" sldId="2147473681"/>
            <ac:spMk id="6" creationId="{93EF2A67-E697-52DD-6F39-0BAEA5AC34EE}"/>
          </ac:spMkLst>
        </pc:spChg>
        <pc:spChg chg="mod">
          <ac:chgData name="Tường SKHĐT" userId="ab9568c39a88b08a" providerId="LiveId" clId="{55014C08-AEE1-46DE-9C2D-A477F1A9E8A7}" dt="2025-01-21T00:09:01.895" v="4247" actId="2711"/>
          <ac:spMkLst>
            <pc:docMk/>
            <pc:sldMk cId="293803616" sldId="2147473681"/>
            <ac:spMk id="10" creationId="{25C96158-722F-D4BE-94A7-161452760777}"/>
          </ac:spMkLst>
        </pc:spChg>
        <pc:graphicFrameChg chg="mod modGraphic">
          <ac:chgData name="Tường SKHĐT" userId="ab9568c39a88b08a" providerId="LiveId" clId="{55014C08-AEE1-46DE-9C2D-A477F1A9E8A7}" dt="2025-01-20T06:41:09.990" v="3577" actId="403"/>
          <ac:graphicFrameMkLst>
            <pc:docMk/>
            <pc:sldMk cId="293803616" sldId="2147473681"/>
            <ac:graphicFrameMk id="8" creationId="{B5E5335D-2EED-82AF-3A59-FAE8BB94EAE1}"/>
          </ac:graphicFrameMkLst>
        </pc:graphicFrameChg>
        <pc:picChg chg="add mod">
          <ac:chgData name="Tường SKHĐT" userId="ab9568c39a88b08a" providerId="LiveId" clId="{55014C08-AEE1-46DE-9C2D-A477F1A9E8A7}" dt="2025-01-20T00:55:00.032" v="2378" actId="1076"/>
          <ac:picMkLst>
            <pc:docMk/>
            <pc:sldMk cId="293803616" sldId="2147473681"/>
            <ac:picMk id="3" creationId="{2C2D26B8-72D7-6E9A-F9D1-83900904B3A8}"/>
          </ac:picMkLst>
        </pc:picChg>
        <pc:picChg chg="mod">
          <ac:chgData name="Tường SKHĐT" userId="ab9568c39a88b08a" providerId="LiveId" clId="{55014C08-AEE1-46DE-9C2D-A477F1A9E8A7}" dt="2025-01-20T00:55:02.468" v="2379" actId="1076"/>
          <ac:picMkLst>
            <pc:docMk/>
            <pc:sldMk cId="293803616" sldId="2147473681"/>
            <ac:picMk id="4" creationId="{473B1434-00EE-10B0-62E8-8E8262E73F11}"/>
          </ac:picMkLst>
        </pc:picChg>
      </pc:sldChg>
      <pc:sldChg chg="modSp mod">
        <pc:chgData name="Tường SKHĐT" userId="ab9568c39a88b08a" providerId="LiveId" clId="{55014C08-AEE1-46DE-9C2D-A477F1A9E8A7}" dt="2025-01-21T00:09:32.668" v="4255" actId="2711"/>
        <pc:sldMkLst>
          <pc:docMk/>
          <pc:sldMk cId="505796185" sldId="2147473729"/>
        </pc:sldMkLst>
        <pc:spChg chg="mod">
          <ac:chgData name="Tường SKHĐT" userId="ab9568c39a88b08a" providerId="LiveId" clId="{55014C08-AEE1-46DE-9C2D-A477F1A9E8A7}" dt="2025-01-21T00:09:23.203" v="4252" actId="2711"/>
          <ac:spMkLst>
            <pc:docMk/>
            <pc:sldMk cId="505796185" sldId="2147473729"/>
            <ac:spMk id="2" creationId="{DD26251E-81C7-06F1-7885-14E83BF37741}"/>
          </ac:spMkLst>
        </pc:spChg>
        <pc:spChg chg="mod">
          <ac:chgData name="Tường SKHĐT" userId="ab9568c39a88b08a" providerId="LiveId" clId="{55014C08-AEE1-46DE-9C2D-A477F1A9E8A7}" dt="2025-01-21T00:09:29.795" v="4254" actId="2711"/>
          <ac:spMkLst>
            <pc:docMk/>
            <pc:sldMk cId="505796185" sldId="2147473729"/>
            <ac:spMk id="4" creationId="{1FA84E38-1AE4-2FD2-269D-531A1D51424D}"/>
          </ac:spMkLst>
        </pc:spChg>
        <pc:spChg chg="mod">
          <ac:chgData name="Tường SKHĐT" userId="ab9568c39a88b08a" providerId="LiveId" clId="{55014C08-AEE1-46DE-9C2D-A477F1A9E8A7}" dt="2025-01-21T00:09:26.395" v="4253" actId="2711"/>
          <ac:spMkLst>
            <pc:docMk/>
            <pc:sldMk cId="505796185" sldId="2147473729"/>
            <ac:spMk id="6" creationId="{AD8FCB44-5401-4810-551D-B0072A6956BA}"/>
          </ac:spMkLst>
        </pc:spChg>
        <pc:spChg chg="mod">
          <ac:chgData name="Tường SKHĐT" userId="ab9568c39a88b08a" providerId="LiveId" clId="{55014C08-AEE1-46DE-9C2D-A477F1A9E8A7}" dt="2025-01-21T00:09:32.668" v="4255" actId="2711"/>
          <ac:spMkLst>
            <pc:docMk/>
            <pc:sldMk cId="505796185" sldId="2147473729"/>
            <ac:spMk id="8" creationId="{E4620DA0-DCF6-700E-9776-6805AE4114E9}"/>
          </ac:spMkLst>
        </pc:spChg>
        <pc:graphicFrameChg chg="mod modGraphic">
          <ac:chgData name="Tường SKHĐT" userId="ab9568c39a88b08a" providerId="LiveId" clId="{55014C08-AEE1-46DE-9C2D-A477F1A9E8A7}" dt="2025-01-19T07:59:54.909" v="1962" actId="20577"/>
          <ac:graphicFrameMkLst>
            <pc:docMk/>
            <pc:sldMk cId="505796185" sldId="2147473729"/>
            <ac:graphicFrameMk id="3" creationId="{19F8C869-87A6-0F98-C7BC-7F547BC514A6}"/>
          </ac:graphicFrameMkLst>
        </pc:graphicFrameChg>
      </pc:sldChg>
      <pc:sldChg chg="modSp mod">
        <pc:chgData name="Tường SKHĐT" userId="ab9568c39a88b08a" providerId="LiveId" clId="{55014C08-AEE1-46DE-9C2D-A477F1A9E8A7}" dt="2025-01-21T00:09:07.242" v="4248" actId="2711"/>
        <pc:sldMkLst>
          <pc:docMk/>
          <pc:sldMk cId="3744426745" sldId="2147473737"/>
        </pc:sldMkLst>
        <pc:spChg chg="mod">
          <ac:chgData name="Tường SKHĐT" userId="ab9568c39a88b08a" providerId="LiveId" clId="{55014C08-AEE1-46DE-9C2D-A477F1A9E8A7}" dt="2025-01-21T00:09:07.242" v="4248" actId="2711"/>
          <ac:spMkLst>
            <pc:docMk/>
            <pc:sldMk cId="3744426745" sldId="2147473737"/>
            <ac:spMk id="9" creationId="{58F24AD0-F007-A590-583C-27B1A4CE0310}"/>
          </ac:spMkLst>
        </pc:spChg>
        <pc:graphicFrameChg chg="mod modGraphic">
          <ac:chgData name="Tường SKHĐT" userId="ab9568c39a88b08a" providerId="LiveId" clId="{55014C08-AEE1-46DE-9C2D-A477F1A9E8A7}" dt="2025-01-20T06:41:22.019" v="3578"/>
          <ac:graphicFrameMkLst>
            <pc:docMk/>
            <pc:sldMk cId="3744426745" sldId="2147473737"/>
            <ac:graphicFrameMk id="3" creationId="{1243D2EC-FD70-31EF-486E-0289B57D5A19}"/>
          </ac:graphicFrameMkLst>
        </pc:graphicFrameChg>
        <pc:picChg chg="mod">
          <ac:chgData name="Tường SKHĐT" userId="ab9568c39a88b08a" providerId="LiveId" clId="{55014C08-AEE1-46DE-9C2D-A477F1A9E8A7}" dt="2025-01-20T06:40:15.871" v="3563" actId="1076"/>
          <ac:picMkLst>
            <pc:docMk/>
            <pc:sldMk cId="3744426745" sldId="2147473737"/>
            <ac:picMk id="2" creationId="{56062293-557D-4F7E-7A6A-F260FA8216F1}"/>
          </ac:picMkLst>
        </pc:picChg>
      </pc:sldChg>
      <pc:sldChg chg="delSp modSp mod">
        <pc:chgData name="Tường SKHĐT" userId="ab9568c39a88b08a" providerId="LiveId" clId="{55014C08-AEE1-46DE-9C2D-A477F1A9E8A7}" dt="2025-01-20T06:49:11.256" v="3814" actId="20577"/>
        <pc:sldMkLst>
          <pc:docMk/>
          <pc:sldMk cId="1424456270" sldId="2147473768"/>
        </pc:sldMkLst>
        <pc:spChg chg="mod">
          <ac:chgData name="Tường SKHĐT" userId="ab9568c39a88b08a" providerId="LiveId" clId="{55014C08-AEE1-46DE-9C2D-A477F1A9E8A7}" dt="2025-01-20T02:10:52.905" v="2735" actId="2711"/>
          <ac:spMkLst>
            <pc:docMk/>
            <pc:sldMk cId="1424456270" sldId="2147473768"/>
            <ac:spMk id="25" creationId="{01DC26C3-E6F4-C27A-8624-3A65D81B6008}"/>
          </ac:spMkLst>
        </pc:spChg>
        <pc:graphicFrameChg chg="mod modGraphic">
          <ac:chgData name="Tường SKHĐT" userId="ab9568c39a88b08a" providerId="LiveId" clId="{55014C08-AEE1-46DE-9C2D-A477F1A9E8A7}" dt="2025-01-20T06:49:11.256" v="3814" actId="20577"/>
          <ac:graphicFrameMkLst>
            <pc:docMk/>
            <pc:sldMk cId="1424456270" sldId="2147473768"/>
            <ac:graphicFrameMk id="9" creationId="{0FC7DBA8-03B5-1D5D-B7A1-68AA6F62DF7E}"/>
          </ac:graphicFrameMkLst>
        </pc:graphicFrameChg>
      </pc:sldChg>
      <pc:sldChg chg="modSp mod">
        <pc:chgData name="Tường SKHĐT" userId="ab9568c39a88b08a" providerId="LiveId" clId="{55014C08-AEE1-46DE-9C2D-A477F1A9E8A7}" dt="2025-01-21T04:27:08.848" v="4531" actId="20577"/>
        <pc:sldMkLst>
          <pc:docMk/>
          <pc:sldMk cId="2028050016" sldId="2147473800"/>
        </pc:sldMkLst>
        <pc:spChg chg="mod">
          <ac:chgData name="Tường SKHĐT" userId="ab9568c39a88b08a" providerId="LiveId" clId="{55014C08-AEE1-46DE-9C2D-A477F1A9E8A7}" dt="2025-01-21T00:08:32.035" v="4241" actId="2711"/>
          <ac:spMkLst>
            <pc:docMk/>
            <pc:sldMk cId="2028050016" sldId="2147473800"/>
            <ac:spMk id="25" creationId="{01DC26C3-E6F4-C27A-8624-3A65D81B6008}"/>
          </ac:spMkLst>
        </pc:spChg>
        <pc:graphicFrameChg chg="mod modGraphic">
          <ac:chgData name="Tường SKHĐT" userId="ab9568c39a88b08a" providerId="LiveId" clId="{55014C08-AEE1-46DE-9C2D-A477F1A9E8A7}" dt="2025-01-21T04:27:08.848" v="4531" actId="20577"/>
          <ac:graphicFrameMkLst>
            <pc:docMk/>
            <pc:sldMk cId="2028050016" sldId="2147473800"/>
            <ac:graphicFrameMk id="2" creationId="{207C86B0-DBF4-FD20-221B-BD96FD50EA79}"/>
          </ac:graphicFrameMkLst>
        </pc:graphicFrameChg>
      </pc:sldChg>
      <pc:sldChg chg="modSp del mod">
        <pc:chgData name="Tường SKHĐT" userId="ab9568c39a88b08a" providerId="LiveId" clId="{55014C08-AEE1-46DE-9C2D-A477F1A9E8A7}" dt="2025-01-19T07:08:21.625" v="87" actId="2696"/>
        <pc:sldMkLst>
          <pc:docMk/>
          <pc:sldMk cId="595962106" sldId="2147473854"/>
        </pc:sldMkLst>
      </pc:sldChg>
      <pc:sldChg chg="del">
        <pc:chgData name="Tường SKHĐT" userId="ab9568c39a88b08a" providerId="LiveId" clId="{55014C08-AEE1-46DE-9C2D-A477F1A9E8A7}" dt="2025-01-19T07:47:28.024" v="1407" actId="2696"/>
        <pc:sldMkLst>
          <pc:docMk/>
          <pc:sldMk cId="3676880401" sldId="2147473856"/>
        </pc:sldMkLst>
      </pc:sldChg>
      <pc:sldChg chg="modSp mod">
        <pc:chgData name="Tường SKHĐT" userId="ab9568c39a88b08a" providerId="LiveId" clId="{55014C08-AEE1-46DE-9C2D-A477F1A9E8A7}" dt="2025-01-19T07:42:54.979" v="1338"/>
        <pc:sldMkLst>
          <pc:docMk/>
          <pc:sldMk cId="3402612643" sldId="2147473896"/>
        </pc:sldMkLst>
        <pc:spChg chg="mod">
          <ac:chgData name="Tường SKHĐT" userId="ab9568c39a88b08a" providerId="LiveId" clId="{55014C08-AEE1-46DE-9C2D-A477F1A9E8A7}" dt="2025-01-19T07:32:03.468" v="1165" actId="2711"/>
          <ac:spMkLst>
            <pc:docMk/>
            <pc:sldMk cId="3402612643" sldId="2147473896"/>
            <ac:spMk id="3" creationId="{AE4D1AEC-95D2-4D70-8534-C1631F92B729}"/>
          </ac:spMkLst>
        </pc:spChg>
        <pc:graphicFrameChg chg="mod">
          <ac:chgData name="Tường SKHĐT" userId="ab9568c39a88b08a" providerId="LiveId" clId="{55014C08-AEE1-46DE-9C2D-A477F1A9E8A7}" dt="2025-01-19T07:42:54.979" v="1338"/>
          <ac:graphicFrameMkLst>
            <pc:docMk/>
            <pc:sldMk cId="3402612643" sldId="2147473896"/>
            <ac:graphicFrameMk id="6" creationId="{00000000-0000-0000-0000-000000000000}"/>
          </ac:graphicFrameMkLst>
        </pc:graphicFrameChg>
      </pc:sldChg>
      <pc:sldChg chg="modSp mod">
        <pc:chgData name="Tường SKHĐT" userId="ab9568c39a88b08a" providerId="LiveId" clId="{55014C08-AEE1-46DE-9C2D-A477F1A9E8A7}" dt="2025-01-20T23:53:26.713" v="3952" actId="20577"/>
        <pc:sldMkLst>
          <pc:docMk/>
          <pc:sldMk cId="667538659" sldId="2147473909"/>
        </pc:sldMkLst>
        <pc:spChg chg="mod">
          <ac:chgData name="Tường SKHĐT" userId="ab9568c39a88b08a" providerId="LiveId" clId="{55014C08-AEE1-46DE-9C2D-A477F1A9E8A7}" dt="2025-01-20T02:16:00.449" v="2753" actId="2711"/>
          <ac:spMkLst>
            <pc:docMk/>
            <pc:sldMk cId="667538659" sldId="2147473909"/>
            <ac:spMk id="9" creationId="{18AC359A-8ADF-9DAA-4CA1-F82A916F1E2E}"/>
          </ac:spMkLst>
        </pc:spChg>
        <pc:graphicFrameChg chg="mod modGraphic">
          <ac:chgData name="Tường SKHĐT" userId="ab9568c39a88b08a" providerId="LiveId" clId="{55014C08-AEE1-46DE-9C2D-A477F1A9E8A7}" dt="2025-01-20T23:53:26.713" v="3952" actId="20577"/>
          <ac:graphicFrameMkLst>
            <pc:docMk/>
            <pc:sldMk cId="667538659" sldId="2147473909"/>
            <ac:graphicFrameMk id="6" creationId="{47027231-95EF-C8CE-4215-B126B807487B}"/>
          </ac:graphicFrameMkLst>
        </pc:graphicFrameChg>
      </pc:sldChg>
      <pc:sldChg chg="del">
        <pc:chgData name="Tường SKHĐT" userId="ab9568c39a88b08a" providerId="LiveId" clId="{55014C08-AEE1-46DE-9C2D-A477F1A9E8A7}" dt="2025-01-19T07:47:28.024" v="1407" actId="2696"/>
        <pc:sldMkLst>
          <pc:docMk/>
          <pc:sldMk cId="1664881653" sldId="2147473917"/>
        </pc:sldMkLst>
      </pc:sldChg>
      <pc:sldChg chg="delSp modSp mod">
        <pc:chgData name="Tường SKHĐT" userId="ab9568c39a88b08a" providerId="LiveId" clId="{55014C08-AEE1-46DE-9C2D-A477F1A9E8A7}" dt="2025-01-21T00:08:45.345" v="4244" actId="2711"/>
        <pc:sldMkLst>
          <pc:docMk/>
          <pc:sldMk cId="2136813" sldId="2147473933"/>
        </pc:sldMkLst>
        <pc:spChg chg="mod">
          <ac:chgData name="Tường SKHĐT" userId="ab9568c39a88b08a" providerId="LiveId" clId="{55014C08-AEE1-46DE-9C2D-A477F1A9E8A7}" dt="2025-01-21T00:08:41.879" v="4243" actId="2711"/>
          <ac:spMkLst>
            <pc:docMk/>
            <pc:sldMk cId="2136813" sldId="2147473933"/>
            <ac:spMk id="6" creationId="{1CB0CB7C-2336-84B1-57C9-3361036915F6}"/>
          </ac:spMkLst>
        </pc:spChg>
        <pc:spChg chg="mod">
          <ac:chgData name="Tường SKHĐT" userId="ab9568c39a88b08a" providerId="LiveId" clId="{55014C08-AEE1-46DE-9C2D-A477F1A9E8A7}" dt="2025-01-21T00:08:45.345" v="4244" actId="2711"/>
          <ac:spMkLst>
            <pc:docMk/>
            <pc:sldMk cId="2136813" sldId="2147473933"/>
            <ac:spMk id="7" creationId="{C04F4D96-45AD-953D-5897-218BC956CD36}"/>
          </ac:spMkLst>
        </pc:spChg>
        <pc:graphicFrameChg chg="mod modGraphic">
          <ac:chgData name="Tường SKHĐT" userId="ab9568c39a88b08a" providerId="LiveId" clId="{55014C08-AEE1-46DE-9C2D-A477F1A9E8A7}" dt="2025-01-20T23:49:57.830" v="3848" actId="20577"/>
          <ac:graphicFrameMkLst>
            <pc:docMk/>
            <pc:sldMk cId="2136813" sldId="2147473933"/>
            <ac:graphicFrameMk id="8" creationId="{B5E5335D-2EED-82AF-3A59-FAE8BB94EAE1}"/>
          </ac:graphicFrameMkLst>
        </pc:graphicFrameChg>
      </pc:sldChg>
      <pc:sldChg chg="addSp delSp modSp add del mod modNotes">
        <pc:chgData name="Tường SKHĐT" userId="ab9568c39a88b08a" providerId="LiveId" clId="{55014C08-AEE1-46DE-9C2D-A477F1A9E8A7}" dt="2025-01-21T03:03:42.534" v="4530" actId="20577"/>
        <pc:sldMkLst>
          <pc:docMk/>
          <pc:sldMk cId="2698442417" sldId="2147473941"/>
        </pc:sldMkLst>
        <pc:spChg chg="mod">
          <ac:chgData name="Tường SKHĐT" userId="ab9568c39a88b08a" providerId="LiveId" clId="{55014C08-AEE1-46DE-9C2D-A477F1A9E8A7}" dt="2025-01-21T00:08:36.824" v="4242" actId="2711"/>
          <ac:spMkLst>
            <pc:docMk/>
            <pc:sldMk cId="2698442417" sldId="2147473941"/>
            <ac:spMk id="3" creationId="{903B4ABF-B441-1F98-8475-ADC2F5108218}"/>
          </ac:spMkLst>
        </pc:spChg>
        <pc:spChg chg="mod">
          <ac:chgData name="Tường SKHĐT" userId="ab9568c39a88b08a" providerId="LiveId" clId="{55014C08-AEE1-46DE-9C2D-A477F1A9E8A7}" dt="2025-01-20T02:23:50.106" v="2771" actId="20577"/>
          <ac:spMkLst>
            <pc:docMk/>
            <pc:sldMk cId="2698442417" sldId="2147473941"/>
            <ac:spMk id="6" creationId="{CBB8D3D1-8772-6532-C4D0-12A1CB971FDF}"/>
          </ac:spMkLst>
        </pc:spChg>
        <pc:spChg chg="mod">
          <ac:chgData name="Tường SKHĐT" userId="ab9568c39a88b08a" providerId="LiveId" clId="{55014C08-AEE1-46DE-9C2D-A477F1A9E8A7}" dt="2025-01-20T02:24:20.206" v="2803" actId="20577"/>
          <ac:spMkLst>
            <pc:docMk/>
            <pc:sldMk cId="2698442417" sldId="2147473941"/>
            <ac:spMk id="7" creationId="{50B44ACF-A9F8-138F-46FF-43F166A41239}"/>
          </ac:spMkLst>
        </pc:spChg>
        <pc:spChg chg="del mod">
          <ac:chgData name="Tường SKHĐT" userId="ab9568c39a88b08a" providerId="LiveId" clId="{55014C08-AEE1-46DE-9C2D-A477F1A9E8A7}" dt="2025-01-20T02:24:23.824" v="2804" actId="21"/>
          <ac:spMkLst>
            <pc:docMk/>
            <pc:sldMk cId="2698442417" sldId="2147473941"/>
            <ac:spMk id="8" creationId="{41125E40-4C15-F9E1-F7AF-B5761B05BA70}"/>
          </ac:spMkLst>
        </pc:spChg>
        <pc:spChg chg="mod">
          <ac:chgData name="Tường SKHĐT" userId="ab9568c39a88b08a" providerId="LiveId" clId="{55014C08-AEE1-46DE-9C2D-A477F1A9E8A7}" dt="2025-01-20T02:23:22.946" v="2765"/>
          <ac:spMkLst>
            <pc:docMk/>
            <pc:sldMk cId="2698442417" sldId="2147473941"/>
            <ac:spMk id="9" creationId="{9A6DE2C8-6227-F863-7FC0-100E69F93EE2}"/>
          </ac:spMkLst>
        </pc:spChg>
        <pc:spChg chg="mod">
          <ac:chgData name="Tường SKHĐT" userId="ab9568c39a88b08a" providerId="LiveId" clId="{55014C08-AEE1-46DE-9C2D-A477F1A9E8A7}" dt="2025-01-20T02:23:22.946" v="2765"/>
          <ac:spMkLst>
            <pc:docMk/>
            <pc:sldMk cId="2698442417" sldId="2147473941"/>
            <ac:spMk id="10" creationId="{51A0D7A9-06FE-F98C-8F56-1C34A9DACA6E}"/>
          </ac:spMkLst>
        </pc:spChg>
        <pc:spChg chg="mod">
          <ac:chgData name="Tường SKHĐT" userId="ab9568c39a88b08a" providerId="LiveId" clId="{55014C08-AEE1-46DE-9C2D-A477F1A9E8A7}" dt="2025-01-20T02:23:22.946" v="2765"/>
          <ac:spMkLst>
            <pc:docMk/>
            <pc:sldMk cId="2698442417" sldId="2147473941"/>
            <ac:spMk id="13" creationId="{F4A3A7D3-92E7-02ED-2961-7E6511BC7AA4}"/>
          </ac:spMkLst>
        </pc:spChg>
        <pc:spChg chg="mod">
          <ac:chgData name="Tường SKHĐT" userId="ab9568c39a88b08a" providerId="LiveId" clId="{55014C08-AEE1-46DE-9C2D-A477F1A9E8A7}" dt="2025-01-20T02:24:56.842" v="2834" actId="14100"/>
          <ac:spMkLst>
            <pc:docMk/>
            <pc:sldMk cId="2698442417" sldId="2147473941"/>
            <ac:spMk id="14" creationId="{569B9ECF-158B-84CF-EFB1-F7AA79BC15FB}"/>
          </ac:spMkLst>
        </pc:spChg>
        <pc:spChg chg="del mod">
          <ac:chgData name="Tường SKHĐT" userId="ab9568c39a88b08a" providerId="LiveId" clId="{55014C08-AEE1-46DE-9C2D-A477F1A9E8A7}" dt="2025-01-20T02:24:59.317" v="2835" actId="21"/>
          <ac:spMkLst>
            <pc:docMk/>
            <pc:sldMk cId="2698442417" sldId="2147473941"/>
            <ac:spMk id="15" creationId="{ADFABCC5-BB41-E5BA-1F3C-E722473770CE}"/>
          </ac:spMkLst>
        </pc:spChg>
        <pc:spChg chg="mod">
          <ac:chgData name="Tường SKHĐT" userId="ab9568c39a88b08a" providerId="LiveId" clId="{55014C08-AEE1-46DE-9C2D-A477F1A9E8A7}" dt="2025-01-20T02:23:22.946" v="2765"/>
          <ac:spMkLst>
            <pc:docMk/>
            <pc:sldMk cId="2698442417" sldId="2147473941"/>
            <ac:spMk id="16" creationId="{3F583633-3DE4-F215-F851-B7953A02A470}"/>
          </ac:spMkLst>
        </pc:spChg>
        <pc:spChg chg="mod">
          <ac:chgData name="Tường SKHĐT" userId="ab9568c39a88b08a" providerId="LiveId" clId="{55014C08-AEE1-46DE-9C2D-A477F1A9E8A7}" dt="2025-01-20T02:23:22.946" v="2765"/>
          <ac:spMkLst>
            <pc:docMk/>
            <pc:sldMk cId="2698442417" sldId="2147473941"/>
            <ac:spMk id="17" creationId="{8D8F2FBE-C4AF-9617-08D2-6B310F659418}"/>
          </ac:spMkLst>
        </pc:spChg>
        <pc:grpChg chg="del">
          <ac:chgData name="Tường SKHĐT" userId="ab9568c39a88b08a" providerId="LiveId" clId="{55014C08-AEE1-46DE-9C2D-A477F1A9E8A7}" dt="2025-01-20T02:25:14.491" v="2838" actId="478"/>
          <ac:grpSpMkLst>
            <pc:docMk/>
            <pc:sldMk cId="2698442417" sldId="2147473941"/>
            <ac:grpSpMk id="4" creationId="{436B8D31-F378-9B3B-3593-FFC035AF0C2F}"/>
          </ac:grpSpMkLst>
        </pc:grpChg>
        <pc:grpChg chg="del">
          <ac:chgData name="Tường SKHĐT" userId="ab9568c39a88b08a" providerId="LiveId" clId="{55014C08-AEE1-46DE-9C2D-A477F1A9E8A7}" dt="2025-01-20T02:25:14.491" v="2838" actId="478"/>
          <ac:grpSpMkLst>
            <pc:docMk/>
            <pc:sldMk cId="2698442417" sldId="2147473941"/>
            <ac:grpSpMk id="11" creationId="{5380BEA3-F8BE-E7E2-78CF-72129CD8FC3B}"/>
          </ac:grpSpMkLst>
        </pc:grpChg>
        <pc:graphicFrameChg chg="add mod modGraphic">
          <ac:chgData name="Tường SKHĐT" userId="ab9568c39a88b08a" providerId="LiveId" clId="{55014C08-AEE1-46DE-9C2D-A477F1A9E8A7}" dt="2025-01-21T03:03:42.534" v="4530" actId="20577"/>
          <ac:graphicFrameMkLst>
            <pc:docMk/>
            <pc:sldMk cId="2698442417" sldId="2147473941"/>
            <ac:graphicFrameMk id="2" creationId="{3D9D7CEB-4CA3-5696-125B-239FA58386DF}"/>
          </ac:graphicFrameMkLst>
        </pc:graphicFrameChg>
        <pc:picChg chg="del">
          <ac:chgData name="Tường SKHĐT" userId="ab9568c39a88b08a" providerId="LiveId" clId="{55014C08-AEE1-46DE-9C2D-A477F1A9E8A7}" dt="2025-01-20T02:25:14.491" v="2838" actId="478"/>
          <ac:picMkLst>
            <pc:docMk/>
            <pc:sldMk cId="2698442417" sldId="2147473941"/>
            <ac:picMk id="18" creationId="{9390605A-5AB5-38A1-ECDA-323A759664BC}"/>
          </ac:picMkLst>
        </pc:picChg>
        <pc:picChg chg="del">
          <ac:chgData name="Tường SKHĐT" userId="ab9568c39a88b08a" providerId="LiveId" clId="{55014C08-AEE1-46DE-9C2D-A477F1A9E8A7}" dt="2025-01-20T02:25:14.491" v="2838" actId="478"/>
          <ac:picMkLst>
            <pc:docMk/>
            <pc:sldMk cId="2698442417" sldId="2147473941"/>
            <ac:picMk id="19" creationId="{2E585851-B92B-6F4F-DFAF-1FE2923C1524}"/>
          </ac:picMkLst>
        </pc:picChg>
        <pc:picChg chg="add mod">
          <ac:chgData name="Tường SKHĐT" userId="ab9568c39a88b08a" providerId="LiveId" clId="{55014C08-AEE1-46DE-9C2D-A477F1A9E8A7}" dt="2025-01-20T02:25:50.262" v="2845" actId="14100"/>
          <ac:picMkLst>
            <pc:docMk/>
            <pc:sldMk cId="2698442417" sldId="2147473941"/>
            <ac:picMk id="21" creationId="{52678855-7601-7C86-2052-58AFDE20F23A}"/>
          </ac:picMkLst>
        </pc:picChg>
      </pc:sldChg>
      <pc:sldChg chg="del">
        <pc:chgData name="Tường SKHĐT" userId="ab9568c39a88b08a" providerId="LiveId" clId="{55014C08-AEE1-46DE-9C2D-A477F1A9E8A7}" dt="2025-01-19T07:11:11.905" v="353" actId="2696"/>
        <pc:sldMkLst>
          <pc:docMk/>
          <pc:sldMk cId="3195957809" sldId="2147473950"/>
        </pc:sldMkLst>
      </pc:sldChg>
      <pc:sldChg chg="del">
        <pc:chgData name="Tường SKHĐT" userId="ab9568c39a88b08a" providerId="LiveId" clId="{55014C08-AEE1-46DE-9C2D-A477F1A9E8A7}" dt="2025-01-19T07:16:45.313" v="642" actId="2696"/>
        <pc:sldMkLst>
          <pc:docMk/>
          <pc:sldMk cId="3381406513" sldId="2147473968"/>
        </pc:sldMkLst>
      </pc:sldChg>
      <pc:sldChg chg="del">
        <pc:chgData name="Tường SKHĐT" userId="ab9568c39a88b08a" providerId="LiveId" clId="{55014C08-AEE1-46DE-9C2D-A477F1A9E8A7}" dt="2025-01-19T07:24:26.825" v="775" actId="2696"/>
        <pc:sldMkLst>
          <pc:docMk/>
          <pc:sldMk cId="1410722834" sldId="2147474036"/>
        </pc:sldMkLst>
      </pc:sldChg>
      <pc:sldChg chg="modSp mod">
        <pc:chgData name="Tường SKHĐT" userId="ab9568c39a88b08a" providerId="LiveId" clId="{55014C08-AEE1-46DE-9C2D-A477F1A9E8A7}" dt="2025-01-19T07:16:24.511" v="641" actId="403"/>
        <pc:sldMkLst>
          <pc:docMk/>
          <pc:sldMk cId="1307221819" sldId="2147474037"/>
        </pc:sldMkLst>
        <pc:spChg chg="mod">
          <ac:chgData name="Tường SKHĐT" userId="ab9568c39a88b08a" providerId="LiveId" clId="{55014C08-AEE1-46DE-9C2D-A477F1A9E8A7}" dt="2025-01-19T07:16:24.511" v="641" actId="403"/>
          <ac:spMkLst>
            <pc:docMk/>
            <pc:sldMk cId="1307221819" sldId="2147474037"/>
            <ac:spMk id="7" creationId="{6CE3C172-6B73-81D2-B734-810C1C811D2E}"/>
          </ac:spMkLst>
        </pc:spChg>
        <pc:graphicFrameChg chg="mod modGraphic">
          <ac:chgData name="Tường SKHĐT" userId="ab9568c39a88b08a" providerId="LiveId" clId="{55014C08-AEE1-46DE-9C2D-A477F1A9E8A7}" dt="2025-01-19T07:16:15.182" v="637" actId="2711"/>
          <ac:graphicFrameMkLst>
            <pc:docMk/>
            <pc:sldMk cId="1307221819" sldId="2147474037"/>
            <ac:graphicFrameMk id="8" creationId="{B5E5335D-2EED-82AF-3A59-FAE8BB94EAE1}"/>
          </ac:graphicFrameMkLst>
        </pc:graphicFrameChg>
      </pc:sldChg>
      <pc:sldChg chg="addSp delSp modSp mod">
        <pc:chgData name="Tường SKHĐT" userId="ab9568c39a88b08a" providerId="LiveId" clId="{55014C08-AEE1-46DE-9C2D-A477F1A9E8A7}" dt="2025-01-21T00:09:15.218" v="4251" actId="2711"/>
        <pc:sldMkLst>
          <pc:docMk/>
          <pc:sldMk cId="658060976" sldId="2147474041"/>
        </pc:sldMkLst>
        <pc:spChg chg="mod">
          <ac:chgData name="Tường SKHĐT" userId="ab9568c39a88b08a" providerId="LiveId" clId="{55014C08-AEE1-46DE-9C2D-A477F1A9E8A7}" dt="2025-01-21T00:09:15.218" v="4251" actId="2711"/>
          <ac:spMkLst>
            <pc:docMk/>
            <pc:sldMk cId="658060976" sldId="2147474041"/>
            <ac:spMk id="6" creationId="{81D40E1E-E472-56C2-7A52-1D68B78E001A}"/>
          </ac:spMkLst>
        </pc:spChg>
        <pc:spChg chg="mod">
          <ac:chgData name="Tường SKHĐT" userId="ab9568c39a88b08a" providerId="LiveId" clId="{55014C08-AEE1-46DE-9C2D-A477F1A9E8A7}" dt="2025-01-21T00:09:12.786" v="4250" actId="14100"/>
          <ac:spMkLst>
            <pc:docMk/>
            <pc:sldMk cId="658060976" sldId="2147474041"/>
            <ac:spMk id="12" creationId="{9770937D-1377-CC7E-CF4C-63302C488F3E}"/>
          </ac:spMkLst>
        </pc:spChg>
        <pc:graphicFrameChg chg="mod modGraphic">
          <ac:chgData name="Tường SKHĐT" userId="ab9568c39a88b08a" providerId="LiveId" clId="{55014C08-AEE1-46DE-9C2D-A477F1A9E8A7}" dt="2025-01-21T00:07:23.070" v="4240" actId="20577"/>
          <ac:graphicFrameMkLst>
            <pc:docMk/>
            <pc:sldMk cId="658060976" sldId="2147474041"/>
            <ac:graphicFrameMk id="2" creationId="{39E2DA21-FF3E-F191-1589-8A33F036713F}"/>
          </ac:graphicFrameMkLst>
        </pc:graphicFrameChg>
        <pc:graphicFrameChg chg="add mod modGraphic">
          <ac:chgData name="Tường SKHĐT" userId="ab9568c39a88b08a" providerId="LiveId" clId="{55014C08-AEE1-46DE-9C2D-A477F1A9E8A7}" dt="2025-01-21T00:05:44.132" v="4157" actId="20577"/>
          <ac:graphicFrameMkLst>
            <pc:docMk/>
            <pc:sldMk cId="658060976" sldId="2147474041"/>
            <ac:graphicFrameMk id="3" creationId="{4041A825-56D0-7053-DAE9-197B8CA9E0C9}"/>
          </ac:graphicFrameMkLst>
        </pc:graphicFrameChg>
        <pc:picChg chg="add mod">
          <ac:chgData name="Tường SKHĐT" userId="ab9568c39a88b08a" providerId="LiveId" clId="{55014C08-AEE1-46DE-9C2D-A477F1A9E8A7}" dt="2025-01-21T00:05:07.923" v="4147" actId="14100"/>
          <ac:picMkLst>
            <pc:docMk/>
            <pc:sldMk cId="658060976" sldId="2147474041"/>
            <ac:picMk id="7" creationId="{C8D02D96-B66A-2310-A409-CCE0DA6D69FF}"/>
          </ac:picMkLst>
        </pc:picChg>
        <pc:picChg chg="add del mod">
          <ac:chgData name="Tường SKHĐT" userId="ab9568c39a88b08a" providerId="LiveId" clId="{55014C08-AEE1-46DE-9C2D-A477F1A9E8A7}" dt="2025-01-21T00:02:11.616" v="3973" actId="21"/>
          <ac:picMkLst>
            <pc:docMk/>
            <pc:sldMk cId="658060976" sldId="2147474041"/>
            <ac:picMk id="10" creationId="{9376219C-DDD7-4AF3-3821-3A911F257D44}"/>
          </ac:picMkLst>
        </pc:picChg>
      </pc:sldChg>
      <pc:sldChg chg="modSp mod">
        <pc:chgData name="Tường SKHĐT" userId="ab9568c39a88b08a" providerId="LiveId" clId="{55014C08-AEE1-46DE-9C2D-A477F1A9E8A7}" dt="2025-01-19T07:03:59.841" v="5" actId="20577"/>
        <pc:sldMkLst>
          <pc:docMk/>
          <pc:sldMk cId="1855791898" sldId="2147474108"/>
        </pc:sldMkLst>
        <pc:spChg chg="mod">
          <ac:chgData name="Tường SKHĐT" userId="ab9568c39a88b08a" providerId="LiveId" clId="{55014C08-AEE1-46DE-9C2D-A477F1A9E8A7}" dt="2025-01-19T07:03:53.621" v="1" actId="20577"/>
          <ac:spMkLst>
            <pc:docMk/>
            <pc:sldMk cId="1855791898" sldId="2147474108"/>
            <ac:spMk id="2" creationId="{293E168C-8042-5B4E-A5A4-A5BF693AE2D6}"/>
          </ac:spMkLst>
        </pc:spChg>
        <pc:spChg chg="mod">
          <ac:chgData name="Tường SKHĐT" userId="ab9568c39a88b08a" providerId="LiveId" clId="{55014C08-AEE1-46DE-9C2D-A477F1A9E8A7}" dt="2025-01-19T07:03:59.841" v="5" actId="20577"/>
          <ac:spMkLst>
            <pc:docMk/>
            <pc:sldMk cId="1855791898" sldId="2147474108"/>
            <ac:spMk id="6" creationId="{D3ECDD4D-370A-4B98-94E6-EF72DAE6A1B1}"/>
          </ac:spMkLst>
        </pc:spChg>
      </pc:sldChg>
      <pc:sldChg chg="modSp mod">
        <pc:chgData name="Tường SKHĐT" userId="ab9568c39a88b08a" providerId="LiveId" clId="{55014C08-AEE1-46DE-9C2D-A477F1A9E8A7}" dt="2025-01-21T00:16:09.377" v="4259" actId="2711"/>
        <pc:sldMkLst>
          <pc:docMk/>
          <pc:sldMk cId="413245410" sldId="2147476266"/>
        </pc:sldMkLst>
        <pc:spChg chg="mod">
          <ac:chgData name="Tường SKHĐT" userId="ab9568c39a88b08a" providerId="LiveId" clId="{55014C08-AEE1-46DE-9C2D-A477F1A9E8A7}" dt="2025-01-21T00:16:09.377" v="4259" actId="2711"/>
          <ac:spMkLst>
            <pc:docMk/>
            <pc:sldMk cId="413245410" sldId="2147476266"/>
            <ac:spMk id="3" creationId="{38A18C87-461A-6A71-67DB-2C044723E745}"/>
          </ac:spMkLst>
        </pc:spChg>
        <pc:graphicFrameChg chg="mod modGraphic">
          <ac:chgData name="Tường SKHĐT" userId="ab9568c39a88b08a" providerId="LiveId" clId="{55014C08-AEE1-46DE-9C2D-A477F1A9E8A7}" dt="2025-01-19T07:44:25.213" v="1367"/>
          <ac:graphicFrameMkLst>
            <pc:docMk/>
            <pc:sldMk cId="413245410" sldId="2147476266"/>
            <ac:graphicFrameMk id="6" creationId="{00000000-0000-0000-0000-000000000000}"/>
          </ac:graphicFrameMkLst>
        </pc:graphicFrameChg>
      </pc:sldChg>
      <pc:sldChg chg="delSp del mod">
        <pc:chgData name="Tường SKHĐT" userId="ab9568c39a88b08a" providerId="LiveId" clId="{55014C08-AEE1-46DE-9C2D-A477F1A9E8A7}" dt="2025-01-19T08:11:34.977" v="2212" actId="2696"/>
        <pc:sldMkLst>
          <pc:docMk/>
          <pc:sldMk cId="3810782053" sldId="2147476267"/>
        </pc:sldMkLst>
      </pc:sldChg>
      <pc:sldChg chg="del">
        <pc:chgData name="Tường SKHĐT" userId="ab9568c39a88b08a" providerId="LiveId" clId="{55014C08-AEE1-46DE-9C2D-A477F1A9E8A7}" dt="2025-01-19T07:47:28.024" v="1407" actId="2696"/>
        <pc:sldMkLst>
          <pc:docMk/>
          <pc:sldMk cId="2747364638" sldId="2147476268"/>
        </pc:sldMkLst>
      </pc:sldChg>
      <pc:sldChg chg="delSp modSp mod">
        <pc:chgData name="Tường SKHĐT" userId="ab9568c39a88b08a" providerId="LiveId" clId="{55014C08-AEE1-46DE-9C2D-A477F1A9E8A7}" dt="2025-01-20T02:11:23.464" v="2752" actId="20577"/>
        <pc:sldMkLst>
          <pc:docMk/>
          <pc:sldMk cId="2537962088" sldId="2147476269"/>
        </pc:sldMkLst>
        <pc:spChg chg="mod">
          <ac:chgData name="Tường SKHĐT" userId="ab9568c39a88b08a" providerId="LiveId" clId="{55014C08-AEE1-46DE-9C2D-A477F1A9E8A7}" dt="2025-01-20T02:11:23.464" v="2752" actId="20577"/>
          <ac:spMkLst>
            <pc:docMk/>
            <pc:sldMk cId="2537962088" sldId="2147476269"/>
            <ac:spMk id="3" creationId="{B0E1E633-D255-1218-5C50-869F2AB0F13A}"/>
          </ac:spMkLst>
        </pc:spChg>
        <pc:spChg chg="mod">
          <ac:chgData name="Tường SKHĐT" userId="ab9568c39a88b08a" providerId="LiveId" clId="{55014C08-AEE1-46DE-9C2D-A477F1A9E8A7}" dt="2025-01-20T02:08:45.224" v="2728" actId="2711"/>
          <ac:spMkLst>
            <pc:docMk/>
            <pc:sldMk cId="2537962088" sldId="2147476269"/>
            <ac:spMk id="5" creationId="{F78A1601-9C98-9AFE-2816-FB28BDC5E5EF}"/>
          </ac:spMkLst>
        </pc:spChg>
      </pc:sldChg>
      <pc:sldChg chg="add del">
        <pc:chgData name="Tường SKHĐT" userId="ab9568c39a88b08a" providerId="LiveId" clId="{55014C08-AEE1-46DE-9C2D-A477F1A9E8A7}" dt="2025-01-19T07:42:04.611" v="1314" actId="2696"/>
        <pc:sldMkLst>
          <pc:docMk/>
          <pc:sldMk cId="2209066138" sldId="2147476270"/>
        </pc:sldMkLst>
      </pc:sldChg>
      <pc:sldChg chg="delSp modSp add mod">
        <pc:chgData name="Tường SKHĐT" userId="ab9568c39a88b08a" providerId="LiveId" clId="{55014C08-AEE1-46DE-9C2D-A477F1A9E8A7}" dt="2025-01-20T02:06:38.938" v="2653"/>
        <pc:sldMkLst>
          <pc:docMk/>
          <pc:sldMk cId="605900043" sldId="2147476400"/>
        </pc:sldMkLst>
        <pc:spChg chg="mod">
          <ac:chgData name="Tường SKHĐT" userId="ab9568c39a88b08a" providerId="LiveId" clId="{55014C08-AEE1-46DE-9C2D-A477F1A9E8A7}" dt="2025-01-19T07:18:36.126" v="646" actId="20577"/>
          <ac:spMkLst>
            <pc:docMk/>
            <pc:sldMk cId="605900043" sldId="2147476400"/>
            <ac:spMk id="2" creationId="{E3F2BF9A-C482-E244-621B-6DF71CDC208B}"/>
          </ac:spMkLst>
        </pc:spChg>
        <pc:graphicFrameChg chg="mod modGraphic">
          <ac:chgData name="Tường SKHĐT" userId="ab9568c39a88b08a" providerId="LiveId" clId="{55014C08-AEE1-46DE-9C2D-A477F1A9E8A7}" dt="2025-01-20T02:06:38.938" v="2653"/>
          <ac:graphicFrameMkLst>
            <pc:docMk/>
            <pc:sldMk cId="605900043" sldId="2147476400"/>
            <ac:graphicFrameMk id="8" creationId="{B5E5335D-2EED-82AF-3A59-FAE8BB94EAE1}"/>
          </ac:graphicFrameMkLst>
        </pc:graphicFrameChg>
      </pc:sldChg>
      <pc:sldChg chg="modSp add mod">
        <pc:chgData name="Tường SKHĐT" userId="ab9568c39a88b08a" providerId="LiveId" clId="{55014C08-AEE1-46DE-9C2D-A477F1A9E8A7}" dt="2025-01-20T03:33:39.953" v="3535" actId="20577"/>
        <pc:sldMkLst>
          <pc:docMk/>
          <pc:sldMk cId="471371578" sldId="2147476454"/>
        </pc:sldMkLst>
        <pc:spChg chg="mod">
          <ac:chgData name="Tường SKHĐT" userId="ab9568c39a88b08a" providerId="LiveId" clId="{55014C08-AEE1-46DE-9C2D-A477F1A9E8A7}" dt="2025-01-19T07:08:41.905" v="107" actId="20577"/>
          <ac:spMkLst>
            <pc:docMk/>
            <pc:sldMk cId="471371578" sldId="2147476454"/>
            <ac:spMk id="3" creationId="{A0D5D58A-756E-802D-A09E-1BEA6D184E77}"/>
          </ac:spMkLst>
        </pc:spChg>
        <pc:spChg chg="mod">
          <ac:chgData name="Tường SKHĐT" userId="ab9568c39a88b08a" providerId="LiveId" clId="{55014C08-AEE1-46DE-9C2D-A477F1A9E8A7}" dt="2025-01-19T07:10:54.413" v="352" actId="20577"/>
          <ac:spMkLst>
            <pc:docMk/>
            <pc:sldMk cId="471371578" sldId="2147476454"/>
            <ac:spMk id="6" creationId="{81B6DC98-C123-5771-E46D-17ED3EE03739}"/>
          </ac:spMkLst>
        </pc:spChg>
        <pc:spChg chg="mod">
          <ac:chgData name="Tường SKHĐT" userId="ab9568c39a88b08a" providerId="LiveId" clId="{55014C08-AEE1-46DE-9C2D-A477F1A9E8A7}" dt="2025-01-20T03:33:39.953" v="3535" actId="20577"/>
          <ac:spMkLst>
            <pc:docMk/>
            <pc:sldMk cId="471371578" sldId="2147476454"/>
            <ac:spMk id="7" creationId="{1D5BEF29-302C-58EC-1775-63A1A262249D}"/>
          </ac:spMkLst>
        </pc:spChg>
        <pc:spChg chg="mod">
          <ac:chgData name="Tường SKHĐT" userId="ab9568c39a88b08a" providerId="LiveId" clId="{55014C08-AEE1-46DE-9C2D-A477F1A9E8A7}" dt="2025-01-19T07:09:52.034" v="244" actId="20577"/>
          <ac:spMkLst>
            <pc:docMk/>
            <pc:sldMk cId="471371578" sldId="2147476454"/>
            <ac:spMk id="16" creationId="{CD1FFBD1-4EFA-ED54-8F81-E3C9559069D4}"/>
          </ac:spMkLst>
        </pc:spChg>
        <pc:spChg chg="mod">
          <ac:chgData name="Tường SKHĐT" userId="ab9568c39a88b08a" providerId="LiveId" clId="{55014C08-AEE1-46DE-9C2D-A477F1A9E8A7}" dt="2025-01-19T07:08:53.817" v="133" actId="20577"/>
          <ac:spMkLst>
            <pc:docMk/>
            <pc:sldMk cId="471371578" sldId="2147476454"/>
            <ac:spMk id="17" creationId="{227F0722-3FD1-20AC-1889-4BEC4E408B20}"/>
          </ac:spMkLst>
        </pc:spChg>
        <pc:spChg chg="mod">
          <ac:chgData name="Tường SKHĐT" userId="ab9568c39a88b08a" providerId="LiveId" clId="{55014C08-AEE1-46DE-9C2D-A477F1A9E8A7}" dt="2025-01-19T07:09:17.552" v="181" actId="20577"/>
          <ac:spMkLst>
            <pc:docMk/>
            <pc:sldMk cId="471371578" sldId="2147476454"/>
            <ac:spMk id="18" creationId="{34F63EF8-BB71-3877-EDA9-5BA9EE3FB077}"/>
          </ac:spMkLst>
        </pc:spChg>
        <pc:spChg chg="mod">
          <ac:chgData name="Tường SKHĐT" userId="ab9568c39a88b08a" providerId="LiveId" clId="{55014C08-AEE1-46DE-9C2D-A477F1A9E8A7}" dt="2025-01-19T07:09:41.690" v="229" actId="20577"/>
          <ac:spMkLst>
            <pc:docMk/>
            <pc:sldMk cId="471371578" sldId="2147476454"/>
            <ac:spMk id="19" creationId="{7E1B28B2-E2F7-8C5A-E350-C981F667F0AE}"/>
          </ac:spMkLst>
        </pc:spChg>
        <pc:spChg chg="mod">
          <ac:chgData name="Tường SKHĐT" userId="ab9568c39a88b08a" providerId="LiveId" clId="{55014C08-AEE1-46DE-9C2D-A477F1A9E8A7}" dt="2025-01-19T07:10:00" v="270" actId="20577"/>
          <ac:spMkLst>
            <pc:docMk/>
            <pc:sldMk cId="471371578" sldId="2147476454"/>
            <ac:spMk id="20" creationId="{3E0C8D21-0D0F-9FC1-9373-B4FE0AFFD371}"/>
          </ac:spMkLst>
        </pc:spChg>
        <pc:spChg chg="mod">
          <ac:chgData name="Tường SKHĐT" userId="ab9568c39a88b08a" providerId="LiveId" clId="{55014C08-AEE1-46DE-9C2D-A477F1A9E8A7}" dt="2025-01-19T08:08:36.087" v="2164" actId="20577"/>
          <ac:spMkLst>
            <pc:docMk/>
            <pc:sldMk cId="471371578" sldId="2147476454"/>
            <ac:spMk id="27" creationId="{01DC26C3-E6F4-C27A-8624-3A65D81B6008}"/>
          </ac:spMkLst>
        </pc:spChg>
        <pc:spChg chg="mod">
          <ac:chgData name="Tường SKHĐT" userId="ab9568c39a88b08a" providerId="LiveId" clId="{55014C08-AEE1-46DE-9C2D-A477F1A9E8A7}" dt="2025-01-19T07:09:08.205" v="152" actId="20577"/>
          <ac:spMkLst>
            <pc:docMk/>
            <pc:sldMk cId="471371578" sldId="2147476454"/>
            <ac:spMk id="720" creationId="{00000000-0000-0000-0000-000000000000}"/>
          </ac:spMkLst>
        </pc:spChg>
        <pc:spChg chg="mod">
          <ac:chgData name="Tường SKHĐT" userId="ab9568c39a88b08a" providerId="LiveId" clId="{55014C08-AEE1-46DE-9C2D-A477F1A9E8A7}" dt="2025-01-19T07:09:32.759" v="201" actId="20577"/>
          <ac:spMkLst>
            <pc:docMk/>
            <pc:sldMk cId="471371578" sldId="2147476454"/>
            <ac:spMk id="726" creationId="{00000000-0000-0000-0000-000000000000}"/>
          </ac:spMkLst>
        </pc:spChg>
      </pc:sldChg>
      <pc:sldMasterChg chg="delSldLayout">
        <pc:chgData name="Tường SKHĐT" userId="ab9568c39a88b08a" providerId="LiveId" clId="{55014C08-AEE1-46DE-9C2D-A477F1A9E8A7}" dt="2025-01-19T07:16:45.313" v="642" actId="2696"/>
        <pc:sldMasterMkLst>
          <pc:docMk/>
          <pc:sldMasterMk cId="2184812212" sldId="2147483912"/>
        </pc:sldMasterMkLst>
        <pc:sldLayoutChg chg="del">
          <pc:chgData name="Tường SKHĐT" userId="ab9568c39a88b08a" providerId="LiveId" clId="{55014C08-AEE1-46DE-9C2D-A477F1A9E8A7}" dt="2025-01-19T07:16:45.313" v="642" actId="2696"/>
          <pc:sldLayoutMkLst>
            <pc:docMk/>
            <pc:sldMasterMk cId="2184812212" sldId="2147483912"/>
            <pc:sldLayoutMk cId="1478784540" sldId="2147483937"/>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122926-23E9-4DA1-96DC-340223CFC003}" type="doc">
      <dgm:prSet loTypeId="urn:microsoft.com/office/officeart/2011/layout/TabList" loCatId="list" qsTypeId="urn:microsoft.com/office/officeart/2005/8/quickstyle/simple3" qsCatId="simple" csTypeId="urn:microsoft.com/office/officeart/2005/8/colors/colorful2" csCatId="colorful" phldr="1"/>
      <dgm:spPr/>
      <dgm:t>
        <a:bodyPr/>
        <a:lstStyle/>
        <a:p>
          <a:endParaRPr lang="en-US"/>
        </a:p>
      </dgm:t>
    </dgm:pt>
    <dgm:pt modelId="{9F7F1530-5E8A-4EF1-80F4-CFCABBCD35E2}">
      <dgm:prSet phldrT="[Text]" custT="1"/>
      <dgm:spPr/>
      <dgm:t>
        <a:bodyPr/>
        <a:lstStyle/>
        <a:p>
          <a:r>
            <a:rPr lang="en-US" sz="2400" b="1">
              <a:latin typeface="Times New Roman" panose="02020603050405020304" pitchFamily="18" charset="0"/>
              <a:cs typeface="Times New Roman" panose="02020603050405020304" pitchFamily="18" charset="0"/>
            </a:rPr>
            <a:t>1</a:t>
          </a:r>
        </a:p>
      </dgm:t>
    </dgm:pt>
    <dgm:pt modelId="{A87E0440-88F3-471E-9EE4-D260C18C2FCB}" type="parTrans" cxnId="{500D854E-DE73-4F6F-9E82-F3BA4AC91C06}">
      <dgm:prSet/>
      <dgm:spPr/>
      <dgm:t>
        <a:bodyPr/>
        <a:lstStyle/>
        <a:p>
          <a:endParaRPr lang="en-US">
            <a:latin typeface="Times New Roman" panose="02020603050405020304" pitchFamily="18" charset="0"/>
            <a:cs typeface="Times New Roman" panose="02020603050405020304" pitchFamily="18" charset="0"/>
          </a:endParaRPr>
        </a:p>
      </dgm:t>
    </dgm:pt>
    <dgm:pt modelId="{E9666DC9-D2FA-42BF-A81C-50E3E67A8DA2}" type="sibTrans" cxnId="{500D854E-DE73-4F6F-9E82-F3BA4AC91C06}">
      <dgm:prSet/>
      <dgm:spPr/>
      <dgm:t>
        <a:bodyPr/>
        <a:lstStyle/>
        <a:p>
          <a:endParaRPr lang="en-US">
            <a:latin typeface="Times New Roman" panose="02020603050405020304" pitchFamily="18" charset="0"/>
            <a:cs typeface="Times New Roman" panose="02020603050405020304" pitchFamily="18" charset="0"/>
          </a:endParaRPr>
        </a:p>
      </dgm:t>
    </dgm:pt>
    <dgm:pt modelId="{82ABC07D-ABA9-461E-A985-B020FA27660F}">
      <dgm:prSet phldrT="[Text]" custT="1"/>
      <dgm:spPr/>
      <dgm:t>
        <a:bodyPr/>
        <a:lstStyle/>
        <a:p>
          <a:pPr algn="just">
            <a:spcAft>
              <a:spcPts val="0"/>
            </a:spcAft>
          </a:pPr>
          <a:r>
            <a:rPr lang="vi-VN" sz="2600" b="0" i="0" kern="1200">
              <a:solidFill>
                <a:prstClr val="black">
                  <a:hueOff val="0"/>
                  <a:satOff val="0"/>
                  <a:lumOff val="0"/>
                  <a:alphaOff val="0"/>
                </a:prstClr>
              </a:solidFill>
              <a:latin typeface="+mn-lt"/>
              <a:ea typeface="+mn-ea"/>
              <a:cs typeface="Times New Roman" panose="02020603050405020304" pitchFamily="18" charset="0"/>
            </a:rPr>
            <a:t>Tiếp tục kiện toàn tổ chức bộ máy các cơ quan trong hệ thống chính trị, đảm bảo các cơ quan sau sắp xếp đi vào hoạt động ngay, không để ngắt quãng công việc </a:t>
          </a:r>
          <a:endParaRPr lang="en-US" sz="2600" b="0" i="0" kern="1200">
            <a:solidFill>
              <a:prstClr val="black">
                <a:hueOff val="0"/>
                <a:satOff val="0"/>
                <a:lumOff val="0"/>
                <a:alphaOff val="0"/>
              </a:prstClr>
            </a:solidFill>
            <a:latin typeface="+mn-lt"/>
            <a:ea typeface="+mn-ea"/>
            <a:cs typeface="Times New Roman" panose="02020603050405020304" pitchFamily="18" charset="0"/>
          </a:endParaRPr>
        </a:p>
      </dgm:t>
    </dgm:pt>
    <dgm:pt modelId="{963D7B37-6B42-4646-BA6E-8BEA0E958EE0}" type="parTrans" cxnId="{61C0B7E0-71A9-475F-9488-911F3A9C4278}">
      <dgm:prSet/>
      <dgm:spPr/>
      <dgm:t>
        <a:bodyPr/>
        <a:lstStyle/>
        <a:p>
          <a:endParaRPr lang="en-US">
            <a:latin typeface="Times New Roman" panose="02020603050405020304" pitchFamily="18" charset="0"/>
            <a:cs typeface="Times New Roman" panose="02020603050405020304" pitchFamily="18" charset="0"/>
          </a:endParaRPr>
        </a:p>
      </dgm:t>
    </dgm:pt>
    <dgm:pt modelId="{76857578-D14C-475D-82F0-92FCDCE99C3E}" type="sibTrans" cxnId="{61C0B7E0-71A9-475F-9488-911F3A9C4278}">
      <dgm:prSet/>
      <dgm:spPr/>
      <dgm:t>
        <a:bodyPr/>
        <a:lstStyle/>
        <a:p>
          <a:endParaRPr lang="en-US">
            <a:latin typeface="Times New Roman" panose="02020603050405020304" pitchFamily="18" charset="0"/>
            <a:cs typeface="Times New Roman" panose="02020603050405020304" pitchFamily="18" charset="0"/>
          </a:endParaRPr>
        </a:p>
      </dgm:t>
    </dgm:pt>
    <dgm:pt modelId="{3A47E239-3B68-471A-BC88-561FF403BA50}">
      <dgm:prSet phldrT="[Text]" custT="1"/>
      <dgm:spPr/>
      <dgm:t>
        <a:bodyPr/>
        <a:lstStyle/>
        <a:p>
          <a:r>
            <a:rPr lang="en-US" sz="2400" b="1">
              <a:latin typeface="Times New Roman" panose="02020603050405020304" pitchFamily="18" charset="0"/>
              <a:cs typeface="Times New Roman" panose="02020603050405020304" pitchFamily="18" charset="0"/>
            </a:rPr>
            <a:t>2</a:t>
          </a:r>
        </a:p>
      </dgm:t>
    </dgm:pt>
    <dgm:pt modelId="{6EFAC4F9-469D-42B9-87BE-889143674961}" type="parTrans" cxnId="{86F1637B-207F-43B5-98C7-F8B4A21897ED}">
      <dgm:prSet/>
      <dgm:spPr/>
      <dgm:t>
        <a:bodyPr/>
        <a:lstStyle/>
        <a:p>
          <a:endParaRPr lang="en-US">
            <a:latin typeface="Times New Roman" panose="02020603050405020304" pitchFamily="18" charset="0"/>
            <a:cs typeface="Times New Roman" panose="02020603050405020304" pitchFamily="18" charset="0"/>
          </a:endParaRPr>
        </a:p>
      </dgm:t>
    </dgm:pt>
    <dgm:pt modelId="{34917C90-4692-4C64-9F5D-530FC044A5BC}" type="sibTrans" cxnId="{86F1637B-207F-43B5-98C7-F8B4A21897ED}">
      <dgm:prSet/>
      <dgm:spPr/>
      <dgm:t>
        <a:bodyPr/>
        <a:lstStyle/>
        <a:p>
          <a:endParaRPr lang="en-US">
            <a:latin typeface="Times New Roman" panose="02020603050405020304" pitchFamily="18" charset="0"/>
            <a:cs typeface="Times New Roman" panose="02020603050405020304" pitchFamily="18" charset="0"/>
          </a:endParaRPr>
        </a:p>
      </dgm:t>
    </dgm:pt>
    <dgm:pt modelId="{A1C5ACE9-4A4C-4B78-A1ED-2825FEE83F72}">
      <dgm:prSet phldrT="[Text]" custT="1"/>
      <dgm:spPr/>
      <dgm:t>
        <a:bodyPr/>
        <a:lstStyle/>
        <a:p>
          <a:pPr marL="0" lvl="0" indent="0" algn="just" defTabSz="1244600">
            <a:lnSpc>
              <a:spcPct val="90000"/>
            </a:lnSpc>
            <a:spcBef>
              <a:spcPct val="0"/>
            </a:spcBef>
            <a:spcAft>
              <a:spcPct val="35000"/>
            </a:spcAft>
            <a:buNone/>
          </a:pPr>
          <a:r>
            <a:rPr lang="nl-NL" sz="2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Tập trung chỉ đạo sản xuất nông nghiệp, phòng chống dịch bệnh, với quyết tâm giành thắng lợi vụ sản xuất Đông Xuân 202</a:t>
          </a:r>
          <a:r>
            <a:rPr lang="vi-VN" sz="2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4</a:t>
          </a:r>
          <a:r>
            <a:rPr lang="nl-NL" sz="2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-202</a:t>
          </a:r>
          <a:r>
            <a:rPr lang="vi-VN" sz="2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5</a:t>
          </a:r>
          <a:endParaRPr lang="en-US" sz="26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2098E87D-4D3D-4C74-AAFA-1E91FC77E154}" type="parTrans" cxnId="{84DCE863-6DCB-4C00-BCE6-E36C18E04711}">
      <dgm:prSet/>
      <dgm:spPr/>
      <dgm:t>
        <a:bodyPr/>
        <a:lstStyle/>
        <a:p>
          <a:endParaRPr lang="en-US">
            <a:latin typeface="Times New Roman" panose="02020603050405020304" pitchFamily="18" charset="0"/>
            <a:cs typeface="Times New Roman" panose="02020603050405020304" pitchFamily="18" charset="0"/>
          </a:endParaRPr>
        </a:p>
      </dgm:t>
    </dgm:pt>
    <dgm:pt modelId="{60DAB23D-17A2-4B65-837E-E314828200BE}" type="sibTrans" cxnId="{84DCE863-6DCB-4C00-BCE6-E36C18E04711}">
      <dgm:prSet/>
      <dgm:spPr/>
      <dgm:t>
        <a:bodyPr/>
        <a:lstStyle/>
        <a:p>
          <a:endParaRPr lang="en-US">
            <a:latin typeface="Times New Roman" panose="02020603050405020304" pitchFamily="18" charset="0"/>
            <a:cs typeface="Times New Roman" panose="02020603050405020304" pitchFamily="18" charset="0"/>
          </a:endParaRPr>
        </a:p>
      </dgm:t>
    </dgm:pt>
    <dgm:pt modelId="{B8C1ECAD-D5C0-45F3-962D-9B64CC5F591E}">
      <dgm:prSet phldrT="[Text]" custT="1"/>
      <dgm:spPr/>
      <dgm:t>
        <a:bodyPr/>
        <a:lstStyle/>
        <a:p>
          <a:r>
            <a:rPr lang="en-US" sz="2400" b="1">
              <a:latin typeface="Times New Roman" panose="02020603050405020304" pitchFamily="18" charset="0"/>
              <a:cs typeface="Times New Roman" panose="02020603050405020304" pitchFamily="18" charset="0"/>
            </a:rPr>
            <a:t>3</a:t>
          </a:r>
        </a:p>
      </dgm:t>
    </dgm:pt>
    <dgm:pt modelId="{B2CC3D09-B0BF-4FB2-9208-0F8BAD766D57}" type="parTrans" cxnId="{C31E9ECF-55F6-43C7-9DF2-CD321F587439}">
      <dgm:prSet/>
      <dgm:spPr/>
      <dgm:t>
        <a:bodyPr/>
        <a:lstStyle/>
        <a:p>
          <a:endParaRPr lang="en-US">
            <a:latin typeface="Times New Roman" panose="02020603050405020304" pitchFamily="18" charset="0"/>
            <a:cs typeface="Times New Roman" panose="02020603050405020304" pitchFamily="18" charset="0"/>
          </a:endParaRPr>
        </a:p>
      </dgm:t>
    </dgm:pt>
    <dgm:pt modelId="{0B48911A-E0C3-46AF-B473-189126411843}" type="sibTrans" cxnId="{C31E9ECF-55F6-43C7-9DF2-CD321F587439}">
      <dgm:prSet/>
      <dgm:spPr/>
      <dgm:t>
        <a:bodyPr/>
        <a:lstStyle/>
        <a:p>
          <a:endParaRPr lang="en-US">
            <a:latin typeface="Times New Roman" panose="02020603050405020304" pitchFamily="18" charset="0"/>
            <a:cs typeface="Times New Roman" panose="02020603050405020304" pitchFamily="18" charset="0"/>
          </a:endParaRPr>
        </a:p>
      </dgm:t>
    </dgm:pt>
    <dgm:pt modelId="{25B3DA02-89E6-4C33-B080-B2699F2F5CE8}">
      <dgm:prSet phldrT="[Text]" custT="1"/>
      <dgm:spPr/>
      <dgm:t>
        <a:bodyPr/>
        <a:lstStyle/>
        <a:p>
          <a:pPr algn="just"/>
          <a:r>
            <a:rPr lang="it-IT" sz="2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Chủ động nắm bắt tình hình hoạt động của các doanh nghiệp</a:t>
          </a:r>
          <a:r>
            <a:rPr lang="vi-VN" sz="2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sau Tết</a:t>
          </a:r>
          <a:r>
            <a:rPr lang="it-IT" sz="2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kịp thời hỗ trợ tháo gỡ khó khăn, vướng mắc để doanh nghiệp sản xuất, kinh doanh hiệu quả</a:t>
          </a:r>
          <a:r>
            <a:rPr lang="vi-VN" sz="2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a:t>
          </a:r>
          <a:r>
            <a:rPr lang="it-IT" sz="2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Triển khai các giải pháp kích cầu, thúc đẩy thương mại, dịch vụ, du lịch</a:t>
          </a:r>
          <a:r>
            <a:rPr lang="vi-VN" sz="2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a:t>
          </a:r>
          <a:endParaRPr lang="en-US" sz="26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365A6916-A4A0-4231-9CD7-408B9F29A7A7}" type="parTrans" cxnId="{432D013D-461A-4DEC-B336-0557C9646B0A}">
      <dgm:prSet/>
      <dgm:spPr/>
      <dgm:t>
        <a:bodyPr/>
        <a:lstStyle/>
        <a:p>
          <a:endParaRPr lang="en-US">
            <a:latin typeface="Times New Roman" panose="02020603050405020304" pitchFamily="18" charset="0"/>
            <a:cs typeface="Times New Roman" panose="02020603050405020304" pitchFamily="18" charset="0"/>
          </a:endParaRPr>
        </a:p>
      </dgm:t>
    </dgm:pt>
    <dgm:pt modelId="{E7744260-D9FA-40EA-85EE-C936DCD76570}" type="sibTrans" cxnId="{432D013D-461A-4DEC-B336-0557C9646B0A}">
      <dgm:prSet/>
      <dgm:spPr/>
      <dgm:t>
        <a:bodyPr/>
        <a:lstStyle/>
        <a:p>
          <a:endParaRPr lang="en-US">
            <a:latin typeface="Times New Roman" panose="02020603050405020304" pitchFamily="18" charset="0"/>
            <a:cs typeface="Times New Roman" panose="02020603050405020304" pitchFamily="18" charset="0"/>
          </a:endParaRPr>
        </a:p>
      </dgm:t>
    </dgm:pt>
    <dgm:pt modelId="{81A4BF3E-D2DE-4F9B-BFF4-EEEE8CAB0147}" type="pres">
      <dgm:prSet presAssocID="{71122926-23E9-4DA1-96DC-340223CFC003}" presName="Name0" presStyleCnt="0">
        <dgm:presLayoutVars>
          <dgm:chMax/>
          <dgm:chPref val="3"/>
          <dgm:dir/>
          <dgm:animOne val="branch"/>
          <dgm:animLvl val="lvl"/>
        </dgm:presLayoutVars>
      </dgm:prSet>
      <dgm:spPr/>
    </dgm:pt>
    <dgm:pt modelId="{E58FF343-5158-4A90-9837-A72F86E88703}" type="pres">
      <dgm:prSet presAssocID="{9F7F1530-5E8A-4EF1-80F4-CFCABBCD35E2}" presName="composite" presStyleCnt="0"/>
      <dgm:spPr/>
    </dgm:pt>
    <dgm:pt modelId="{7D5B63A6-13D4-4674-BC5F-E14764069460}" type="pres">
      <dgm:prSet presAssocID="{9F7F1530-5E8A-4EF1-80F4-CFCABBCD35E2}" presName="FirstChild" presStyleLbl="revTx" presStyleIdx="0" presStyleCnt="3" custScaleX="121416" custScaleY="52020" custLinFactNeighborX="-3816" custLinFactNeighborY="5331">
        <dgm:presLayoutVars>
          <dgm:chMax val="0"/>
          <dgm:chPref val="0"/>
          <dgm:bulletEnabled val="1"/>
        </dgm:presLayoutVars>
      </dgm:prSet>
      <dgm:spPr/>
    </dgm:pt>
    <dgm:pt modelId="{2DA8B601-D096-476E-BD4A-9B0B2E7AAA16}" type="pres">
      <dgm:prSet presAssocID="{9F7F1530-5E8A-4EF1-80F4-CFCABBCD35E2}" presName="Parent" presStyleLbl="alignNode1" presStyleIdx="0" presStyleCnt="3" custScaleX="41102" custLinFactNeighborX="-29746">
        <dgm:presLayoutVars>
          <dgm:chMax val="3"/>
          <dgm:chPref val="3"/>
          <dgm:bulletEnabled val="1"/>
        </dgm:presLayoutVars>
      </dgm:prSet>
      <dgm:spPr/>
    </dgm:pt>
    <dgm:pt modelId="{A096979C-113B-456A-A016-80C106BAFC0D}" type="pres">
      <dgm:prSet presAssocID="{9F7F1530-5E8A-4EF1-80F4-CFCABBCD35E2}" presName="Accent" presStyleLbl="parChTrans1D1" presStyleIdx="0" presStyleCnt="3" custLinFactNeighborX="3905"/>
      <dgm:spPr/>
    </dgm:pt>
    <dgm:pt modelId="{69D0EC87-89B8-4E75-9DD8-674EE72BE2D6}" type="pres">
      <dgm:prSet presAssocID="{E9666DC9-D2FA-42BF-A81C-50E3E67A8DA2}" presName="sibTrans" presStyleCnt="0"/>
      <dgm:spPr/>
    </dgm:pt>
    <dgm:pt modelId="{D6B9CBE7-F134-4DF7-9335-E17D95A7FA66}" type="pres">
      <dgm:prSet presAssocID="{3A47E239-3B68-471A-BC88-561FF403BA50}" presName="composite" presStyleCnt="0"/>
      <dgm:spPr/>
    </dgm:pt>
    <dgm:pt modelId="{3B6881F4-25C6-42D9-B9DE-65CD14AABBD2}" type="pres">
      <dgm:prSet presAssocID="{3A47E239-3B68-471A-BC88-561FF403BA50}" presName="FirstChild" presStyleLbl="revTx" presStyleIdx="1" presStyleCnt="3" custScaleX="117990" custScaleY="82336" custLinFactNeighborX="-6210" custLinFactNeighborY="-24610">
        <dgm:presLayoutVars>
          <dgm:chMax val="0"/>
          <dgm:chPref val="0"/>
          <dgm:bulletEnabled val="1"/>
        </dgm:presLayoutVars>
      </dgm:prSet>
      <dgm:spPr/>
    </dgm:pt>
    <dgm:pt modelId="{F554227D-044F-4DE2-8960-72AD0A2E7D8A}" type="pres">
      <dgm:prSet presAssocID="{3A47E239-3B68-471A-BC88-561FF403BA50}" presName="Parent" presStyleLbl="alignNode1" presStyleIdx="1" presStyleCnt="3" custScaleX="41102" custLinFactNeighborX="-29746">
        <dgm:presLayoutVars>
          <dgm:chMax val="3"/>
          <dgm:chPref val="3"/>
          <dgm:bulletEnabled val="1"/>
        </dgm:presLayoutVars>
      </dgm:prSet>
      <dgm:spPr/>
    </dgm:pt>
    <dgm:pt modelId="{7B5EAA56-50F0-4F40-B4BA-F9D899B8FACB}" type="pres">
      <dgm:prSet presAssocID="{3A47E239-3B68-471A-BC88-561FF403BA50}" presName="Accent" presStyleLbl="parChTrans1D1" presStyleIdx="1" presStyleCnt="3" custLinFactNeighborX="3142"/>
      <dgm:spPr/>
    </dgm:pt>
    <dgm:pt modelId="{F2D70AA6-AC2C-482A-81C8-2639C3D3B9EF}" type="pres">
      <dgm:prSet presAssocID="{34917C90-4692-4C64-9F5D-530FC044A5BC}" presName="sibTrans" presStyleCnt="0"/>
      <dgm:spPr/>
    </dgm:pt>
    <dgm:pt modelId="{1954A633-E32E-42A1-8363-C0B410E314E1}" type="pres">
      <dgm:prSet presAssocID="{B8C1ECAD-D5C0-45F3-962D-9B64CC5F591E}" presName="composite" presStyleCnt="0"/>
      <dgm:spPr/>
    </dgm:pt>
    <dgm:pt modelId="{C9CEDFDF-D679-479A-9C36-1A5C21B9F768}" type="pres">
      <dgm:prSet presAssocID="{B8C1ECAD-D5C0-45F3-962D-9B64CC5F591E}" presName="FirstChild" presStyleLbl="revTx" presStyleIdx="2" presStyleCnt="3" custScaleX="121441" custLinFactNeighborX="-3270" custLinFactNeighborY="-11383">
        <dgm:presLayoutVars>
          <dgm:chMax val="0"/>
          <dgm:chPref val="0"/>
          <dgm:bulletEnabled val="1"/>
        </dgm:presLayoutVars>
      </dgm:prSet>
      <dgm:spPr/>
    </dgm:pt>
    <dgm:pt modelId="{26A338F4-670E-4B7D-B9AC-9CAB07FDE5E1}" type="pres">
      <dgm:prSet presAssocID="{B8C1ECAD-D5C0-45F3-962D-9B64CC5F591E}" presName="Parent" presStyleLbl="alignNode1" presStyleIdx="2" presStyleCnt="3" custScaleX="41102" custLinFactNeighborX="-29746">
        <dgm:presLayoutVars>
          <dgm:chMax val="3"/>
          <dgm:chPref val="3"/>
          <dgm:bulletEnabled val="1"/>
        </dgm:presLayoutVars>
      </dgm:prSet>
      <dgm:spPr/>
    </dgm:pt>
    <dgm:pt modelId="{7DE02C26-EE18-42A4-BE48-6789A6997DB0}" type="pres">
      <dgm:prSet presAssocID="{B8C1ECAD-D5C0-45F3-962D-9B64CC5F591E}" presName="Accent" presStyleLbl="parChTrans1D1" presStyleIdx="2" presStyleCnt="3" custLinFactNeighborX="3542"/>
      <dgm:spPr/>
    </dgm:pt>
  </dgm:ptLst>
  <dgm:cxnLst>
    <dgm:cxn modelId="{ECAEA210-A460-42FF-AD8E-71ED5D2201D8}" type="presOf" srcId="{25B3DA02-89E6-4C33-B080-B2699F2F5CE8}" destId="{C9CEDFDF-D679-479A-9C36-1A5C21B9F768}" srcOrd="0" destOrd="0" presId="urn:microsoft.com/office/officeart/2011/layout/TabList"/>
    <dgm:cxn modelId="{D543B924-8F36-47AF-9DCA-FFE4448392F8}" type="presOf" srcId="{9F7F1530-5E8A-4EF1-80F4-CFCABBCD35E2}" destId="{2DA8B601-D096-476E-BD4A-9B0B2E7AAA16}" srcOrd="0" destOrd="0" presId="urn:microsoft.com/office/officeart/2011/layout/TabList"/>
    <dgm:cxn modelId="{432D013D-461A-4DEC-B336-0557C9646B0A}" srcId="{B8C1ECAD-D5C0-45F3-962D-9B64CC5F591E}" destId="{25B3DA02-89E6-4C33-B080-B2699F2F5CE8}" srcOrd="0" destOrd="0" parTransId="{365A6916-A4A0-4231-9CD7-408B9F29A7A7}" sibTransId="{E7744260-D9FA-40EA-85EE-C936DCD76570}"/>
    <dgm:cxn modelId="{84DCE863-6DCB-4C00-BCE6-E36C18E04711}" srcId="{3A47E239-3B68-471A-BC88-561FF403BA50}" destId="{A1C5ACE9-4A4C-4B78-A1ED-2825FEE83F72}" srcOrd="0" destOrd="0" parTransId="{2098E87D-4D3D-4C74-AAFA-1E91FC77E154}" sibTransId="{60DAB23D-17A2-4B65-837E-E314828200BE}"/>
    <dgm:cxn modelId="{500D854E-DE73-4F6F-9E82-F3BA4AC91C06}" srcId="{71122926-23E9-4DA1-96DC-340223CFC003}" destId="{9F7F1530-5E8A-4EF1-80F4-CFCABBCD35E2}" srcOrd="0" destOrd="0" parTransId="{A87E0440-88F3-471E-9EE4-D260C18C2FCB}" sibTransId="{E9666DC9-D2FA-42BF-A81C-50E3E67A8DA2}"/>
    <dgm:cxn modelId="{E393404F-EB71-43E0-93CB-5A10B623C573}" type="presOf" srcId="{B8C1ECAD-D5C0-45F3-962D-9B64CC5F591E}" destId="{26A338F4-670E-4B7D-B9AC-9CAB07FDE5E1}" srcOrd="0" destOrd="0" presId="urn:microsoft.com/office/officeart/2011/layout/TabList"/>
    <dgm:cxn modelId="{A0DFA951-C477-46B4-AA1C-FFBB9DE174A7}" type="presOf" srcId="{82ABC07D-ABA9-461E-A985-B020FA27660F}" destId="{7D5B63A6-13D4-4674-BC5F-E14764069460}" srcOrd="0" destOrd="0" presId="urn:microsoft.com/office/officeart/2011/layout/TabList"/>
    <dgm:cxn modelId="{86F1637B-207F-43B5-98C7-F8B4A21897ED}" srcId="{71122926-23E9-4DA1-96DC-340223CFC003}" destId="{3A47E239-3B68-471A-BC88-561FF403BA50}" srcOrd="1" destOrd="0" parTransId="{6EFAC4F9-469D-42B9-87BE-889143674961}" sibTransId="{34917C90-4692-4C64-9F5D-530FC044A5BC}"/>
    <dgm:cxn modelId="{C4E9E982-C5B9-43B7-9664-9C7128391E73}" type="presOf" srcId="{3A47E239-3B68-471A-BC88-561FF403BA50}" destId="{F554227D-044F-4DE2-8960-72AD0A2E7D8A}" srcOrd="0" destOrd="0" presId="urn:microsoft.com/office/officeart/2011/layout/TabList"/>
    <dgm:cxn modelId="{647E0988-BECA-4ADC-8F31-503600F38560}" type="presOf" srcId="{A1C5ACE9-4A4C-4B78-A1ED-2825FEE83F72}" destId="{3B6881F4-25C6-42D9-B9DE-65CD14AABBD2}" srcOrd="0" destOrd="0" presId="urn:microsoft.com/office/officeart/2011/layout/TabList"/>
    <dgm:cxn modelId="{30F27999-0307-4DE8-8B2F-BD9ADEA4022A}" type="presOf" srcId="{71122926-23E9-4DA1-96DC-340223CFC003}" destId="{81A4BF3E-D2DE-4F9B-BFF4-EEEE8CAB0147}" srcOrd="0" destOrd="0" presId="urn:microsoft.com/office/officeart/2011/layout/TabList"/>
    <dgm:cxn modelId="{C31E9ECF-55F6-43C7-9DF2-CD321F587439}" srcId="{71122926-23E9-4DA1-96DC-340223CFC003}" destId="{B8C1ECAD-D5C0-45F3-962D-9B64CC5F591E}" srcOrd="2" destOrd="0" parTransId="{B2CC3D09-B0BF-4FB2-9208-0F8BAD766D57}" sibTransId="{0B48911A-E0C3-46AF-B473-189126411843}"/>
    <dgm:cxn modelId="{61C0B7E0-71A9-475F-9488-911F3A9C4278}" srcId="{9F7F1530-5E8A-4EF1-80F4-CFCABBCD35E2}" destId="{82ABC07D-ABA9-461E-A985-B020FA27660F}" srcOrd="0" destOrd="0" parTransId="{963D7B37-6B42-4646-BA6E-8BEA0E958EE0}" sibTransId="{76857578-D14C-475D-82F0-92FCDCE99C3E}"/>
    <dgm:cxn modelId="{32292781-79FA-4B4A-A6BE-F58B6D948C4D}" type="presParOf" srcId="{81A4BF3E-D2DE-4F9B-BFF4-EEEE8CAB0147}" destId="{E58FF343-5158-4A90-9837-A72F86E88703}" srcOrd="0" destOrd="0" presId="urn:microsoft.com/office/officeart/2011/layout/TabList"/>
    <dgm:cxn modelId="{5179D659-417B-4323-8484-8DB34DB1E89D}" type="presParOf" srcId="{E58FF343-5158-4A90-9837-A72F86E88703}" destId="{7D5B63A6-13D4-4674-BC5F-E14764069460}" srcOrd="0" destOrd="0" presId="urn:microsoft.com/office/officeart/2011/layout/TabList"/>
    <dgm:cxn modelId="{763C5A2C-FA9B-4825-B90E-9AB831787097}" type="presParOf" srcId="{E58FF343-5158-4A90-9837-A72F86E88703}" destId="{2DA8B601-D096-476E-BD4A-9B0B2E7AAA16}" srcOrd="1" destOrd="0" presId="urn:microsoft.com/office/officeart/2011/layout/TabList"/>
    <dgm:cxn modelId="{787BA61E-8E93-4AA7-A3E5-A6A466A661A5}" type="presParOf" srcId="{E58FF343-5158-4A90-9837-A72F86E88703}" destId="{A096979C-113B-456A-A016-80C106BAFC0D}" srcOrd="2" destOrd="0" presId="urn:microsoft.com/office/officeart/2011/layout/TabList"/>
    <dgm:cxn modelId="{54AE420A-B750-418E-BA0C-C5520A9C586D}" type="presParOf" srcId="{81A4BF3E-D2DE-4F9B-BFF4-EEEE8CAB0147}" destId="{69D0EC87-89B8-4E75-9DD8-674EE72BE2D6}" srcOrd="1" destOrd="0" presId="urn:microsoft.com/office/officeart/2011/layout/TabList"/>
    <dgm:cxn modelId="{30F104F7-6A59-4250-B2A8-5F9F80B4C154}" type="presParOf" srcId="{81A4BF3E-D2DE-4F9B-BFF4-EEEE8CAB0147}" destId="{D6B9CBE7-F134-4DF7-9335-E17D95A7FA66}" srcOrd="2" destOrd="0" presId="urn:microsoft.com/office/officeart/2011/layout/TabList"/>
    <dgm:cxn modelId="{E029B8EB-25D8-47EA-BE17-2FC4C6E8C0D3}" type="presParOf" srcId="{D6B9CBE7-F134-4DF7-9335-E17D95A7FA66}" destId="{3B6881F4-25C6-42D9-B9DE-65CD14AABBD2}" srcOrd="0" destOrd="0" presId="urn:microsoft.com/office/officeart/2011/layout/TabList"/>
    <dgm:cxn modelId="{8067110F-C5C9-4F1D-8CE4-357BE50A2BF1}" type="presParOf" srcId="{D6B9CBE7-F134-4DF7-9335-E17D95A7FA66}" destId="{F554227D-044F-4DE2-8960-72AD0A2E7D8A}" srcOrd="1" destOrd="0" presId="urn:microsoft.com/office/officeart/2011/layout/TabList"/>
    <dgm:cxn modelId="{1A51DD06-83E4-42BC-BDDE-05EEC0052B48}" type="presParOf" srcId="{D6B9CBE7-F134-4DF7-9335-E17D95A7FA66}" destId="{7B5EAA56-50F0-4F40-B4BA-F9D899B8FACB}" srcOrd="2" destOrd="0" presId="urn:microsoft.com/office/officeart/2011/layout/TabList"/>
    <dgm:cxn modelId="{D2F558D5-3CA1-4E9F-9DFE-0C7405EB75D5}" type="presParOf" srcId="{81A4BF3E-D2DE-4F9B-BFF4-EEEE8CAB0147}" destId="{F2D70AA6-AC2C-482A-81C8-2639C3D3B9EF}" srcOrd="3" destOrd="0" presId="urn:microsoft.com/office/officeart/2011/layout/TabList"/>
    <dgm:cxn modelId="{0E605EB4-365C-4255-8E3E-AEB8540940E6}" type="presParOf" srcId="{81A4BF3E-D2DE-4F9B-BFF4-EEEE8CAB0147}" destId="{1954A633-E32E-42A1-8363-C0B410E314E1}" srcOrd="4" destOrd="0" presId="urn:microsoft.com/office/officeart/2011/layout/TabList"/>
    <dgm:cxn modelId="{3B73BD78-AF14-4927-86C9-AB42A94AAF87}" type="presParOf" srcId="{1954A633-E32E-42A1-8363-C0B410E314E1}" destId="{C9CEDFDF-D679-479A-9C36-1A5C21B9F768}" srcOrd="0" destOrd="0" presId="urn:microsoft.com/office/officeart/2011/layout/TabList"/>
    <dgm:cxn modelId="{9D6EA327-FBC9-496E-8DF6-BDD91CE96320}" type="presParOf" srcId="{1954A633-E32E-42A1-8363-C0B410E314E1}" destId="{26A338F4-670E-4B7D-B9AC-9CAB07FDE5E1}" srcOrd="1" destOrd="0" presId="urn:microsoft.com/office/officeart/2011/layout/TabList"/>
    <dgm:cxn modelId="{C6EB4E84-C962-41E8-A8B9-2B4155502814}" type="presParOf" srcId="{1954A633-E32E-42A1-8363-C0B410E314E1}" destId="{7DE02C26-EE18-42A4-BE48-6789A6997DB0}"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122926-23E9-4DA1-96DC-340223CFC003}" type="doc">
      <dgm:prSet loTypeId="urn:microsoft.com/office/officeart/2011/layout/TabList" loCatId="list" qsTypeId="urn:microsoft.com/office/officeart/2005/8/quickstyle/simple3" qsCatId="simple" csTypeId="urn:microsoft.com/office/officeart/2005/8/colors/colorful2" csCatId="colorful" phldr="1"/>
      <dgm:spPr/>
      <dgm:t>
        <a:bodyPr/>
        <a:lstStyle/>
        <a:p>
          <a:endParaRPr lang="en-US"/>
        </a:p>
      </dgm:t>
    </dgm:pt>
    <dgm:pt modelId="{9F7F1530-5E8A-4EF1-80F4-CFCABBCD35E2}">
      <dgm:prSet phldrT="[Text]" custT="1"/>
      <dgm:spPr/>
      <dgm:t>
        <a:bodyPr/>
        <a:lstStyle/>
        <a:p>
          <a:r>
            <a:rPr lang="en-US" sz="2400" b="1">
              <a:latin typeface="Times New Roman" panose="02020603050405020304" pitchFamily="18" charset="0"/>
              <a:cs typeface="Times New Roman" panose="02020603050405020304" pitchFamily="18" charset="0"/>
            </a:rPr>
            <a:t>4</a:t>
          </a:r>
        </a:p>
      </dgm:t>
    </dgm:pt>
    <dgm:pt modelId="{A87E0440-88F3-471E-9EE4-D260C18C2FCB}" type="parTrans" cxnId="{500D854E-DE73-4F6F-9E82-F3BA4AC91C06}">
      <dgm:prSet/>
      <dgm:spPr/>
      <dgm:t>
        <a:bodyPr/>
        <a:lstStyle/>
        <a:p>
          <a:endParaRPr lang="en-US">
            <a:latin typeface="Times New Roman" panose="02020603050405020304" pitchFamily="18" charset="0"/>
            <a:cs typeface="Times New Roman" panose="02020603050405020304" pitchFamily="18" charset="0"/>
          </a:endParaRPr>
        </a:p>
      </dgm:t>
    </dgm:pt>
    <dgm:pt modelId="{E9666DC9-D2FA-42BF-A81C-50E3E67A8DA2}" type="sibTrans" cxnId="{500D854E-DE73-4F6F-9E82-F3BA4AC91C06}">
      <dgm:prSet/>
      <dgm:spPr/>
      <dgm:t>
        <a:bodyPr/>
        <a:lstStyle/>
        <a:p>
          <a:endParaRPr lang="en-US">
            <a:latin typeface="Times New Roman" panose="02020603050405020304" pitchFamily="18" charset="0"/>
            <a:cs typeface="Times New Roman" panose="02020603050405020304" pitchFamily="18" charset="0"/>
          </a:endParaRPr>
        </a:p>
      </dgm:t>
    </dgm:pt>
    <dgm:pt modelId="{82ABC07D-ABA9-461E-A985-B020FA27660F}">
      <dgm:prSet phldrT="[Text]" custT="1"/>
      <dgm:spPr/>
      <dgm:t>
        <a:bodyPr/>
        <a:lstStyle/>
        <a:p>
          <a:pPr algn="just">
            <a:spcAft>
              <a:spcPts val="0"/>
            </a:spcAft>
          </a:pPr>
          <a:r>
            <a:rPr lang="vi-VN" sz="2400" b="0" i="0" kern="1200">
              <a:solidFill>
                <a:schemeClr val="tx1"/>
              </a:solidFill>
            </a:rPr>
            <a:t>Tiếp tục đẩy mạnh cải cách hành chính, đẩy mạnh chuyển đổi số, chuyển đổi xanh, cải thiện mạnh mẽ môi trường đầu tư, sản xuất kinh doanh, nâng cao năng lực cạnh tranh cấp tỉnh, thu hút hiệu quả các dự án đầu tư ngoài ngân sách</a:t>
          </a:r>
          <a:endParaRPr lang="en-US" sz="24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gm:t>
    </dgm:pt>
    <dgm:pt modelId="{963D7B37-6B42-4646-BA6E-8BEA0E958EE0}" type="parTrans" cxnId="{61C0B7E0-71A9-475F-9488-911F3A9C4278}">
      <dgm:prSet/>
      <dgm:spPr/>
      <dgm:t>
        <a:bodyPr/>
        <a:lstStyle/>
        <a:p>
          <a:endParaRPr lang="en-US">
            <a:latin typeface="Times New Roman" panose="02020603050405020304" pitchFamily="18" charset="0"/>
            <a:cs typeface="Times New Roman" panose="02020603050405020304" pitchFamily="18" charset="0"/>
          </a:endParaRPr>
        </a:p>
      </dgm:t>
    </dgm:pt>
    <dgm:pt modelId="{76857578-D14C-475D-82F0-92FCDCE99C3E}" type="sibTrans" cxnId="{61C0B7E0-71A9-475F-9488-911F3A9C4278}">
      <dgm:prSet/>
      <dgm:spPr/>
      <dgm:t>
        <a:bodyPr/>
        <a:lstStyle/>
        <a:p>
          <a:endParaRPr lang="en-US">
            <a:latin typeface="Times New Roman" panose="02020603050405020304" pitchFamily="18" charset="0"/>
            <a:cs typeface="Times New Roman" panose="02020603050405020304" pitchFamily="18" charset="0"/>
          </a:endParaRPr>
        </a:p>
      </dgm:t>
    </dgm:pt>
    <dgm:pt modelId="{B8C1ECAD-D5C0-45F3-962D-9B64CC5F591E}">
      <dgm:prSet phldrT="[Text]" custT="1"/>
      <dgm:spPr/>
      <dgm:t>
        <a:bodyPr/>
        <a:lstStyle/>
        <a:p>
          <a:r>
            <a:rPr lang="en-US" sz="2400" b="1">
              <a:latin typeface="Times New Roman" panose="02020603050405020304" pitchFamily="18" charset="0"/>
              <a:cs typeface="Times New Roman" panose="02020603050405020304" pitchFamily="18" charset="0"/>
            </a:rPr>
            <a:t>5</a:t>
          </a:r>
        </a:p>
      </dgm:t>
    </dgm:pt>
    <dgm:pt modelId="{B2CC3D09-B0BF-4FB2-9208-0F8BAD766D57}" type="parTrans" cxnId="{C31E9ECF-55F6-43C7-9DF2-CD321F587439}">
      <dgm:prSet/>
      <dgm:spPr/>
      <dgm:t>
        <a:bodyPr/>
        <a:lstStyle/>
        <a:p>
          <a:endParaRPr lang="en-US">
            <a:latin typeface="Times New Roman" panose="02020603050405020304" pitchFamily="18" charset="0"/>
            <a:cs typeface="Times New Roman" panose="02020603050405020304" pitchFamily="18" charset="0"/>
          </a:endParaRPr>
        </a:p>
      </dgm:t>
    </dgm:pt>
    <dgm:pt modelId="{0B48911A-E0C3-46AF-B473-189126411843}" type="sibTrans" cxnId="{C31E9ECF-55F6-43C7-9DF2-CD321F587439}">
      <dgm:prSet/>
      <dgm:spPr/>
      <dgm:t>
        <a:bodyPr/>
        <a:lstStyle/>
        <a:p>
          <a:endParaRPr lang="en-US">
            <a:latin typeface="Times New Roman" panose="02020603050405020304" pitchFamily="18" charset="0"/>
            <a:cs typeface="Times New Roman" panose="02020603050405020304" pitchFamily="18" charset="0"/>
          </a:endParaRPr>
        </a:p>
      </dgm:t>
    </dgm:pt>
    <dgm:pt modelId="{71C92471-879B-4FBF-A743-815B7DE17F01}">
      <dgm:prSet phldrT="[Text]" custT="1"/>
      <dgm:spPr/>
      <dgm:t>
        <a:bodyPr/>
        <a:lstStyle/>
        <a:p>
          <a:r>
            <a:rPr lang="en-US" sz="2400" b="1">
              <a:latin typeface="Times New Roman" panose="02020603050405020304" pitchFamily="18" charset="0"/>
              <a:cs typeface="Times New Roman" panose="02020603050405020304" pitchFamily="18" charset="0"/>
            </a:rPr>
            <a:t>6</a:t>
          </a:r>
        </a:p>
      </dgm:t>
    </dgm:pt>
    <dgm:pt modelId="{BBB8AE6A-0CFE-4D72-82E6-07E422CA6CD5}" type="parTrans" cxnId="{4A00A05D-4E95-4313-9BED-52B3D1FF1112}">
      <dgm:prSet/>
      <dgm:spPr/>
      <dgm:t>
        <a:bodyPr/>
        <a:lstStyle/>
        <a:p>
          <a:endParaRPr lang="en-US">
            <a:latin typeface="Times New Roman" panose="02020603050405020304" pitchFamily="18" charset="0"/>
            <a:cs typeface="Times New Roman" panose="02020603050405020304" pitchFamily="18" charset="0"/>
          </a:endParaRPr>
        </a:p>
      </dgm:t>
    </dgm:pt>
    <dgm:pt modelId="{0DC11AB2-07B9-400F-A1FB-FDD37AA1DE3E}" type="sibTrans" cxnId="{4A00A05D-4E95-4313-9BED-52B3D1FF1112}">
      <dgm:prSet/>
      <dgm:spPr/>
      <dgm:t>
        <a:bodyPr/>
        <a:lstStyle/>
        <a:p>
          <a:endParaRPr lang="en-US">
            <a:latin typeface="Times New Roman" panose="02020603050405020304" pitchFamily="18" charset="0"/>
            <a:cs typeface="Times New Roman" panose="02020603050405020304" pitchFamily="18" charset="0"/>
          </a:endParaRPr>
        </a:p>
      </dgm:t>
    </dgm:pt>
    <dgm:pt modelId="{0782324D-114D-49D4-9CED-AE6D469CEBAC}">
      <dgm:prSet phldrT="[Text]" custT="1"/>
      <dgm:spPr/>
      <dgm:t>
        <a:bodyPr/>
        <a:lstStyle/>
        <a:p>
          <a:pPr marL="0" lvl="0" indent="0" algn="just" defTabSz="1244600">
            <a:lnSpc>
              <a:spcPct val="90000"/>
            </a:lnSpc>
            <a:spcBef>
              <a:spcPct val="0"/>
            </a:spcBef>
            <a:spcAft>
              <a:spcPts val="0"/>
            </a:spcAft>
            <a:buNone/>
          </a:pPr>
          <a:r>
            <a:rPr lang="en-US" sz="2400" kern="1200" spc="-20">
              <a:solidFill>
                <a:schemeClr val="tx1"/>
              </a:solidFill>
              <a:latin typeface="Arial" panose="020B0604020202020204" pitchFamily="34" charset="0"/>
              <a:ea typeface="+mn-ea"/>
              <a:cs typeface="Arial" panose="020B0604020202020204" pitchFamily="34" charset="0"/>
            </a:rPr>
            <a:t>Thực hiện kịp thời các chính sách về </a:t>
          </a:r>
          <a:r>
            <a:rPr lang="vi-VN" sz="2400" b="0" i="0" kern="1200">
              <a:solidFill>
                <a:schemeClr val="tx1"/>
              </a:solidFill>
              <a:latin typeface="Arial" panose="020B0604020202020204" pitchFamily="34" charset="0"/>
              <a:cs typeface="Arial" panose="020B0604020202020204" pitchFamily="34" charset="0"/>
            </a:rPr>
            <a:t>y tế, giáo dục, xóa nhà tạm, nhà dột nát. </a:t>
          </a:r>
          <a:r>
            <a:rPr lang="vi-VN" sz="2400" b="0" i="0" kern="1200">
              <a:solidFill>
                <a:schemeClr val="tx1"/>
              </a:solidFill>
            </a:rPr>
            <a:t>Đảm bảo an ninh chính trị, trật tự an toàn xã hội. Tăng cường công tác phòng, chống tham nhũng, lãng phí, tiêu cực.</a:t>
          </a:r>
          <a:endParaRPr lang="en-US" sz="2400" b="0" i="0" kern="1200">
            <a:solidFill>
              <a:prstClr val="black">
                <a:hueOff val="0"/>
                <a:satOff val="0"/>
                <a:lumOff val="0"/>
                <a:alphaOff val="0"/>
              </a:prstClr>
            </a:solidFill>
            <a:latin typeface="Arial" panose="020B0604020202020204" pitchFamily="34" charset="0"/>
            <a:ea typeface="+mn-ea"/>
            <a:cs typeface="+mn-cs"/>
          </a:endParaRPr>
        </a:p>
      </dgm:t>
    </dgm:pt>
    <dgm:pt modelId="{50A6C66F-5B2F-46CD-996D-D2781A7309BA}" type="parTrans" cxnId="{66F27F99-AB60-4050-9B39-03B5BA31DE39}">
      <dgm:prSet/>
      <dgm:spPr/>
      <dgm:t>
        <a:bodyPr/>
        <a:lstStyle/>
        <a:p>
          <a:endParaRPr lang="en-US">
            <a:latin typeface="Times New Roman" panose="02020603050405020304" pitchFamily="18" charset="0"/>
            <a:cs typeface="Times New Roman" panose="02020603050405020304" pitchFamily="18" charset="0"/>
          </a:endParaRPr>
        </a:p>
      </dgm:t>
    </dgm:pt>
    <dgm:pt modelId="{CD268B29-791A-47D3-9F96-DE58441849A2}" type="sibTrans" cxnId="{66F27F99-AB60-4050-9B39-03B5BA31DE39}">
      <dgm:prSet/>
      <dgm:spPr/>
      <dgm:t>
        <a:bodyPr/>
        <a:lstStyle/>
        <a:p>
          <a:endParaRPr lang="en-US">
            <a:latin typeface="Times New Roman" panose="02020603050405020304" pitchFamily="18" charset="0"/>
            <a:cs typeface="Times New Roman" panose="02020603050405020304" pitchFamily="18" charset="0"/>
          </a:endParaRPr>
        </a:p>
      </dgm:t>
    </dgm:pt>
    <dgm:pt modelId="{25B3DA02-89E6-4C33-B080-B2699F2F5CE8}">
      <dgm:prSet phldrT="[Text]" custT="1"/>
      <dgm:spPr/>
      <dgm:t>
        <a:bodyPr/>
        <a:lstStyle/>
        <a:p>
          <a:pPr marL="0" lvl="0" indent="0" algn="just" defTabSz="1244600">
            <a:lnSpc>
              <a:spcPct val="90000"/>
            </a:lnSpc>
            <a:spcBef>
              <a:spcPct val="0"/>
            </a:spcBef>
            <a:spcAft>
              <a:spcPts val="0"/>
            </a:spcAft>
            <a:buNone/>
          </a:pPr>
          <a:r>
            <a:rPr lang="vi-VN" sz="2400" b="0" i="0" kern="1200">
              <a:solidFill>
                <a:prstClr val="black">
                  <a:hueOff val="0"/>
                  <a:satOff val="0"/>
                  <a:lumOff val="0"/>
                  <a:alphaOff val="0"/>
                </a:prstClr>
              </a:solidFill>
              <a:latin typeface="+mn-lt"/>
              <a:ea typeface="+mn-ea"/>
              <a:cs typeface="Times New Roman" panose="02020603050405020304" pitchFamily="18" charset="0"/>
            </a:rPr>
            <a:t>Chuẩn bị, tổ chức tốt các sự kiện, chương trình, lễ hội lớn năm 2025, nhất là sự kiện trong quý I năm 2025 như: Chương trình mừng Đảng mừng Xuân, Lễ hội kỷ niệm 236 Chiến thắng Ngọc Hồi - Đống Đa, các </a:t>
          </a:r>
          <a:r>
            <a:rPr lang="vi-VN" sz="2400" b="0" i="0" kern="1200">
              <a:latin typeface="+mn-lt"/>
            </a:rPr>
            <a:t>sự kiện văn hóa, thể thao, du lịch chào mừng kỷ niệm 50 năm Ngày giải phóng tỉnh Bình Định (31-3-1975 - 31-3-2025)...</a:t>
          </a:r>
          <a:endParaRPr lang="vi-VN" sz="2400" b="0" i="0" kern="1200">
            <a:solidFill>
              <a:prstClr val="black">
                <a:hueOff val="0"/>
                <a:satOff val="0"/>
                <a:lumOff val="0"/>
                <a:alphaOff val="0"/>
              </a:prstClr>
            </a:solidFill>
            <a:latin typeface="+mn-lt"/>
            <a:ea typeface="+mn-ea"/>
            <a:cs typeface="Times New Roman" panose="02020603050405020304" pitchFamily="18" charset="0"/>
          </a:endParaRPr>
        </a:p>
      </dgm:t>
    </dgm:pt>
    <dgm:pt modelId="{365A6916-A4A0-4231-9CD7-408B9F29A7A7}" type="parTrans" cxnId="{432D013D-461A-4DEC-B336-0557C9646B0A}">
      <dgm:prSet/>
      <dgm:spPr/>
      <dgm:t>
        <a:bodyPr/>
        <a:lstStyle/>
        <a:p>
          <a:endParaRPr lang="en-US">
            <a:latin typeface="Times New Roman" panose="02020603050405020304" pitchFamily="18" charset="0"/>
            <a:cs typeface="Times New Roman" panose="02020603050405020304" pitchFamily="18" charset="0"/>
          </a:endParaRPr>
        </a:p>
      </dgm:t>
    </dgm:pt>
    <dgm:pt modelId="{E7744260-D9FA-40EA-85EE-C936DCD76570}" type="sibTrans" cxnId="{432D013D-461A-4DEC-B336-0557C9646B0A}">
      <dgm:prSet/>
      <dgm:spPr/>
      <dgm:t>
        <a:bodyPr/>
        <a:lstStyle/>
        <a:p>
          <a:endParaRPr lang="en-US">
            <a:latin typeface="Times New Roman" panose="02020603050405020304" pitchFamily="18" charset="0"/>
            <a:cs typeface="Times New Roman" panose="02020603050405020304" pitchFamily="18" charset="0"/>
          </a:endParaRPr>
        </a:p>
      </dgm:t>
    </dgm:pt>
    <dgm:pt modelId="{81A4BF3E-D2DE-4F9B-BFF4-EEEE8CAB0147}" type="pres">
      <dgm:prSet presAssocID="{71122926-23E9-4DA1-96DC-340223CFC003}" presName="Name0" presStyleCnt="0">
        <dgm:presLayoutVars>
          <dgm:chMax/>
          <dgm:chPref val="3"/>
          <dgm:dir/>
          <dgm:animOne val="branch"/>
          <dgm:animLvl val="lvl"/>
        </dgm:presLayoutVars>
      </dgm:prSet>
      <dgm:spPr/>
    </dgm:pt>
    <dgm:pt modelId="{E58FF343-5158-4A90-9837-A72F86E88703}" type="pres">
      <dgm:prSet presAssocID="{9F7F1530-5E8A-4EF1-80F4-CFCABBCD35E2}" presName="composite" presStyleCnt="0"/>
      <dgm:spPr/>
    </dgm:pt>
    <dgm:pt modelId="{7D5B63A6-13D4-4674-BC5F-E14764069460}" type="pres">
      <dgm:prSet presAssocID="{9F7F1530-5E8A-4EF1-80F4-CFCABBCD35E2}" presName="FirstChild" presStyleLbl="revTx" presStyleIdx="0" presStyleCnt="3" custScaleX="115848" custScaleY="52020" custLinFactNeighborX="-5391" custLinFactNeighborY="8262">
        <dgm:presLayoutVars>
          <dgm:chMax val="0"/>
          <dgm:chPref val="0"/>
          <dgm:bulletEnabled val="1"/>
        </dgm:presLayoutVars>
      </dgm:prSet>
      <dgm:spPr/>
    </dgm:pt>
    <dgm:pt modelId="{2DA8B601-D096-476E-BD4A-9B0B2E7AAA16}" type="pres">
      <dgm:prSet presAssocID="{9F7F1530-5E8A-4EF1-80F4-CFCABBCD35E2}" presName="Parent" presStyleLbl="alignNode1" presStyleIdx="0" presStyleCnt="3" custScaleX="41102" custLinFactNeighborX="-29746">
        <dgm:presLayoutVars>
          <dgm:chMax val="3"/>
          <dgm:chPref val="3"/>
          <dgm:bulletEnabled val="1"/>
        </dgm:presLayoutVars>
      </dgm:prSet>
      <dgm:spPr/>
    </dgm:pt>
    <dgm:pt modelId="{A096979C-113B-456A-A016-80C106BAFC0D}" type="pres">
      <dgm:prSet presAssocID="{9F7F1530-5E8A-4EF1-80F4-CFCABBCD35E2}" presName="Accent" presStyleLbl="parChTrans1D1" presStyleIdx="0" presStyleCnt="3" custLinFactNeighborX="3905"/>
      <dgm:spPr/>
    </dgm:pt>
    <dgm:pt modelId="{69D0EC87-89B8-4E75-9DD8-674EE72BE2D6}" type="pres">
      <dgm:prSet presAssocID="{E9666DC9-D2FA-42BF-A81C-50E3E67A8DA2}" presName="sibTrans" presStyleCnt="0"/>
      <dgm:spPr/>
    </dgm:pt>
    <dgm:pt modelId="{1954A633-E32E-42A1-8363-C0B410E314E1}" type="pres">
      <dgm:prSet presAssocID="{B8C1ECAD-D5C0-45F3-962D-9B64CC5F591E}" presName="composite" presStyleCnt="0"/>
      <dgm:spPr/>
    </dgm:pt>
    <dgm:pt modelId="{C9CEDFDF-D679-479A-9C36-1A5C21B9F768}" type="pres">
      <dgm:prSet presAssocID="{B8C1ECAD-D5C0-45F3-962D-9B64CC5F591E}" presName="FirstChild" presStyleLbl="revTx" presStyleIdx="1" presStyleCnt="3" custScaleX="115395" custLinFactNeighborX="-5165" custLinFactNeighborY="-2910">
        <dgm:presLayoutVars>
          <dgm:chMax val="0"/>
          <dgm:chPref val="0"/>
          <dgm:bulletEnabled val="1"/>
        </dgm:presLayoutVars>
      </dgm:prSet>
      <dgm:spPr/>
    </dgm:pt>
    <dgm:pt modelId="{26A338F4-670E-4B7D-B9AC-9CAB07FDE5E1}" type="pres">
      <dgm:prSet presAssocID="{B8C1ECAD-D5C0-45F3-962D-9B64CC5F591E}" presName="Parent" presStyleLbl="alignNode1" presStyleIdx="1" presStyleCnt="3" custScaleX="41102" custLinFactNeighborX="-29746">
        <dgm:presLayoutVars>
          <dgm:chMax val="3"/>
          <dgm:chPref val="3"/>
          <dgm:bulletEnabled val="1"/>
        </dgm:presLayoutVars>
      </dgm:prSet>
      <dgm:spPr/>
    </dgm:pt>
    <dgm:pt modelId="{7DE02C26-EE18-42A4-BE48-6789A6997DB0}" type="pres">
      <dgm:prSet presAssocID="{B8C1ECAD-D5C0-45F3-962D-9B64CC5F591E}" presName="Accent" presStyleLbl="parChTrans1D1" presStyleIdx="1" presStyleCnt="3" custLinFactNeighborX="3542"/>
      <dgm:spPr/>
    </dgm:pt>
    <dgm:pt modelId="{87D11D51-CB0D-4FDD-BC73-2A5C7758ADBC}" type="pres">
      <dgm:prSet presAssocID="{0B48911A-E0C3-46AF-B473-189126411843}" presName="sibTrans" presStyleCnt="0"/>
      <dgm:spPr/>
    </dgm:pt>
    <dgm:pt modelId="{817546C4-2B40-46A7-9DCF-1A7043256BD7}" type="pres">
      <dgm:prSet presAssocID="{71C92471-879B-4FBF-A743-815B7DE17F01}" presName="composite" presStyleCnt="0"/>
      <dgm:spPr/>
    </dgm:pt>
    <dgm:pt modelId="{8D2EFB67-B1CE-45EF-A10A-28C5F1E2DEA3}" type="pres">
      <dgm:prSet presAssocID="{71C92471-879B-4FBF-A743-815B7DE17F01}" presName="FirstChild" presStyleLbl="revTx" presStyleIdx="2" presStyleCnt="3" custScaleX="114130" custScaleY="65935" custLinFactNeighborX="-7162" custLinFactNeighborY="-486">
        <dgm:presLayoutVars>
          <dgm:chMax val="0"/>
          <dgm:chPref val="0"/>
          <dgm:bulletEnabled val="1"/>
        </dgm:presLayoutVars>
      </dgm:prSet>
      <dgm:spPr/>
    </dgm:pt>
    <dgm:pt modelId="{43AC833B-96AE-40BD-B7E6-75B1C76810E5}" type="pres">
      <dgm:prSet presAssocID="{71C92471-879B-4FBF-A743-815B7DE17F01}" presName="Parent" presStyleLbl="alignNode1" presStyleIdx="2" presStyleCnt="3" custScaleX="41102" custLinFactNeighborX="-29746">
        <dgm:presLayoutVars>
          <dgm:chMax val="3"/>
          <dgm:chPref val="3"/>
          <dgm:bulletEnabled val="1"/>
        </dgm:presLayoutVars>
      </dgm:prSet>
      <dgm:spPr/>
    </dgm:pt>
    <dgm:pt modelId="{467C13CD-C13D-4E65-868A-8573DEC9CD61}" type="pres">
      <dgm:prSet presAssocID="{71C92471-879B-4FBF-A743-815B7DE17F01}" presName="Accent" presStyleLbl="parChTrans1D1" presStyleIdx="2" presStyleCnt="3" custLinFactNeighborX="2691"/>
      <dgm:spPr/>
    </dgm:pt>
  </dgm:ptLst>
  <dgm:cxnLst>
    <dgm:cxn modelId="{0D449C04-091A-46B4-A505-EB124061744C}" type="presOf" srcId="{71C92471-879B-4FBF-A743-815B7DE17F01}" destId="{43AC833B-96AE-40BD-B7E6-75B1C76810E5}" srcOrd="0" destOrd="0" presId="urn:microsoft.com/office/officeart/2011/layout/TabList"/>
    <dgm:cxn modelId="{ECAEA210-A460-42FF-AD8E-71ED5D2201D8}" type="presOf" srcId="{25B3DA02-89E6-4C33-B080-B2699F2F5CE8}" destId="{C9CEDFDF-D679-479A-9C36-1A5C21B9F768}" srcOrd="0" destOrd="0" presId="urn:microsoft.com/office/officeart/2011/layout/TabList"/>
    <dgm:cxn modelId="{D543B924-8F36-47AF-9DCA-FFE4448392F8}" type="presOf" srcId="{9F7F1530-5E8A-4EF1-80F4-CFCABBCD35E2}" destId="{2DA8B601-D096-476E-BD4A-9B0B2E7AAA16}" srcOrd="0" destOrd="0" presId="urn:microsoft.com/office/officeart/2011/layout/TabList"/>
    <dgm:cxn modelId="{432D013D-461A-4DEC-B336-0557C9646B0A}" srcId="{B8C1ECAD-D5C0-45F3-962D-9B64CC5F591E}" destId="{25B3DA02-89E6-4C33-B080-B2699F2F5CE8}" srcOrd="0" destOrd="0" parTransId="{365A6916-A4A0-4231-9CD7-408B9F29A7A7}" sibTransId="{E7744260-D9FA-40EA-85EE-C936DCD76570}"/>
    <dgm:cxn modelId="{4A00A05D-4E95-4313-9BED-52B3D1FF1112}" srcId="{71122926-23E9-4DA1-96DC-340223CFC003}" destId="{71C92471-879B-4FBF-A743-815B7DE17F01}" srcOrd="2" destOrd="0" parTransId="{BBB8AE6A-0CFE-4D72-82E6-07E422CA6CD5}" sibTransId="{0DC11AB2-07B9-400F-A1FB-FDD37AA1DE3E}"/>
    <dgm:cxn modelId="{500D854E-DE73-4F6F-9E82-F3BA4AC91C06}" srcId="{71122926-23E9-4DA1-96DC-340223CFC003}" destId="{9F7F1530-5E8A-4EF1-80F4-CFCABBCD35E2}" srcOrd="0" destOrd="0" parTransId="{A87E0440-88F3-471E-9EE4-D260C18C2FCB}" sibTransId="{E9666DC9-D2FA-42BF-A81C-50E3E67A8DA2}"/>
    <dgm:cxn modelId="{E393404F-EB71-43E0-93CB-5A10B623C573}" type="presOf" srcId="{B8C1ECAD-D5C0-45F3-962D-9B64CC5F591E}" destId="{26A338F4-670E-4B7D-B9AC-9CAB07FDE5E1}" srcOrd="0" destOrd="0" presId="urn:microsoft.com/office/officeart/2011/layout/TabList"/>
    <dgm:cxn modelId="{A0DFA951-C477-46B4-AA1C-FFBB9DE174A7}" type="presOf" srcId="{82ABC07D-ABA9-461E-A985-B020FA27660F}" destId="{7D5B63A6-13D4-4674-BC5F-E14764069460}" srcOrd="0" destOrd="0" presId="urn:microsoft.com/office/officeart/2011/layout/TabList"/>
    <dgm:cxn modelId="{9CF0BD8D-3B85-4BF8-A43B-43C5833C8D39}" type="presOf" srcId="{0782324D-114D-49D4-9CED-AE6D469CEBAC}" destId="{8D2EFB67-B1CE-45EF-A10A-28C5F1E2DEA3}" srcOrd="0" destOrd="0" presId="urn:microsoft.com/office/officeart/2011/layout/TabList"/>
    <dgm:cxn modelId="{30F27999-0307-4DE8-8B2F-BD9ADEA4022A}" type="presOf" srcId="{71122926-23E9-4DA1-96DC-340223CFC003}" destId="{81A4BF3E-D2DE-4F9B-BFF4-EEEE8CAB0147}" srcOrd="0" destOrd="0" presId="urn:microsoft.com/office/officeart/2011/layout/TabList"/>
    <dgm:cxn modelId="{66F27F99-AB60-4050-9B39-03B5BA31DE39}" srcId="{71C92471-879B-4FBF-A743-815B7DE17F01}" destId="{0782324D-114D-49D4-9CED-AE6D469CEBAC}" srcOrd="0" destOrd="0" parTransId="{50A6C66F-5B2F-46CD-996D-D2781A7309BA}" sibTransId="{CD268B29-791A-47D3-9F96-DE58441849A2}"/>
    <dgm:cxn modelId="{C31E9ECF-55F6-43C7-9DF2-CD321F587439}" srcId="{71122926-23E9-4DA1-96DC-340223CFC003}" destId="{B8C1ECAD-D5C0-45F3-962D-9B64CC5F591E}" srcOrd="1" destOrd="0" parTransId="{B2CC3D09-B0BF-4FB2-9208-0F8BAD766D57}" sibTransId="{0B48911A-E0C3-46AF-B473-189126411843}"/>
    <dgm:cxn modelId="{61C0B7E0-71A9-475F-9488-911F3A9C4278}" srcId="{9F7F1530-5E8A-4EF1-80F4-CFCABBCD35E2}" destId="{82ABC07D-ABA9-461E-A985-B020FA27660F}" srcOrd="0" destOrd="0" parTransId="{963D7B37-6B42-4646-BA6E-8BEA0E958EE0}" sibTransId="{76857578-D14C-475D-82F0-92FCDCE99C3E}"/>
    <dgm:cxn modelId="{32292781-79FA-4B4A-A6BE-F58B6D948C4D}" type="presParOf" srcId="{81A4BF3E-D2DE-4F9B-BFF4-EEEE8CAB0147}" destId="{E58FF343-5158-4A90-9837-A72F86E88703}" srcOrd="0" destOrd="0" presId="urn:microsoft.com/office/officeart/2011/layout/TabList"/>
    <dgm:cxn modelId="{5179D659-417B-4323-8484-8DB34DB1E89D}" type="presParOf" srcId="{E58FF343-5158-4A90-9837-A72F86E88703}" destId="{7D5B63A6-13D4-4674-BC5F-E14764069460}" srcOrd="0" destOrd="0" presId="urn:microsoft.com/office/officeart/2011/layout/TabList"/>
    <dgm:cxn modelId="{763C5A2C-FA9B-4825-B90E-9AB831787097}" type="presParOf" srcId="{E58FF343-5158-4A90-9837-A72F86E88703}" destId="{2DA8B601-D096-476E-BD4A-9B0B2E7AAA16}" srcOrd="1" destOrd="0" presId="urn:microsoft.com/office/officeart/2011/layout/TabList"/>
    <dgm:cxn modelId="{787BA61E-8E93-4AA7-A3E5-A6A466A661A5}" type="presParOf" srcId="{E58FF343-5158-4A90-9837-A72F86E88703}" destId="{A096979C-113B-456A-A016-80C106BAFC0D}" srcOrd="2" destOrd="0" presId="urn:microsoft.com/office/officeart/2011/layout/TabList"/>
    <dgm:cxn modelId="{54AE420A-B750-418E-BA0C-C5520A9C586D}" type="presParOf" srcId="{81A4BF3E-D2DE-4F9B-BFF4-EEEE8CAB0147}" destId="{69D0EC87-89B8-4E75-9DD8-674EE72BE2D6}" srcOrd="1" destOrd="0" presId="urn:microsoft.com/office/officeart/2011/layout/TabList"/>
    <dgm:cxn modelId="{0E605EB4-365C-4255-8E3E-AEB8540940E6}" type="presParOf" srcId="{81A4BF3E-D2DE-4F9B-BFF4-EEEE8CAB0147}" destId="{1954A633-E32E-42A1-8363-C0B410E314E1}" srcOrd="2" destOrd="0" presId="urn:microsoft.com/office/officeart/2011/layout/TabList"/>
    <dgm:cxn modelId="{3B73BD78-AF14-4927-86C9-AB42A94AAF87}" type="presParOf" srcId="{1954A633-E32E-42A1-8363-C0B410E314E1}" destId="{C9CEDFDF-D679-479A-9C36-1A5C21B9F768}" srcOrd="0" destOrd="0" presId="urn:microsoft.com/office/officeart/2011/layout/TabList"/>
    <dgm:cxn modelId="{9D6EA327-FBC9-496E-8DF6-BDD91CE96320}" type="presParOf" srcId="{1954A633-E32E-42A1-8363-C0B410E314E1}" destId="{26A338F4-670E-4B7D-B9AC-9CAB07FDE5E1}" srcOrd="1" destOrd="0" presId="urn:microsoft.com/office/officeart/2011/layout/TabList"/>
    <dgm:cxn modelId="{C6EB4E84-C962-41E8-A8B9-2B4155502814}" type="presParOf" srcId="{1954A633-E32E-42A1-8363-C0B410E314E1}" destId="{7DE02C26-EE18-42A4-BE48-6789A6997DB0}" srcOrd="2" destOrd="0" presId="urn:microsoft.com/office/officeart/2011/layout/TabList"/>
    <dgm:cxn modelId="{46028178-2619-422E-8216-5BFABBD86DF4}" type="presParOf" srcId="{81A4BF3E-D2DE-4F9B-BFF4-EEEE8CAB0147}" destId="{87D11D51-CB0D-4FDD-BC73-2A5C7758ADBC}" srcOrd="3" destOrd="0" presId="urn:microsoft.com/office/officeart/2011/layout/TabList"/>
    <dgm:cxn modelId="{A1B36B3F-3CF5-471D-82D8-E5E81A151F9F}" type="presParOf" srcId="{81A4BF3E-D2DE-4F9B-BFF4-EEEE8CAB0147}" destId="{817546C4-2B40-46A7-9DCF-1A7043256BD7}" srcOrd="4" destOrd="0" presId="urn:microsoft.com/office/officeart/2011/layout/TabList"/>
    <dgm:cxn modelId="{EBDD635B-9D73-47E3-8A85-54C88250B567}" type="presParOf" srcId="{817546C4-2B40-46A7-9DCF-1A7043256BD7}" destId="{8D2EFB67-B1CE-45EF-A10A-28C5F1E2DEA3}" srcOrd="0" destOrd="0" presId="urn:microsoft.com/office/officeart/2011/layout/TabList"/>
    <dgm:cxn modelId="{735597EC-1ABA-4DA3-9423-BB4D92DDCD53}" type="presParOf" srcId="{817546C4-2B40-46A7-9DCF-1A7043256BD7}" destId="{43AC833B-96AE-40BD-B7E6-75B1C76810E5}" srcOrd="1" destOrd="0" presId="urn:microsoft.com/office/officeart/2011/layout/TabList"/>
    <dgm:cxn modelId="{3980162F-C466-4BC0-A3F6-632175591F1C}" type="presParOf" srcId="{817546C4-2B40-46A7-9DCF-1A7043256BD7}" destId="{467C13CD-C13D-4E65-868A-8573DEC9CD61}"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02C26-EE18-42A4-BE48-6789A6997DB0}">
      <dsp:nvSpPr>
        <dsp:cNvPr id="0" name=""/>
        <dsp:cNvSpPr/>
      </dsp:nvSpPr>
      <dsp:spPr>
        <a:xfrm>
          <a:off x="-49195" y="5330390"/>
          <a:ext cx="11586643"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5EAA56-50F0-4F40-B4BA-F9D899B8FACB}">
      <dsp:nvSpPr>
        <dsp:cNvPr id="0" name=""/>
        <dsp:cNvSpPr/>
      </dsp:nvSpPr>
      <dsp:spPr>
        <a:xfrm>
          <a:off x="-21568" y="3524996"/>
          <a:ext cx="11586643"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96979C-113B-456A-A016-80C106BAFC0D}">
      <dsp:nvSpPr>
        <dsp:cNvPr id="0" name=""/>
        <dsp:cNvSpPr/>
      </dsp:nvSpPr>
      <dsp:spPr>
        <a:xfrm>
          <a:off x="-6599" y="1719602"/>
          <a:ext cx="11586643"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5B63A6-13D4-4674-BC5F-E14764069460}">
      <dsp:nvSpPr>
        <dsp:cNvPr id="0" name=""/>
        <dsp:cNvSpPr/>
      </dsp:nvSpPr>
      <dsp:spPr>
        <a:xfrm>
          <a:off x="1308164" y="504331"/>
          <a:ext cx="10410348" cy="894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just" defTabSz="1155700">
            <a:lnSpc>
              <a:spcPct val="90000"/>
            </a:lnSpc>
            <a:spcBef>
              <a:spcPct val="0"/>
            </a:spcBef>
            <a:spcAft>
              <a:spcPts val="0"/>
            </a:spcAft>
            <a:buNone/>
          </a:pPr>
          <a:r>
            <a:rPr lang="vi-VN" sz="2600" b="0" i="0" kern="1200">
              <a:solidFill>
                <a:prstClr val="black">
                  <a:hueOff val="0"/>
                  <a:satOff val="0"/>
                  <a:lumOff val="0"/>
                  <a:alphaOff val="0"/>
                </a:prstClr>
              </a:solidFill>
              <a:latin typeface="+mn-lt"/>
              <a:ea typeface="+mn-ea"/>
              <a:cs typeface="Times New Roman" panose="02020603050405020304" pitchFamily="18" charset="0"/>
            </a:rPr>
            <a:t>Tiếp tục kiện toàn tổ chức bộ máy các cơ quan trong hệ thống chính trị, đảm bảo các cơ quan sau sắp xếp đi vào hoạt động ngay, không để ngắt quãng công việc </a:t>
          </a:r>
          <a:endParaRPr lang="en-US" sz="2600" b="0" i="0" kern="1200">
            <a:solidFill>
              <a:prstClr val="black">
                <a:hueOff val="0"/>
                <a:satOff val="0"/>
                <a:lumOff val="0"/>
                <a:alphaOff val="0"/>
              </a:prstClr>
            </a:solidFill>
            <a:latin typeface="+mn-lt"/>
            <a:ea typeface="+mn-ea"/>
            <a:cs typeface="Times New Roman" panose="02020603050405020304" pitchFamily="18" charset="0"/>
          </a:endParaRPr>
        </a:p>
      </dsp:txBody>
      <dsp:txXfrm>
        <a:off x="1308164" y="504331"/>
        <a:ext cx="10410348" cy="894443"/>
      </dsp:txXfrm>
    </dsp:sp>
    <dsp:sp modelId="{2DA8B601-D096-476E-BD4A-9B0B2E7AAA16}">
      <dsp:nvSpPr>
        <dsp:cNvPr id="0" name=""/>
        <dsp:cNvSpPr/>
      </dsp:nvSpPr>
      <dsp:spPr>
        <a:xfrm>
          <a:off x="0" y="179"/>
          <a:ext cx="1238208" cy="1719422"/>
        </a:xfrm>
        <a:prstGeom prst="round2SameRect">
          <a:avLst>
            <a:gd name="adj1" fmla="val 16670"/>
            <a:gd name="adj2" fmla="val 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1</a:t>
          </a:r>
        </a:p>
      </dsp:txBody>
      <dsp:txXfrm>
        <a:off x="60455" y="60634"/>
        <a:ext cx="1117298" cy="1658967"/>
      </dsp:txXfrm>
    </dsp:sp>
    <dsp:sp modelId="{3B6881F4-25C6-42D9-B9DE-65CD14AABBD2}">
      <dsp:nvSpPr>
        <dsp:cNvPr id="0" name=""/>
        <dsp:cNvSpPr/>
      </dsp:nvSpPr>
      <dsp:spPr>
        <a:xfrm>
          <a:off x="1323212" y="1534283"/>
          <a:ext cx="10116599" cy="141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just" defTabSz="1244600">
            <a:lnSpc>
              <a:spcPct val="90000"/>
            </a:lnSpc>
            <a:spcBef>
              <a:spcPct val="0"/>
            </a:spcBef>
            <a:spcAft>
              <a:spcPct val="35000"/>
            </a:spcAft>
            <a:buNone/>
          </a:pPr>
          <a:r>
            <a:rPr lang="nl-NL" sz="2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Tập trung chỉ đạo sản xuất nông nghiệp, phòng chống dịch bệnh, với quyết tâm giành thắng lợi vụ sản xuất Đông Xuân 202</a:t>
          </a:r>
          <a:r>
            <a:rPr lang="vi-VN" sz="2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4</a:t>
          </a:r>
          <a:r>
            <a:rPr lang="nl-NL" sz="2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-202</a:t>
          </a:r>
          <a:r>
            <a:rPr lang="vi-VN" sz="2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5</a:t>
          </a:r>
          <a:endParaRPr lang="en-US" sz="26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sp:txBody>
      <dsp:txXfrm>
        <a:off x="1323212" y="1534283"/>
        <a:ext cx="10116599" cy="1415703"/>
      </dsp:txXfrm>
    </dsp:sp>
    <dsp:sp modelId="{F554227D-044F-4DE2-8960-72AD0A2E7D8A}">
      <dsp:nvSpPr>
        <dsp:cNvPr id="0" name=""/>
        <dsp:cNvSpPr/>
      </dsp:nvSpPr>
      <dsp:spPr>
        <a:xfrm>
          <a:off x="0" y="1805573"/>
          <a:ext cx="1238208" cy="1719422"/>
        </a:xfrm>
        <a:prstGeom prst="round2SameRect">
          <a:avLst>
            <a:gd name="adj1" fmla="val 16670"/>
            <a:gd name="adj2" fmla="val 0"/>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w="6350" cap="flat" cmpd="sng" algn="ctr">
          <a:solidFill>
            <a:schemeClr val="accent2">
              <a:hueOff val="-727682"/>
              <a:satOff val="-41964"/>
              <a:lumOff val="4314"/>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2</a:t>
          </a:r>
        </a:p>
      </dsp:txBody>
      <dsp:txXfrm>
        <a:off x="60455" y="1866028"/>
        <a:ext cx="1117298" cy="1658967"/>
      </dsp:txXfrm>
    </dsp:sp>
    <dsp:sp modelId="{C9CEDFDF-D679-479A-9C36-1A5C21B9F768}">
      <dsp:nvSpPr>
        <dsp:cNvPr id="0" name=""/>
        <dsp:cNvSpPr/>
      </dsp:nvSpPr>
      <dsp:spPr>
        <a:xfrm>
          <a:off x="1353371" y="3415245"/>
          <a:ext cx="10412491" cy="1719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just" defTabSz="1155700">
            <a:lnSpc>
              <a:spcPct val="90000"/>
            </a:lnSpc>
            <a:spcBef>
              <a:spcPct val="0"/>
            </a:spcBef>
            <a:spcAft>
              <a:spcPct val="35000"/>
            </a:spcAft>
            <a:buNone/>
          </a:pPr>
          <a:r>
            <a:rPr lang="it-IT" sz="2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Chủ động nắm bắt tình hình hoạt động của các doanh nghiệp</a:t>
          </a:r>
          <a:r>
            <a:rPr lang="vi-VN" sz="2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sau Tết</a:t>
          </a:r>
          <a:r>
            <a:rPr lang="it-IT" sz="2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kịp thời hỗ trợ tháo gỡ khó khăn, vướng mắc để doanh nghiệp sản xuất, kinh doanh hiệu quả</a:t>
          </a:r>
          <a:r>
            <a:rPr lang="vi-VN" sz="2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 </a:t>
          </a:r>
          <a:r>
            <a:rPr lang="it-IT" sz="2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Triển khai các giải pháp kích cầu, thúc đẩy thương mại, dịch vụ, du lịch</a:t>
          </a:r>
          <a:r>
            <a:rPr lang="vi-VN" sz="26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a:t>
          </a:r>
          <a:endParaRPr lang="en-US" sz="2600" b="0" i="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sp:txBody>
      <dsp:txXfrm>
        <a:off x="1353371" y="3415245"/>
        <a:ext cx="10412491" cy="1719422"/>
      </dsp:txXfrm>
    </dsp:sp>
    <dsp:sp modelId="{26A338F4-670E-4B7D-B9AC-9CAB07FDE5E1}">
      <dsp:nvSpPr>
        <dsp:cNvPr id="0" name=""/>
        <dsp:cNvSpPr/>
      </dsp:nvSpPr>
      <dsp:spPr>
        <a:xfrm>
          <a:off x="0" y="3610967"/>
          <a:ext cx="1238208" cy="1719422"/>
        </a:xfrm>
        <a:prstGeom prst="round2SameRect">
          <a:avLst>
            <a:gd name="adj1" fmla="val 16670"/>
            <a:gd name="adj2" fmla="val 0"/>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3</a:t>
          </a:r>
        </a:p>
      </dsp:txBody>
      <dsp:txXfrm>
        <a:off x="60455" y="3671422"/>
        <a:ext cx="1117298" cy="16589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C13CD-C13D-4E65-868A-8573DEC9CD61}">
      <dsp:nvSpPr>
        <dsp:cNvPr id="0" name=""/>
        <dsp:cNvSpPr/>
      </dsp:nvSpPr>
      <dsp:spPr>
        <a:xfrm>
          <a:off x="0" y="5452558"/>
          <a:ext cx="11471221"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E02C26-EE18-42A4-BE48-6789A6997DB0}">
      <dsp:nvSpPr>
        <dsp:cNvPr id="0" name=""/>
        <dsp:cNvSpPr/>
      </dsp:nvSpPr>
      <dsp:spPr>
        <a:xfrm>
          <a:off x="0" y="3605786"/>
          <a:ext cx="11471221"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96979C-113B-456A-A016-80C106BAFC0D}">
      <dsp:nvSpPr>
        <dsp:cNvPr id="0" name=""/>
        <dsp:cNvSpPr/>
      </dsp:nvSpPr>
      <dsp:spPr>
        <a:xfrm>
          <a:off x="0" y="1759014"/>
          <a:ext cx="11471221" cy="0"/>
        </a:xfrm>
        <a:prstGeom prst="line">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5B63A6-13D4-4674-BC5F-E14764069460}">
      <dsp:nvSpPr>
        <dsp:cNvPr id="0" name=""/>
        <dsp:cNvSpPr/>
      </dsp:nvSpPr>
      <dsp:spPr>
        <a:xfrm>
          <a:off x="1515924" y="567441"/>
          <a:ext cx="9833994" cy="914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just" defTabSz="1066800">
            <a:lnSpc>
              <a:spcPct val="90000"/>
            </a:lnSpc>
            <a:spcBef>
              <a:spcPct val="0"/>
            </a:spcBef>
            <a:spcAft>
              <a:spcPts val="0"/>
            </a:spcAft>
            <a:buNone/>
          </a:pPr>
          <a:r>
            <a:rPr lang="vi-VN" sz="2400" b="0" i="0" kern="1200">
              <a:solidFill>
                <a:schemeClr val="tx1"/>
              </a:solidFill>
            </a:rPr>
            <a:t>Tiếp tục đẩy mạnh cải cách hành chính, đẩy mạnh chuyển đổi số, chuyển đổi xanh, cải thiện mạnh mẽ môi trường đầu tư, sản xuất kinh doanh, nâng cao năng lực cạnh tranh cấp tỉnh, thu hút hiệu quả các dự án đầu tư ngoài ngân sách</a:t>
          </a:r>
          <a:endParaRPr lang="en-US" sz="2400" b="0" i="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sp:txBody>
      <dsp:txXfrm>
        <a:off x="1515924" y="567441"/>
        <a:ext cx="9833994" cy="914943"/>
      </dsp:txXfrm>
    </dsp:sp>
    <dsp:sp modelId="{2DA8B601-D096-476E-BD4A-9B0B2E7AAA16}">
      <dsp:nvSpPr>
        <dsp:cNvPr id="0" name=""/>
        <dsp:cNvSpPr/>
      </dsp:nvSpPr>
      <dsp:spPr>
        <a:xfrm>
          <a:off x="0" y="183"/>
          <a:ext cx="1225874" cy="1758830"/>
        </a:xfrm>
        <a:prstGeom prst="round2SameRect">
          <a:avLst>
            <a:gd name="adj1" fmla="val 16670"/>
            <a:gd name="adj2" fmla="val 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4</a:t>
          </a:r>
        </a:p>
      </dsp:txBody>
      <dsp:txXfrm>
        <a:off x="59853" y="60036"/>
        <a:ext cx="1106168" cy="1698977"/>
      </dsp:txXfrm>
    </dsp:sp>
    <dsp:sp modelId="{C9CEDFDF-D679-479A-9C36-1A5C21B9F768}">
      <dsp:nvSpPr>
        <dsp:cNvPr id="0" name=""/>
        <dsp:cNvSpPr/>
      </dsp:nvSpPr>
      <dsp:spPr>
        <a:xfrm>
          <a:off x="1563949" y="1795773"/>
          <a:ext cx="9795540" cy="175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just" defTabSz="1244600">
            <a:lnSpc>
              <a:spcPct val="90000"/>
            </a:lnSpc>
            <a:spcBef>
              <a:spcPct val="0"/>
            </a:spcBef>
            <a:spcAft>
              <a:spcPts val="0"/>
            </a:spcAft>
            <a:buNone/>
          </a:pPr>
          <a:r>
            <a:rPr lang="vi-VN" sz="2400" b="0" i="0" kern="1200">
              <a:solidFill>
                <a:prstClr val="black">
                  <a:hueOff val="0"/>
                  <a:satOff val="0"/>
                  <a:lumOff val="0"/>
                  <a:alphaOff val="0"/>
                </a:prstClr>
              </a:solidFill>
              <a:latin typeface="+mn-lt"/>
              <a:ea typeface="+mn-ea"/>
              <a:cs typeface="Times New Roman" panose="02020603050405020304" pitchFamily="18" charset="0"/>
            </a:rPr>
            <a:t>Chuẩn bị, tổ chức tốt các sự kiện, chương trình, lễ hội lớn năm 2025, nhất là sự kiện trong quý I năm 2025 như: Chương trình mừng Đảng mừng Xuân, Lễ hội kỷ niệm 236 Chiến thắng Ngọc Hồi - Đống Đa, các </a:t>
          </a:r>
          <a:r>
            <a:rPr lang="vi-VN" sz="2400" b="0" i="0" kern="1200">
              <a:latin typeface="+mn-lt"/>
            </a:rPr>
            <a:t>sự kiện văn hóa, thể thao, du lịch chào mừng kỷ niệm 50 năm Ngày giải phóng tỉnh Bình Định (31-3-1975 - 31-3-2025)...</a:t>
          </a:r>
          <a:endParaRPr lang="vi-VN" sz="2400" b="0" i="0" kern="1200">
            <a:solidFill>
              <a:prstClr val="black">
                <a:hueOff val="0"/>
                <a:satOff val="0"/>
                <a:lumOff val="0"/>
                <a:alphaOff val="0"/>
              </a:prstClr>
            </a:solidFill>
            <a:latin typeface="+mn-lt"/>
            <a:ea typeface="+mn-ea"/>
            <a:cs typeface="Times New Roman" panose="02020603050405020304" pitchFamily="18" charset="0"/>
          </a:endParaRPr>
        </a:p>
      </dsp:txBody>
      <dsp:txXfrm>
        <a:off x="1563949" y="1795773"/>
        <a:ext cx="9795540" cy="1758830"/>
      </dsp:txXfrm>
    </dsp:sp>
    <dsp:sp modelId="{26A338F4-670E-4B7D-B9AC-9CAB07FDE5E1}">
      <dsp:nvSpPr>
        <dsp:cNvPr id="0" name=""/>
        <dsp:cNvSpPr/>
      </dsp:nvSpPr>
      <dsp:spPr>
        <a:xfrm>
          <a:off x="0" y="1846955"/>
          <a:ext cx="1225874" cy="1758830"/>
        </a:xfrm>
        <a:prstGeom prst="round2SameRect">
          <a:avLst>
            <a:gd name="adj1" fmla="val 16670"/>
            <a:gd name="adj2" fmla="val 0"/>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w="6350" cap="flat" cmpd="sng" algn="ctr">
          <a:solidFill>
            <a:schemeClr val="accent2">
              <a:hueOff val="-727682"/>
              <a:satOff val="-41964"/>
              <a:lumOff val="4314"/>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5</a:t>
          </a:r>
        </a:p>
      </dsp:txBody>
      <dsp:txXfrm>
        <a:off x="59853" y="1906808"/>
        <a:ext cx="1106168" cy="1698977"/>
      </dsp:txXfrm>
    </dsp:sp>
    <dsp:sp modelId="{8D2EFB67-B1CE-45EF-A10A-28C5F1E2DEA3}">
      <dsp:nvSpPr>
        <dsp:cNvPr id="0" name=""/>
        <dsp:cNvSpPr/>
      </dsp:nvSpPr>
      <dsp:spPr>
        <a:xfrm>
          <a:off x="1474966" y="3984752"/>
          <a:ext cx="9688158" cy="1159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just" defTabSz="1244600">
            <a:lnSpc>
              <a:spcPct val="90000"/>
            </a:lnSpc>
            <a:spcBef>
              <a:spcPct val="0"/>
            </a:spcBef>
            <a:spcAft>
              <a:spcPts val="0"/>
            </a:spcAft>
            <a:buNone/>
          </a:pPr>
          <a:r>
            <a:rPr lang="en-US" sz="2400" kern="1200" spc="-20">
              <a:solidFill>
                <a:schemeClr val="tx1"/>
              </a:solidFill>
              <a:latin typeface="Arial" panose="020B0604020202020204" pitchFamily="34" charset="0"/>
              <a:ea typeface="+mn-ea"/>
              <a:cs typeface="Arial" panose="020B0604020202020204" pitchFamily="34" charset="0"/>
            </a:rPr>
            <a:t>Thực hiện kịp thời các chính sách về </a:t>
          </a:r>
          <a:r>
            <a:rPr lang="vi-VN" sz="2400" b="0" i="0" kern="1200">
              <a:solidFill>
                <a:schemeClr val="tx1"/>
              </a:solidFill>
              <a:latin typeface="Arial" panose="020B0604020202020204" pitchFamily="34" charset="0"/>
              <a:cs typeface="Arial" panose="020B0604020202020204" pitchFamily="34" charset="0"/>
            </a:rPr>
            <a:t>y tế, giáo dục, xóa nhà tạm, nhà dột nát. </a:t>
          </a:r>
          <a:r>
            <a:rPr lang="vi-VN" sz="2400" b="0" i="0" kern="1200">
              <a:solidFill>
                <a:schemeClr val="tx1"/>
              </a:solidFill>
            </a:rPr>
            <a:t>Đảm bảo an ninh chính trị, trật tự an toàn xã hội. Tăng cường công tác phòng, chống tham nhũng, lãng phí, tiêu cực.</a:t>
          </a:r>
          <a:endParaRPr lang="en-US" sz="2400" b="0" i="0" kern="1200">
            <a:solidFill>
              <a:prstClr val="black">
                <a:hueOff val="0"/>
                <a:satOff val="0"/>
                <a:lumOff val="0"/>
                <a:alphaOff val="0"/>
              </a:prstClr>
            </a:solidFill>
            <a:latin typeface="Arial" panose="020B0604020202020204" pitchFamily="34" charset="0"/>
            <a:ea typeface="+mn-ea"/>
            <a:cs typeface="+mn-cs"/>
          </a:endParaRPr>
        </a:p>
      </dsp:txBody>
      <dsp:txXfrm>
        <a:off x="1474966" y="3984752"/>
        <a:ext cx="9688158" cy="1159684"/>
      </dsp:txXfrm>
    </dsp:sp>
    <dsp:sp modelId="{43AC833B-96AE-40BD-B7E6-75B1C76810E5}">
      <dsp:nvSpPr>
        <dsp:cNvPr id="0" name=""/>
        <dsp:cNvSpPr/>
      </dsp:nvSpPr>
      <dsp:spPr>
        <a:xfrm>
          <a:off x="0" y="3693727"/>
          <a:ext cx="1225874" cy="1758830"/>
        </a:xfrm>
        <a:prstGeom prst="round2SameRect">
          <a:avLst>
            <a:gd name="adj1" fmla="val 16670"/>
            <a:gd name="adj2" fmla="val 0"/>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6</a:t>
          </a:r>
        </a:p>
      </dsp:txBody>
      <dsp:txXfrm>
        <a:off x="59853" y="3753580"/>
        <a:ext cx="1106168" cy="1698977"/>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437" cy="46455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5917" y="0"/>
            <a:ext cx="3027436" cy="464559"/>
          </a:xfrm>
          <a:prstGeom prst="rect">
            <a:avLst/>
          </a:prstGeom>
        </p:spPr>
        <p:txBody>
          <a:bodyPr vert="horz" lIns="91440" tIns="45720" rIns="91440" bIns="45720" rtlCol="0"/>
          <a:lstStyle>
            <a:lvl1pPr algn="r">
              <a:defRPr sz="1200"/>
            </a:lvl1pPr>
          </a:lstStyle>
          <a:p>
            <a:fld id="{B13A25BA-8A98-4EEA-8689-C0028DE6E2D9}" type="datetimeFigureOut">
              <a:rPr lang="en-US" smtClean="0"/>
              <a:t>1/21/2025</a:t>
            </a:fld>
            <a:endParaRPr lang="en-US"/>
          </a:p>
        </p:txBody>
      </p:sp>
      <p:sp>
        <p:nvSpPr>
          <p:cNvPr id="4" name="Footer Placeholder 3"/>
          <p:cNvSpPr>
            <a:spLocks noGrp="1"/>
          </p:cNvSpPr>
          <p:nvPr>
            <p:ph type="ftr" sz="quarter" idx="2"/>
          </p:nvPr>
        </p:nvSpPr>
        <p:spPr>
          <a:xfrm>
            <a:off x="1" y="8817648"/>
            <a:ext cx="3027437" cy="46455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5917" y="8817648"/>
            <a:ext cx="3027436" cy="464558"/>
          </a:xfrm>
          <a:prstGeom prst="rect">
            <a:avLst/>
          </a:prstGeom>
        </p:spPr>
        <p:txBody>
          <a:bodyPr vert="horz" lIns="91440" tIns="45720" rIns="91440" bIns="45720" rtlCol="0" anchor="b"/>
          <a:lstStyle>
            <a:lvl1pPr algn="r">
              <a:defRPr sz="1200"/>
            </a:lvl1pPr>
          </a:lstStyle>
          <a:p>
            <a:fld id="{55C72323-D372-47DC-A3A4-6E0EAAF160B0}" type="slidenum">
              <a:rPr lang="en-US" smtClean="0"/>
              <a:t>‹#›</a:t>
            </a:fld>
            <a:endParaRPr lang="en-US"/>
          </a:p>
        </p:txBody>
      </p:sp>
    </p:spTree>
    <p:extLst>
      <p:ext uri="{BB962C8B-B14F-4D97-AF65-F5344CB8AC3E}">
        <p14:creationId xmlns:p14="http://schemas.microsoft.com/office/powerpoint/2010/main" val="482817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4" cy="46579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550" y="1"/>
            <a:ext cx="3026834" cy="465797"/>
          </a:xfrm>
          <a:prstGeom prst="rect">
            <a:avLst/>
          </a:prstGeom>
        </p:spPr>
        <p:txBody>
          <a:bodyPr vert="horz" lIns="91440" tIns="45720" rIns="91440" bIns="45720" rtlCol="0"/>
          <a:lstStyle>
            <a:lvl1pPr algn="r">
              <a:defRPr sz="1200"/>
            </a:lvl1pPr>
          </a:lstStyle>
          <a:p>
            <a:fld id="{3769496F-9A71-4833-9730-4D2CD16F06D7}" type="datetimeFigureOut">
              <a:rPr lang="en-US" smtClean="0"/>
              <a:t>1/21/2025</a:t>
            </a:fld>
            <a:endParaRPr lang="en-US"/>
          </a:p>
        </p:txBody>
      </p:sp>
      <p:sp>
        <p:nvSpPr>
          <p:cNvPr id="4" name="Slide Image Placeholder 3"/>
          <p:cNvSpPr>
            <a:spLocks noGrp="1" noRot="1" noChangeAspect="1"/>
          </p:cNvSpPr>
          <p:nvPr>
            <p:ph type="sldImg" idx="2"/>
          </p:nvPr>
        </p:nvSpPr>
        <p:spPr>
          <a:xfrm>
            <a:off x="708025" y="1160463"/>
            <a:ext cx="5568950" cy="31321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1" y="4467781"/>
            <a:ext cx="5588000" cy="365545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5"/>
            <a:ext cx="3026834" cy="46579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5"/>
            <a:ext cx="3026834" cy="465796"/>
          </a:xfrm>
          <a:prstGeom prst="rect">
            <a:avLst/>
          </a:prstGeom>
        </p:spPr>
        <p:txBody>
          <a:bodyPr vert="horz" lIns="91440" tIns="45720" rIns="91440" bIns="45720" rtlCol="0" anchor="b"/>
          <a:lstStyle>
            <a:lvl1pPr algn="r">
              <a:defRPr sz="1200"/>
            </a:lvl1pPr>
          </a:lstStyle>
          <a:p>
            <a:fld id="{B4F1694E-3169-44A7-8401-E9E00CD4E967}" type="slidenum">
              <a:rPr lang="en-US" smtClean="0"/>
              <a:t>‹#›</a:t>
            </a:fld>
            <a:endParaRPr lang="en-US"/>
          </a:p>
        </p:txBody>
      </p:sp>
    </p:spTree>
    <p:extLst>
      <p:ext uri="{BB962C8B-B14F-4D97-AF65-F5344CB8AC3E}">
        <p14:creationId xmlns:p14="http://schemas.microsoft.com/office/powerpoint/2010/main" val="334280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530225"/>
            <a:ext cx="5300663" cy="2981325"/>
          </a:xfrm>
        </p:spPr>
      </p:sp>
      <p:sp>
        <p:nvSpPr>
          <p:cNvPr id="3" name="Notes Placeholder 2"/>
          <p:cNvSpPr>
            <a:spLocks noGrp="1"/>
          </p:cNvSpPr>
          <p:nvPr>
            <p:ph type="body" idx="1"/>
          </p:nvPr>
        </p:nvSpPr>
        <p:spPr/>
        <p:txBody>
          <a:bodyPr rtlCol="0"/>
          <a:lstStyle/>
          <a:p>
            <a:pPr rtl="0"/>
            <a:endParaRPr lang="en-US"/>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3 August 2022</a:t>
            </a: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998757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87675" y="479425"/>
            <a:ext cx="4264025" cy="2398713"/>
          </a:xfrm>
        </p:spPr>
      </p:sp>
      <p:sp>
        <p:nvSpPr>
          <p:cNvPr id="3" name="Notes Placeholder 2"/>
          <p:cNvSpPr>
            <a:spLocks noGrp="1"/>
          </p:cNvSpPr>
          <p:nvPr>
            <p:ph type="body" idx="1"/>
          </p:nvPr>
        </p:nvSpPr>
        <p:spPr/>
        <p:txBody>
          <a:bodyPr/>
          <a:lstStyle/>
          <a:p>
            <a:pPr algn="just">
              <a:lnSpc>
                <a:spcPct val="150000"/>
              </a:lnSpc>
              <a:spcAft>
                <a:spcPts val="100"/>
              </a:spcAft>
            </a:pP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Kim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ngạch</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dịch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2022,</a:t>
            </a:r>
            <a:r>
              <a:rPr lang="vi-VN"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ước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12,9 tỷ </a:t>
            </a:r>
            <a:r>
              <a:rPr lang="en-GB" sz="1000" b="0" dirty="0">
                <a:effectLst/>
                <a:latin typeface="Times New Roman" panose="02020603050405020304" pitchFamily="18" charset="0"/>
                <a:ea typeface="Times New Roman" panose="02020603050405020304" pitchFamily="18" charset="0"/>
                <a:cs typeface="Times New Roman" panose="02020603050405020304" pitchFamily="18" charset="0"/>
              </a:rPr>
              <a:t>USD</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145,2% </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so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20</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vi-V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00"/>
              </a:spcAft>
            </a:pP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Kim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ngạch</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nhập</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25,5 </a:t>
            </a:r>
            <a:r>
              <a:rPr lang="en-GB" sz="1000" b="1" dirty="0" err="1">
                <a:effectLst/>
                <a:latin typeface="Times New Roman" panose="02020603050405020304" pitchFamily="18" charset="0"/>
                <a:ea typeface="Times New Roman" panose="02020603050405020304" pitchFamily="18" charset="0"/>
                <a:cs typeface="Times New Roman" panose="02020603050405020304" pitchFamily="18" charset="0"/>
              </a:rPr>
              <a:t>tỷ</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 USD</a:t>
            </a: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b="1"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 23,6</a:t>
            </a:r>
            <a:r>
              <a:rPr lang="en-GB" sz="10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1000" b="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100"/>
              </a:spcAft>
            </a:pPr>
            <a:r>
              <a:rPr lang="es-NI" sz="1000" dirty="0">
                <a:effectLst/>
                <a:latin typeface="Times New Roman" panose="02020603050405020304" pitchFamily="18" charset="0"/>
                <a:ea typeface="Times New Roman" panose="02020603050405020304" pitchFamily="18" charset="0"/>
                <a:cs typeface="Times New Roman" panose="02020603050405020304" pitchFamily="18" charset="0"/>
              </a:rPr>
              <a:t>Nhập siêu dịch vụ </a:t>
            </a:r>
            <a:r>
              <a:rPr lang="es-NI" sz="10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s-NI"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NI" sz="1000" b="1" dirty="0">
                <a:effectLst/>
                <a:latin typeface="Times New Roman" panose="02020603050405020304" pitchFamily="18" charset="0"/>
                <a:ea typeface="Times New Roman" panose="02020603050405020304" pitchFamily="18" charset="0"/>
                <a:cs typeface="Times New Roman" panose="02020603050405020304" pitchFamily="18" charset="0"/>
              </a:rPr>
              <a:t>12,6 tỷ USD </a:t>
            </a:r>
            <a:r>
              <a:rPr lang="es-NI" sz="1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đó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phí</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dịch vụ vận tải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bảo hiểm</a:t>
            </a:r>
            <a:r>
              <a:rPr lang="vi-VN" sz="1000" dirty="0">
                <a:effectLst/>
                <a:latin typeface="Times New Roman" panose="02020603050405020304" pitchFamily="18" charset="0"/>
                <a:ea typeface="Times New Roman" panose="02020603050405020304" pitchFamily="18" charset="0"/>
                <a:cs typeface="Times New Roman" panose="02020603050405020304" pitchFamily="18" charset="0"/>
              </a:rPr>
              <a:t> trong</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nhập</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9 tỷ USD</a:t>
            </a:r>
            <a:r>
              <a:rPr lang="es-NI" sz="1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8506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97124-9FD4-0734-9A18-E09798AD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4BDE3-4F8E-3CC8-227C-1154A433FF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2749C4-28D0-F8EB-DB12-38688CB2D68D}"/>
              </a:ext>
            </a:extLst>
          </p:cNvPr>
          <p:cNvSpPr>
            <a:spLocks noGrp="1"/>
          </p:cNvSpPr>
          <p:nvPr>
            <p:ph type="body" idx="1"/>
          </p:nvPr>
        </p:nvSpPr>
        <p:spPr/>
        <p:txBody>
          <a:bodyPr/>
          <a:lstStyle/>
          <a:p>
            <a:endParaRPr lang="en-US" b="0"/>
          </a:p>
        </p:txBody>
      </p:sp>
      <p:sp>
        <p:nvSpPr>
          <p:cNvPr id="4" name="Slide Number Placeholder 3">
            <a:extLst>
              <a:ext uri="{FF2B5EF4-FFF2-40B4-BE49-F238E27FC236}">
                <a16:creationId xmlns:a16="http://schemas.microsoft.com/office/drawing/2014/main" id="{05741F04-C8E6-0A4F-1093-18C234AA18A4}"/>
              </a:ext>
            </a:extLst>
          </p:cNvPr>
          <p:cNvSpPr>
            <a:spLocks noGrp="1"/>
          </p:cNvSpPr>
          <p:nvPr>
            <p:ph type="sldNum" sz="quarter" idx="10"/>
          </p:nvPr>
        </p:nvSpPr>
        <p:spPr/>
        <p:txBody>
          <a:bodyPr/>
          <a:lstStyle/>
          <a:p>
            <a:fld id="{B4F1694E-3169-44A7-8401-E9E00CD4E967}"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617043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530225"/>
            <a:ext cx="5300663" cy="2981325"/>
          </a:xfrm>
        </p:spPr>
      </p:sp>
      <p:sp>
        <p:nvSpPr>
          <p:cNvPr id="3" name="Notes Placeholder 2"/>
          <p:cNvSpPr>
            <a:spLocks noGrp="1"/>
          </p:cNvSpPr>
          <p:nvPr>
            <p:ph type="body" idx="1"/>
          </p:nvPr>
        </p:nvSpPr>
        <p:spPr/>
        <p:txBody>
          <a:bodyPr rtlCol="0"/>
          <a:lstStyle/>
          <a:p>
            <a:pPr rtl="0"/>
            <a:endParaRPr lang="en-US"/>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3 August 2022</a:t>
            </a: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604377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em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oleObject" Target="../embeddings/oleObject2.bin"/><Relationship Id="rId5" Type="http://schemas.openxmlformats.org/officeDocument/2006/relationships/slideMaster" Target="../slideMasters/slideMaster2.xml"/><Relationship Id="rId4" Type="http://schemas.openxmlformats.org/officeDocument/2006/relationships/tags" Target="../tags/tag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C8FD8C-CF71-431A-B047-B9C0AD90297B}" type="datetime1">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534911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BF1C53-03C2-49CB-85BD-9F1805AA3A86}" type="datetime1">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25406998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E29A47-9FA6-482E-AAAD-41E7E8B8F414}" type="datetime1">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5754689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395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2980686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11137579-B847-4EB5-981F-3534B96300A7}"/>
              </a:ext>
            </a:extLst>
          </p:cNvPr>
          <p:cNvSpPr/>
          <p:nvPr userDrawn="1"/>
        </p:nvSpPr>
        <p:spPr>
          <a:xfrm>
            <a:off x="0" y="0"/>
            <a:ext cx="12192000" cy="685800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a:solidFill>
                <a:schemeClr val="bg1"/>
              </a:solidFill>
            </a:endParaRPr>
          </a:p>
        </p:txBody>
      </p:sp>
      <p:pic>
        <p:nvPicPr>
          <p:cNvPr id="4" name="Picture 3">
            <a:extLst>
              <a:ext uri="{FF2B5EF4-FFF2-40B4-BE49-F238E27FC236}">
                <a16:creationId xmlns:a16="http://schemas.microsoft.com/office/drawing/2014/main" id="{A76312C5-E0E5-4523-BCA1-3FAC43AF8F7C}"/>
              </a:ext>
            </a:extLst>
          </p:cNvPr>
          <p:cNvPicPr>
            <a:picLocks/>
          </p:cNvPicPr>
          <p:nvPr userDrawn="1"/>
        </p:nvPicPr>
        <p:blipFill>
          <a:blip r:embed="rId5" cstate="screen">
            <a:extLst>
              <a:ext uri="{28A0092B-C50C-407E-A947-70E740481C1C}">
                <a14:useLocalDpi xmlns:a14="http://schemas.microsoft.com/office/drawing/2010/main"/>
              </a:ext>
            </a:extLst>
          </a:blip>
          <a:stretch>
            <a:fillRect/>
          </a:stretch>
        </p:blipFill>
        <p:spPr bwMode="ltGray">
          <a:xfrm>
            <a:off x="5003111" y="2336415"/>
            <a:ext cx="2185778" cy="2185171"/>
          </a:xfrm>
          <a:prstGeom prst="rect">
            <a:avLst/>
          </a:prstGeom>
        </p:spPr>
      </p:pic>
    </p:spTree>
    <p:extLst>
      <p:ext uri="{BB962C8B-B14F-4D97-AF65-F5344CB8AC3E}">
        <p14:creationId xmlns:p14="http://schemas.microsoft.com/office/powerpoint/2010/main" val="2746103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45499AC-552A-459C-ADE0-B317E3F6822D}" type="datetime1">
              <a:rPr lang="en-US" smtClean="0">
                <a:solidFill>
                  <a:prstClr val="black">
                    <a:tint val="75000"/>
                  </a:prstClr>
                </a:solidFill>
              </a:rPr>
              <a:t>1/21/2025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5482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C62ED7-F7B0-4FF8-BD19-7361FF1B6B6C}" type="datetime1">
              <a:rPr lang="en-US" smtClean="0">
                <a:solidFill>
                  <a:prstClr val="black">
                    <a:tint val="75000"/>
                  </a:prstClr>
                </a:solidFill>
              </a:rPr>
              <a:t>1/21/2025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91874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BF3C5F-052E-4ADC-B2C1-0C749083E065}" type="datetime1">
              <a:rPr lang="en-US" smtClean="0">
                <a:solidFill>
                  <a:prstClr val="black">
                    <a:tint val="75000"/>
                  </a:prstClr>
                </a:solidFill>
              </a:rPr>
              <a:t>1/21/2025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72676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C83293-D424-43FC-9854-D5AF3EAA3B2F}" type="datetime1">
              <a:rPr lang="en-US" smtClean="0">
                <a:solidFill>
                  <a:prstClr val="black">
                    <a:tint val="75000"/>
                  </a:prstClr>
                </a:solidFill>
              </a:rPr>
              <a:t>1/21/2025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2637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51BB24-B24C-4E96-96FD-3964D3CA77EE}" type="datetime1">
              <a:rPr lang="en-US" smtClean="0">
                <a:solidFill>
                  <a:prstClr val="black">
                    <a:tint val="75000"/>
                  </a:prstClr>
                </a:solidFill>
              </a:rPr>
              <a:t>1/21/2025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70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53F58D-D92B-48FB-8F0F-3BD6ED8A8D88}" type="datetime1">
              <a:rPr lang="en-US" smtClean="0">
                <a:solidFill>
                  <a:prstClr val="black">
                    <a:tint val="75000"/>
                  </a:prstClr>
                </a:solidFill>
              </a:rPr>
              <a:t>1/21/2025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474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76D199-5E33-47D3-9619-6DE3F9F40B6E}" type="datetime1">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486624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F0C49-B718-4DBF-9CD5-AF076E6C4F62}" type="datetime1">
              <a:rPr lang="en-US" smtClean="0">
                <a:solidFill>
                  <a:prstClr val="black">
                    <a:tint val="75000"/>
                  </a:prstClr>
                </a:solidFill>
              </a:rPr>
              <a:t>1/21/2025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44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D284D6-ED95-4EE4-A014-2FFAAF555D19}" type="datetime1">
              <a:rPr lang="en-US" smtClean="0">
                <a:solidFill>
                  <a:prstClr val="black">
                    <a:tint val="75000"/>
                  </a:prstClr>
                </a:solidFill>
              </a:rPr>
              <a:t>1/21/2025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97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43612F-5B49-4879-B99A-F14DF3D27031}" type="datetime1">
              <a:rPr lang="en-US" smtClean="0">
                <a:solidFill>
                  <a:prstClr val="black">
                    <a:tint val="75000"/>
                  </a:prstClr>
                </a:solidFill>
              </a:rPr>
              <a:t>1/21/2025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3917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A64286-EBB9-4DD2-BE4A-BDAE3ACBDFA5}" type="datetime1">
              <a:rPr lang="en-US" smtClean="0">
                <a:solidFill>
                  <a:prstClr val="black">
                    <a:tint val="75000"/>
                  </a:prstClr>
                </a:solidFill>
              </a:rPr>
              <a:t>1/21/2025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9390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164894-728A-43C7-808A-BF58C7990684}" type="datetime1">
              <a:rPr lang="en-US" smtClean="0">
                <a:solidFill>
                  <a:prstClr val="black">
                    <a:tint val="75000"/>
                  </a:prstClr>
                </a:solidFill>
              </a:rPr>
              <a:t>1/21/2025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7326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33527"/>
            <a:ext cx="10972800" cy="5019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613527"/>
            <a:ext cx="2844800" cy="244475"/>
          </a:xfrm>
          <a:prstGeom prst="rect">
            <a:avLst/>
          </a:prstGeom>
        </p:spPr>
        <p:txBody>
          <a:bodyPr/>
          <a:lstStyle>
            <a:lvl1pPr>
              <a:defRPr smtClean="0">
                <a:latin typeface="Arial" pitchFamily="34" charset="0"/>
              </a:defRPr>
            </a:lvl1pPr>
          </a:lstStyle>
          <a:p>
            <a:pPr>
              <a:defRPr/>
            </a:pPr>
            <a:endParaRPr lang="en-US"/>
          </a:p>
        </p:txBody>
      </p:sp>
      <p:sp>
        <p:nvSpPr>
          <p:cNvPr id="5" name="Slide Number Placeholder 4"/>
          <p:cNvSpPr>
            <a:spLocks noGrp="1"/>
          </p:cNvSpPr>
          <p:nvPr>
            <p:ph type="sldNum" sz="quarter" idx="11"/>
          </p:nvPr>
        </p:nvSpPr>
        <p:spPr>
          <a:xfrm>
            <a:off x="8737600" y="6613527"/>
            <a:ext cx="2844800" cy="244475"/>
          </a:xfrm>
          <a:prstGeom prst="rect">
            <a:avLst/>
          </a:prstGeom>
        </p:spPr>
        <p:txBody>
          <a:bodyPr/>
          <a:lstStyle>
            <a:lvl1pPr>
              <a:defRPr smtClean="0">
                <a:latin typeface="Arial" pitchFamily="34" charset="0"/>
              </a:defRPr>
            </a:lvl1pPr>
          </a:lstStyle>
          <a:p>
            <a:pPr>
              <a:defRPr/>
            </a:pPr>
            <a:fld id="{66D911F5-5C36-497D-9EEB-1EC39DB548F0}" type="slidenum">
              <a:rPr lang="en-US"/>
              <a:pPr>
                <a:defRPr/>
              </a:pPr>
              <a:t>‹#›</a:t>
            </a:fld>
            <a:endParaRPr lang="en-US"/>
          </a:p>
        </p:txBody>
      </p:sp>
      <p:sp>
        <p:nvSpPr>
          <p:cNvPr id="6" name="Footer Placeholder 5"/>
          <p:cNvSpPr>
            <a:spLocks noGrp="1"/>
          </p:cNvSpPr>
          <p:nvPr>
            <p:ph type="ftr" sz="quarter" idx="12"/>
          </p:nvPr>
        </p:nvSpPr>
        <p:spPr>
          <a:xfrm>
            <a:off x="609600" y="1143002"/>
            <a:ext cx="11277600" cy="239713"/>
          </a:xfrm>
          <a:prstGeom prst="rect">
            <a:avLst/>
          </a:prstGeom>
        </p:spPr>
        <p:txBody>
          <a:bodyPr/>
          <a:lstStyle>
            <a:lvl1pPr>
              <a:defRPr smtClean="0">
                <a:latin typeface="Arial" pitchFamily="34" charset="0"/>
              </a:defRPr>
            </a:lvl1pPr>
          </a:lstStyle>
          <a:p>
            <a:pPr>
              <a:defRPr/>
            </a:pPr>
            <a:r>
              <a:rPr lang="en-US"/>
              <a:t>www.themegallery.com</a:t>
            </a:r>
          </a:p>
        </p:txBody>
      </p:sp>
    </p:spTree>
    <p:extLst>
      <p:ext uri="{BB962C8B-B14F-4D97-AF65-F5344CB8AC3E}">
        <p14:creationId xmlns:p14="http://schemas.microsoft.com/office/powerpoint/2010/main" val="3758909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567012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rtlCol="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rtl="0">
              <a:buNone/>
            </a:pPr>
            <a:r>
              <a:rPr lang="vi-VN"/>
              <a:t>Add tracker</a:t>
            </a:r>
          </a:p>
        </p:txBody>
      </p:sp>
      <p:sp>
        <p:nvSpPr>
          <p:cNvPr id="6" name="5. Source" hidden="1">
            <a:extLst>
              <a:ext uri="{FF2B5EF4-FFF2-40B4-BE49-F238E27FC236}">
                <a16:creationId xmlns:a16="http://schemas.microsoft.com/office/drawing/2014/main" id="{2A305796-4420-41B5-A522-C826E0D23B4A}"/>
              </a:ext>
            </a:extLst>
          </p:cNvPr>
          <p:cNvSpPr txBox="1"/>
          <p:nvPr userDrawn="1">
            <p:custDataLst>
              <p:tags r:id="rId4"/>
            </p:custDataLst>
          </p:nvPr>
        </p:nvSpPr>
        <p:spPr>
          <a:xfrm>
            <a:off x="554734" y="6498754"/>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vi-VN"/>
              <a:t>Source: …</a:t>
            </a:r>
          </a:p>
        </p:txBody>
      </p:sp>
    </p:spTree>
    <p:extLst>
      <p:ext uri="{BB962C8B-B14F-4D97-AF65-F5344CB8AC3E}">
        <p14:creationId xmlns:p14="http://schemas.microsoft.com/office/powerpoint/2010/main" val="2323213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05058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5438"/>
            <a:ext cx="10972800" cy="927100"/>
          </a:xfrm>
        </p:spPr>
        <p:txBody>
          <a:bodyPr/>
          <a:lstStyle>
            <a:lvl1pPr>
              <a:defRPr sz="3600"/>
            </a:lvl1p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52066070-0DE7-42E7-B2EA-1B718EC8B148}" type="slidenum">
              <a:rPr lang="en-US"/>
              <a:pPr/>
              <a:t>‹#›</a:t>
            </a:fld>
            <a:endParaRPr lang="en-US"/>
          </a:p>
        </p:txBody>
      </p:sp>
    </p:spTree>
    <p:extLst>
      <p:ext uri="{BB962C8B-B14F-4D97-AF65-F5344CB8AC3E}">
        <p14:creationId xmlns:p14="http://schemas.microsoft.com/office/powerpoint/2010/main" val="28917682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752389069"/>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751D20-0B7B-41C7-896B-D41C104A9383}" type="datetime1">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201647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CA4746-4A6C-4A62-990F-F4AA37400A59}" type="datetime1">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2030243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556285-9ED6-430D-A781-598168792AEF}" type="datetime1">
              <a:rPr lang="en-US" smtClean="0"/>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015922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E10B97-8853-466D-B8AB-5B32F0D0322C}" type="datetime1">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737839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AFE87-39CD-44B3-9FF2-DC3EF63DB0BA}" type="datetime1">
              <a:rPr lang="en-US" smtClean="0"/>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0269866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7B62C4-F791-4682-8657-84D8891863B9}" type="datetime1">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588551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AAF4ED-3D47-404A-837F-A108FBF8983F}" type="datetime1">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906786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DAB78-1B7C-4E9D-A349-0557F68F1021}" type="datetime1">
              <a:rPr lang="en-US" smtClean="0"/>
              <a:t>1/21/2025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15C46-EFED-442F-A461-9326BB63CDA6}" type="slidenum">
              <a:rPr lang="en-US" smtClean="0"/>
              <a:t>‹#›</a:t>
            </a:fld>
            <a:endParaRPr lang="en-US"/>
          </a:p>
        </p:txBody>
      </p:sp>
    </p:spTree>
    <p:extLst>
      <p:ext uri="{BB962C8B-B14F-4D97-AF65-F5344CB8AC3E}">
        <p14:creationId xmlns:p14="http://schemas.microsoft.com/office/powerpoint/2010/main" val="2420206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926" r:id="rId12"/>
    <p:sldLayoutId id="2147483932" r:id="rId13"/>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DD5FDE-F135-48DD-A941-D334C99FBE0F}" type="datetime1">
              <a:rPr lang="en-US" smtClean="0">
                <a:solidFill>
                  <a:prstClr val="black">
                    <a:tint val="75000"/>
                  </a:prstClr>
                </a:solidFill>
              </a:rPr>
              <a:t>1/21/2025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15C46-EFED-442F-A461-9326BB63CD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81221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30" r:id="rId12"/>
    <p:sldLayoutId id="2147483931" r:id="rId13"/>
    <p:sldLayoutId id="2147483938" r:id="rId14"/>
    <p:sldLayoutId id="2147483939" r:id="rId15"/>
    <p:sldLayoutId id="2147483940" r:id="rId16"/>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6.xml"/><Relationship Id="rId1" Type="http://schemas.openxmlformats.org/officeDocument/2006/relationships/tags" Target="../tags/tag7.xml"/><Relationship Id="rId6" Type="http://schemas.openxmlformats.org/officeDocument/2006/relationships/image" Target="../media/image18.jpg"/><Relationship Id="rId5" Type="http://schemas.openxmlformats.org/officeDocument/2006/relationships/image" Target="../media/image4.e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6.xml"/><Relationship Id="rId1" Type="http://schemas.openxmlformats.org/officeDocument/2006/relationships/tags" Target="../tags/tag6.xml"/><Relationship Id="rId6" Type="http://schemas.openxmlformats.org/officeDocument/2006/relationships/image" Target="../media/image5.jpg"/><Relationship Id="rId5" Type="http://schemas.openxmlformats.org/officeDocument/2006/relationships/image" Target="../media/image4.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2986481" y="2432808"/>
            <a:ext cx="8900719" cy="1753202"/>
          </a:xfrm>
        </p:spPr>
        <p:txBody>
          <a:bodyPr/>
          <a:lstStyle/>
          <a:p>
            <a:pPr algn="ctr"/>
            <a:r>
              <a:rPr lang="vi-VN" sz="4400">
                <a:solidFill>
                  <a:srgbClr val="FF0000"/>
                </a:solidFill>
                <a:latin typeface="Times New Roman" panose="02020603050405020304" pitchFamily="18" charset="0"/>
                <a:cs typeface="Times New Roman" panose="02020603050405020304" pitchFamily="18" charset="0"/>
              </a:rPr>
              <a:t>BÁO CÁO</a:t>
            </a:r>
            <a:br>
              <a:rPr lang="vi-VN" sz="2000">
                <a:solidFill>
                  <a:schemeClr val="tx1"/>
                </a:solidFill>
                <a:latin typeface="Times New Roman" panose="02020603050405020304" pitchFamily="18" charset="0"/>
                <a:cs typeface="Times New Roman" panose="02020603050405020304" pitchFamily="18" charset="0"/>
              </a:rPr>
            </a:br>
            <a:r>
              <a:rPr lang="vi-VN" sz="2800">
                <a:solidFill>
                  <a:schemeClr val="tx1"/>
                </a:solidFill>
                <a:latin typeface="Times New Roman" panose="02020603050405020304" pitchFamily="18" charset="0"/>
                <a:cs typeface="Times New Roman" panose="02020603050405020304" pitchFamily="18" charset="0"/>
              </a:rPr>
              <a:t>TÌNH HÌNH KINH TẾ - XÃ HỘI THÁNG 01</a:t>
            </a:r>
            <a:br>
              <a:rPr lang="vi-VN" sz="2800">
                <a:solidFill>
                  <a:schemeClr val="tx1"/>
                </a:solidFill>
                <a:latin typeface="Times New Roman" panose="02020603050405020304" pitchFamily="18" charset="0"/>
                <a:cs typeface="Times New Roman" panose="02020603050405020304" pitchFamily="18" charset="0"/>
              </a:rPr>
            </a:br>
            <a:r>
              <a:rPr lang="vi-VN" sz="2800">
                <a:solidFill>
                  <a:schemeClr val="tx1"/>
                </a:solidFill>
                <a:latin typeface="Times New Roman" panose="02020603050405020304" pitchFamily="18" charset="0"/>
                <a:cs typeface="Times New Roman" panose="02020603050405020304" pitchFamily="18" charset="0"/>
              </a:rPr>
              <a:t>VÀ NHIỆM VỤ TRỌNG TÂM THÁNG 02 NĂM 2025</a:t>
            </a:r>
            <a:endParaRPr lang="vi-VN" sz="2000" dirty="0">
              <a:solidFill>
                <a:schemeClr val="tx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3ECDD4D-370A-4B98-94E6-EF72DAE6A1B1}"/>
              </a:ext>
            </a:extLst>
          </p:cNvPr>
          <p:cNvSpPr txBox="1"/>
          <p:nvPr/>
        </p:nvSpPr>
        <p:spPr>
          <a:xfrm>
            <a:off x="5232298" y="5577533"/>
            <a:ext cx="481076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Bình Định, tháng 01 năm 2025</a:t>
            </a:r>
            <a:endParaRPr kumimoji="0" lang="en-US" sz="28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8" name="Title 1">
            <a:extLst>
              <a:ext uri="{FF2B5EF4-FFF2-40B4-BE49-F238E27FC236}">
                <a16:creationId xmlns:a16="http://schemas.microsoft.com/office/drawing/2014/main" id="{5D09801C-DDC5-F877-D511-25C6985E04FB}"/>
              </a:ext>
            </a:extLst>
          </p:cNvPr>
          <p:cNvSpPr txBox="1">
            <a:spLocks/>
          </p:cNvSpPr>
          <p:nvPr/>
        </p:nvSpPr>
        <p:spPr>
          <a:xfrm>
            <a:off x="2646232" y="162048"/>
            <a:ext cx="9664118" cy="893863"/>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vi-VN" sz="3600">
                <a:solidFill>
                  <a:srgbClr val="FF0000"/>
                </a:solidFill>
                <a:latin typeface="Times New Roman" panose="02020603050405020304" pitchFamily="18" charset="0"/>
                <a:cs typeface="Times New Roman" panose="02020603050405020304" pitchFamily="18" charset="0"/>
              </a:rPr>
              <a:t>ỦY BAN NHÂN DÂN TỈNH BÌNH ĐỊNH</a:t>
            </a:r>
            <a:br>
              <a:rPr lang="vi-VN" sz="2000">
                <a:latin typeface="Times New Roman" panose="02020603050405020304" pitchFamily="18" charset="0"/>
                <a:cs typeface="Times New Roman" panose="02020603050405020304" pitchFamily="18" charset="0"/>
              </a:rPr>
            </a:br>
            <a:endParaRPr lang="vi-VN" sz="20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39489FC2-3835-9225-4A8E-3D91AF5BDA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8007" y="757247"/>
            <a:ext cx="1202453" cy="1217356"/>
          </a:xfrm>
          <a:prstGeom prst="rect">
            <a:avLst/>
          </a:prstGeom>
        </p:spPr>
      </p:pic>
    </p:spTree>
    <p:extLst>
      <p:ext uri="{BB962C8B-B14F-4D97-AF65-F5344CB8AC3E}">
        <p14:creationId xmlns:p14="http://schemas.microsoft.com/office/powerpoint/2010/main" val="1855791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3042272524"/>
              </p:ext>
            </p:extLst>
          </p:nvPr>
        </p:nvGraphicFramePr>
        <p:xfrm>
          <a:off x="320011" y="1539214"/>
          <a:ext cx="11182628" cy="5151120"/>
        </p:xfrm>
        <a:graphic>
          <a:graphicData uri="http://schemas.openxmlformats.org/drawingml/2006/table">
            <a:tbl>
              <a:tblPr firstRow="1" bandRow="1"/>
              <a:tblGrid>
                <a:gridCol w="11182628">
                  <a:extLst>
                    <a:ext uri="{9D8B030D-6E8A-4147-A177-3AD203B41FA5}">
                      <a16:colId xmlns:a16="http://schemas.microsoft.com/office/drawing/2014/main" val="3655493598"/>
                    </a:ext>
                  </a:extLst>
                </a:gridCol>
              </a:tblGrid>
              <a:tr h="345411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de-DE" sz="2400" b="0" kern="1200">
                          <a:solidFill>
                            <a:schemeClr val="dk1"/>
                          </a:solidFill>
                          <a:effectLst/>
                          <a:latin typeface="Arial" panose="020B0604020202020204" pitchFamily="34" charset="0"/>
                          <a:ea typeface="+mn-ea"/>
                          <a:cs typeface="Arial" panose="020B0604020202020204" pitchFamily="34" charset="0"/>
                        </a:rPr>
                        <a:t>Tháng 01/202</a:t>
                      </a:r>
                      <a:r>
                        <a:rPr lang="vi-VN" sz="2400" b="0" kern="1200">
                          <a:solidFill>
                            <a:schemeClr val="dk1"/>
                          </a:solidFill>
                          <a:effectLst/>
                          <a:latin typeface="Arial" panose="020B0604020202020204" pitchFamily="34" charset="0"/>
                          <a:ea typeface="+mn-ea"/>
                          <a:cs typeface="Arial" panose="020B0604020202020204" pitchFamily="34" charset="0"/>
                        </a:rPr>
                        <a:t>5</a:t>
                      </a:r>
                      <a:r>
                        <a:rPr lang="de-DE" sz="2400" b="0" kern="1200">
                          <a:solidFill>
                            <a:schemeClr val="dk1"/>
                          </a:solidFill>
                          <a:effectLst/>
                          <a:latin typeface="Arial" panose="020B0604020202020204" pitchFamily="34" charset="0"/>
                          <a:ea typeface="+mn-ea"/>
                          <a:cs typeface="Arial" panose="020B0604020202020204" pitchFamily="34" charset="0"/>
                        </a:rPr>
                        <a:t> là tháng cao điểm chuẩn bị hàng hóa phục vụ Tết Nguyên đán </a:t>
                      </a:r>
                      <a:r>
                        <a:rPr lang="vi-VN" sz="2400" b="0" kern="1200">
                          <a:solidFill>
                            <a:schemeClr val="dk1"/>
                          </a:solidFill>
                          <a:effectLst/>
                          <a:latin typeface="Arial" panose="020B0604020202020204" pitchFamily="34" charset="0"/>
                          <a:ea typeface="+mn-ea"/>
                          <a:cs typeface="Arial" panose="020B0604020202020204" pitchFamily="34" charset="0"/>
                        </a:rPr>
                        <a:t>Ất Tỵ năm 2025 </a:t>
                      </a:r>
                      <a:r>
                        <a:rPr lang="de-DE" sz="2400" b="0" kern="1200">
                          <a:solidFill>
                            <a:schemeClr val="dk1"/>
                          </a:solidFill>
                          <a:effectLst/>
                          <a:latin typeface="Arial" panose="020B0604020202020204" pitchFamily="34" charset="0"/>
                          <a:ea typeface="+mn-ea"/>
                          <a:cs typeface="Arial" panose="020B0604020202020204" pitchFamily="34" charset="0"/>
                        </a:rPr>
                        <a:t>nên nhu cầu mua sắm tại các chợ truyền thống, siêu thị và trung tâm thương mại nhộn nhịp và sôi động hơn những tháng trước.</a:t>
                      </a:r>
                      <a:endParaRPr lang="vi-VN" sz="2400" b="0" kern="120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400" b="0" kern="1200">
                          <a:solidFill>
                            <a:schemeClr val="dk1"/>
                          </a:solidFill>
                          <a:effectLst/>
                          <a:latin typeface="Arial" panose="020B0604020202020204" pitchFamily="34" charset="0"/>
                          <a:ea typeface="+mn-ea"/>
                          <a:cs typeface="Arial" panose="020B0604020202020204" pitchFamily="34" charset="0"/>
                        </a:rPr>
                        <a:t> </a:t>
                      </a:r>
                      <a:r>
                        <a:rPr lang="en-US" sz="2400" b="0" kern="1200" dirty="0">
                          <a:solidFill>
                            <a:schemeClr val="dk1"/>
                          </a:solidFill>
                          <a:effectLst/>
                          <a:latin typeface="Arial" panose="020B0604020202020204" pitchFamily="34" charset="0"/>
                          <a:ea typeface="+mn-ea"/>
                          <a:cs typeface="Arial" panose="020B0604020202020204" pitchFamily="34" charset="0"/>
                        </a:rPr>
                        <a:t>Thị </a:t>
                      </a:r>
                      <a:r>
                        <a:rPr lang="en-US" sz="2400" b="0" kern="1200" dirty="0" err="1">
                          <a:solidFill>
                            <a:schemeClr val="dk1"/>
                          </a:solidFill>
                          <a:effectLst/>
                          <a:latin typeface="Arial" panose="020B0604020202020204" pitchFamily="34" charset="0"/>
                          <a:ea typeface="+mn-ea"/>
                          <a:cs typeface="Arial" panose="020B0604020202020204" pitchFamily="34" charset="0"/>
                        </a:rPr>
                        <a:t>trường</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hàng</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hóa</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phong</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phú</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đa</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dạng</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giá</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cả</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ổn</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định</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đáp</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ứng</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tốt</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nhu</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cầu</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mua</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sắm</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tiêu</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dùng</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của</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err="1">
                          <a:solidFill>
                            <a:schemeClr val="dk1"/>
                          </a:solidFill>
                          <a:effectLst/>
                          <a:latin typeface="Arial" panose="020B0604020202020204" pitchFamily="34" charset="0"/>
                          <a:ea typeface="+mn-ea"/>
                          <a:cs typeface="Arial" panose="020B0604020202020204" pitchFamily="34" charset="0"/>
                        </a:rPr>
                        <a:t>người</a:t>
                      </a:r>
                      <a:r>
                        <a:rPr lang="en-US" sz="2400" b="0" kern="1200">
                          <a:solidFill>
                            <a:schemeClr val="dk1"/>
                          </a:solidFill>
                          <a:effectLst/>
                          <a:latin typeface="Arial" panose="020B0604020202020204" pitchFamily="34" charset="0"/>
                          <a:ea typeface="+mn-ea"/>
                          <a:cs typeface="Arial" panose="020B0604020202020204" pitchFamily="34" charset="0"/>
                        </a:rPr>
                        <a:t> dân, nhất các mặt hàng tiêu dùng thiết yếu như: lương thực, thực phẩm, bánh kẹo, hoa quả, thịt gia súc, gia cầm và các mặt hàng gia dụng khác…Tổng mức bán lẻ hàng hóa và doanh thu dịch vụ tiêu dùng tháng 01 năm 2025 ước đạt 9.920,3 tỷ đồng, tăng 8,2% so với tháng trước và tăng 10,8% so với cùng kỳ năm 2024</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400" b="0" kern="1200">
                          <a:solidFill>
                            <a:schemeClr val="dk1"/>
                          </a:solidFill>
                          <a:effectLst/>
                          <a:latin typeface="Arial" panose="020B0604020202020204" pitchFamily="34" charset="0"/>
                          <a:ea typeface="+mn-ea"/>
                          <a:cs typeface="Arial" panose="020B0604020202020204" pitchFamily="34" charset="0"/>
                        </a:rPr>
                        <a:t>Các cấp, các ngành, các địa phương đã tập trung kiểm tra, kiểm soát giá cả thị trường, hàng hóa, chống đầu cơ tích trữ, nâng giá, ép giá,... đảm bảo hàng hóa đáp ứng nhu cầu tiêu dùng của Nhân dân vào dịp tết Nguyên đán Ất Tỵ năm 2025</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6" name="TextBox 5">
            <a:extLst>
              <a:ext uri="{FF2B5EF4-FFF2-40B4-BE49-F238E27FC236}">
                <a16:creationId xmlns:a16="http://schemas.microsoft.com/office/drawing/2014/main" id="{1CB0CB7C-2336-84B1-57C9-3361036915F6}"/>
              </a:ext>
            </a:extLst>
          </p:cNvPr>
          <p:cNvSpPr txBox="1"/>
          <p:nvPr/>
        </p:nvSpPr>
        <p:spPr>
          <a:xfrm>
            <a:off x="694611" y="272372"/>
            <a:ext cx="6796060" cy="461665"/>
          </a:xfrm>
          <a:prstGeom prst="rect">
            <a:avLst/>
          </a:prstGeom>
          <a:noFill/>
        </p:spPr>
        <p:txBody>
          <a:bodyPr wrap="square">
            <a:spAutoFit/>
          </a:bodyPr>
          <a:lstStyle/>
          <a:p>
            <a:pPr>
              <a:lnSpc>
                <a:spcPct val="100000"/>
              </a:lnSpc>
            </a:pPr>
            <a:r>
              <a:rPr lang="vi-VN" sz="2400" b="1">
                <a:cs typeface="Arial" panose="020B0604020202020204" pitchFamily="34" charset="0"/>
              </a:rPr>
              <a:t>3. </a:t>
            </a:r>
            <a:r>
              <a:rPr lang="en-US" sz="2400" b="1" spc="-20">
                <a:solidFill>
                  <a:srgbClr val="100717"/>
                </a:solidFill>
                <a:cs typeface="Times New Roman" panose="02020603050405020304" pitchFamily="18" charset="0"/>
              </a:rPr>
              <a:t>Thương mại, dịch vụ, du lịch, tài chính</a:t>
            </a:r>
            <a:endParaRPr lang="vi-VN" sz="2400" b="1">
              <a:cs typeface="Arial" panose="020B0604020202020204" pitchFamily="34" charset="0"/>
            </a:endParaRPr>
          </a:p>
        </p:txBody>
      </p:sp>
      <p:sp>
        <p:nvSpPr>
          <p:cNvPr id="7" name="TextBox 6">
            <a:extLst>
              <a:ext uri="{FF2B5EF4-FFF2-40B4-BE49-F238E27FC236}">
                <a16:creationId xmlns:a16="http://schemas.microsoft.com/office/drawing/2014/main" id="{C04F4D96-45AD-953D-5897-218BC956CD36}"/>
              </a:ext>
            </a:extLst>
          </p:cNvPr>
          <p:cNvSpPr txBox="1"/>
          <p:nvPr/>
        </p:nvSpPr>
        <p:spPr>
          <a:xfrm>
            <a:off x="1321863" y="691210"/>
            <a:ext cx="6796060" cy="461665"/>
          </a:xfrm>
          <a:prstGeom prst="rect">
            <a:avLst/>
          </a:prstGeom>
          <a:noFill/>
        </p:spPr>
        <p:txBody>
          <a:bodyPr wrap="square">
            <a:spAutoFit/>
          </a:bodyPr>
          <a:lstStyle/>
          <a:p>
            <a:pPr>
              <a:lnSpc>
                <a:spcPct val="100000"/>
              </a:lnSpc>
            </a:pPr>
            <a:r>
              <a:rPr lang="vi-VN" sz="2400" b="1">
                <a:cs typeface="Arial" panose="020B0604020202020204" pitchFamily="34" charset="0"/>
              </a:rPr>
              <a:t>3.1. </a:t>
            </a:r>
            <a:r>
              <a:rPr lang="en-US" sz="2400" b="1" spc="-20" dirty="0" err="1">
                <a:solidFill>
                  <a:srgbClr val="100717"/>
                </a:solidFill>
                <a:cs typeface="Times New Roman" panose="02020603050405020304" pitchFamily="18" charset="0"/>
              </a:rPr>
              <a:t>Thương</a:t>
            </a:r>
            <a:r>
              <a:rPr lang="en-US" sz="2400" b="1" spc="-20" dirty="0">
                <a:solidFill>
                  <a:srgbClr val="100717"/>
                </a:solidFill>
                <a:cs typeface="Times New Roman" panose="02020603050405020304" pitchFamily="18" charset="0"/>
              </a:rPr>
              <a:t> </a:t>
            </a:r>
            <a:r>
              <a:rPr lang="en-US" sz="2400" b="1" spc="-20" dirty="0" err="1">
                <a:solidFill>
                  <a:srgbClr val="100717"/>
                </a:solidFill>
                <a:cs typeface="Times New Roman" panose="02020603050405020304" pitchFamily="18" charset="0"/>
              </a:rPr>
              <a:t>mại</a:t>
            </a:r>
            <a:r>
              <a:rPr lang="en-US" sz="2400" b="1" spc="-20" dirty="0">
                <a:solidFill>
                  <a:srgbClr val="100717"/>
                </a:solidFill>
                <a:cs typeface="Times New Roman" panose="02020603050405020304" pitchFamily="18" charset="0"/>
              </a:rPr>
              <a:t>, </a:t>
            </a:r>
            <a:r>
              <a:rPr lang="en-US" sz="2400" b="1" spc="-20" dirty="0" err="1">
                <a:solidFill>
                  <a:srgbClr val="100717"/>
                </a:solidFill>
                <a:cs typeface="Times New Roman" panose="02020603050405020304" pitchFamily="18" charset="0"/>
              </a:rPr>
              <a:t>dịch</a:t>
            </a:r>
            <a:r>
              <a:rPr lang="en-US" sz="2400" b="1" spc="-20" dirty="0">
                <a:solidFill>
                  <a:srgbClr val="100717"/>
                </a:solidFill>
                <a:cs typeface="Times New Roman" panose="02020603050405020304" pitchFamily="18" charset="0"/>
              </a:rPr>
              <a:t> </a:t>
            </a:r>
            <a:r>
              <a:rPr lang="en-US" sz="2400" b="1" spc="-20" dirty="0" err="1">
                <a:solidFill>
                  <a:srgbClr val="100717"/>
                </a:solidFill>
                <a:cs typeface="Times New Roman" panose="02020603050405020304" pitchFamily="18" charset="0"/>
              </a:rPr>
              <a:t>vụ</a:t>
            </a:r>
            <a:endParaRPr lang="vi-VN" sz="2400" b="1" dirty="0">
              <a:cs typeface="Arial" panose="020B0604020202020204" pitchFamily="34" charset="0"/>
            </a:endParaRPr>
          </a:p>
        </p:txBody>
      </p:sp>
    </p:spTree>
    <p:extLst>
      <p:ext uri="{BB962C8B-B14F-4D97-AF65-F5344CB8AC3E}">
        <p14:creationId xmlns:p14="http://schemas.microsoft.com/office/powerpoint/2010/main" val="213681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3B4ABF-B441-1F98-8475-ADC2F5108218}"/>
              </a:ext>
            </a:extLst>
          </p:cNvPr>
          <p:cNvSpPr txBox="1"/>
          <p:nvPr/>
        </p:nvSpPr>
        <p:spPr>
          <a:xfrm>
            <a:off x="1020335" y="595272"/>
            <a:ext cx="6796060" cy="492443"/>
          </a:xfrm>
          <a:prstGeom prst="rect">
            <a:avLst/>
          </a:prstGeom>
          <a:noFill/>
        </p:spPr>
        <p:txBody>
          <a:bodyPr wrap="square">
            <a:spAutoFit/>
          </a:bodyPr>
          <a:lstStyle/>
          <a:p>
            <a:pPr>
              <a:lnSpc>
                <a:spcPct val="100000"/>
              </a:lnSpc>
            </a:pPr>
            <a:r>
              <a:rPr lang="vi-VN" sz="2600" b="1">
                <a:cs typeface="Arial" panose="020B0604020202020204" pitchFamily="34" charset="0"/>
              </a:rPr>
              <a:t>3.</a:t>
            </a:r>
            <a:r>
              <a:rPr lang="vi-VN" sz="2600" b="1" dirty="0">
                <a:cs typeface="Times New Roman" panose="02020603050405020304" pitchFamily="18" charset="0"/>
              </a:rPr>
              <a:t>2</a:t>
            </a:r>
            <a:r>
              <a:rPr lang="vi-VN" sz="2600" b="1">
                <a:cs typeface="Arial" panose="020B0604020202020204" pitchFamily="34" charset="0"/>
              </a:rPr>
              <a:t>. </a:t>
            </a:r>
            <a:r>
              <a:rPr lang="en-US" sz="2600" b="1" spc="-20" dirty="0" err="1">
                <a:solidFill>
                  <a:srgbClr val="100717"/>
                </a:solidFill>
                <a:cs typeface="Times New Roman" panose="02020603050405020304" pitchFamily="18" charset="0"/>
              </a:rPr>
              <a:t>Xuất</a:t>
            </a:r>
            <a:r>
              <a:rPr lang="en-US" sz="2600" b="1" spc="-20" dirty="0">
                <a:solidFill>
                  <a:srgbClr val="100717"/>
                </a:solidFill>
                <a:cs typeface="Times New Roman" panose="02020603050405020304" pitchFamily="18" charset="0"/>
              </a:rPr>
              <a:t> </a:t>
            </a:r>
            <a:r>
              <a:rPr lang="en-US" sz="2600" b="1" spc="-20" dirty="0" err="1">
                <a:solidFill>
                  <a:srgbClr val="100717"/>
                </a:solidFill>
                <a:cs typeface="Times New Roman" panose="02020603050405020304" pitchFamily="18" charset="0"/>
              </a:rPr>
              <a:t>Nhập</a:t>
            </a:r>
            <a:r>
              <a:rPr lang="en-US" sz="2600" b="1" spc="-20" dirty="0">
                <a:solidFill>
                  <a:srgbClr val="100717"/>
                </a:solidFill>
                <a:cs typeface="Times New Roman" panose="02020603050405020304" pitchFamily="18" charset="0"/>
              </a:rPr>
              <a:t> </a:t>
            </a:r>
            <a:r>
              <a:rPr lang="en-US" sz="2600" b="1" spc="-20" dirty="0" err="1">
                <a:solidFill>
                  <a:srgbClr val="100717"/>
                </a:solidFill>
                <a:cs typeface="Times New Roman" panose="02020603050405020304" pitchFamily="18" charset="0"/>
              </a:rPr>
              <a:t>khẩu</a:t>
            </a:r>
            <a:endParaRPr lang="vi-VN" sz="2600" b="1" dirty="0">
              <a:cs typeface="Arial" panose="020B0604020202020204" pitchFamily="34" charset="0"/>
            </a:endParaRPr>
          </a:p>
        </p:txBody>
      </p:sp>
      <p:graphicFrame>
        <p:nvGraphicFramePr>
          <p:cNvPr id="2" name="Table 1">
            <a:extLst>
              <a:ext uri="{FF2B5EF4-FFF2-40B4-BE49-F238E27FC236}">
                <a16:creationId xmlns:a16="http://schemas.microsoft.com/office/drawing/2014/main" id="{3D9D7CEB-4CA3-5696-125B-239FA58386DF}"/>
              </a:ext>
            </a:extLst>
          </p:cNvPr>
          <p:cNvGraphicFramePr>
            <a:graphicFrameLocks noGrp="1"/>
          </p:cNvGraphicFramePr>
          <p:nvPr>
            <p:extLst>
              <p:ext uri="{D42A27DB-BD31-4B8C-83A1-F6EECF244321}">
                <p14:modId xmlns:p14="http://schemas.microsoft.com/office/powerpoint/2010/main" val="3878352612"/>
              </p:ext>
            </p:extLst>
          </p:nvPr>
        </p:nvGraphicFramePr>
        <p:xfrm>
          <a:off x="261311" y="1263590"/>
          <a:ext cx="5444163" cy="5516880"/>
        </p:xfrm>
        <a:graphic>
          <a:graphicData uri="http://schemas.openxmlformats.org/drawingml/2006/table">
            <a:tbl>
              <a:tblPr firstRow="1" bandRow="1"/>
              <a:tblGrid>
                <a:gridCol w="5444163">
                  <a:extLst>
                    <a:ext uri="{9D8B030D-6E8A-4147-A177-3AD203B41FA5}">
                      <a16:colId xmlns:a16="http://schemas.microsoft.com/office/drawing/2014/main" val="3655493598"/>
                    </a:ext>
                  </a:extLst>
                </a:gridCol>
              </a:tblGrid>
              <a:tr h="206435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400" b="0" kern="1200">
                          <a:solidFill>
                            <a:schemeClr val="tx1"/>
                          </a:solidFill>
                          <a:effectLst/>
                          <a:latin typeface="Times New Roman" panose="02020603050405020304" pitchFamily="18" charset="0"/>
                          <a:ea typeface="+mn-ea"/>
                          <a:cs typeface="Times New Roman" panose="02020603050405020304" pitchFamily="18" charset="0"/>
                        </a:rPr>
                        <a:t>Kim ngạch xuất khẩu hàng hóa tháng 01/2025 ước đạt 155 triệu USD, </a:t>
                      </a:r>
                      <a:r>
                        <a:rPr lang="nl-NL" sz="2400" b="0" kern="1200">
                          <a:solidFill>
                            <a:schemeClr val="tx1"/>
                          </a:solidFill>
                          <a:effectLst/>
                          <a:latin typeface="Times New Roman" panose="02020603050405020304" pitchFamily="18" charset="0"/>
                          <a:ea typeface="+mn-ea"/>
                          <a:cs typeface="Times New Roman" panose="02020603050405020304" pitchFamily="18" charset="0"/>
                        </a:rPr>
                        <a:t>đạt </a:t>
                      </a:r>
                      <a:r>
                        <a:rPr lang="vi-VN" sz="2400" b="0" kern="1200">
                          <a:solidFill>
                            <a:schemeClr val="tx1"/>
                          </a:solidFill>
                          <a:effectLst/>
                          <a:latin typeface="Times New Roman" panose="02020603050405020304" pitchFamily="18" charset="0"/>
                          <a:ea typeface="+mn-ea"/>
                          <a:cs typeface="Times New Roman" panose="02020603050405020304" pitchFamily="18" charset="0"/>
                        </a:rPr>
                        <a:t>9,1</a:t>
                      </a:r>
                      <a:r>
                        <a:rPr lang="nl-NL" sz="2400" b="0" kern="1200">
                          <a:solidFill>
                            <a:schemeClr val="tx1"/>
                          </a:solidFill>
                          <a:effectLst/>
                          <a:latin typeface="Times New Roman" panose="02020603050405020304" pitchFamily="18" charset="0"/>
                          <a:ea typeface="+mn-ea"/>
                          <a:cs typeface="Times New Roman" panose="02020603050405020304" pitchFamily="18" charset="0"/>
                        </a:rPr>
                        <a:t>% kế hoạch năm (</a:t>
                      </a:r>
                      <a:r>
                        <a:rPr lang="nl-NL" sz="2400" b="0" i="1" kern="1200">
                          <a:solidFill>
                            <a:schemeClr val="tx1"/>
                          </a:solidFill>
                          <a:effectLst/>
                          <a:latin typeface="Times New Roman" panose="02020603050405020304" pitchFamily="18" charset="0"/>
                          <a:ea typeface="+mn-ea"/>
                          <a:cs typeface="Times New Roman" panose="02020603050405020304" pitchFamily="18" charset="0"/>
                        </a:rPr>
                        <a:t>kế hoạch năm 202</a:t>
                      </a:r>
                      <a:r>
                        <a:rPr lang="vi-VN" sz="2400" b="0" i="1" kern="1200">
                          <a:solidFill>
                            <a:schemeClr val="tx1"/>
                          </a:solidFill>
                          <a:effectLst/>
                          <a:latin typeface="Times New Roman" panose="02020603050405020304" pitchFamily="18" charset="0"/>
                          <a:ea typeface="+mn-ea"/>
                          <a:cs typeface="Times New Roman" panose="02020603050405020304" pitchFamily="18" charset="0"/>
                        </a:rPr>
                        <a:t>5</a:t>
                      </a:r>
                      <a:r>
                        <a:rPr lang="nl-NL" sz="2400" b="0" i="1" kern="1200">
                          <a:solidFill>
                            <a:schemeClr val="tx1"/>
                          </a:solidFill>
                          <a:effectLst/>
                          <a:latin typeface="Times New Roman" panose="02020603050405020304" pitchFamily="18" charset="0"/>
                          <a:ea typeface="+mn-ea"/>
                          <a:cs typeface="Times New Roman" panose="02020603050405020304" pitchFamily="18" charset="0"/>
                        </a:rPr>
                        <a:t> là 1.</a:t>
                      </a:r>
                      <a:r>
                        <a:rPr lang="vi-VN" sz="2400" b="0" i="1" kern="1200">
                          <a:solidFill>
                            <a:schemeClr val="tx1"/>
                          </a:solidFill>
                          <a:effectLst/>
                          <a:latin typeface="Times New Roman" panose="02020603050405020304" pitchFamily="18" charset="0"/>
                          <a:ea typeface="+mn-ea"/>
                          <a:cs typeface="Times New Roman" panose="02020603050405020304" pitchFamily="18" charset="0"/>
                        </a:rPr>
                        <a:t>710</a:t>
                      </a:r>
                      <a:r>
                        <a:rPr lang="nl-NL" sz="2400" b="0" i="1" kern="1200">
                          <a:solidFill>
                            <a:schemeClr val="tx1"/>
                          </a:solidFill>
                          <a:effectLst/>
                          <a:latin typeface="Times New Roman" panose="02020603050405020304" pitchFamily="18" charset="0"/>
                          <a:ea typeface="+mn-ea"/>
                          <a:cs typeface="Times New Roman" panose="02020603050405020304" pitchFamily="18" charset="0"/>
                        </a:rPr>
                        <a:t> triệu USD</a:t>
                      </a:r>
                      <a:r>
                        <a:rPr lang="nl-NL" sz="2400" b="0" kern="1200">
                          <a:solidFill>
                            <a:schemeClr val="tx1"/>
                          </a:solidFill>
                          <a:effectLst/>
                          <a:latin typeface="Times New Roman" panose="02020603050405020304" pitchFamily="18" charset="0"/>
                          <a:ea typeface="+mn-ea"/>
                          <a:cs typeface="Times New Roman" panose="02020603050405020304" pitchFamily="18" charset="0"/>
                        </a:rPr>
                        <a:t>)</a:t>
                      </a:r>
                      <a:r>
                        <a:rPr lang="en-US" sz="2400" b="0" kern="1200">
                          <a:solidFill>
                            <a:schemeClr val="tx1"/>
                          </a:solidFill>
                          <a:effectLst/>
                          <a:latin typeface="Times New Roman" panose="02020603050405020304" pitchFamily="18" charset="0"/>
                          <a:ea typeface="+mn-ea"/>
                          <a:cs typeface="Times New Roman" panose="02020603050405020304" pitchFamily="18" charset="0"/>
                        </a:rPr>
                        <a:t> và </a:t>
                      </a:r>
                      <a:r>
                        <a:rPr lang="nl-NL" sz="2400" b="0" kern="1200">
                          <a:solidFill>
                            <a:schemeClr val="tx1"/>
                          </a:solidFill>
                          <a:effectLst/>
                          <a:latin typeface="Times New Roman" panose="02020603050405020304" pitchFamily="18" charset="0"/>
                          <a:ea typeface="+mn-ea"/>
                          <a:cs typeface="Times New Roman" panose="02020603050405020304" pitchFamily="18" charset="0"/>
                        </a:rPr>
                        <a:t>tăng 7,9% so với cùng kỳ</a:t>
                      </a:r>
                      <a:endParaRPr lang="vi-VN" sz="2400" b="0" kern="1200">
                        <a:solidFill>
                          <a:schemeClr val="tx1"/>
                        </a:solidFill>
                        <a:effectLst/>
                        <a:latin typeface="Times New Roman" panose="02020603050405020304" pitchFamily="18" charset="0"/>
                        <a:ea typeface="+mn-ea"/>
                        <a:cs typeface="Times New Roman" panose="02020603050405020304" pitchFamily="18"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400" b="0" kern="1200">
                          <a:solidFill>
                            <a:schemeClr val="tx1"/>
                          </a:solidFill>
                          <a:effectLst/>
                          <a:latin typeface="Times New Roman" panose="02020603050405020304" pitchFamily="18" charset="0"/>
                          <a:ea typeface="+mn-ea"/>
                          <a:cs typeface="Times New Roman" panose="02020603050405020304" pitchFamily="18" charset="0"/>
                        </a:rPr>
                        <a:t>Giá trị xuất khẩu các mặt hàng chủ lực của tỉnh vẫn tiếp tục gia tăng như: Sắn và sản phẩm từ sắn tăng 25,2%; Sản phẩm từ chất dẻo tăng 12</a:t>
                      </a:r>
                      <a:r>
                        <a:rPr lang="en-US" sz="2400" b="0" kern="1200">
                          <a:solidFill>
                            <a:schemeClr val="tx1"/>
                          </a:solidFill>
                          <a:effectLst/>
                          <a:latin typeface="Times New Roman" panose="02020603050405020304" pitchFamily="18" charset="0"/>
                          <a:ea typeface="+mn-ea"/>
                          <a:cs typeface="Times New Roman" panose="02020603050405020304" pitchFamily="18" charset="0"/>
                        </a:rPr>
                        <a:t>,7</a:t>
                      </a:r>
                      <a:r>
                        <a:rPr lang="vi-VN" sz="2400" b="0" kern="1200">
                          <a:solidFill>
                            <a:schemeClr val="tx1"/>
                          </a:solidFill>
                          <a:effectLst/>
                          <a:latin typeface="Times New Roman" panose="02020603050405020304" pitchFamily="18" charset="0"/>
                          <a:ea typeface="+mn-ea"/>
                          <a:cs typeface="Times New Roman" panose="02020603050405020304" pitchFamily="18" charset="0"/>
                        </a:rPr>
                        <a:t>%; Gỗ tăng 8,5%; Hàng dệt may tăng 6</a:t>
                      </a:r>
                      <a:r>
                        <a:rPr lang="en-US" sz="2400" b="0" kern="1200">
                          <a:solidFill>
                            <a:schemeClr val="tx1"/>
                          </a:solidFill>
                          <a:effectLst/>
                          <a:latin typeface="Times New Roman" panose="02020603050405020304" pitchFamily="18" charset="0"/>
                          <a:ea typeface="+mn-ea"/>
                          <a:cs typeface="Times New Roman" panose="02020603050405020304" pitchFamily="18" charset="0"/>
                        </a:rPr>
                        <a:t>,7</a:t>
                      </a:r>
                      <a:r>
                        <a:rPr lang="vi-VN" sz="2400" b="0" kern="1200">
                          <a:solidFill>
                            <a:schemeClr val="tx1"/>
                          </a:solidFill>
                          <a:effectLst/>
                          <a:latin typeface="Times New Roman" panose="02020603050405020304" pitchFamily="18" charset="0"/>
                          <a:ea typeface="+mn-ea"/>
                          <a:cs typeface="Times New Roman" panose="02020603050405020304" pitchFamily="18" charset="0"/>
                        </a:rPr>
                        <a:t>%; Sản phẩm gỗ tăng 1,</a:t>
                      </a:r>
                      <a:r>
                        <a:rPr lang="en-US" sz="2400" b="0" kern="1200">
                          <a:solidFill>
                            <a:schemeClr val="tx1"/>
                          </a:solidFill>
                          <a:effectLst/>
                          <a:latin typeface="Times New Roman" panose="02020603050405020304" pitchFamily="18" charset="0"/>
                          <a:ea typeface="+mn-ea"/>
                          <a:cs typeface="Times New Roman" panose="02020603050405020304" pitchFamily="18" charset="0"/>
                        </a:rPr>
                        <a:t>3</a:t>
                      </a:r>
                      <a:r>
                        <a:rPr lang="vi-VN" sz="2400" b="0" kern="1200">
                          <a:solidFill>
                            <a:schemeClr val="tx1"/>
                          </a:solidFill>
                          <a:effectLst/>
                          <a:latin typeface="Times New Roman" panose="02020603050405020304" pitchFamily="18" charset="0"/>
                          <a:ea typeface="+mn-ea"/>
                          <a:cs typeface="Times New Roman" panose="02020603050405020304" pitchFamily="18" charset="0"/>
                        </a:rPr>
                        <a:t>%; ...</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400" b="0" kern="1200">
                          <a:solidFill>
                            <a:schemeClr val="tx1"/>
                          </a:solidFill>
                          <a:effectLst/>
                          <a:latin typeface="Times New Roman" panose="02020603050405020304" pitchFamily="18" charset="0"/>
                          <a:ea typeface="+mn-ea"/>
                          <a:cs typeface="Times New Roman" panose="02020603050405020304" pitchFamily="18" charset="0"/>
                        </a:rPr>
                        <a:t>Kim ngạch hàng hóa nhập khẩu tháng 01/2025 ước đạt </a:t>
                      </a:r>
                      <a:r>
                        <a:rPr lang="en-US" sz="2400" b="0" kern="1200">
                          <a:solidFill>
                            <a:schemeClr val="tx1"/>
                          </a:solidFill>
                          <a:effectLst/>
                          <a:latin typeface="Times New Roman" panose="02020603050405020304" pitchFamily="18" charset="0"/>
                          <a:ea typeface="+mn-ea"/>
                          <a:cs typeface="Times New Roman" panose="02020603050405020304" pitchFamily="18" charset="0"/>
                        </a:rPr>
                        <a:t>32,4 triệu USD và tăng 11,8%</a:t>
                      </a:r>
                      <a:r>
                        <a:rPr lang="vi-VN" sz="2400" b="0" kern="1200">
                          <a:solidFill>
                            <a:schemeClr val="tx1"/>
                          </a:solidFill>
                          <a:effectLst/>
                          <a:latin typeface="Times New Roman" panose="02020603050405020304" pitchFamily="18" charset="0"/>
                          <a:ea typeface="+mn-ea"/>
                          <a:cs typeface="Times New Roman" panose="02020603050405020304" pitchFamily="18" charset="0"/>
                        </a:rPr>
                        <a:t> so với cùng kỳ</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21" name="Picture 20" descr="A container loading in a port&#10;&#10;Description automatically generated">
            <a:extLst>
              <a:ext uri="{FF2B5EF4-FFF2-40B4-BE49-F238E27FC236}">
                <a16:creationId xmlns:a16="http://schemas.microsoft.com/office/drawing/2014/main" id="{52678855-7601-7C86-2052-58AFDE20F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6525" y="1147385"/>
            <a:ext cx="5444163" cy="5505450"/>
          </a:xfrm>
          <a:prstGeom prst="rect">
            <a:avLst/>
          </a:prstGeom>
        </p:spPr>
      </p:pic>
    </p:spTree>
    <p:extLst>
      <p:ext uri="{BB962C8B-B14F-4D97-AF65-F5344CB8AC3E}">
        <p14:creationId xmlns:p14="http://schemas.microsoft.com/office/powerpoint/2010/main" val="26984424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1DC26C3-E6F4-C27A-8624-3A65D81B6008}"/>
              </a:ext>
            </a:extLst>
          </p:cNvPr>
          <p:cNvSpPr/>
          <p:nvPr/>
        </p:nvSpPr>
        <p:spPr>
          <a:xfrm>
            <a:off x="741818" y="307290"/>
            <a:ext cx="2063065"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3.3. Du </a:t>
            </a:r>
            <a:r>
              <a:rPr lang="en-US" sz="2800" b="1" spc="-20" err="1">
                <a:solidFill>
                  <a:srgbClr val="100717"/>
                </a:solidFill>
                <a:latin typeface="Arial" panose="020B0604020202020204" pitchFamily="34" charset="0"/>
                <a:cs typeface="Arial" panose="020B0604020202020204" pitchFamily="34" charset="0"/>
              </a:rPr>
              <a:t>lịch</a:t>
            </a:r>
            <a:endParaRPr lang="en-US" sz="2800" b="1" spc="-20">
              <a:solidFill>
                <a:srgbClr val="100717"/>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207C86B0-DBF4-FD20-221B-BD96FD50EA79}"/>
              </a:ext>
            </a:extLst>
          </p:cNvPr>
          <p:cNvGraphicFramePr>
            <a:graphicFrameLocks noGrp="1"/>
          </p:cNvGraphicFramePr>
          <p:nvPr>
            <p:extLst>
              <p:ext uri="{D42A27DB-BD31-4B8C-83A1-F6EECF244321}">
                <p14:modId xmlns:p14="http://schemas.microsoft.com/office/powerpoint/2010/main" val="3774188919"/>
              </p:ext>
            </p:extLst>
          </p:nvPr>
        </p:nvGraphicFramePr>
        <p:xfrm>
          <a:off x="165054" y="756753"/>
          <a:ext cx="6617063" cy="6164781"/>
        </p:xfrm>
        <a:graphic>
          <a:graphicData uri="http://schemas.openxmlformats.org/drawingml/2006/table">
            <a:tbl>
              <a:tblPr firstRow="1" bandRow="1"/>
              <a:tblGrid>
                <a:gridCol w="6617063">
                  <a:extLst>
                    <a:ext uri="{9D8B030D-6E8A-4147-A177-3AD203B41FA5}">
                      <a16:colId xmlns:a16="http://schemas.microsoft.com/office/drawing/2014/main" val="3655493598"/>
                    </a:ext>
                  </a:extLst>
                </a:gridCol>
              </a:tblGrid>
              <a:tr h="54647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1600" b="0" kern="1200">
                          <a:solidFill>
                            <a:schemeClr val="dk1"/>
                          </a:solidFill>
                          <a:effectLst/>
                          <a:latin typeface="Arial" panose="020B0604020202020204" pitchFamily="34" charset="0"/>
                          <a:ea typeface="+mn-ea"/>
                          <a:cs typeface="Arial" panose="020B0604020202020204" pitchFamily="34" charset="0"/>
                        </a:rPr>
                        <a:t> </a:t>
                      </a:r>
                      <a:r>
                        <a:rPr lang="en-US" sz="1800" b="0" kern="1200">
                          <a:solidFill>
                            <a:schemeClr val="dk1"/>
                          </a:solidFill>
                          <a:effectLst/>
                          <a:latin typeface="Arial" panose="020B0604020202020204" pitchFamily="34" charset="0"/>
                          <a:ea typeface="+mn-ea"/>
                          <a:cs typeface="Arial" panose="020B0604020202020204" pitchFamily="34" charset="0"/>
                        </a:rPr>
                        <a:t>Ngày 17/01/2025, ngành Du lịch đã tổ chức Hội nghị công bố các sự kiện, lễ hội đặc sắc Tết Nguyên đán Ất Tỵ 2025 và các hoạt động văn hóa, thể thao và du lịch trọng tâm năm 2025 góp phần tạo điểm nhấn, thu hút du khách đến với Quy Nhơn - Bình Định.</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1800" b="0" kern="1200">
                          <a:solidFill>
                            <a:schemeClr val="dk1"/>
                          </a:solidFill>
                          <a:effectLst/>
                          <a:latin typeface="Arial" panose="020B0604020202020204" pitchFamily="34" charset="0"/>
                          <a:ea typeface="+mn-ea"/>
                          <a:cs typeface="Arial" panose="020B0604020202020204" pitchFamily="34" charset="0"/>
                        </a:rPr>
                        <a:t> Tỉnh cũng triển khai xây dựng các sản phẩm đặc trưng, truyền thông quảng bá, hỗ trợ thông tin cho khách du lịch đến Bình Định bằng các chuyến tàu hỏa trong thời gian tới; phối hợp quảng bá trên các chuyến tàu, đáp ứng nhu cầu và tạo ấn tượng tốt đẹp về điểm đến an toàn, thân thiện, hấp dẫn khi du khách đến với Bình Định và thành phố Quy Nhơn</a:t>
                      </a:r>
                      <a:endParaRPr lang="vi-VN" sz="1800" b="0" kern="1200">
                        <a:solidFill>
                          <a:schemeClr val="dk1"/>
                        </a:solidFill>
                        <a:effectLst/>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1800" b="0" kern="1200">
                          <a:solidFill>
                            <a:schemeClr val="dk1"/>
                          </a:solidFill>
                          <a:effectLst/>
                          <a:latin typeface="Arial" panose="020B0604020202020204" pitchFamily="34" charset="0"/>
                          <a:ea typeface="+mn-ea"/>
                          <a:cs typeface="Arial" panose="020B0604020202020204" pitchFamily="34" charset="0"/>
                        </a:rPr>
                        <a:t> Tại các khu, điểm, điểm đến du lịch; các cơ sở lưu trú lớn đã trang trí các biểu tượng về Tết cổ truyền Việt Nam tại các khu vực riêng để du khách check-in, chụp ảnh và có nhiều chương trình khuyến mãi, giảm giá hấp dẫn để thu hút khách</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1800" b="0" kern="1200">
                          <a:solidFill>
                            <a:schemeClr val="dk1"/>
                          </a:solidFill>
                          <a:effectLst/>
                          <a:latin typeface="Arial" panose="020B0604020202020204" pitchFamily="34" charset="0"/>
                          <a:ea typeface="+mn-ea"/>
                          <a:cs typeface="Arial" panose="020B0604020202020204" pitchFamily="34" charset="0"/>
                        </a:rPr>
                        <a:t> Trong tháng 1/2025 lượng khách du lịch đến tỉnh ước đạt trên 515.000 lượt, tăng 5,2% so với cùng kỳ. Tổng thu từ khách du lịch ước đạt 1.832 tỷ đồng, tăng 5,5% so với cùng kỳ</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40406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en-US" sz="1800" b="0" kern="1200" noProof="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pic>
        <p:nvPicPr>
          <p:cNvPr id="4" name="Picture 3" descr="A group of sailboats on a beach&#10;&#10;Description automatically generated">
            <a:extLst>
              <a:ext uri="{FF2B5EF4-FFF2-40B4-BE49-F238E27FC236}">
                <a16:creationId xmlns:a16="http://schemas.microsoft.com/office/drawing/2014/main" id="{F53343DB-9632-2572-A86F-50CDD8D370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139" y="568900"/>
            <a:ext cx="5078807" cy="3051516"/>
          </a:xfrm>
          <a:prstGeom prst="rect">
            <a:avLst/>
          </a:prstGeom>
        </p:spPr>
      </p:pic>
      <p:pic>
        <p:nvPicPr>
          <p:cNvPr id="6" name="Picture 5" descr="Several sailboats in the water&#10;&#10;Description automatically generated">
            <a:extLst>
              <a:ext uri="{FF2B5EF4-FFF2-40B4-BE49-F238E27FC236}">
                <a16:creationId xmlns:a16="http://schemas.microsoft.com/office/drawing/2014/main" id="{45CD76DB-7D15-2C61-77AC-AA74C6CC6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139" y="3770559"/>
            <a:ext cx="5078806" cy="2953521"/>
          </a:xfrm>
          <a:prstGeom prst="rect">
            <a:avLst/>
          </a:prstGeom>
        </p:spPr>
      </p:pic>
    </p:spTree>
    <p:extLst>
      <p:ext uri="{BB962C8B-B14F-4D97-AF65-F5344CB8AC3E}">
        <p14:creationId xmlns:p14="http://schemas.microsoft.com/office/powerpoint/2010/main" val="202805001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FA953A66-BAF1-340A-A407-B9DFF5A3A0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7810" y="3828038"/>
            <a:ext cx="2719305" cy="1283242"/>
          </a:xfrm>
          <a:prstGeom prst="rect">
            <a:avLst/>
          </a:prstGeom>
        </p:spPr>
      </p:pic>
      <p:cxnSp>
        <p:nvCxnSpPr>
          <p:cNvPr id="26" name="Straight Arrow Connector 25">
            <a:extLst>
              <a:ext uri="{FF2B5EF4-FFF2-40B4-BE49-F238E27FC236}">
                <a16:creationId xmlns:a16="http://schemas.microsoft.com/office/drawing/2014/main" id="{169C6F43-6D5B-95B4-AB42-3B41CFB5B6B7}"/>
              </a:ext>
            </a:extLst>
          </p:cNvPr>
          <p:cNvCxnSpPr>
            <a:cxnSpLocks/>
          </p:cNvCxnSpPr>
          <p:nvPr/>
        </p:nvCxnSpPr>
        <p:spPr>
          <a:xfrm>
            <a:off x="4505135" y="3297900"/>
            <a:ext cx="1074171" cy="796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8" name="Rectangle 717"/>
          <p:cNvSpPr/>
          <p:nvPr/>
        </p:nvSpPr>
        <p:spPr>
          <a:xfrm>
            <a:off x="5634436" y="328181"/>
            <a:ext cx="5921084" cy="206095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19" name="TextBox 718"/>
          <p:cNvSpPr txBox="1"/>
          <p:nvPr/>
        </p:nvSpPr>
        <p:spPr>
          <a:xfrm>
            <a:off x="6215333" y="425923"/>
            <a:ext cx="5151750" cy="800219"/>
          </a:xfrm>
          <a:prstGeom prst="rect">
            <a:avLst/>
          </a:prstGeom>
          <a:noFill/>
        </p:spPr>
        <p:txBody>
          <a:bodyPr wrap="square" rtlCol="0">
            <a:spAutoFit/>
          </a:bodyPr>
          <a:lstStyle/>
          <a:p>
            <a:pPr algn="ctr"/>
            <a:r>
              <a:rPr lang="en-US" sz="2800" b="1">
                <a:solidFill>
                  <a:srgbClr val="002060"/>
                </a:solidFill>
                <a:latin typeface="Arial" panose="020B0604020202020204" pitchFamily="34" charset="0"/>
                <a:cs typeface="Arial" panose="020B0604020202020204" pitchFamily="34" charset="0"/>
              </a:rPr>
              <a:t>Thu nội địa</a:t>
            </a:r>
          </a:p>
          <a:p>
            <a:pPr algn="ctr"/>
            <a:r>
              <a:rPr lang="en-US" b="1">
                <a:solidFill>
                  <a:srgbClr val="002060"/>
                </a:solidFill>
                <a:latin typeface="Arial" panose="020B0604020202020204" pitchFamily="34" charset="0"/>
                <a:cs typeface="Arial" panose="020B0604020202020204" pitchFamily="34" charset="0"/>
              </a:rPr>
              <a:t>(trừ tiền SDĐ, XSKT và lợi nhuận được chia)</a:t>
            </a:r>
            <a:endParaRPr lang="en-US" sz="2800" b="1">
              <a:solidFill>
                <a:srgbClr val="002060"/>
              </a:solidFill>
              <a:latin typeface="Arial" panose="020B0604020202020204" pitchFamily="34" charset="0"/>
              <a:cs typeface="Arial" panose="020B0604020202020204" pitchFamily="34" charset="0"/>
            </a:endParaRPr>
          </a:p>
        </p:txBody>
      </p:sp>
      <p:sp>
        <p:nvSpPr>
          <p:cNvPr id="720" name="TextBox 719"/>
          <p:cNvSpPr txBox="1"/>
          <p:nvPr/>
        </p:nvSpPr>
        <p:spPr>
          <a:xfrm>
            <a:off x="5894963" y="1289390"/>
            <a:ext cx="5641160" cy="492443"/>
          </a:xfrm>
          <a:prstGeom prst="rect">
            <a:avLst/>
          </a:prstGeom>
          <a:noFill/>
        </p:spPr>
        <p:txBody>
          <a:bodyPr wrap="square" rtlCol="0">
            <a:spAutoFit/>
          </a:bodyPr>
          <a:lstStyle/>
          <a:p>
            <a:pPr algn="ctr"/>
            <a:r>
              <a:rPr lang="en-US" sz="2600" b="1">
                <a:solidFill>
                  <a:srgbClr val="C00000"/>
                </a:solidFill>
                <a:latin typeface="Arial" panose="020B0604020202020204" pitchFamily="34" charset="0"/>
                <a:cs typeface="Arial" panose="020B0604020202020204" pitchFamily="34" charset="0"/>
              </a:rPr>
              <a:t>507,9 </a:t>
            </a:r>
            <a:r>
              <a:rPr lang="en-US" sz="2600" b="1" dirty="0" err="1">
                <a:solidFill>
                  <a:srgbClr val="C00000"/>
                </a:solidFill>
                <a:latin typeface="Arial" panose="020B0604020202020204" pitchFamily="34" charset="0"/>
                <a:cs typeface="Arial" panose="020B0604020202020204" pitchFamily="34" charset="0"/>
              </a:rPr>
              <a:t>tỷ</a:t>
            </a:r>
            <a:r>
              <a:rPr lang="en-US" sz="2600" b="1" dirty="0">
                <a:solidFill>
                  <a:srgbClr val="C00000"/>
                </a:solidFill>
                <a:latin typeface="Arial" panose="020B0604020202020204" pitchFamily="34" charset="0"/>
                <a:cs typeface="Arial" panose="020B0604020202020204" pitchFamily="34" charset="0"/>
              </a:rPr>
              <a:t> đồng, </a:t>
            </a:r>
            <a:r>
              <a:rPr lang="en-US" sz="2600" b="1" err="1">
                <a:solidFill>
                  <a:srgbClr val="C00000"/>
                </a:solidFill>
                <a:latin typeface="Arial" panose="020B0604020202020204" pitchFamily="34" charset="0"/>
                <a:cs typeface="Arial" panose="020B0604020202020204" pitchFamily="34" charset="0"/>
              </a:rPr>
              <a:t>đạt</a:t>
            </a:r>
            <a:r>
              <a:rPr lang="en-US" sz="2600" b="1">
                <a:solidFill>
                  <a:srgbClr val="C00000"/>
                </a:solidFill>
                <a:latin typeface="Arial" panose="020B0604020202020204" pitchFamily="34" charset="0"/>
                <a:cs typeface="Arial" panose="020B0604020202020204" pitchFamily="34" charset="0"/>
              </a:rPr>
              <a:t> 3,1% </a:t>
            </a:r>
            <a:r>
              <a:rPr lang="en-US" sz="2600" b="1" dirty="0">
                <a:solidFill>
                  <a:srgbClr val="C00000"/>
                </a:solidFill>
                <a:latin typeface="Arial" panose="020B0604020202020204" pitchFamily="34" charset="0"/>
                <a:cs typeface="Arial" panose="020B0604020202020204" pitchFamily="34" charset="0"/>
              </a:rPr>
              <a:t>dự toán</a:t>
            </a:r>
          </a:p>
        </p:txBody>
      </p:sp>
      <p:sp>
        <p:nvSpPr>
          <p:cNvPr id="724" name="Rectangle 723"/>
          <p:cNvSpPr/>
          <p:nvPr/>
        </p:nvSpPr>
        <p:spPr>
          <a:xfrm>
            <a:off x="5648335" y="2478835"/>
            <a:ext cx="5904411" cy="142982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25" name="TextBox 724"/>
          <p:cNvSpPr txBox="1"/>
          <p:nvPr/>
        </p:nvSpPr>
        <p:spPr>
          <a:xfrm>
            <a:off x="7231133" y="2503909"/>
            <a:ext cx="3255892" cy="461665"/>
          </a:xfrm>
          <a:prstGeom prst="rect">
            <a:avLst/>
          </a:prstGeom>
          <a:noFill/>
        </p:spPr>
        <p:txBody>
          <a:bodyPr wrap="square" rtlCol="0">
            <a:spAutoFit/>
          </a:bodyPr>
          <a:lstStyle/>
          <a:p>
            <a:pPr algn="ctr"/>
            <a:r>
              <a:rPr lang="en-US" sz="2400" b="1" dirty="0">
                <a:solidFill>
                  <a:srgbClr val="002060"/>
                </a:solidFill>
                <a:latin typeface="Arial" panose="020B0604020202020204" pitchFamily="34" charset="0"/>
                <a:cs typeface="Arial" panose="020B0604020202020204" pitchFamily="34" charset="0"/>
              </a:rPr>
              <a:t>Thu tiền sử dụng đất</a:t>
            </a:r>
          </a:p>
        </p:txBody>
      </p:sp>
      <p:sp>
        <p:nvSpPr>
          <p:cNvPr id="726" name="TextBox 725"/>
          <p:cNvSpPr txBox="1"/>
          <p:nvPr/>
        </p:nvSpPr>
        <p:spPr>
          <a:xfrm>
            <a:off x="5767326" y="2923773"/>
            <a:ext cx="5869069" cy="492443"/>
          </a:xfrm>
          <a:prstGeom prst="rect">
            <a:avLst/>
          </a:prstGeom>
          <a:noFill/>
        </p:spPr>
        <p:txBody>
          <a:bodyPr wrap="square" rtlCol="0">
            <a:spAutoFit/>
          </a:bodyPr>
          <a:lstStyle/>
          <a:p>
            <a:pPr algn="ctr"/>
            <a:r>
              <a:rPr lang="en-US" sz="2600" b="1">
                <a:solidFill>
                  <a:srgbClr val="C00000"/>
                </a:solidFill>
                <a:latin typeface="Arial" panose="020B0604020202020204" pitchFamily="34" charset="0"/>
                <a:cs typeface="Arial" panose="020B0604020202020204" pitchFamily="34" charset="0"/>
              </a:rPr>
              <a:t>284,3 </a:t>
            </a:r>
            <a:r>
              <a:rPr lang="en-US" sz="2600" b="1" dirty="0" err="1">
                <a:solidFill>
                  <a:srgbClr val="C00000"/>
                </a:solidFill>
                <a:latin typeface="Arial" panose="020B0604020202020204" pitchFamily="34" charset="0"/>
                <a:cs typeface="Arial" panose="020B0604020202020204" pitchFamily="34" charset="0"/>
              </a:rPr>
              <a:t>tỷ</a:t>
            </a:r>
            <a:r>
              <a:rPr lang="en-US" sz="2600" b="1" dirty="0">
                <a:solidFill>
                  <a:srgbClr val="C00000"/>
                </a:solidFill>
                <a:latin typeface="Arial" panose="020B0604020202020204" pitchFamily="34" charset="0"/>
                <a:cs typeface="Arial" panose="020B0604020202020204" pitchFamily="34" charset="0"/>
              </a:rPr>
              <a:t> đồng, </a:t>
            </a:r>
            <a:r>
              <a:rPr lang="en-US" sz="2600" b="1" err="1">
                <a:solidFill>
                  <a:srgbClr val="C00000"/>
                </a:solidFill>
                <a:latin typeface="Arial" panose="020B0604020202020204" pitchFamily="34" charset="0"/>
                <a:cs typeface="Arial" panose="020B0604020202020204" pitchFamily="34" charset="0"/>
              </a:rPr>
              <a:t>đạt</a:t>
            </a:r>
            <a:r>
              <a:rPr lang="en-US" sz="2600" b="1">
                <a:solidFill>
                  <a:srgbClr val="C00000"/>
                </a:solidFill>
                <a:latin typeface="Arial" panose="020B0604020202020204" pitchFamily="34" charset="0"/>
                <a:cs typeface="Arial" panose="020B0604020202020204" pitchFamily="34" charset="0"/>
              </a:rPr>
              <a:t> 3,9% </a:t>
            </a:r>
            <a:r>
              <a:rPr lang="en-US" sz="2600" b="1" dirty="0">
                <a:solidFill>
                  <a:srgbClr val="C00000"/>
                </a:solidFill>
                <a:latin typeface="Arial" panose="020B0604020202020204" pitchFamily="34" charset="0"/>
                <a:cs typeface="Arial" panose="020B0604020202020204" pitchFamily="34" charset="0"/>
              </a:rPr>
              <a:t>dự toán</a:t>
            </a:r>
          </a:p>
        </p:txBody>
      </p:sp>
      <p:sp>
        <p:nvSpPr>
          <p:cNvPr id="2" name="Rectangle 1">
            <a:extLst>
              <a:ext uri="{FF2B5EF4-FFF2-40B4-BE49-F238E27FC236}">
                <a16:creationId xmlns:a16="http://schemas.microsoft.com/office/drawing/2014/main" id="{80607D77-8D89-B2B8-17A1-5EC409702721}"/>
              </a:ext>
            </a:extLst>
          </p:cNvPr>
          <p:cNvSpPr/>
          <p:nvPr/>
        </p:nvSpPr>
        <p:spPr>
          <a:xfrm>
            <a:off x="67112" y="2060553"/>
            <a:ext cx="4503564" cy="131433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A0D5D58A-756E-802D-A09E-1BEA6D184E77}"/>
              </a:ext>
            </a:extLst>
          </p:cNvPr>
          <p:cNvSpPr txBox="1"/>
          <p:nvPr/>
        </p:nvSpPr>
        <p:spPr>
          <a:xfrm>
            <a:off x="-82371" y="2540211"/>
            <a:ext cx="4802530" cy="707886"/>
          </a:xfrm>
          <a:prstGeom prst="rect">
            <a:avLst/>
          </a:prstGeom>
          <a:noFill/>
        </p:spPr>
        <p:txBody>
          <a:bodyPr wrap="square" rtlCol="0">
            <a:spAutoFit/>
          </a:bodyPr>
          <a:lstStyle/>
          <a:p>
            <a:pPr algn="ctr"/>
            <a:r>
              <a:rPr lang="en-US" sz="2200" b="1">
                <a:solidFill>
                  <a:srgbClr val="C00000"/>
                </a:solidFill>
                <a:latin typeface="Arial" panose="020B0604020202020204" pitchFamily="34" charset="0"/>
                <a:cs typeface="Arial" panose="020B0604020202020204" pitchFamily="34" charset="0"/>
              </a:rPr>
              <a:t>525,8 </a:t>
            </a:r>
            <a:r>
              <a:rPr lang="en-US" sz="2200" b="1" dirty="0" err="1">
                <a:solidFill>
                  <a:srgbClr val="C00000"/>
                </a:solidFill>
                <a:latin typeface="Arial" panose="020B0604020202020204" pitchFamily="34" charset="0"/>
                <a:cs typeface="Arial" panose="020B0604020202020204" pitchFamily="34" charset="0"/>
              </a:rPr>
              <a:t>tỷ</a:t>
            </a:r>
            <a:r>
              <a:rPr lang="en-US" sz="2200" b="1" dirty="0">
                <a:solidFill>
                  <a:srgbClr val="C00000"/>
                </a:solidFill>
                <a:latin typeface="Arial" panose="020B0604020202020204" pitchFamily="34" charset="0"/>
                <a:cs typeface="Arial" panose="020B0604020202020204" pitchFamily="34" charset="0"/>
              </a:rPr>
              <a:t> đồng</a:t>
            </a:r>
            <a:r>
              <a:rPr lang="en-US" sz="2200" b="1">
                <a:solidFill>
                  <a:srgbClr val="C00000"/>
                </a:solidFill>
                <a:latin typeface="Arial" panose="020B0604020202020204" pitchFamily="34" charset="0"/>
                <a:cs typeface="Arial" panose="020B0604020202020204" pitchFamily="34" charset="0"/>
              </a:rPr>
              <a:t>, đạt 3,0% </a:t>
            </a:r>
            <a:r>
              <a:rPr lang="en-US" b="1" dirty="0">
                <a:solidFill>
                  <a:srgbClr val="C00000"/>
                </a:solidFill>
                <a:latin typeface="Arial" panose="020B0604020202020204" pitchFamily="34" charset="0"/>
                <a:cs typeface="Arial" panose="020B0604020202020204" pitchFamily="34" charset="0"/>
              </a:rPr>
              <a:t>dự toán</a:t>
            </a:r>
          </a:p>
          <a:p>
            <a:pPr algn="ctr"/>
            <a:r>
              <a:rPr lang="en-US" b="1" dirty="0">
                <a:solidFill>
                  <a:srgbClr val="C00000"/>
                </a:solidFill>
                <a:latin typeface="Arial" panose="020B060402020202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850931EF-4279-23FD-6428-18C12049025E}"/>
              </a:ext>
            </a:extLst>
          </p:cNvPr>
          <p:cNvSpPr txBox="1"/>
          <p:nvPr/>
        </p:nvSpPr>
        <p:spPr>
          <a:xfrm>
            <a:off x="226837" y="2152411"/>
            <a:ext cx="4129108" cy="400110"/>
          </a:xfrm>
          <a:prstGeom prst="rect">
            <a:avLst/>
          </a:prstGeom>
          <a:noFill/>
        </p:spPr>
        <p:txBody>
          <a:bodyPr wrap="square" rtlCol="0">
            <a:spAutoFit/>
          </a:bodyPr>
          <a:lstStyle/>
          <a:p>
            <a:pPr algn="ctr"/>
            <a:r>
              <a:rPr lang="en-US" sz="2000" b="1">
                <a:solidFill>
                  <a:srgbClr val="002060"/>
                </a:solidFill>
                <a:latin typeface="Arial" panose="020B0604020202020204" pitchFamily="34" charset="0"/>
                <a:cs typeface="Arial" panose="020B0604020202020204" pitchFamily="34" charset="0"/>
              </a:rPr>
              <a:t>Tổng thu ngân sách nhà nước</a:t>
            </a:r>
          </a:p>
        </p:txBody>
      </p:sp>
      <p:sp>
        <p:nvSpPr>
          <p:cNvPr id="14" name="Rectangle 13">
            <a:extLst>
              <a:ext uri="{FF2B5EF4-FFF2-40B4-BE49-F238E27FC236}">
                <a16:creationId xmlns:a16="http://schemas.microsoft.com/office/drawing/2014/main" id="{2FB61F8A-9A24-43C5-EEAD-699E1478B087}"/>
              </a:ext>
            </a:extLst>
          </p:cNvPr>
          <p:cNvSpPr/>
          <p:nvPr/>
        </p:nvSpPr>
        <p:spPr>
          <a:xfrm>
            <a:off x="5648334" y="4097789"/>
            <a:ext cx="5904411" cy="13272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741F0E28-9B46-DEE8-72B4-31C74A048999}"/>
              </a:ext>
            </a:extLst>
          </p:cNvPr>
          <p:cNvSpPr txBox="1"/>
          <p:nvPr/>
        </p:nvSpPr>
        <p:spPr>
          <a:xfrm>
            <a:off x="6691236" y="4097789"/>
            <a:ext cx="4125893" cy="523220"/>
          </a:xfrm>
          <a:prstGeom prst="rect">
            <a:avLst/>
          </a:prstGeom>
          <a:noFill/>
        </p:spPr>
        <p:txBody>
          <a:bodyPr wrap="square" rtlCol="0">
            <a:spAutoFit/>
          </a:bodyPr>
          <a:lstStyle/>
          <a:p>
            <a:pPr algn="ctr"/>
            <a:r>
              <a:rPr lang="en-US" sz="2800" b="1">
                <a:solidFill>
                  <a:srgbClr val="002060"/>
                </a:solidFill>
                <a:latin typeface="Arial" panose="020B0604020202020204" pitchFamily="34" charset="0"/>
                <a:cs typeface="Arial" panose="020B0604020202020204" pitchFamily="34" charset="0"/>
              </a:rPr>
              <a:t>Thu Xuất nhập khẩu</a:t>
            </a:r>
          </a:p>
        </p:txBody>
      </p:sp>
      <p:sp>
        <p:nvSpPr>
          <p:cNvPr id="16" name="TextBox 15">
            <a:extLst>
              <a:ext uri="{FF2B5EF4-FFF2-40B4-BE49-F238E27FC236}">
                <a16:creationId xmlns:a16="http://schemas.microsoft.com/office/drawing/2014/main" id="{CD1FFBD1-4EFA-ED54-8F81-E3C9559069D4}"/>
              </a:ext>
            </a:extLst>
          </p:cNvPr>
          <p:cNvSpPr txBox="1"/>
          <p:nvPr/>
        </p:nvSpPr>
        <p:spPr>
          <a:xfrm>
            <a:off x="5500766" y="4515991"/>
            <a:ext cx="6035358" cy="523220"/>
          </a:xfrm>
          <a:prstGeom prst="rect">
            <a:avLst/>
          </a:prstGeom>
          <a:noFill/>
        </p:spPr>
        <p:txBody>
          <a:bodyPr wrap="square" rtlCol="0">
            <a:spAutoFit/>
          </a:bodyPr>
          <a:lstStyle/>
          <a:p>
            <a:pPr algn="ctr"/>
            <a:r>
              <a:rPr lang="en-US" sz="2800" b="1">
                <a:solidFill>
                  <a:srgbClr val="C00000"/>
                </a:solidFill>
                <a:latin typeface="Arial" panose="020B0604020202020204" pitchFamily="34" charset="0"/>
                <a:cs typeface="Arial" panose="020B0604020202020204" pitchFamily="34" charset="0"/>
              </a:rPr>
              <a:t>17,8 </a:t>
            </a:r>
            <a:r>
              <a:rPr lang="en-US" sz="2800" b="1" dirty="0" err="1">
                <a:solidFill>
                  <a:srgbClr val="C00000"/>
                </a:solidFill>
                <a:latin typeface="Arial" panose="020B0604020202020204" pitchFamily="34" charset="0"/>
                <a:cs typeface="Arial" panose="020B0604020202020204" pitchFamily="34" charset="0"/>
              </a:rPr>
              <a:t>tỷ</a:t>
            </a:r>
            <a:r>
              <a:rPr lang="en-US" sz="2800" b="1" dirty="0">
                <a:solidFill>
                  <a:srgbClr val="C00000"/>
                </a:solidFill>
                <a:latin typeface="Arial" panose="020B0604020202020204" pitchFamily="34" charset="0"/>
                <a:cs typeface="Arial" panose="020B0604020202020204" pitchFamily="34" charset="0"/>
              </a:rPr>
              <a:t> đồng, </a:t>
            </a:r>
            <a:r>
              <a:rPr lang="en-US" sz="2800" b="1" err="1">
                <a:solidFill>
                  <a:srgbClr val="C00000"/>
                </a:solidFill>
                <a:latin typeface="Arial" panose="020B0604020202020204" pitchFamily="34" charset="0"/>
                <a:cs typeface="Arial" panose="020B0604020202020204" pitchFamily="34" charset="0"/>
              </a:rPr>
              <a:t>đạt</a:t>
            </a:r>
            <a:r>
              <a:rPr lang="en-US" sz="2800" b="1">
                <a:solidFill>
                  <a:srgbClr val="C00000"/>
                </a:solidFill>
                <a:latin typeface="Arial" panose="020B0604020202020204" pitchFamily="34" charset="0"/>
                <a:cs typeface="Arial" panose="020B0604020202020204" pitchFamily="34" charset="0"/>
              </a:rPr>
              <a:t> 1,9% </a:t>
            </a:r>
            <a:r>
              <a:rPr lang="en-US" sz="2800" b="1" dirty="0">
                <a:solidFill>
                  <a:srgbClr val="C00000"/>
                </a:solidFill>
                <a:latin typeface="Arial" panose="020B0604020202020204" pitchFamily="34" charset="0"/>
                <a:cs typeface="Arial" panose="020B0604020202020204" pitchFamily="34" charset="0"/>
              </a:rPr>
              <a:t>dự toán</a:t>
            </a:r>
          </a:p>
        </p:txBody>
      </p:sp>
      <p:cxnSp>
        <p:nvCxnSpPr>
          <p:cNvPr id="22" name="Straight Arrow Connector 21">
            <a:extLst>
              <a:ext uri="{FF2B5EF4-FFF2-40B4-BE49-F238E27FC236}">
                <a16:creationId xmlns:a16="http://schemas.microsoft.com/office/drawing/2014/main" id="{76FB1604-8EE6-1B4A-8BEC-955916948809}"/>
              </a:ext>
            </a:extLst>
          </p:cNvPr>
          <p:cNvCxnSpPr>
            <a:cxnSpLocks/>
          </p:cNvCxnSpPr>
          <p:nvPr/>
        </p:nvCxnSpPr>
        <p:spPr>
          <a:xfrm flipV="1">
            <a:off x="4590782" y="1557466"/>
            <a:ext cx="952093" cy="906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E2C09AD-1B29-015F-4185-E01171AA1855}"/>
              </a:ext>
            </a:extLst>
          </p:cNvPr>
          <p:cNvCxnSpPr>
            <a:cxnSpLocks/>
          </p:cNvCxnSpPr>
          <p:nvPr/>
        </p:nvCxnSpPr>
        <p:spPr>
          <a:xfrm>
            <a:off x="4590782" y="2945492"/>
            <a:ext cx="10745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BC7EEBC-AFA3-C4AC-D803-2EB717E2AF16}"/>
              </a:ext>
            </a:extLst>
          </p:cNvPr>
          <p:cNvSpPr/>
          <p:nvPr/>
        </p:nvSpPr>
        <p:spPr>
          <a:xfrm>
            <a:off x="519527" y="5614219"/>
            <a:ext cx="11555163" cy="10493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81B6DC98-C123-5771-E46D-17ED3EE03739}"/>
              </a:ext>
            </a:extLst>
          </p:cNvPr>
          <p:cNvSpPr txBox="1"/>
          <p:nvPr/>
        </p:nvSpPr>
        <p:spPr>
          <a:xfrm>
            <a:off x="519527" y="5906358"/>
            <a:ext cx="11672473" cy="461665"/>
          </a:xfrm>
          <a:prstGeom prst="rect">
            <a:avLst/>
          </a:prstGeom>
          <a:noFill/>
        </p:spPr>
        <p:txBody>
          <a:bodyPr wrap="square" rtlCol="0">
            <a:spAutoFit/>
          </a:bodyPr>
          <a:lstStyle/>
          <a:p>
            <a:r>
              <a:rPr lang="en-US" sz="2400" b="1" dirty="0" err="1">
                <a:solidFill>
                  <a:srgbClr val="002060"/>
                </a:solidFill>
                <a:latin typeface="Arial" panose="020B0604020202020204" pitchFamily="34" charset="0"/>
                <a:cs typeface="Arial" panose="020B0604020202020204" pitchFamily="34" charset="0"/>
              </a:rPr>
              <a:t>Tổng</a:t>
            </a:r>
            <a:r>
              <a:rPr lang="en-US" sz="2400" b="1" dirty="0">
                <a:solidFill>
                  <a:srgbClr val="002060"/>
                </a:solidFill>
                <a:latin typeface="Arial" panose="020B0604020202020204" pitchFamily="34" charset="0"/>
                <a:cs typeface="Arial" panose="020B0604020202020204" pitchFamily="34" charset="0"/>
              </a:rPr>
              <a:t> </a:t>
            </a:r>
            <a:r>
              <a:rPr lang="en-US" sz="2400" b="1">
                <a:solidFill>
                  <a:srgbClr val="002060"/>
                </a:solidFill>
                <a:latin typeface="Arial" panose="020B0604020202020204" pitchFamily="34" charset="0"/>
                <a:cs typeface="Arial" panose="020B0604020202020204" pitchFamily="34" charset="0"/>
              </a:rPr>
              <a:t>chi NSNN: </a:t>
            </a:r>
            <a:r>
              <a:rPr lang="en-US" sz="2400" b="1">
                <a:solidFill>
                  <a:srgbClr val="C00000"/>
                </a:solidFill>
                <a:latin typeface="Arial" panose="020B0604020202020204" pitchFamily="34" charset="0"/>
                <a:cs typeface="Arial" panose="020B0604020202020204" pitchFamily="34" charset="0"/>
              </a:rPr>
              <a:t>1.120,8 </a:t>
            </a:r>
            <a:r>
              <a:rPr lang="en-US" sz="2400" b="1" dirty="0" err="1">
                <a:solidFill>
                  <a:srgbClr val="C00000"/>
                </a:solidFill>
                <a:latin typeface="Arial" panose="020B0604020202020204" pitchFamily="34" charset="0"/>
                <a:cs typeface="Arial" panose="020B0604020202020204" pitchFamily="34" charset="0"/>
              </a:rPr>
              <a:t>tỷ</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đồng</a:t>
            </a:r>
            <a:r>
              <a:rPr lang="en-US" sz="2400" b="1" dirty="0">
                <a:solidFill>
                  <a:srgbClr val="C00000"/>
                </a:solidFill>
                <a:latin typeface="Arial" panose="020B0604020202020204" pitchFamily="34" charset="0"/>
                <a:cs typeface="Arial" panose="020B0604020202020204" pitchFamily="34" charset="0"/>
              </a:rPr>
              <a:t>, </a:t>
            </a:r>
            <a:r>
              <a:rPr lang="en-US" sz="2400" b="1" err="1">
                <a:solidFill>
                  <a:srgbClr val="C00000"/>
                </a:solidFill>
                <a:latin typeface="Arial" panose="020B0604020202020204" pitchFamily="34" charset="0"/>
                <a:cs typeface="Arial" panose="020B0604020202020204" pitchFamily="34" charset="0"/>
              </a:rPr>
              <a:t>đạt</a:t>
            </a:r>
            <a:r>
              <a:rPr lang="en-US" sz="2400" b="1">
                <a:solidFill>
                  <a:srgbClr val="C00000"/>
                </a:solidFill>
                <a:latin typeface="Arial" panose="020B0604020202020204" pitchFamily="34" charset="0"/>
                <a:cs typeface="Arial" panose="020B0604020202020204" pitchFamily="34" charset="0"/>
              </a:rPr>
              <a:t> 4,7% </a:t>
            </a:r>
            <a:r>
              <a:rPr lang="en-US" sz="2400" b="1" dirty="0" err="1">
                <a:solidFill>
                  <a:srgbClr val="C00000"/>
                </a:solidFill>
                <a:latin typeface="Arial" panose="020B0604020202020204" pitchFamily="34" charset="0"/>
                <a:cs typeface="Arial" panose="020B0604020202020204" pitchFamily="34" charset="0"/>
              </a:rPr>
              <a:t>dự</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toán</a:t>
            </a:r>
            <a:r>
              <a:rPr lang="en-US" sz="2400" b="1">
                <a:solidFill>
                  <a:srgbClr val="C00000"/>
                </a:solidFill>
                <a:latin typeface="Arial" panose="020B0604020202020204" pitchFamily="34" charset="0"/>
                <a:cs typeface="Arial" panose="020B0604020202020204" pitchFamily="34" charset="0"/>
              </a:rPr>
              <a:t>; </a:t>
            </a:r>
            <a:r>
              <a:rPr lang="en-US" sz="2400" b="1">
                <a:solidFill>
                  <a:schemeClr val="accent6">
                    <a:lumMod val="50000"/>
                  </a:schemeClr>
                </a:solidFill>
                <a:latin typeface="Arial" panose="020B0604020202020204" pitchFamily="34" charset="0"/>
                <a:ea typeface="Roboto" panose="02000000000000000000" pitchFamily="2" charset="0"/>
                <a:cs typeface="Roboto"/>
                <a:sym typeface="Wingdings 3" panose="05040102010807070707" pitchFamily="18" charset="2"/>
              </a:rPr>
              <a:t>Bằng 76,9</a:t>
            </a:r>
            <a:r>
              <a:rPr lang="en" sz="2400" b="1">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sym typeface="Wingdings 3" panose="05040102010807070707" pitchFamily="18" charset="2"/>
              </a:rPr>
              <a:t>% so với cùng kỳ</a:t>
            </a:r>
            <a:r>
              <a:rPr lang="en-US" sz="2400" b="1">
                <a:solidFill>
                  <a:srgbClr val="C00000"/>
                </a:solidFill>
                <a:latin typeface="Arial" panose="020B0604020202020204" pitchFamily="34" charset="0"/>
                <a:cs typeface="Arial" panose="020B0604020202020204" pitchFamily="34" charset="0"/>
              </a:rPr>
              <a:t> </a:t>
            </a:r>
            <a:endParaRPr lang="en-US" sz="2400" b="1" dirty="0">
              <a:solidFill>
                <a:srgbClr val="002060"/>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01DC26C3-E6F4-C27A-8624-3A65D81B6008}"/>
              </a:ext>
            </a:extLst>
          </p:cNvPr>
          <p:cNvSpPr/>
          <p:nvPr/>
        </p:nvSpPr>
        <p:spPr>
          <a:xfrm>
            <a:off x="405227" y="147929"/>
            <a:ext cx="2437847"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3.4. </a:t>
            </a:r>
            <a:r>
              <a:rPr lang="en-US" sz="2800" b="1" spc="-20" err="1">
                <a:solidFill>
                  <a:srgbClr val="100717"/>
                </a:solidFill>
                <a:latin typeface="Arial" panose="020B0604020202020204" pitchFamily="34" charset="0"/>
                <a:cs typeface="Arial" panose="020B0604020202020204" pitchFamily="34" charset="0"/>
              </a:rPr>
              <a:t>Tài</a:t>
            </a:r>
            <a:r>
              <a:rPr lang="en-US" sz="2800" b="1" spc="-20">
                <a:solidFill>
                  <a:srgbClr val="100717"/>
                </a:solidFill>
                <a:latin typeface="Arial" panose="020B0604020202020204" pitchFamily="34" charset="0"/>
                <a:cs typeface="Arial" panose="020B0604020202020204" pitchFamily="34" charset="0"/>
              </a:rPr>
              <a:t> </a:t>
            </a:r>
            <a:r>
              <a:rPr lang="en-US" sz="2800" b="1" spc="-20" err="1">
                <a:solidFill>
                  <a:srgbClr val="100717"/>
                </a:solidFill>
                <a:latin typeface="Arial" panose="020B0604020202020204" pitchFamily="34" charset="0"/>
                <a:cs typeface="Arial" panose="020B0604020202020204" pitchFamily="34" charset="0"/>
              </a:rPr>
              <a:t>chính</a:t>
            </a:r>
            <a:endParaRPr lang="en-US" sz="2800" b="1" spc="-20">
              <a:solidFill>
                <a:srgbClr val="100717"/>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D5BEF29-302C-58EC-1775-63A1A262249D}"/>
              </a:ext>
            </a:extLst>
          </p:cNvPr>
          <p:cNvSpPr/>
          <p:nvPr/>
        </p:nvSpPr>
        <p:spPr>
          <a:xfrm>
            <a:off x="684401" y="566337"/>
            <a:ext cx="3775072" cy="931024"/>
          </a:xfrm>
          <a:prstGeom prst="rect">
            <a:avLst/>
          </a:prstGeom>
        </p:spPr>
        <p:txBody>
          <a:bodyPr wrap="none">
            <a:spAutoFit/>
          </a:bodyPr>
          <a:lstStyle/>
          <a:p>
            <a:pPr marL="12700" defTabSz="914400">
              <a:spcBef>
                <a:spcPts val="300"/>
              </a:spcBef>
              <a:defRPr/>
            </a:pPr>
            <a:r>
              <a:rPr lang="en-US" sz="2600" b="1" spc="-20">
                <a:solidFill>
                  <a:srgbClr val="100717"/>
                </a:solidFill>
                <a:latin typeface="Arial" panose="020B0604020202020204" pitchFamily="34" charset="0"/>
                <a:cs typeface="Arial" panose="020B0604020202020204" pitchFamily="34" charset="0"/>
              </a:rPr>
              <a:t>Thu chi ngân sách tỉnh</a:t>
            </a:r>
          </a:p>
          <a:p>
            <a:pPr marL="12700" defTabSz="914400">
              <a:spcBef>
                <a:spcPts val="300"/>
              </a:spcBef>
              <a:defRPr/>
            </a:pPr>
            <a:r>
              <a:rPr lang="en-US" sz="2600" b="1" spc="-20">
                <a:solidFill>
                  <a:srgbClr val="FF0000"/>
                </a:solidFill>
                <a:latin typeface="Arial" panose="020B0604020202020204" pitchFamily="34" charset="0"/>
                <a:cs typeface="Arial" panose="020B0604020202020204" pitchFamily="34" charset="0"/>
              </a:rPr>
              <a:t>(Tính đến 19/01/2025)</a:t>
            </a:r>
          </a:p>
        </p:txBody>
      </p:sp>
      <p:sp>
        <p:nvSpPr>
          <p:cNvPr id="17" name="TextBox 16">
            <a:extLst>
              <a:ext uri="{FF2B5EF4-FFF2-40B4-BE49-F238E27FC236}">
                <a16:creationId xmlns:a16="http://schemas.microsoft.com/office/drawing/2014/main" id="{227F0722-3FD1-20AC-1889-4BEC4E408B20}"/>
              </a:ext>
            </a:extLst>
          </p:cNvPr>
          <p:cNvSpPr txBox="1">
            <a:spLocks/>
          </p:cNvSpPr>
          <p:nvPr/>
        </p:nvSpPr>
        <p:spPr>
          <a:xfrm>
            <a:off x="226837" y="2877881"/>
            <a:ext cx="4246675" cy="523220"/>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 </a:t>
            </a:r>
            <a:r>
              <a:rPr lang="en-US" sz="2400" b="1">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sym typeface="Wingdings 3" panose="05040102010807070707" pitchFamily="18" charset="2"/>
              </a:rPr>
              <a:t>Bằng 39,1</a:t>
            </a:r>
            <a:r>
              <a:rPr lang="en" sz="2400" b="1">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sym typeface="Wingdings 3" panose="05040102010807070707" pitchFamily="18" charset="2"/>
              </a:rPr>
              <a:t>%</a:t>
            </a:r>
            <a:r>
              <a:rPr lang="vi-VN" sz="2400" b="1">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sym typeface="Wingdings 3" panose="05040102010807070707" pitchFamily="18" charset="2"/>
              </a:rPr>
              <a:t> so với cùng kỳ</a:t>
            </a:r>
            <a:endParaRPr lang="en-US" sz="2800" b="1" dirty="0">
              <a:solidFill>
                <a:schemeClr val="accent6">
                  <a:lumMod val="50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34F63EF8-BB71-3877-EDA9-5BA9EE3FB077}"/>
              </a:ext>
            </a:extLst>
          </p:cNvPr>
          <p:cNvSpPr txBox="1">
            <a:spLocks/>
          </p:cNvSpPr>
          <p:nvPr/>
        </p:nvSpPr>
        <p:spPr>
          <a:xfrm>
            <a:off x="6976544" y="1837579"/>
            <a:ext cx="4103880" cy="523220"/>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Bằng 42,4% so với cùng kỳ</a:t>
            </a:r>
            <a:endParaRPr lang="en-US" sz="2800" b="1" dirty="0">
              <a:solidFill>
                <a:schemeClr val="accent6">
                  <a:lumMod val="50000"/>
                </a:schemeClr>
              </a:solidFill>
            </a:endParaRPr>
          </a:p>
        </p:txBody>
      </p:sp>
      <p:sp>
        <p:nvSpPr>
          <p:cNvPr id="19" name="TextBox 18">
            <a:extLst>
              <a:ext uri="{FF2B5EF4-FFF2-40B4-BE49-F238E27FC236}">
                <a16:creationId xmlns:a16="http://schemas.microsoft.com/office/drawing/2014/main" id="{7E1B28B2-E2F7-8C5A-E350-C981F667F0AE}"/>
              </a:ext>
            </a:extLst>
          </p:cNvPr>
          <p:cNvSpPr txBox="1">
            <a:spLocks/>
          </p:cNvSpPr>
          <p:nvPr/>
        </p:nvSpPr>
        <p:spPr>
          <a:xfrm>
            <a:off x="6913218" y="3441856"/>
            <a:ext cx="4185633" cy="523220"/>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 Bằng 80,3%</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 </a:t>
            </a:r>
            <a:r>
              <a:rPr lang="en-US" sz="2800" b="1">
                <a:solidFill>
                  <a:schemeClr val="accent6">
                    <a:lumMod val="50000"/>
                  </a:schemeClr>
                </a:solidFill>
                <a:ea typeface="Roboto" panose="02000000000000000000" pitchFamily="2" charset="0"/>
                <a:cs typeface="Roboto"/>
                <a:sym typeface="Wingdings 3" panose="05040102010807070707" pitchFamily="18" charset="2"/>
              </a:rPr>
              <a:t>so với cùng kỳ</a:t>
            </a:r>
            <a:endParaRPr lang="en-US" sz="2800" b="1" dirty="0">
              <a:solidFill>
                <a:schemeClr val="accent6">
                  <a:lumMod val="50000"/>
                </a:schemeClr>
              </a:solidFill>
            </a:endParaRPr>
          </a:p>
        </p:txBody>
      </p:sp>
      <p:sp>
        <p:nvSpPr>
          <p:cNvPr id="20" name="TextBox 19">
            <a:extLst>
              <a:ext uri="{FF2B5EF4-FFF2-40B4-BE49-F238E27FC236}">
                <a16:creationId xmlns:a16="http://schemas.microsoft.com/office/drawing/2014/main" id="{3E0C8D21-0D0F-9FC1-9373-B4FE0AFFD371}"/>
              </a:ext>
            </a:extLst>
          </p:cNvPr>
          <p:cNvSpPr txBox="1">
            <a:spLocks/>
          </p:cNvSpPr>
          <p:nvPr/>
        </p:nvSpPr>
        <p:spPr>
          <a:xfrm>
            <a:off x="6791878" y="4943297"/>
            <a:ext cx="4185633" cy="523220"/>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 Bằng 16,4</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 </a:t>
            </a:r>
            <a:r>
              <a:rPr lang="en-US" sz="2800" b="1">
                <a:solidFill>
                  <a:schemeClr val="accent6">
                    <a:lumMod val="50000"/>
                  </a:schemeClr>
                </a:solidFill>
                <a:ea typeface="Roboto" panose="02000000000000000000" pitchFamily="2" charset="0"/>
                <a:cs typeface="Roboto"/>
                <a:sym typeface="Wingdings 3" panose="05040102010807070707" pitchFamily="18" charset="2"/>
              </a:rPr>
              <a:t>so với cùng kỳ</a:t>
            </a:r>
            <a:endParaRPr lang="en-US" sz="2800" b="1" dirty="0">
              <a:solidFill>
                <a:schemeClr val="accent6">
                  <a:lumMod val="50000"/>
                </a:schemeClr>
              </a:solidFill>
            </a:endParaRPr>
          </a:p>
        </p:txBody>
      </p:sp>
    </p:spTree>
    <p:extLst>
      <p:ext uri="{BB962C8B-B14F-4D97-AF65-F5344CB8AC3E}">
        <p14:creationId xmlns:p14="http://schemas.microsoft.com/office/powerpoint/2010/main" val="471371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236779127"/>
              </p:ext>
            </p:extLst>
          </p:nvPr>
        </p:nvGraphicFramePr>
        <p:xfrm>
          <a:off x="377036" y="947168"/>
          <a:ext cx="11573225" cy="5867400"/>
        </p:xfrm>
        <a:graphic>
          <a:graphicData uri="http://schemas.openxmlformats.org/drawingml/2006/table">
            <a:tbl>
              <a:tblPr firstRow="1" bandRow="1"/>
              <a:tblGrid>
                <a:gridCol w="11573225">
                  <a:extLst>
                    <a:ext uri="{9D8B030D-6E8A-4147-A177-3AD203B41FA5}">
                      <a16:colId xmlns:a16="http://schemas.microsoft.com/office/drawing/2014/main" val="3655493598"/>
                    </a:ext>
                  </a:extLst>
                </a:gridCol>
              </a:tblGrid>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400" spc="-1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600" kern="1200" spc="-10">
                          <a:solidFill>
                            <a:prstClr val="black"/>
                          </a:solidFill>
                          <a:latin typeface="+mn-lt"/>
                          <a:ea typeface="+mn-ea"/>
                          <a:cs typeface="Times New Roman" panose="02020603050405020304" pitchFamily="18" charset="0"/>
                        </a:rPr>
                        <a:t>Kế hoạch đầu tư phát triển năm 2025 nguồn ngân sách Trung ương và ngân sách địa phương đã được UBND tỉnh giao cho các đơn vị, địa phương tại Quyết định số 4365/QĐ-UBND ngày 18/12/2024. Tổng nguồn vốn đầu tư phát triển thực hiện trong năm 2025 trên địa bàn tỉnh là 9.381,6 tỷ đồng, trong đó vốn ngân sách Trung ương là 1.211,5 tỷ đồng, vốn ngân sách địa phương là 8.170,1 tỷ đồng.</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600" kern="1200" spc="-10">
                          <a:solidFill>
                            <a:prstClr val="black"/>
                          </a:solidFill>
                          <a:latin typeface="+mn-lt"/>
                          <a:ea typeface="+mn-ea"/>
                          <a:cs typeface="Times New Roman" panose="02020603050405020304" pitchFamily="18" charset="0"/>
                        </a:rPr>
                        <a:t> Ngay từ đầu năm 2025, UBND tỉnh đã ban hành Chỉ thị số 01/CT-UBND ngày 02/01/2025 về việc đẩy mạnh giải ngân đầu tư công vốn ngân sách nhà nước do tỉnh quản lý năm 2025.</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600" kern="1200" spc="-10">
                          <a:solidFill>
                            <a:prstClr val="black"/>
                          </a:solidFill>
                          <a:latin typeface="+mn-lt"/>
                          <a:ea typeface="+mn-ea"/>
                          <a:cs typeface="Times New Roman" panose="02020603050405020304" pitchFamily="18" charset="0"/>
                        </a:rPr>
                        <a:t> UBND tỉnh đã giao nhiệm vụ, phân công lãnh đạo chịu trách nhiệm theo dõi tiến độ thực hiện cho từng dự án ngay từ đầu năm, nhất là các dự án trọng điểm của tỉnh, các Chương trình mục tiêu quốc gia.</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600" kern="1200" spc="-10">
                          <a:solidFill>
                            <a:prstClr val="black"/>
                          </a:solidFill>
                          <a:latin typeface="+mn-lt"/>
                          <a:ea typeface="+mn-ea"/>
                          <a:cs typeface="Times New Roman" panose="02020603050405020304" pitchFamily="18" charset="0"/>
                        </a:rPr>
                        <a:t> Giá trị giải ngân vốn đầu tư công năm 2025 do tỉnh quản lý đến 15/01/2025 là 46,038 tỷ đồng, tỷ lệ giải ngân đạt khoảng 0,16%</a:t>
                      </a:r>
                      <a:endParaRPr lang="en-US" sz="2600" kern="1200" spc="-10" dirty="0">
                        <a:solidFill>
                          <a:prstClr val="black"/>
                        </a:solidFill>
                        <a:latin typeface="+mn-lt"/>
                        <a:ea typeface="+mn-ea"/>
                        <a:cs typeface="Times New Roman" panose="02020603050405020304" pitchFamily="18"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
        <p:nvSpPr>
          <p:cNvPr id="7" name="TextBox 6">
            <a:extLst>
              <a:ext uri="{FF2B5EF4-FFF2-40B4-BE49-F238E27FC236}">
                <a16:creationId xmlns:a16="http://schemas.microsoft.com/office/drawing/2014/main" id="{6CE3C172-6B73-81D2-B734-810C1C811D2E}"/>
              </a:ext>
            </a:extLst>
          </p:cNvPr>
          <p:cNvSpPr txBox="1"/>
          <p:nvPr/>
        </p:nvSpPr>
        <p:spPr>
          <a:xfrm>
            <a:off x="991615" y="328909"/>
            <a:ext cx="4077938" cy="523220"/>
          </a:xfrm>
          <a:prstGeom prst="rect">
            <a:avLst/>
          </a:prstGeom>
          <a:noFill/>
        </p:spPr>
        <p:txBody>
          <a:bodyPr wrap="square">
            <a:spAutoFit/>
          </a:bodyPr>
          <a:lstStyle/>
          <a:p>
            <a:pPr>
              <a:lnSpc>
                <a:spcPct val="100000"/>
              </a:lnSpc>
            </a:pPr>
            <a:r>
              <a:rPr lang="vi-VN" sz="2800" b="1">
                <a:cs typeface="Arial" panose="020B0604020202020204" pitchFamily="34" charset="0"/>
              </a:rPr>
              <a:t>4. Đầu tư công</a:t>
            </a:r>
          </a:p>
        </p:txBody>
      </p:sp>
    </p:spTree>
    <p:extLst>
      <p:ext uri="{BB962C8B-B14F-4D97-AF65-F5344CB8AC3E}">
        <p14:creationId xmlns:p14="http://schemas.microsoft.com/office/powerpoint/2010/main" val="1307221819"/>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3944098457"/>
              </p:ext>
            </p:extLst>
          </p:nvPr>
        </p:nvGraphicFramePr>
        <p:xfrm>
          <a:off x="68366" y="335280"/>
          <a:ext cx="11682101" cy="6068101"/>
        </p:xfrm>
        <a:graphic>
          <a:graphicData uri="http://schemas.openxmlformats.org/drawingml/2006/table">
            <a:tbl>
              <a:tblPr firstRow="1" bandRow="1"/>
              <a:tblGrid>
                <a:gridCol w="11682101">
                  <a:extLst>
                    <a:ext uri="{9D8B030D-6E8A-4147-A177-3AD203B41FA5}">
                      <a16:colId xmlns:a16="http://schemas.microsoft.com/office/drawing/2014/main" val="3655493598"/>
                    </a:ext>
                  </a:extLst>
                </a:gridCol>
              </a:tblGrid>
              <a:tr h="32050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600"/>
                        </a:spcBef>
                        <a:spcAft>
                          <a:spcPts val="600"/>
                        </a:spcAft>
                        <a:buClrTx/>
                        <a:buSzTx/>
                        <a:buFont typeface="Wingdings" panose="05000000000000000000" pitchFamily="2" charset="2"/>
                        <a:buNone/>
                        <a:tabLst/>
                        <a:defRPr/>
                      </a:pPr>
                      <a:endParaRPr lang="vi-VN" sz="1800" b="0" kern="1200" spc="-10">
                        <a:solidFill>
                          <a:schemeClr val="tx1"/>
                        </a:solidFill>
                        <a:effectLst/>
                        <a:latin typeface="Arial" panose="020B0604020202020204" pitchFamily="34" charset="0"/>
                        <a:ea typeface="+mn-ea"/>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57023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marR="0" lvl="0" indent="-342900" algn="just" defTabSz="914400" rtl="0" eaLnBrk="1" fontAlgn="auto" latinLnBrk="0" hangingPunct="1">
                        <a:lnSpc>
                          <a:spcPct val="100000"/>
                        </a:lnSpc>
                        <a:spcBef>
                          <a:spcPts val="600"/>
                        </a:spcBef>
                        <a:spcAft>
                          <a:spcPts val="0"/>
                        </a:spcAft>
                        <a:buClrTx/>
                        <a:buSzTx/>
                        <a:buFont typeface="Wingdings" panose="05000000000000000000" pitchFamily="2" charset="2"/>
                        <a:buChar char="v"/>
                        <a:tabLst/>
                        <a:defRPr/>
                      </a:pPr>
                      <a:r>
                        <a:rPr lang="en-US" sz="2800" kern="1200">
                          <a:solidFill>
                            <a:schemeClr val="dk1"/>
                          </a:solidFill>
                          <a:effectLst/>
                          <a:latin typeface="Arial" panose="020B0604020202020204" pitchFamily="34" charset="0"/>
                          <a:ea typeface="+mn-ea"/>
                          <a:cs typeface="Arial" panose="020B0604020202020204" pitchFamily="34" charset="0"/>
                        </a:rPr>
                        <a:t>Lũy kế từ đầu năm tới nay, toàn tỉnh thu hút </a:t>
                      </a:r>
                      <a:r>
                        <a:rPr lang="en-US" sz="2800" b="1" kern="1200">
                          <a:solidFill>
                            <a:schemeClr val="dk1"/>
                          </a:solidFill>
                          <a:effectLst/>
                          <a:latin typeface="Arial" panose="020B0604020202020204" pitchFamily="34" charset="0"/>
                          <a:ea typeface="+mn-ea"/>
                          <a:cs typeface="Arial" panose="020B0604020202020204" pitchFamily="34" charset="0"/>
                        </a:rPr>
                        <a:t>11 dự án </a:t>
                      </a:r>
                      <a:r>
                        <a:rPr lang="en-US" sz="2800" kern="1200">
                          <a:solidFill>
                            <a:schemeClr val="dk1"/>
                          </a:solidFill>
                          <a:effectLst/>
                          <a:latin typeface="Arial" panose="020B0604020202020204" pitchFamily="34" charset="0"/>
                          <a:ea typeface="+mn-ea"/>
                          <a:cs typeface="Arial" panose="020B0604020202020204" pitchFamily="34" charset="0"/>
                        </a:rPr>
                        <a:t>đầu tư với tổng vốn đăng ký đầu tư là </a:t>
                      </a:r>
                      <a:r>
                        <a:rPr lang="en-US" sz="2800" b="1" kern="1200">
                          <a:solidFill>
                            <a:schemeClr val="dk1"/>
                          </a:solidFill>
                          <a:effectLst/>
                          <a:latin typeface="Arial" panose="020B0604020202020204" pitchFamily="34" charset="0"/>
                          <a:ea typeface="+mn-ea"/>
                          <a:cs typeface="Arial" panose="020B0604020202020204" pitchFamily="34" charset="0"/>
                        </a:rPr>
                        <a:t>710,6</a:t>
                      </a:r>
                      <a:r>
                        <a:rPr lang="en-US" sz="2800" kern="1200">
                          <a:solidFill>
                            <a:schemeClr val="dk1"/>
                          </a:solidFill>
                          <a:effectLst/>
                          <a:latin typeface="Arial" panose="020B0604020202020204" pitchFamily="34" charset="0"/>
                          <a:ea typeface="+mn-ea"/>
                          <a:cs typeface="Arial" panose="020B0604020202020204" pitchFamily="34" charset="0"/>
                        </a:rPr>
                        <a:t> tỷ đồng, </a:t>
                      </a:r>
                      <a:r>
                        <a:rPr lang="de-DE" sz="2800" kern="1200">
                          <a:solidFill>
                            <a:schemeClr val="dk1"/>
                          </a:solidFill>
                          <a:effectLst/>
                          <a:latin typeface="Arial" panose="020B0604020202020204" pitchFamily="34" charset="0"/>
                          <a:ea typeface="+mn-ea"/>
                          <a:cs typeface="Arial" panose="020B0604020202020204" pitchFamily="34" charset="0"/>
                        </a:rPr>
                        <a:t>trong đó có 10 dự án đầu tư trong nước và 01 dự án FDI</a:t>
                      </a:r>
                      <a:r>
                        <a:rPr lang="en-US" sz="2800" kern="1200">
                          <a:solidFill>
                            <a:schemeClr val="dk1"/>
                          </a:solidFill>
                          <a:effectLst/>
                          <a:latin typeface="Arial" panose="020B0604020202020204" pitchFamily="34" charset="0"/>
                          <a:ea typeface="+mn-ea"/>
                          <a:cs typeface="Arial" panose="020B0604020202020204" pitchFamily="34" charset="0"/>
                        </a:rPr>
                        <a:t>. </a:t>
                      </a:r>
                    </a:p>
                    <a:p>
                      <a:pPr marL="342900" marR="0" lvl="0" indent="-342900" algn="just" defTabSz="914400" rtl="0" eaLnBrk="1" fontAlgn="auto" latinLnBrk="0" hangingPunct="1">
                        <a:lnSpc>
                          <a:spcPct val="100000"/>
                        </a:lnSpc>
                        <a:spcBef>
                          <a:spcPts val="600"/>
                        </a:spcBef>
                        <a:spcAft>
                          <a:spcPts val="0"/>
                        </a:spcAft>
                        <a:buClrTx/>
                        <a:buSzTx/>
                        <a:buFont typeface="Wingdings" panose="05000000000000000000" pitchFamily="2" charset="2"/>
                        <a:buChar char="v"/>
                        <a:tabLst/>
                        <a:defRPr/>
                      </a:pPr>
                      <a:r>
                        <a:rPr lang="vi-VN" sz="2800" b="0" kern="1200" spc="-10">
                          <a:solidFill>
                            <a:schemeClr val="tx1"/>
                          </a:solidFill>
                          <a:effectLst/>
                          <a:latin typeface="Arial" panose="020B0604020202020204" pitchFamily="34" charset="0"/>
                          <a:ea typeface="+mn-ea"/>
                          <a:cs typeface="+mn-cs"/>
                        </a:rPr>
                        <a:t>Trong</a:t>
                      </a:r>
                      <a:r>
                        <a:rPr lang="en-US" sz="2800" b="0" kern="1200" spc="-10">
                          <a:solidFill>
                            <a:schemeClr val="tx1"/>
                          </a:solidFill>
                          <a:effectLst/>
                          <a:latin typeface="Arial" panose="020B0604020202020204" pitchFamily="34" charset="0"/>
                          <a:ea typeface="+mn-ea"/>
                          <a:cs typeface="+mn-cs"/>
                        </a:rPr>
                        <a:t> 11 dự án trên </a:t>
                      </a:r>
                      <a:r>
                        <a:rPr lang="vi-VN" sz="2800" kern="1200">
                          <a:solidFill>
                            <a:schemeClr val="dk1"/>
                          </a:solidFill>
                          <a:effectLst/>
                          <a:latin typeface="Arial" panose="020B0604020202020204" pitchFamily="34" charset="0"/>
                          <a:ea typeface="+mn-ea"/>
                          <a:cs typeface="Arial" panose="020B0604020202020204" pitchFamily="34" charset="0"/>
                        </a:rPr>
                        <a:t>có </a:t>
                      </a:r>
                      <a:r>
                        <a:rPr lang="de-DE" sz="2800" kern="1200">
                          <a:solidFill>
                            <a:schemeClr val="dk1"/>
                          </a:solidFill>
                          <a:effectLst/>
                          <a:latin typeface="Arial" panose="020B0604020202020204" pitchFamily="34" charset="0"/>
                          <a:ea typeface="+mn-ea"/>
                          <a:cs typeface="Arial" panose="020B0604020202020204" pitchFamily="34" charset="0"/>
                        </a:rPr>
                        <a:t>06 dự án thuộc lĩnh vực Công nghiệp; 03 dự án thuộc lĩnh vực Nông, lâm nghiệp và thuỷ sản; 02 dự án thuộc lĩnh vực thương mại dịch vụ - du lịch</a:t>
                      </a:r>
                      <a:r>
                        <a:rPr lang="vi-VN" sz="2800" kern="1200">
                          <a:solidFill>
                            <a:schemeClr val="dk1"/>
                          </a:solidFill>
                          <a:effectLst/>
                          <a:latin typeface="Arial" panose="020B0604020202020204" pitchFamily="34" charset="0"/>
                          <a:ea typeface="+mn-ea"/>
                          <a:cs typeface="Arial" panose="020B0604020202020204" pitchFamily="34" charset="0"/>
                        </a:rPr>
                        <a:t>.</a:t>
                      </a:r>
                    </a:p>
                    <a:p>
                      <a:pPr marL="342900" marR="0" lvl="0" indent="-342900" algn="just" defTabSz="914400" rtl="0" eaLnBrk="1" fontAlgn="auto" latinLnBrk="0" hangingPunct="1">
                        <a:lnSpc>
                          <a:spcPct val="100000"/>
                        </a:lnSpc>
                        <a:spcBef>
                          <a:spcPts val="600"/>
                        </a:spcBef>
                        <a:spcAft>
                          <a:spcPts val="0"/>
                        </a:spcAft>
                        <a:buClrTx/>
                        <a:buSzTx/>
                        <a:buFont typeface="Wingdings" panose="05000000000000000000" pitchFamily="2" charset="2"/>
                        <a:buChar char="v"/>
                        <a:tabLst/>
                        <a:defRPr/>
                      </a:pPr>
                      <a:r>
                        <a:rPr lang="vi-VN" sz="2800" kern="1200">
                          <a:solidFill>
                            <a:schemeClr val="dk1"/>
                          </a:solidFill>
                          <a:effectLst/>
                          <a:latin typeface="Arial" panose="020B0604020202020204" pitchFamily="34" charset="0"/>
                          <a:ea typeface="+mn-ea"/>
                          <a:cs typeface="Arial" panose="020B0604020202020204" pitchFamily="34" charset="0"/>
                        </a:rPr>
                        <a:t>Tính theo địa bàn, có</a:t>
                      </a:r>
                      <a:r>
                        <a:rPr lang="de-DE" sz="2800" kern="1200">
                          <a:solidFill>
                            <a:schemeClr val="dk1"/>
                          </a:solidFill>
                          <a:effectLst/>
                          <a:latin typeface="Arial" panose="020B0604020202020204" pitchFamily="34" charset="0"/>
                          <a:ea typeface="+mn-ea"/>
                          <a:cs typeface="Arial" panose="020B0604020202020204" pitchFamily="34" charset="0"/>
                        </a:rPr>
                        <a:t> 02 dự án trong KKT, KCN; 04 dự án trong CCN và 05 dự án ngoài KKT, KCN, CCN</a:t>
                      </a:r>
                      <a:endParaRPr lang="vi-VN" sz="2800" kern="120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600"/>
                        </a:spcBef>
                        <a:spcAft>
                          <a:spcPts val="0"/>
                        </a:spcAft>
                        <a:buClrTx/>
                        <a:buSzTx/>
                        <a:buFont typeface="Wingdings" panose="05000000000000000000" pitchFamily="2" charset="2"/>
                        <a:buChar char="v"/>
                        <a:tabLst/>
                        <a:defRPr/>
                      </a:pPr>
                      <a:r>
                        <a:rPr lang="de-DE" sz="2800" kern="1200">
                          <a:solidFill>
                            <a:schemeClr val="dk1"/>
                          </a:solidFill>
                          <a:effectLst/>
                          <a:latin typeface="Arial" panose="020B0604020202020204" pitchFamily="34" charset="0"/>
                          <a:ea typeface="+mn-ea"/>
                          <a:cs typeface="Arial" panose="020B0604020202020204" pitchFamily="34" charset="0"/>
                        </a:rPr>
                        <a:t>Ngoài ra, từ đầu năm đến nay đã thực hiện điều chỉnh 07 dự án với vốn đầu tư tăng thêm 6,7 tỷ đồng</a:t>
                      </a:r>
                      <a:endParaRPr lang="vi-VN" sz="2800" kern="120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
        <p:nvSpPr>
          <p:cNvPr id="2" name="Rectangle 1">
            <a:extLst>
              <a:ext uri="{FF2B5EF4-FFF2-40B4-BE49-F238E27FC236}">
                <a16:creationId xmlns:a16="http://schemas.microsoft.com/office/drawing/2014/main" id="{E3F2BF9A-C482-E244-621B-6DF71CDC208B}"/>
              </a:ext>
            </a:extLst>
          </p:cNvPr>
          <p:cNvSpPr/>
          <p:nvPr/>
        </p:nvSpPr>
        <p:spPr>
          <a:xfrm>
            <a:off x="1318416" y="147340"/>
            <a:ext cx="3088987"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5. Thu hút đầu tư</a:t>
            </a:r>
          </a:p>
        </p:txBody>
      </p:sp>
    </p:spTree>
    <p:extLst>
      <p:ext uri="{BB962C8B-B14F-4D97-AF65-F5344CB8AC3E}">
        <p14:creationId xmlns:p14="http://schemas.microsoft.com/office/powerpoint/2010/main" val="60590004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B3F84-FF51-6B3B-D1EE-7DB859AA0E1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78A1601-9C98-9AFE-2816-FB28BDC5E5EF}"/>
              </a:ext>
            </a:extLst>
          </p:cNvPr>
          <p:cNvSpPr/>
          <p:nvPr/>
        </p:nvSpPr>
        <p:spPr>
          <a:xfrm>
            <a:off x="823943" y="46771"/>
            <a:ext cx="5120561" cy="1325563"/>
          </a:xfrm>
          <a:prstGeom prst="rect">
            <a:avLst/>
          </a:prstGeom>
        </p:spPr>
        <p:txBody>
          <a:bodyPr vert="horz" lIns="91440" tIns="45720" rIns="91440" bIns="45720" rtlCol="0" anchor="ctr">
            <a:normAutofit/>
          </a:bodyPr>
          <a:lstStyle/>
          <a:p>
            <a:pPr marL="12700">
              <a:lnSpc>
                <a:spcPct val="90000"/>
              </a:lnSpc>
              <a:spcBef>
                <a:spcPct val="0"/>
              </a:spcBef>
              <a:spcAft>
                <a:spcPts val="600"/>
              </a:spcAft>
              <a:defRPr/>
            </a:pPr>
            <a:r>
              <a:rPr lang="en-US" sz="4000" b="1" spc="-20">
                <a:latin typeface="Arial" panose="020B0604020202020204" pitchFamily="34" charset="0"/>
                <a:ea typeface="+mj-ea"/>
                <a:cs typeface="Arial" panose="020B0604020202020204" pitchFamily="34" charset="0"/>
              </a:rPr>
              <a:t>6</a:t>
            </a:r>
            <a:r>
              <a:rPr lang="en-US" sz="4000" b="1" kern="1200" spc="-20">
                <a:solidFill>
                  <a:schemeClr val="tx1"/>
                </a:solidFill>
                <a:latin typeface="Arial" panose="020B0604020202020204" pitchFamily="34" charset="0"/>
                <a:ea typeface="+mj-ea"/>
                <a:cs typeface="Arial" panose="020B0604020202020204" pitchFamily="34" charset="0"/>
              </a:rPr>
              <a:t>. Văn hóa – xã hội</a:t>
            </a:r>
          </a:p>
        </p:txBody>
      </p:sp>
      <p:sp>
        <p:nvSpPr>
          <p:cNvPr id="3" name="Rectangle 2">
            <a:extLst>
              <a:ext uri="{FF2B5EF4-FFF2-40B4-BE49-F238E27FC236}">
                <a16:creationId xmlns:a16="http://schemas.microsoft.com/office/drawing/2014/main" id="{B0E1E633-D255-1218-5C50-869F2AB0F13A}"/>
              </a:ext>
            </a:extLst>
          </p:cNvPr>
          <p:cNvSpPr/>
          <p:nvPr/>
        </p:nvSpPr>
        <p:spPr>
          <a:xfrm>
            <a:off x="101663" y="1321919"/>
            <a:ext cx="11794884" cy="5489310"/>
          </a:xfrm>
          <a:prstGeom prst="rect">
            <a:avLst/>
          </a:prstGeom>
        </p:spPr>
        <p:txBody>
          <a:bodyPr vert="horz" lIns="91440" tIns="45720" rIns="91440" bIns="45720" rtlCol="0">
            <a:normAutofit fontScale="62500" lnSpcReduction="20000"/>
          </a:bodyPr>
          <a:lstStyle/>
          <a:p>
            <a:pPr marL="342900" indent="-342900" algn="just">
              <a:lnSpc>
                <a:spcPct val="120000"/>
              </a:lnSpc>
              <a:spcBef>
                <a:spcPts val="600"/>
              </a:spcBef>
              <a:buFont typeface="Wingdings" panose="05000000000000000000" pitchFamily="2" charset="2"/>
              <a:buChar char="v"/>
              <a:defRPr/>
            </a:pPr>
            <a:r>
              <a:rPr lang="vi-VN" sz="3600" spc="-10">
                <a:latin typeface="Arial" panose="020B0604020202020204" pitchFamily="34" charset="0"/>
              </a:rPr>
              <a:t>Các </a:t>
            </a:r>
            <a:r>
              <a:rPr lang="vi-VN" sz="3600" spc="-10" dirty="0">
                <a:latin typeface="Arial" panose="020B0604020202020204" pitchFamily="34" charset="0"/>
              </a:rPr>
              <a:t>hoạt động văn hoá, thông tin, văn nghệ, thể dục thể thao, báo chí, phát thanh truyền hình chuẩn bị mừng Đảng mừng Xuân, </a:t>
            </a:r>
            <a:r>
              <a:rPr lang="vi-VN" sz="3600" spc="-10">
                <a:latin typeface="Arial" panose="020B0604020202020204" pitchFamily="34" charset="0"/>
              </a:rPr>
              <a:t>đón Tết Ất Tỵ 2025 </a:t>
            </a:r>
            <a:r>
              <a:rPr lang="vi-VN" sz="3600" spc="-10" dirty="0">
                <a:latin typeface="Arial" panose="020B0604020202020204" pitchFamily="34" charset="0"/>
              </a:rPr>
              <a:t>được các ngành và các địa phương </a:t>
            </a:r>
            <a:r>
              <a:rPr lang="vi-VN" sz="3600" spc="-10">
                <a:latin typeface="Arial" panose="020B0604020202020204" pitchFamily="34" charset="0"/>
              </a:rPr>
              <a:t>quan tâm</a:t>
            </a:r>
            <a:r>
              <a:rPr lang="en-US" sz="3600" spc="-10">
                <a:latin typeface="Arial" panose="020B0604020202020204" pitchFamily="34" charset="0"/>
              </a:rPr>
              <a:t> chuẩn bị chu đáo.</a:t>
            </a:r>
          </a:p>
          <a:p>
            <a:pPr marL="342900" indent="-342900" algn="just">
              <a:lnSpc>
                <a:spcPct val="120000"/>
              </a:lnSpc>
              <a:spcBef>
                <a:spcPts val="600"/>
              </a:spcBef>
              <a:buFont typeface="Wingdings" panose="05000000000000000000" pitchFamily="2" charset="2"/>
              <a:buChar char="v"/>
              <a:defRPr/>
            </a:pPr>
            <a:r>
              <a:rPr lang="nl-NL" sz="3600" spc="-10">
                <a:latin typeface="Arial" panose="020B0604020202020204" pitchFamily="34" charset="0"/>
              </a:rPr>
              <a:t>Nhân dịp Tết Nguyên đán </a:t>
            </a:r>
            <a:r>
              <a:rPr lang="vi-VN" sz="3600" spc="-10">
                <a:latin typeface="Arial" panose="020B0604020202020204" pitchFamily="34" charset="0"/>
              </a:rPr>
              <a:t>Ất Tỵ 2025</a:t>
            </a:r>
            <a:r>
              <a:rPr lang="nl-NL" sz="3600" spc="-10">
                <a:latin typeface="Arial" panose="020B0604020202020204" pitchFamily="34" charset="0"/>
              </a:rPr>
              <a:t>, </a:t>
            </a:r>
            <a:r>
              <a:rPr lang="vi-VN" sz="3600" spc="-10">
                <a:latin typeface="Arial" panose="020B0604020202020204" pitchFamily="34" charset="0"/>
              </a:rPr>
              <a:t>các cấp, các ngành của tỉnh đã tổ chức hoạt động cứu trợ, chăm lo đời sống các gia đình chính sách, người có công, hộ nghèo, gia đình bị thiệt hại ở các vùng lũ, đồng bào dân tộc thiểu số; thăm hỏi các đơn vị làm nhiệm vụ trực Tết, các xã nghèo, xã đặc biệt khó khăn</a:t>
            </a:r>
          </a:p>
          <a:p>
            <a:pPr marL="342900" indent="-342900" algn="just">
              <a:lnSpc>
                <a:spcPct val="120000"/>
              </a:lnSpc>
              <a:spcBef>
                <a:spcPts val="600"/>
              </a:spcBef>
              <a:buFont typeface="Wingdings" panose="05000000000000000000" pitchFamily="2" charset="2"/>
              <a:buChar char="v"/>
              <a:defRPr/>
            </a:pPr>
            <a:r>
              <a:rPr lang="nl-NL" sz="3700" spc="-10">
                <a:latin typeface="Arial" panose="020B0604020202020204" pitchFamily="34" charset="0"/>
              </a:rPr>
              <a:t>Tổ chức trao tặng chu đáo 44.019 suất quà của Chủ tịch nước tặng </a:t>
            </a:r>
            <a:r>
              <a:rPr lang="vi-VN" sz="3700" spc="-10">
                <a:latin typeface="Arial" panose="020B0604020202020204" pitchFamily="34" charset="0"/>
              </a:rPr>
              <a:t>với</a:t>
            </a:r>
            <a:r>
              <a:rPr lang="nl-NL" sz="3700" spc="-10">
                <a:latin typeface="Arial" panose="020B0604020202020204" pitchFamily="34" charset="0"/>
              </a:rPr>
              <a:t> tổng số tiền trên 13,3 tỷ đồng.</a:t>
            </a:r>
            <a:endParaRPr lang="vi-VN" sz="3700" spc="-10">
              <a:latin typeface="Arial" panose="020B0604020202020204" pitchFamily="34" charset="0"/>
            </a:endParaRPr>
          </a:p>
          <a:p>
            <a:pPr marL="342900" indent="-342900" algn="just">
              <a:lnSpc>
                <a:spcPct val="120000"/>
              </a:lnSpc>
              <a:spcBef>
                <a:spcPts val="600"/>
              </a:spcBef>
              <a:buFont typeface="Wingdings" panose="05000000000000000000" pitchFamily="2" charset="2"/>
              <a:buChar char="v"/>
              <a:defRPr/>
            </a:pPr>
            <a:r>
              <a:rPr lang="nl-NL" sz="3600" spc="-10">
                <a:latin typeface="Arial" panose="020B0604020202020204" pitchFamily="34" charset="0"/>
              </a:rPr>
              <a:t>Lãnh đạo Tỉnh đã tổ chức thăm và tặng trên 44.700 suất quà và tiền, tổng trị giá trên 13,4 tỷ đồng</a:t>
            </a:r>
          </a:p>
          <a:p>
            <a:pPr marL="342900" indent="-342900" algn="just">
              <a:lnSpc>
                <a:spcPct val="120000"/>
              </a:lnSpc>
              <a:spcBef>
                <a:spcPts val="600"/>
              </a:spcBef>
              <a:buFont typeface="Wingdings" panose="05000000000000000000" pitchFamily="2" charset="2"/>
              <a:buChar char="v"/>
              <a:defRPr/>
            </a:pPr>
            <a:r>
              <a:rPr lang="nl-NL" sz="3700" spc="-10">
                <a:latin typeface="Arial" panose="020B0604020202020204" pitchFamily="34" charset="0"/>
              </a:rPr>
              <a:t>Các địa phương đã kịp thời chi trả trợ cấp ưu đãi người có công với cách mạng tháng 01 và tháng 02/2025 cho 30.005 đối tượng người có công, kinh phí thực hiện trên 167,3 tỷ đồng để các đối tượng </a:t>
            </a:r>
            <a:r>
              <a:rPr lang="vi-VN" sz="3700" spc="-10">
                <a:latin typeface="Arial" panose="020B0604020202020204" pitchFamily="34" charset="0"/>
              </a:rPr>
              <a:t>thu nhập, </a:t>
            </a:r>
            <a:r>
              <a:rPr lang="nl-NL" sz="3700" spc="-10">
                <a:latin typeface="Arial" panose="020B0604020202020204" pitchFamily="34" charset="0"/>
              </a:rPr>
              <a:t>chi tiêu trong dịp tết Nguyên đán </a:t>
            </a:r>
            <a:r>
              <a:rPr lang="en-US" sz="3700" spc="-10">
                <a:latin typeface="Arial" panose="020B0604020202020204" pitchFamily="34" charset="0"/>
              </a:rPr>
              <a:t>Ất Tỵ</a:t>
            </a:r>
            <a:r>
              <a:rPr lang="nl-NL" sz="3700" spc="-10">
                <a:latin typeface="Arial" panose="020B0604020202020204" pitchFamily="34" charset="0"/>
              </a:rPr>
              <a:t> - 2025</a:t>
            </a:r>
            <a:endParaRPr lang="en-US" sz="3700" spc="-10">
              <a:latin typeface="Arial" panose="020B0604020202020204" pitchFamily="34" charset="0"/>
            </a:endParaRPr>
          </a:p>
        </p:txBody>
      </p:sp>
    </p:spTree>
    <p:extLst>
      <p:ext uri="{BB962C8B-B14F-4D97-AF65-F5344CB8AC3E}">
        <p14:creationId xmlns:p14="http://schemas.microsoft.com/office/powerpoint/2010/main" val="2537962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1DC26C3-E6F4-C27A-8624-3A65D81B6008}"/>
              </a:ext>
            </a:extLst>
          </p:cNvPr>
          <p:cNvSpPr/>
          <p:nvPr/>
        </p:nvSpPr>
        <p:spPr>
          <a:xfrm>
            <a:off x="1101825" y="390575"/>
            <a:ext cx="3817712"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7. Công tác Nội chính</a:t>
            </a:r>
          </a:p>
        </p:txBody>
      </p:sp>
      <p:graphicFrame>
        <p:nvGraphicFramePr>
          <p:cNvPr id="9" name="Table 8">
            <a:extLst>
              <a:ext uri="{FF2B5EF4-FFF2-40B4-BE49-F238E27FC236}">
                <a16:creationId xmlns:a16="http://schemas.microsoft.com/office/drawing/2014/main" id="{0FC7DBA8-03B5-1D5D-B7A1-68AA6F62DF7E}"/>
              </a:ext>
            </a:extLst>
          </p:cNvPr>
          <p:cNvGraphicFramePr>
            <a:graphicFrameLocks noGrp="1"/>
          </p:cNvGraphicFramePr>
          <p:nvPr>
            <p:extLst>
              <p:ext uri="{D42A27DB-BD31-4B8C-83A1-F6EECF244321}">
                <p14:modId xmlns:p14="http://schemas.microsoft.com/office/powerpoint/2010/main" val="2187613480"/>
              </p:ext>
            </p:extLst>
          </p:nvPr>
        </p:nvGraphicFramePr>
        <p:xfrm>
          <a:off x="364406" y="913795"/>
          <a:ext cx="11349373" cy="3200400"/>
        </p:xfrm>
        <a:graphic>
          <a:graphicData uri="http://schemas.openxmlformats.org/drawingml/2006/table">
            <a:tbl>
              <a:tblPr firstRow="1" bandRow="1"/>
              <a:tblGrid>
                <a:gridCol w="11349373">
                  <a:extLst>
                    <a:ext uri="{9D8B030D-6E8A-4147-A177-3AD203B41FA5}">
                      <a16:colId xmlns:a16="http://schemas.microsoft.com/office/drawing/2014/main" val="3655493598"/>
                    </a:ext>
                  </a:extLst>
                </a:gridCol>
              </a:tblGrid>
              <a:tr h="47077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vi-VN" sz="2400" b="0" kern="1200">
                        <a:solidFill>
                          <a:schemeClr val="dk1"/>
                        </a:solidFill>
                        <a:effectLst/>
                        <a:latin typeface="Times New Roman" panose="02020603050405020304" pitchFamily="18" charset="0"/>
                        <a:ea typeface="+mn-ea"/>
                        <a:cs typeface="Times New Roman" panose="02020603050405020304" pitchFamily="18"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3200" b="0" kern="1200">
                          <a:solidFill>
                            <a:schemeClr val="dk1"/>
                          </a:solidFill>
                          <a:effectLst/>
                          <a:latin typeface="+mn-lt"/>
                          <a:ea typeface="+mn-ea"/>
                          <a:cs typeface="Times New Roman" panose="02020603050405020304" pitchFamily="18" charset="0"/>
                        </a:rPr>
                        <a:t> Tiếp tục chỉ đạo các đơn vị thực hiện công tác sắp xếp, tinh gọn tổ chức bộ máy các cơ quan chuyên môn thuộc Ủy ban nhân dân cấp tỉnh, cấp huyện</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3200" b="0" kern="1200">
                          <a:solidFill>
                            <a:schemeClr val="dk1"/>
                          </a:solidFill>
                          <a:effectLst/>
                          <a:latin typeface="+mn-lt"/>
                          <a:ea typeface="+mn-ea"/>
                          <a:cs typeface="Times New Roman" panose="02020603050405020304" pitchFamily="18" charset="0"/>
                        </a:rPr>
                        <a:t> Tình hình an ninh chính trị và trật tự an toàn xã hội cơ bản ổn định.</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Tree>
    <p:extLst>
      <p:ext uri="{BB962C8B-B14F-4D97-AF65-F5344CB8AC3E}">
        <p14:creationId xmlns:p14="http://schemas.microsoft.com/office/powerpoint/2010/main" val="142445627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hidden="1">
            <a:extLst>
              <a:ext uri="{FF2B5EF4-FFF2-40B4-BE49-F238E27FC236}">
                <a16:creationId xmlns:a16="http://schemas.microsoft.com/office/drawing/2014/main" id="{2370DE8C-E81A-4D58-A227-5CD8F3D79F8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1" imgH="351" progId="TCLayout.ActiveDocument.1">
                  <p:embed/>
                </p:oleObj>
              </mc:Choice>
              <mc:Fallback>
                <p:oleObj name="think-cell Slide" r:id="rId4" imgW="351" imgH="351" progId="TCLayout.ActiveDocument.1">
                  <p:embed/>
                  <p:pic>
                    <p:nvPicPr>
                      <p:cNvPr id="7" name="Object 1" hidden="1">
                        <a:extLst>
                          <a:ext uri="{FF2B5EF4-FFF2-40B4-BE49-F238E27FC236}">
                            <a16:creationId xmlns:a16="http://schemas.microsoft.com/office/drawing/2014/main" id="{2370DE8C-E81A-4D58-A227-5CD8F3D79F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C7EF3BED-81DF-2DD1-C4B4-7B19AE4E2F47}"/>
              </a:ext>
            </a:extLst>
          </p:cNvPr>
          <p:cNvSpPr/>
          <p:nvPr/>
        </p:nvSpPr>
        <p:spPr>
          <a:xfrm>
            <a:off x="0" y="2131519"/>
            <a:ext cx="5578677" cy="14757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8ED73C0-6DEB-F036-A81D-A84B4FA62951}"/>
              </a:ext>
            </a:extLst>
          </p:cNvPr>
          <p:cNvSpPr/>
          <p:nvPr/>
        </p:nvSpPr>
        <p:spPr>
          <a:xfrm>
            <a:off x="308518" y="2456151"/>
            <a:ext cx="5240573" cy="954107"/>
          </a:xfrm>
          <a:prstGeom prst="rect">
            <a:avLst/>
          </a:prstGeom>
        </p:spPr>
        <p:txBody>
          <a:bodyPr wrap="square">
            <a:spAutoFit/>
          </a:bodyPr>
          <a:lstStyle/>
          <a:p>
            <a:pPr algn="ctr"/>
            <a:r>
              <a:rPr lang="en-US" sz="2800" b="1" spc="-10">
                <a:solidFill>
                  <a:srgbClr val="FF0000"/>
                </a:solidFill>
                <a:latin typeface="Times New Roman" panose="02020603050405020304" pitchFamily="18" charset="0"/>
                <a:cs typeface="Times New Roman" panose="02020603050405020304" pitchFamily="18" charset="0"/>
              </a:rPr>
              <a:t>NHIỆM VỤ TRỌNG TÂM</a:t>
            </a:r>
          </a:p>
          <a:p>
            <a:pPr algn="ctr"/>
            <a:r>
              <a:rPr lang="en-US" sz="2800" b="1" spc="-10">
                <a:solidFill>
                  <a:srgbClr val="FF0000"/>
                </a:solidFill>
                <a:latin typeface="Times New Roman" panose="02020603050405020304" pitchFamily="18" charset="0"/>
                <a:cs typeface="Times New Roman" panose="02020603050405020304" pitchFamily="18" charset="0"/>
              </a:rPr>
              <a:t>THÁNG 02 NĂM 2025</a:t>
            </a:r>
            <a:endParaRPr lang="en-US" sz="4000" b="1">
              <a:solidFill>
                <a:srgbClr val="FF0000"/>
              </a:solidFill>
              <a:latin typeface="Times New Roman" panose="02020603050405020304" pitchFamily="18" charset="0"/>
              <a:cs typeface="Times New Roman" pitchFamily="18" charset="0"/>
            </a:endParaRPr>
          </a:p>
        </p:txBody>
      </p:sp>
      <p:sp>
        <p:nvSpPr>
          <p:cNvPr id="5" name="Rectangle 4">
            <a:extLst>
              <a:ext uri="{FF2B5EF4-FFF2-40B4-BE49-F238E27FC236}">
                <a16:creationId xmlns:a16="http://schemas.microsoft.com/office/drawing/2014/main" id="{00568357-6F46-CC25-AEB3-C1F680836026}"/>
              </a:ext>
            </a:extLst>
          </p:cNvPr>
          <p:cNvSpPr/>
          <p:nvPr/>
        </p:nvSpPr>
        <p:spPr bwMode="auto">
          <a:xfrm>
            <a:off x="287772" y="1329831"/>
            <a:ext cx="1672658" cy="801687"/>
          </a:xfrm>
          <a:prstGeom prst="rect">
            <a:avLst/>
          </a:prstGeom>
          <a:gradFill flip="none" rotWithShape="1">
            <a:gsLst>
              <a:gs pos="20000">
                <a:srgbClr val="11AFEE">
                  <a:shade val="30000"/>
                  <a:satMod val="115000"/>
                  <a:lumMod val="80000"/>
                </a:srgbClr>
              </a:gs>
              <a:gs pos="100000">
                <a:srgbClr val="11AFEE">
                  <a:shade val="100000"/>
                  <a:satMod val="115000"/>
                </a:srgbClr>
              </a:gs>
            </a:gsLst>
            <a:lin ang="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6" name="Freeform 14">
            <a:extLst>
              <a:ext uri="{FF2B5EF4-FFF2-40B4-BE49-F238E27FC236}">
                <a16:creationId xmlns:a16="http://schemas.microsoft.com/office/drawing/2014/main" id="{9412CF5D-F479-7C1F-DFC6-BDFB9796AB94}"/>
              </a:ext>
            </a:extLst>
          </p:cNvPr>
          <p:cNvSpPr/>
          <p:nvPr/>
        </p:nvSpPr>
        <p:spPr bwMode="auto">
          <a:xfrm>
            <a:off x="1960430" y="473785"/>
            <a:ext cx="1001712" cy="804862"/>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 fmla="*/ 0 w 1002506"/>
              <a:gd name="connsiteY0" fmla="*/ 0 h 823912"/>
              <a:gd name="connsiteX1" fmla="*/ 792956 w 1002506"/>
              <a:gd name="connsiteY1" fmla="*/ 4762 h 823912"/>
              <a:gd name="connsiteX2" fmla="*/ 1002506 w 1002506"/>
              <a:gd name="connsiteY2" fmla="*/ 404812 h 823912"/>
              <a:gd name="connsiteX3" fmla="*/ 792956 w 1002506"/>
              <a:gd name="connsiteY3" fmla="*/ 823912 h 823912"/>
              <a:gd name="connsiteX4" fmla="*/ 5556 w 1002506"/>
              <a:gd name="connsiteY4" fmla="*/ 823912 h 823912"/>
              <a:gd name="connsiteX5" fmla="*/ 0 w 1002506"/>
              <a:gd name="connsiteY5" fmla="*/ 0 h 823912"/>
              <a:gd name="connsiteX0" fmla="*/ 0 w 997744"/>
              <a:gd name="connsiteY0" fmla="*/ 1 h 819150"/>
              <a:gd name="connsiteX1" fmla="*/ 788194 w 997744"/>
              <a:gd name="connsiteY1" fmla="*/ 0 h 819150"/>
              <a:gd name="connsiteX2" fmla="*/ 997744 w 997744"/>
              <a:gd name="connsiteY2" fmla="*/ 400050 h 819150"/>
              <a:gd name="connsiteX3" fmla="*/ 788194 w 997744"/>
              <a:gd name="connsiteY3" fmla="*/ 819150 h 819150"/>
              <a:gd name="connsiteX4" fmla="*/ 794 w 997744"/>
              <a:gd name="connsiteY4" fmla="*/ 819150 h 819150"/>
              <a:gd name="connsiteX5" fmla="*/ 0 w 997744"/>
              <a:gd name="connsiteY5" fmla="*/ 1 h 819150"/>
              <a:gd name="connsiteX0" fmla="*/ 3980 w 1001724"/>
              <a:gd name="connsiteY0" fmla="*/ 1 h 819150"/>
              <a:gd name="connsiteX1" fmla="*/ 792174 w 1001724"/>
              <a:gd name="connsiteY1" fmla="*/ 0 h 819150"/>
              <a:gd name="connsiteX2" fmla="*/ 1001724 w 1001724"/>
              <a:gd name="connsiteY2" fmla="*/ 400050 h 819150"/>
              <a:gd name="connsiteX3" fmla="*/ 792174 w 1001724"/>
              <a:gd name="connsiteY3" fmla="*/ 819150 h 819150"/>
              <a:gd name="connsiteX4" fmla="*/ 11 w 1001724"/>
              <a:gd name="connsiteY4" fmla="*/ 797719 h 819150"/>
              <a:gd name="connsiteX5" fmla="*/ 3980 w 1001724"/>
              <a:gd name="connsiteY5" fmla="*/ 1 h 819150"/>
              <a:gd name="connsiteX0" fmla="*/ 3980 w 1001724"/>
              <a:gd name="connsiteY0" fmla="*/ 1 h 804862"/>
              <a:gd name="connsiteX1" fmla="*/ 792174 w 1001724"/>
              <a:gd name="connsiteY1" fmla="*/ 0 h 804862"/>
              <a:gd name="connsiteX2" fmla="*/ 1001724 w 1001724"/>
              <a:gd name="connsiteY2" fmla="*/ 400050 h 804862"/>
              <a:gd name="connsiteX3" fmla="*/ 799318 w 1001724"/>
              <a:gd name="connsiteY3" fmla="*/ 804862 h 804862"/>
              <a:gd name="connsiteX4" fmla="*/ 11 w 1001724"/>
              <a:gd name="connsiteY4" fmla="*/ 797719 h 804862"/>
              <a:gd name="connsiteX5" fmla="*/ 3980 w 1001724"/>
              <a:gd name="connsiteY5" fmla="*/ 1 h 804862"/>
              <a:gd name="connsiteX0" fmla="*/ 0 w 1016794"/>
              <a:gd name="connsiteY0" fmla="*/ 0 h 807242"/>
              <a:gd name="connsiteX1" fmla="*/ 807244 w 1016794"/>
              <a:gd name="connsiteY1" fmla="*/ 2380 h 807242"/>
              <a:gd name="connsiteX2" fmla="*/ 1016794 w 1016794"/>
              <a:gd name="connsiteY2" fmla="*/ 402430 h 807242"/>
              <a:gd name="connsiteX3" fmla="*/ 814388 w 1016794"/>
              <a:gd name="connsiteY3" fmla="*/ 807242 h 807242"/>
              <a:gd name="connsiteX4" fmla="*/ 15081 w 1016794"/>
              <a:gd name="connsiteY4" fmla="*/ 800099 h 807242"/>
              <a:gd name="connsiteX5" fmla="*/ 0 w 1016794"/>
              <a:gd name="connsiteY5" fmla="*/ 0 h 807242"/>
              <a:gd name="connsiteX0" fmla="*/ 3981 w 1001725"/>
              <a:gd name="connsiteY0" fmla="*/ 0 h 807242"/>
              <a:gd name="connsiteX1" fmla="*/ 792175 w 1001725"/>
              <a:gd name="connsiteY1" fmla="*/ 2380 h 807242"/>
              <a:gd name="connsiteX2" fmla="*/ 1001725 w 1001725"/>
              <a:gd name="connsiteY2" fmla="*/ 402430 h 807242"/>
              <a:gd name="connsiteX3" fmla="*/ 799319 w 1001725"/>
              <a:gd name="connsiteY3" fmla="*/ 807242 h 807242"/>
              <a:gd name="connsiteX4" fmla="*/ 12 w 1001725"/>
              <a:gd name="connsiteY4" fmla="*/ 800099 h 807242"/>
              <a:gd name="connsiteX5" fmla="*/ 3981 w 1001725"/>
              <a:gd name="connsiteY5" fmla="*/ 0 h 807242"/>
              <a:gd name="connsiteX0" fmla="*/ 0 w 1007269"/>
              <a:gd name="connsiteY0" fmla="*/ 0 h 807242"/>
              <a:gd name="connsiteX1" fmla="*/ 797719 w 1007269"/>
              <a:gd name="connsiteY1" fmla="*/ 2380 h 807242"/>
              <a:gd name="connsiteX2" fmla="*/ 1007269 w 1007269"/>
              <a:gd name="connsiteY2" fmla="*/ 402430 h 807242"/>
              <a:gd name="connsiteX3" fmla="*/ 804863 w 1007269"/>
              <a:gd name="connsiteY3" fmla="*/ 807242 h 807242"/>
              <a:gd name="connsiteX4" fmla="*/ 5556 w 1007269"/>
              <a:gd name="connsiteY4" fmla="*/ 800099 h 807242"/>
              <a:gd name="connsiteX5" fmla="*/ 0 w 1007269"/>
              <a:gd name="connsiteY5" fmla="*/ 0 h 807242"/>
              <a:gd name="connsiteX0" fmla="*/ 1611 w 1001736"/>
              <a:gd name="connsiteY0" fmla="*/ 2383 h 804862"/>
              <a:gd name="connsiteX1" fmla="*/ 792186 w 1001736"/>
              <a:gd name="connsiteY1" fmla="*/ 0 h 804862"/>
              <a:gd name="connsiteX2" fmla="*/ 1001736 w 1001736"/>
              <a:gd name="connsiteY2" fmla="*/ 400050 h 804862"/>
              <a:gd name="connsiteX3" fmla="*/ 799330 w 1001736"/>
              <a:gd name="connsiteY3" fmla="*/ 804862 h 804862"/>
              <a:gd name="connsiteX4" fmla="*/ 23 w 1001736"/>
              <a:gd name="connsiteY4" fmla="*/ 797719 h 804862"/>
              <a:gd name="connsiteX5" fmla="*/ 1611 w 1001736"/>
              <a:gd name="connsiteY5" fmla="*/ 2383 h 8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11AFEE"/>
          </a:soli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8" name="TextBox 42">
            <a:extLst>
              <a:ext uri="{FF2B5EF4-FFF2-40B4-BE49-F238E27FC236}">
                <a16:creationId xmlns:a16="http://schemas.microsoft.com/office/drawing/2014/main" id="{DD9DC42D-6B32-D0D8-CA99-BF990F83F37A}"/>
              </a:ext>
            </a:extLst>
          </p:cNvPr>
          <p:cNvSpPr txBox="1">
            <a:spLocks noChangeArrowheads="1"/>
          </p:cNvSpPr>
          <p:nvPr/>
        </p:nvSpPr>
        <p:spPr bwMode="auto">
          <a:xfrm>
            <a:off x="1987419" y="512769"/>
            <a:ext cx="8418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3600" b="1" kern="0">
                <a:solidFill>
                  <a:srgbClr val="FFFF00"/>
                </a:solidFill>
                <a:latin typeface="Verdana" pitchFamily="34" charset="0"/>
              </a:rPr>
              <a:t>02</a:t>
            </a:r>
          </a:p>
        </p:txBody>
      </p:sp>
      <p:sp>
        <p:nvSpPr>
          <p:cNvPr id="9" name="Freeform 17">
            <a:extLst>
              <a:ext uri="{FF2B5EF4-FFF2-40B4-BE49-F238E27FC236}">
                <a16:creationId xmlns:a16="http://schemas.microsoft.com/office/drawing/2014/main" id="{AEB693ED-476B-E950-769B-2EB75A7D8DE8}"/>
              </a:ext>
            </a:extLst>
          </p:cNvPr>
          <p:cNvSpPr/>
          <p:nvPr/>
        </p:nvSpPr>
        <p:spPr bwMode="auto">
          <a:xfrm>
            <a:off x="0" y="473785"/>
            <a:ext cx="1960430" cy="1639977"/>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 fmla="*/ 4762 w 3657600"/>
              <a:gd name="connsiteY0" fmla="*/ 2629514 h 2629514"/>
              <a:gd name="connsiteX1" fmla="*/ 0 w 3657600"/>
              <a:gd name="connsiteY1" fmla="*/ 1828800 h 2629514"/>
              <a:gd name="connsiteX2" fmla="*/ 3657600 w 3657600"/>
              <a:gd name="connsiteY2" fmla="*/ 0 h 2629514"/>
              <a:gd name="connsiteX3" fmla="*/ 3657600 w 3657600"/>
              <a:gd name="connsiteY3" fmla="*/ 796413 h 2629514"/>
              <a:gd name="connsiteX4" fmla="*/ 4762 w 3657600"/>
              <a:gd name="connsiteY4" fmla="*/ 2629514 h 2629514"/>
              <a:gd name="connsiteX0" fmla="*/ 137 w 3667263"/>
              <a:gd name="connsiteY0" fmla="*/ 2624751 h 2624751"/>
              <a:gd name="connsiteX1" fmla="*/ 9663 w 3667263"/>
              <a:gd name="connsiteY1" fmla="*/ 1828800 h 2624751"/>
              <a:gd name="connsiteX2" fmla="*/ 3667263 w 3667263"/>
              <a:gd name="connsiteY2" fmla="*/ 0 h 2624751"/>
              <a:gd name="connsiteX3" fmla="*/ 3667263 w 3667263"/>
              <a:gd name="connsiteY3" fmla="*/ 796413 h 2624751"/>
              <a:gd name="connsiteX4" fmla="*/ 137 w 3667263"/>
              <a:gd name="connsiteY4" fmla="*/ 2624751 h 2624751"/>
              <a:gd name="connsiteX0" fmla="*/ 4761 w 3657600"/>
              <a:gd name="connsiteY0" fmla="*/ 2634276 h 2634276"/>
              <a:gd name="connsiteX1" fmla="*/ 0 w 3657600"/>
              <a:gd name="connsiteY1" fmla="*/ 1828800 h 2634276"/>
              <a:gd name="connsiteX2" fmla="*/ 3657600 w 3657600"/>
              <a:gd name="connsiteY2" fmla="*/ 0 h 2634276"/>
              <a:gd name="connsiteX3" fmla="*/ 3657600 w 3657600"/>
              <a:gd name="connsiteY3" fmla="*/ 796413 h 2634276"/>
              <a:gd name="connsiteX4" fmla="*/ 4761 w 3657600"/>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459 w 3653298"/>
              <a:gd name="connsiteY4" fmla="*/ 2634276 h 2634276"/>
              <a:gd name="connsiteX0" fmla="*/ 1 w 3652840"/>
              <a:gd name="connsiteY0" fmla="*/ 2634276 h 2634276"/>
              <a:gd name="connsiteX1" fmla="*/ 2299608 w 3652840"/>
              <a:gd name="connsiteY1" fmla="*/ 683740 h 2634276"/>
              <a:gd name="connsiteX2" fmla="*/ 3652840 w 3652840"/>
              <a:gd name="connsiteY2" fmla="*/ 0 h 2634276"/>
              <a:gd name="connsiteX3" fmla="*/ 3652840 w 3652840"/>
              <a:gd name="connsiteY3" fmla="*/ 796413 h 2634276"/>
              <a:gd name="connsiteX4" fmla="*/ 1 w 3652840"/>
              <a:gd name="connsiteY4" fmla="*/ 2634276 h 2634276"/>
              <a:gd name="connsiteX0" fmla="*/ 0 w 3652839"/>
              <a:gd name="connsiteY0" fmla="*/ 2634276 h 2634276"/>
              <a:gd name="connsiteX1" fmla="*/ 2299607 w 3652839"/>
              <a:gd name="connsiteY1" fmla="*/ 683740 h 2634276"/>
              <a:gd name="connsiteX2" fmla="*/ 3652839 w 3652839"/>
              <a:gd name="connsiteY2" fmla="*/ 0 h 2634276"/>
              <a:gd name="connsiteX3" fmla="*/ 3652839 w 3652839"/>
              <a:gd name="connsiteY3" fmla="*/ 796413 h 2634276"/>
              <a:gd name="connsiteX4" fmla="*/ 0 w 3652839"/>
              <a:gd name="connsiteY4" fmla="*/ 2634276 h 2634276"/>
              <a:gd name="connsiteX0" fmla="*/ 0 w 1672869"/>
              <a:gd name="connsiteY0" fmla="*/ 1640359 h 1640359"/>
              <a:gd name="connsiteX1" fmla="*/ 319637 w 1672869"/>
              <a:gd name="connsiteY1" fmla="*/ 683740 h 1640359"/>
              <a:gd name="connsiteX2" fmla="*/ 1672869 w 1672869"/>
              <a:gd name="connsiteY2" fmla="*/ 0 h 1640359"/>
              <a:gd name="connsiteX3" fmla="*/ 1672869 w 1672869"/>
              <a:gd name="connsiteY3" fmla="*/ 796413 h 1640359"/>
              <a:gd name="connsiteX4" fmla="*/ 0 w 1672869"/>
              <a:gd name="connsiteY4" fmla="*/ 1640359 h 1640359"/>
              <a:gd name="connsiteX0" fmla="*/ 8837 w 1681706"/>
              <a:gd name="connsiteY0" fmla="*/ 1640359 h 1640359"/>
              <a:gd name="connsiteX1" fmla="*/ 0 w 1681706"/>
              <a:gd name="connsiteY1" fmla="*/ 861495 h 1640359"/>
              <a:gd name="connsiteX2" fmla="*/ 1681706 w 1681706"/>
              <a:gd name="connsiteY2" fmla="*/ 0 h 1640359"/>
              <a:gd name="connsiteX3" fmla="*/ 1681706 w 1681706"/>
              <a:gd name="connsiteY3" fmla="*/ 796413 h 1640359"/>
              <a:gd name="connsiteX4" fmla="*/ 8837 w 1681706"/>
              <a:gd name="connsiteY4" fmla="*/ 1640359 h 1640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706" h="1640359">
                <a:moveTo>
                  <a:pt x="8837" y="1640359"/>
                </a:moveTo>
                <a:cubicBezTo>
                  <a:pt x="5891" y="1380738"/>
                  <a:pt x="2946" y="1121116"/>
                  <a:pt x="0" y="861495"/>
                </a:cubicBezTo>
                <a:lnTo>
                  <a:pt x="1681706" y="0"/>
                </a:lnTo>
                <a:lnTo>
                  <a:pt x="1681706" y="796413"/>
                </a:lnTo>
                <a:lnTo>
                  <a:pt x="8837" y="1640359"/>
                </a:lnTo>
                <a:close/>
              </a:path>
            </a:pathLst>
          </a:custGeom>
          <a:gradFill flip="none" rotWithShape="1">
            <a:gsLst>
              <a:gs pos="0">
                <a:srgbClr val="11AFEE">
                  <a:lumMod val="80000"/>
                </a:srgbClr>
              </a:gs>
              <a:gs pos="35000">
                <a:srgbClr val="11AFEE">
                  <a:shade val="67500"/>
                  <a:satMod val="115000"/>
                </a:srgbClr>
              </a:gs>
              <a:gs pos="70000">
                <a:srgbClr val="11AFEE">
                  <a:shade val="100000"/>
                  <a:satMod val="115000"/>
                </a:srgbClr>
              </a:gs>
            </a:gsLst>
            <a:lin ang="810000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10" name="Rectangle 9">
            <a:extLst>
              <a:ext uri="{FF2B5EF4-FFF2-40B4-BE49-F238E27FC236}">
                <a16:creationId xmlns:a16="http://schemas.microsoft.com/office/drawing/2014/main" id="{AB93E868-C3B5-B18D-8957-E69A45CFF9DE}"/>
              </a:ext>
            </a:extLst>
          </p:cNvPr>
          <p:cNvSpPr/>
          <p:nvPr/>
        </p:nvSpPr>
        <p:spPr>
          <a:xfrm>
            <a:off x="480719" y="904306"/>
            <a:ext cx="1313181" cy="646331"/>
          </a:xfrm>
          <a:prstGeom prst="rect">
            <a:avLst/>
          </a:prstGeom>
        </p:spPr>
        <p:txBody>
          <a:bodyPr wrap="none">
            <a:spAutoFit/>
            <a:scene3d>
              <a:camera prst="perspectiveContrastingRightFacing">
                <a:rot lat="1584000" lon="19024694" rev="232106"/>
              </a:camera>
              <a:lightRig rig="threePt" dir="t"/>
            </a:scene3d>
          </a:bodyPr>
          <a:lstStyle/>
          <a:p>
            <a:pPr algn="ctr">
              <a:defRPr/>
            </a:pPr>
            <a:r>
              <a:rPr lang="en-US" sz="3600" b="1" kern="0">
                <a:solidFill>
                  <a:srgbClr val="FFFF00"/>
                </a:solidFill>
                <a:effectLst>
                  <a:glow rad="114300">
                    <a:srgbClr val="095979">
                      <a:alpha val="80000"/>
                    </a:srgbClr>
                  </a:glow>
                </a:effectLst>
                <a:latin typeface="Arial" pitchFamily="34" charset="0"/>
                <a:cs typeface="Arial" pitchFamily="34" charset="0"/>
              </a:rPr>
              <a:t>Phần</a:t>
            </a:r>
          </a:p>
        </p:txBody>
      </p:sp>
      <p:pic>
        <p:nvPicPr>
          <p:cNvPr id="12" name="Picture 11" descr="A stone structure on a hill&#10;&#10;Description automatically generated">
            <a:extLst>
              <a:ext uri="{FF2B5EF4-FFF2-40B4-BE49-F238E27FC236}">
                <a16:creationId xmlns:a16="http://schemas.microsoft.com/office/drawing/2014/main" id="{01FAFA2F-0A0A-6D16-AC35-872D4668DE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5666" y="0"/>
            <a:ext cx="6586334" cy="6858000"/>
          </a:xfrm>
          <a:prstGeom prst="rect">
            <a:avLst/>
          </a:prstGeom>
        </p:spPr>
      </p:pic>
    </p:spTree>
    <p:extLst>
      <p:ext uri="{BB962C8B-B14F-4D97-AF65-F5344CB8AC3E}">
        <p14:creationId xmlns:p14="http://schemas.microsoft.com/office/powerpoint/2010/main" val="3898226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474314324"/>
              </p:ext>
            </p:extLst>
          </p:nvPr>
        </p:nvGraphicFramePr>
        <p:xfrm>
          <a:off x="206867" y="1104414"/>
          <a:ext cx="11586643" cy="5330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E4D1AEC-95D2-4D70-8534-C1631F92B729}"/>
              </a:ext>
            </a:extLst>
          </p:cNvPr>
          <p:cNvSpPr txBox="1"/>
          <p:nvPr/>
        </p:nvSpPr>
        <p:spPr>
          <a:xfrm>
            <a:off x="675909" y="282629"/>
            <a:ext cx="7956363" cy="523220"/>
          </a:xfrm>
          <a:prstGeom prst="rect">
            <a:avLst/>
          </a:prstGeom>
          <a:noFill/>
        </p:spPr>
        <p:txBody>
          <a:bodyPr wrap="square">
            <a:spAutoFit/>
          </a:bodyPr>
          <a:lstStyle/>
          <a:p>
            <a:pPr>
              <a:lnSpc>
                <a:spcPct val="100000"/>
              </a:lnSpc>
            </a:pPr>
            <a:r>
              <a:rPr lang="en-US" sz="2800" b="1">
                <a:solidFill>
                  <a:schemeClr val="accent1">
                    <a:lumMod val="50000"/>
                  </a:schemeClr>
                </a:solidFill>
                <a:latin typeface="Arial" panose="020B0604020202020204" pitchFamily="34" charset="0"/>
                <a:cs typeface="Arial" panose="020B0604020202020204" pitchFamily="34" charset="0"/>
              </a:rPr>
              <a:t>NHIỆM VỤ TRỌNG TÂM THÁNG 02 NĂM 2025</a:t>
            </a:r>
            <a:endParaRPr lang="vi-VN" sz="28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261264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hidden="1">
            <a:extLst>
              <a:ext uri="{FF2B5EF4-FFF2-40B4-BE49-F238E27FC236}">
                <a16:creationId xmlns:a16="http://schemas.microsoft.com/office/drawing/2014/main" id="{2370DE8C-E81A-4D58-A227-5CD8F3D79F8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1" imgH="351" progId="TCLayout.ActiveDocument.1">
                  <p:embed/>
                </p:oleObj>
              </mc:Choice>
              <mc:Fallback>
                <p:oleObj name="think-cell Slide" r:id="rId4" imgW="351" imgH="351" progId="TCLayout.ActiveDocument.1">
                  <p:embed/>
                  <p:pic>
                    <p:nvPicPr>
                      <p:cNvPr id="7" name="Object 1" hidden="1">
                        <a:extLst>
                          <a:ext uri="{FF2B5EF4-FFF2-40B4-BE49-F238E27FC236}">
                            <a16:creationId xmlns:a16="http://schemas.microsoft.com/office/drawing/2014/main" id="{2370DE8C-E81A-4D58-A227-5CD8F3D79F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C7EF3BED-81DF-2DD1-C4B4-7B19AE4E2F47}"/>
              </a:ext>
            </a:extLst>
          </p:cNvPr>
          <p:cNvSpPr/>
          <p:nvPr/>
        </p:nvSpPr>
        <p:spPr>
          <a:xfrm>
            <a:off x="0" y="2290909"/>
            <a:ext cx="5576082" cy="166518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8ED73C0-6DEB-F036-A81D-A84B4FA62951}"/>
              </a:ext>
            </a:extLst>
          </p:cNvPr>
          <p:cNvSpPr/>
          <p:nvPr/>
        </p:nvSpPr>
        <p:spPr>
          <a:xfrm>
            <a:off x="0" y="2716434"/>
            <a:ext cx="5380239" cy="830997"/>
          </a:xfrm>
          <a:prstGeom prst="rect">
            <a:avLst/>
          </a:prstGeom>
        </p:spPr>
        <p:txBody>
          <a:bodyPr wrap="square">
            <a:spAutoFit/>
          </a:bodyPr>
          <a:lstStyle/>
          <a:p>
            <a:pPr algn="ctr"/>
            <a:r>
              <a:rPr lang="en-US" sz="2400" b="1"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TÌNH HÌNH KINH TẾ - XÃ HỘI THÁNG </a:t>
            </a:r>
            <a:r>
              <a:rPr lang="en-US" sz="2400" b="1" spc="-1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01</a:t>
            </a:r>
            <a:r>
              <a:rPr lang="en-US" sz="2400" b="1"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NĂM 2025</a:t>
            </a:r>
            <a:endParaRPr lang="en-US" sz="3600" b="1">
              <a:solidFill>
                <a:srgbClr val="FF0000"/>
              </a:solidFill>
              <a:latin typeface="Times New Roman" panose="02020603050405020304" pitchFamily="18" charset="0"/>
              <a:cs typeface="Times New Roman" pitchFamily="18" charset="0"/>
            </a:endParaRPr>
          </a:p>
        </p:txBody>
      </p:sp>
      <p:sp>
        <p:nvSpPr>
          <p:cNvPr id="5" name="Rectangle 4">
            <a:extLst>
              <a:ext uri="{FF2B5EF4-FFF2-40B4-BE49-F238E27FC236}">
                <a16:creationId xmlns:a16="http://schemas.microsoft.com/office/drawing/2014/main" id="{00568357-6F46-CC25-AEB3-C1F680836026}"/>
              </a:ext>
            </a:extLst>
          </p:cNvPr>
          <p:cNvSpPr/>
          <p:nvPr/>
        </p:nvSpPr>
        <p:spPr bwMode="auto">
          <a:xfrm>
            <a:off x="497497" y="1489222"/>
            <a:ext cx="1672658" cy="801687"/>
          </a:xfrm>
          <a:prstGeom prst="rect">
            <a:avLst/>
          </a:prstGeom>
          <a:gradFill flip="none" rotWithShape="1">
            <a:gsLst>
              <a:gs pos="20000">
                <a:srgbClr val="11AFEE">
                  <a:shade val="30000"/>
                  <a:satMod val="115000"/>
                  <a:lumMod val="80000"/>
                </a:srgbClr>
              </a:gs>
              <a:gs pos="100000">
                <a:srgbClr val="11AFEE">
                  <a:shade val="100000"/>
                  <a:satMod val="115000"/>
                </a:srgbClr>
              </a:gs>
            </a:gsLst>
            <a:lin ang="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6" name="Freeform 14">
            <a:extLst>
              <a:ext uri="{FF2B5EF4-FFF2-40B4-BE49-F238E27FC236}">
                <a16:creationId xmlns:a16="http://schemas.microsoft.com/office/drawing/2014/main" id="{9412CF5D-F479-7C1F-DFC6-BDFB9796AB94}"/>
              </a:ext>
            </a:extLst>
          </p:cNvPr>
          <p:cNvSpPr/>
          <p:nvPr/>
        </p:nvSpPr>
        <p:spPr bwMode="auto">
          <a:xfrm>
            <a:off x="2170155" y="633176"/>
            <a:ext cx="1001712" cy="804862"/>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 fmla="*/ 0 w 1002506"/>
              <a:gd name="connsiteY0" fmla="*/ 0 h 823912"/>
              <a:gd name="connsiteX1" fmla="*/ 792956 w 1002506"/>
              <a:gd name="connsiteY1" fmla="*/ 4762 h 823912"/>
              <a:gd name="connsiteX2" fmla="*/ 1002506 w 1002506"/>
              <a:gd name="connsiteY2" fmla="*/ 404812 h 823912"/>
              <a:gd name="connsiteX3" fmla="*/ 792956 w 1002506"/>
              <a:gd name="connsiteY3" fmla="*/ 823912 h 823912"/>
              <a:gd name="connsiteX4" fmla="*/ 5556 w 1002506"/>
              <a:gd name="connsiteY4" fmla="*/ 823912 h 823912"/>
              <a:gd name="connsiteX5" fmla="*/ 0 w 1002506"/>
              <a:gd name="connsiteY5" fmla="*/ 0 h 823912"/>
              <a:gd name="connsiteX0" fmla="*/ 0 w 997744"/>
              <a:gd name="connsiteY0" fmla="*/ 1 h 819150"/>
              <a:gd name="connsiteX1" fmla="*/ 788194 w 997744"/>
              <a:gd name="connsiteY1" fmla="*/ 0 h 819150"/>
              <a:gd name="connsiteX2" fmla="*/ 997744 w 997744"/>
              <a:gd name="connsiteY2" fmla="*/ 400050 h 819150"/>
              <a:gd name="connsiteX3" fmla="*/ 788194 w 997744"/>
              <a:gd name="connsiteY3" fmla="*/ 819150 h 819150"/>
              <a:gd name="connsiteX4" fmla="*/ 794 w 997744"/>
              <a:gd name="connsiteY4" fmla="*/ 819150 h 819150"/>
              <a:gd name="connsiteX5" fmla="*/ 0 w 997744"/>
              <a:gd name="connsiteY5" fmla="*/ 1 h 819150"/>
              <a:gd name="connsiteX0" fmla="*/ 3980 w 1001724"/>
              <a:gd name="connsiteY0" fmla="*/ 1 h 819150"/>
              <a:gd name="connsiteX1" fmla="*/ 792174 w 1001724"/>
              <a:gd name="connsiteY1" fmla="*/ 0 h 819150"/>
              <a:gd name="connsiteX2" fmla="*/ 1001724 w 1001724"/>
              <a:gd name="connsiteY2" fmla="*/ 400050 h 819150"/>
              <a:gd name="connsiteX3" fmla="*/ 792174 w 1001724"/>
              <a:gd name="connsiteY3" fmla="*/ 819150 h 819150"/>
              <a:gd name="connsiteX4" fmla="*/ 11 w 1001724"/>
              <a:gd name="connsiteY4" fmla="*/ 797719 h 819150"/>
              <a:gd name="connsiteX5" fmla="*/ 3980 w 1001724"/>
              <a:gd name="connsiteY5" fmla="*/ 1 h 819150"/>
              <a:gd name="connsiteX0" fmla="*/ 3980 w 1001724"/>
              <a:gd name="connsiteY0" fmla="*/ 1 h 804862"/>
              <a:gd name="connsiteX1" fmla="*/ 792174 w 1001724"/>
              <a:gd name="connsiteY1" fmla="*/ 0 h 804862"/>
              <a:gd name="connsiteX2" fmla="*/ 1001724 w 1001724"/>
              <a:gd name="connsiteY2" fmla="*/ 400050 h 804862"/>
              <a:gd name="connsiteX3" fmla="*/ 799318 w 1001724"/>
              <a:gd name="connsiteY3" fmla="*/ 804862 h 804862"/>
              <a:gd name="connsiteX4" fmla="*/ 11 w 1001724"/>
              <a:gd name="connsiteY4" fmla="*/ 797719 h 804862"/>
              <a:gd name="connsiteX5" fmla="*/ 3980 w 1001724"/>
              <a:gd name="connsiteY5" fmla="*/ 1 h 804862"/>
              <a:gd name="connsiteX0" fmla="*/ 0 w 1016794"/>
              <a:gd name="connsiteY0" fmla="*/ 0 h 807242"/>
              <a:gd name="connsiteX1" fmla="*/ 807244 w 1016794"/>
              <a:gd name="connsiteY1" fmla="*/ 2380 h 807242"/>
              <a:gd name="connsiteX2" fmla="*/ 1016794 w 1016794"/>
              <a:gd name="connsiteY2" fmla="*/ 402430 h 807242"/>
              <a:gd name="connsiteX3" fmla="*/ 814388 w 1016794"/>
              <a:gd name="connsiteY3" fmla="*/ 807242 h 807242"/>
              <a:gd name="connsiteX4" fmla="*/ 15081 w 1016794"/>
              <a:gd name="connsiteY4" fmla="*/ 800099 h 807242"/>
              <a:gd name="connsiteX5" fmla="*/ 0 w 1016794"/>
              <a:gd name="connsiteY5" fmla="*/ 0 h 807242"/>
              <a:gd name="connsiteX0" fmla="*/ 3981 w 1001725"/>
              <a:gd name="connsiteY0" fmla="*/ 0 h 807242"/>
              <a:gd name="connsiteX1" fmla="*/ 792175 w 1001725"/>
              <a:gd name="connsiteY1" fmla="*/ 2380 h 807242"/>
              <a:gd name="connsiteX2" fmla="*/ 1001725 w 1001725"/>
              <a:gd name="connsiteY2" fmla="*/ 402430 h 807242"/>
              <a:gd name="connsiteX3" fmla="*/ 799319 w 1001725"/>
              <a:gd name="connsiteY3" fmla="*/ 807242 h 807242"/>
              <a:gd name="connsiteX4" fmla="*/ 12 w 1001725"/>
              <a:gd name="connsiteY4" fmla="*/ 800099 h 807242"/>
              <a:gd name="connsiteX5" fmla="*/ 3981 w 1001725"/>
              <a:gd name="connsiteY5" fmla="*/ 0 h 807242"/>
              <a:gd name="connsiteX0" fmla="*/ 0 w 1007269"/>
              <a:gd name="connsiteY0" fmla="*/ 0 h 807242"/>
              <a:gd name="connsiteX1" fmla="*/ 797719 w 1007269"/>
              <a:gd name="connsiteY1" fmla="*/ 2380 h 807242"/>
              <a:gd name="connsiteX2" fmla="*/ 1007269 w 1007269"/>
              <a:gd name="connsiteY2" fmla="*/ 402430 h 807242"/>
              <a:gd name="connsiteX3" fmla="*/ 804863 w 1007269"/>
              <a:gd name="connsiteY3" fmla="*/ 807242 h 807242"/>
              <a:gd name="connsiteX4" fmla="*/ 5556 w 1007269"/>
              <a:gd name="connsiteY4" fmla="*/ 800099 h 807242"/>
              <a:gd name="connsiteX5" fmla="*/ 0 w 1007269"/>
              <a:gd name="connsiteY5" fmla="*/ 0 h 807242"/>
              <a:gd name="connsiteX0" fmla="*/ 1611 w 1001736"/>
              <a:gd name="connsiteY0" fmla="*/ 2383 h 804862"/>
              <a:gd name="connsiteX1" fmla="*/ 792186 w 1001736"/>
              <a:gd name="connsiteY1" fmla="*/ 0 h 804862"/>
              <a:gd name="connsiteX2" fmla="*/ 1001736 w 1001736"/>
              <a:gd name="connsiteY2" fmla="*/ 400050 h 804862"/>
              <a:gd name="connsiteX3" fmla="*/ 799330 w 1001736"/>
              <a:gd name="connsiteY3" fmla="*/ 804862 h 804862"/>
              <a:gd name="connsiteX4" fmla="*/ 23 w 1001736"/>
              <a:gd name="connsiteY4" fmla="*/ 797719 h 804862"/>
              <a:gd name="connsiteX5" fmla="*/ 1611 w 1001736"/>
              <a:gd name="connsiteY5" fmla="*/ 2383 h 8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11AFEE"/>
          </a:soli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8" name="TextBox 42">
            <a:extLst>
              <a:ext uri="{FF2B5EF4-FFF2-40B4-BE49-F238E27FC236}">
                <a16:creationId xmlns:a16="http://schemas.microsoft.com/office/drawing/2014/main" id="{DD9DC42D-6B32-D0D8-CA99-BF990F83F37A}"/>
              </a:ext>
            </a:extLst>
          </p:cNvPr>
          <p:cNvSpPr txBox="1">
            <a:spLocks noChangeArrowheads="1"/>
          </p:cNvSpPr>
          <p:nvPr/>
        </p:nvSpPr>
        <p:spPr bwMode="auto">
          <a:xfrm>
            <a:off x="2197144" y="672160"/>
            <a:ext cx="8418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3600" b="1" kern="0">
                <a:solidFill>
                  <a:srgbClr val="FFFF00"/>
                </a:solidFill>
                <a:latin typeface="Verdana" pitchFamily="34" charset="0"/>
              </a:rPr>
              <a:t>01</a:t>
            </a:r>
          </a:p>
        </p:txBody>
      </p:sp>
      <p:sp>
        <p:nvSpPr>
          <p:cNvPr id="9" name="Freeform 17">
            <a:extLst>
              <a:ext uri="{FF2B5EF4-FFF2-40B4-BE49-F238E27FC236}">
                <a16:creationId xmlns:a16="http://schemas.microsoft.com/office/drawing/2014/main" id="{AEB693ED-476B-E950-769B-2EB75A7D8DE8}"/>
              </a:ext>
            </a:extLst>
          </p:cNvPr>
          <p:cNvSpPr/>
          <p:nvPr/>
        </p:nvSpPr>
        <p:spPr bwMode="auto">
          <a:xfrm>
            <a:off x="0" y="633176"/>
            <a:ext cx="2170155" cy="1639977"/>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 fmla="*/ 4762 w 3657600"/>
              <a:gd name="connsiteY0" fmla="*/ 2629514 h 2629514"/>
              <a:gd name="connsiteX1" fmla="*/ 0 w 3657600"/>
              <a:gd name="connsiteY1" fmla="*/ 1828800 h 2629514"/>
              <a:gd name="connsiteX2" fmla="*/ 3657600 w 3657600"/>
              <a:gd name="connsiteY2" fmla="*/ 0 h 2629514"/>
              <a:gd name="connsiteX3" fmla="*/ 3657600 w 3657600"/>
              <a:gd name="connsiteY3" fmla="*/ 796413 h 2629514"/>
              <a:gd name="connsiteX4" fmla="*/ 4762 w 3657600"/>
              <a:gd name="connsiteY4" fmla="*/ 2629514 h 2629514"/>
              <a:gd name="connsiteX0" fmla="*/ 137 w 3667263"/>
              <a:gd name="connsiteY0" fmla="*/ 2624751 h 2624751"/>
              <a:gd name="connsiteX1" fmla="*/ 9663 w 3667263"/>
              <a:gd name="connsiteY1" fmla="*/ 1828800 h 2624751"/>
              <a:gd name="connsiteX2" fmla="*/ 3667263 w 3667263"/>
              <a:gd name="connsiteY2" fmla="*/ 0 h 2624751"/>
              <a:gd name="connsiteX3" fmla="*/ 3667263 w 3667263"/>
              <a:gd name="connsiteY3" fmla="*/ 796413 h 2624751"/>
              <a:gd name="connsiteX4" fmla="*/ 137 w 3667263"/>
              <a:gd name="connsiteY4" fmla="*/ 2624751 h 2624751"/>
              <a:gd name="connsiteX0" fmla="*/ 4761 w 3657600"/>
              <a:gd name="connsiteY0" fmla="*/ 2634276 h 2634276"/>
              <a:gd name="connsiteX1" fmla="*/ 0 w 3657600"/>
              <a:gd name="connsiteY1" fmla="*/ 1828800 h 2634276"/>
              <a:gd name="connsiteX2" fmla="*/ 3657600 w 3657600"/>
              <a:gd name="connsiteY2" fmla="*/ 0 h 2634276"/>
              <a:gd name="connsiteX3" fmla="*/ 3657600 w 3657600"/>
              <a:gd name="connsiteY3" fmla="*/ 796413 h 2634276"/>
              <a:gd name="connsiteX4" fmla="*/ 4761 w 3657600"/>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459 w 3653298"/>
              <a:gd name="connsiteY4" fmla="*/ 2634276 h 2634276"/>
              <a:gd name="connsiteX0" fmla="*/ 1 w 3652840"/>
              <a:gd name="connsiteY0" fmla="*/ 2634276 h 2634276"/>
              <a:gd name="connsiteX1" fmla="*/ 2299608 w 3652840"/>
              <a:gd name="connsiteY1" fmla="*/ 683740 h 2634276"/>
              <a:gd name="connsiteX2" fmla="*/ 3652840 w 3652840"/>
              <a:gd name="connsiteY2" fmla="*/ 0 h 2634276"/>
              <a:gd name="connsiteX3" fmla="*/ 3652840 w 3652840"/>
              <a:gd name="connsiteY3" fmla="*/ 796413 h 2634276"/>
              <a:gd name="connsiteX4" fmla="*/ 1 w 3652840"/>
              <a:gd name="connsiteY4" fmla="*/ 2634276 h 2634276"/>
              <a:gd name="connsiteX0" fmla="*/ 0 w 3652839"/>
              <a:gd name="connsiteY0" fmla="*/ 2634276 h 2634276"/>
              <a:gd name="connsiteX1" fmla="*/ 2299607 w 3652839"/>
              <a:gd name="connsiteY1" fmla="*/ 683740 h 2634276"/>
              <a:gd name="connsiteX2" fmla="*/ 3652839 w 3652839"/>
              <a:gd name="connsiteY2" fmla="*/ 0 h 2634276"/>
              <a:gd name="connsiteX3" fmla="*/ 3652839 w 3652839"/>
              <a:gd name="connsiteY3" fmla="*/ 796413 h 2634276"/>
              <a:gd name="connsiteX4" fmla="*/ 0 w 3652839"/>
              <a:gd name="connsiteY4" fmla="*/ 2634276 h 2634276"/>
              <a:gd name="connsiteX0" fmla="*/ 0 w 1672869"/>
              <a:gd name="connsiteY0" fmla="*/ 1640359 h 1640359"/>
              <a:gd name="connsiteX1" fmla="*/ 319637 w 1672869"/>
              <a:gd name="connsiteY1" fmla="*/ 683740 h 1640359"/>
              <a:gd name="connsiteX2" fmla="*/ 1672869 w 1672869"/>
              <a:gd name="connsiteY2" fmla="*/ 0 h 1640359"/>
              <a:gd name="connsiteX3" fmla="*/ 1672869 w 1672869"/>
              <a:gd name="connsiteY3" fmla="*/ 796413 h 1640359"/>
              <a:gd name="connsiteX4" fmla="*/ 0 w 1672869"/>
              <a:gd name="connsiteY4" fmla="*/ 1640359 h 1640359"/>
              <a:gd name="connsiteX0" fmla="*/ 8837 w 1681706"/>
              <a:gd name="connsiteY0" fmla="*/ 1640359 h 1640359"/>
              <a:gd name="connsiteX1" fmla="*/ 0 w 1681706"/>
              <a:gd name="connsiteY1" fmla="*/ 861495 h 1640359"/>
              <a:gd name="connsiteX2" fmla="*/ 1681706 w 1681706"/>
              <a:gd name="connsiteY2" fmla="*/ 0 h 1640359"/>
              <a:gd name="connsiteX3" fmla="*/ 1681706 w 1681706"/>
              <a:gd name="connsiteY3" fmla="*/ 796413 h 1640359"/>
              <a:gd name="connsiteX4" fmla="*/ 8837 w 1681706"/>
              <a:gd name="connsiteY4" fmla="*/ 1640359 h 1640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706" h="1640359">
                <a:moveTo>
                  <a:pt x="8837" y="1640359"/>
                </a:moveTo>
                <a:cubicBezTo>
                  <a:pt x="5891" y="1380738"/>
                  <a:pt x="2946" y="1121116"/>
                  <a:pt x="0" y="861495"/>
                </a:cubicBezTo>
                <a:lnTo>
                  <a:pt x="1681706" y="0"/>
                </a:lnTo>
                <a:lnTo>
                  <a:pt x="1681706" y="796413"/>
                </a:lnTo>
                <a:lnTo>
                  <a:pt x="8837" y="1640359"/>
                </a:lnTo>
                <a:close/>
              </a:path>
            </a:pathLst>
          </a:custGeom>
          <a:gradFill flip="none" rotWithShape="1">
            <a:gsLst>
              <a:gs pos="0">
                <a:srgbClr val="11AFEE">
                  <a:lumMod val="80000"/>
                </a:srgbClr>
              </a:gs>
              <a:gs pos="35000">
                <a:srgbClr val="11AFEE">
                  <a:shade val="67500"/>
                  <a:satMod val="115000"/>
                </a:srgbClr>
              </a:gs>
              <a:gs pos="70000">
                <a:srgbClr val="11AFEE">
                  <a:shade val="100000"/>
                  <a:satMod val="115000"/>
                </a:srgbClr>
              </a:gs>
            </a:gsLst>
            <a:lin ang="810000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10" name="Rectangle 9">
            <a:extLst>
              <a:ext uri="{FF2B5EF4-FFF2-40B4-BE49-F238E27FC236}">
                <a16:creationId xmlns:a16="http://schemas.microsoft.com/office/drawing/2014/main" id="{AB93E868-C3B5-B18D-8957-E69A45CFF9DE}"/>
              </a:ext>
            </a:extLst>
          </p:cNvPr>
          <p:cNvSpPr/>
          <p:nvPr/>
        </p:nvSpPr>
        <p:spPr>
          <a:xfrm>
            <a:off x="690444" y="1063697"/>
            <a:ext cx="1313181" cy="646331"/>
          </a:xfrm>
          <a:prstGeom prst="rect">
            <a:avLst/>
          </a:prstGeom>
        </p:spPr>
        <p:txBody>
          <a:bodyPr wrap="none">
            <a:spAutoFit/>
            <a:scene3d>
              <a:camera prst="perspectiveContrastingRightFacing">
                <a:rot lat="1584000" lon="19024694" rev="232106"/>
              </a:camera>
              <a:lightRig rig="threePt" dir="t"/>
            </a:scene3d>
          </a:bodyPr>
          <a:lstStyle/>
          <a:p>
            <a:pPr algn="ctr">
              <a:defRPr/>
            </a:pPr>
            <a:r>
              <a:rPr lang="en-US" sz="3600" b="1" kern="0">
                <a:solidFill>
                  <a:srgbClr val="FFFF00"/>
                </a:solidFill>
                <a:effectLst>
                  <a:glow rad="114300">
                    <a:srgbClr val="095979">
                      <a:alpha val="80000"/>
                    </a:srgbClr>
                  </a:glow>
                </a:effectLst>
                <a:latin typeface="Arial" pitchFamily="34" charset="0"/>
                <a:cs typeface="Arial" pitchFamily="34" charset="0"/>
              </a:rPr>
              <a:t>Phần</a:t>
            </a:r>
          </a:p>
        </p:txBody>
      </p:sp>
      <p:pic>
        <p:nvPicPr>
          <p:cNvPr id="12" name="Picture 11" descr="A beach with a city and a body of water&#10;&#10;Description automatically generated">
            <a:extLst>
              <a:ext uri="{FF2B5EF4-FFF2-40B4-BE49-F238E27FC236}">
                <a16:creationId xmlns:a16="http://schemas.microsoft.com/office/drawing/2014/main" id="{7926563C-1041-DA33-9F90-87C6FC2BDD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3070" y="-26766"/>
            <a:ext cx="6588929" cy="6884766"/>
          </a:xfrm>
          <a:prstGeom prst="rect">
            <a:avLst/>
          </a:prstGeom>
        </p:spPr>
      </p:pic>
    </p:spTree>
    <p:extLst>
      <p:ext uri="{BB962C8B-B14F-4D97-AF65-F5344CB8AC3E}">
        <p14:creationId xmlns:p14="http://schemas.microsoft.com/office/powerpoint/2010/main" val="1079553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919283284"/>
              </p:ext>
            </p:extLst>
          </p:nvPr>
        </p:nvGraphicFramePr>
        <p:xfrm>
          <a:off x="315311" y="1024760"/>
          <a:ext cx="11471222" cy="5452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38A18C87-461A-6A71-67DB-2C044723E745}"/>
              </a:ext>
            </a:extLst>
          </p:cNvPr>
          <p:cNvSpPr txBox="1"/>
          <p:nvPr/>
        </p:nvSpPr>
        <p:spPr>
          <a:xfrm>
            <a:off x="675909" y="282629"/>
            <a:ext cx="7956363" cy="523220"/>
          </a:xfrm>
          <a:prstGeom prst="rect">
            <a:avLst/>
          </a:prstGeom>
          <a:noFill/>
        </p:spPr>
        <p:txBody>
          <a:bodyPr wrap="square">
            <a:spAutoFit/>
          </a:bodyPr>
          <a:lstStyle/>
          <a:p>
            <a:pPr>
              <a:lnSpc>
                <a:spcPct val="100000"/>
              </a:lnSpc>
            </a:pPr>
            <a:r>
              <a:rPr lang="en-US" sz="2800" b="1">
                <a:solidFill>
                  <a:schemeClr val="accent1">
                    <a:lumMod val="50000"/>
                  </a:schemeClr>
                </a:solidFill>
                <a:latin typeface="Arial" panose="020B0604020202020204" pitchFamily="34" charset="0"/>
                <a:cs typeface="Arial" panose="020B0604020202020204" pitchFamily="34" charset="0"/>
              </a:rPr>
              <a:t>NHIỆM VỤ TRỌNG TÂM THÁNG 02 NĂM 2025</a:t>
            </a:r>
            <a:endParaRPr lang="vi-VN" sz="28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245410"/>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1F7088-9928-7396-D267-659762DCD728}"/>
              </a:ext>
            </a:extLst>
          </p:cNvPr>
          <p:cNvSpPr/>
          <p:nvPr/>
        </p:nvSpPr>
        <p:spPr>
          <a:xfrm>
            <a:off x="1534023" y="4599541"/>
            <a:ext cx="9400596" cy="1323439"/>
          </a:xfrm>
          <a:prstGeom prst="rect">
            <a:avLst/>
          </a:prstGeom>
        </p:spPr>
        <p:txBody>
          <a:bodyPr wrap="square">
            <a:spAutoFit/>
          </a:bodyPr>
          <a:lstStyle/>
          <a:p>
            <a:pPr algn="ctr"/>
            <a:r>
              <a:rPr lang="en-US" sz="8000" b="1" i="1" spc="-10">
                <a:latin typeface="Times New Roman" panose="02020603050405020304" pitchFamily="18" charset="0"/>
                <a:ea typeface="Times New Roman" panose="02020603050405020304" pitchFamily="18" charset="0"/>
                <a:cs typeface="Times New Roman" panose="02020603050405020304" pitchFamily="18" charset="0"/>
              </a:rPr>
              <a:t>Trân trọng cảm ơn</a:t>
            </a:r>
            <a:r>
              <a:rPr lang="en-US" sz="8000" b="1" i="1" spc="-1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500" b="1" i="1">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371819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0A9C000-165F-E95A-7887-87E444772F67}"/>
              </a:ext>
            </a:extLst>
          </p:cNvPr>
          <p:cNvSpPr txBox="1"/>
          <p:nvPr/>
        </p:nvSpPr>
        <p:spPr>
          <a:xfrm>
            <a:off x="247829" y="684666"/>
            <a:ext cx="6332434" cy="6494085"/>
          </a:xfrm>
          <a:prstGeom prst="rect">
            <a:avLst/>
          </a:prstGeom>
          <a:noFill/>
        </p:spPr>
        <p:txBody>
          <a:bodyPr wrap="square">
            <a:spAutoFit/>
          </a:bodyPr>
          <a:lstStyle/>
          <a:p>
            <a:pPr marR="0" lvl="0" indent="-342900" algn="just" defTabSz="1219170" rtl="0" eaLnBrk="1" fontAlgn="auto" latinLnBrk="0" hangingPunct="1">
              <a:lnSpc>
                <a:spcPct val="100000"/>
              </a:lnSpc>
              <a:spcBef>
                <a:spcPts val="0"/>
              </a:spcBef>
              <a:spcAft>
                <a:spcPts val="1200"/>
              </a:spcAft>
              <a:buClrTx/>
              <a:buSzTx/>
              <a:buFont typeface="Wingdings" pitchFamily="2" charset="2"/>
              <a:buChar char="v"/>
              <a:tabLst/>
              <a:defRPr/>
            </a:pPr>
            <a:r>
              <a:rPr lang="en-US" sz="2000">
                <a:latin typeface="Arial" panose="020B0604020202020204" pitchFamily="34" charset="0"/>
                <a:cs typeface="Arial" panose="020B0604020202020204" pitchFamily="34" charset="0"/>
              </a:rPr>
              <a:t>Trong tháng 01/2025, UBND tỉnh tập trung triển khai kế hoạch thực hiện các mục tiêu, nhiệm vụ trọng tâm năm 2025 và công tác chuẩn bị đón Tết Nguyên đán Ất Tỵ</a:t>
            </a:r>
          </a:p>
          <a:p>
            <a:pPr indent="-342900" algn="just" defTabSz="1219170">
              <a:spcAft>
                <a:spcPts val="1200"/>
              </a:spcAft>
              <a:buFont typeface="Wingdings" pitchFamily="2" charset="2"/>
              <a:buChar char="v"/>
              <a:defRPr/>
            </a:pPr>
            <a:r>
              <a:rPr lang="en-US" sz="2000">
                <a:latin typeface="Arial" panose="020B0604020202020204" pitchFamily="34" charset="0"/>
                <a:cs typeface="Arial" panose="020B0604020202020204" pitchFamily="34" charset="0"/>
              </a:rPr>
              <a:t>Triển khai Nghị Quyết của HĐND tỉnh, UBND tỉnh đã tổ chức Hội nghị </a:t>
            </a:r>
            <a:r>
              <a:rPr lang="vi-VN" sz="2000" i="0">
                <a:effectLst/>
                <a:latin typeface="Arial" panose="020B0604020202020204" pitchFamily="34" charset="0"/>
                <a:cs typeface="Arial" panose="020B0604020202020204" pitchFamily="34" charset="0"/>
              </a:rPr>
              <a:t>triển khai nhiệm vụ phát triển KTXH năm 2025 và Chương trình công tác trọng tâm năm 2025, trao Quyết định giao chỉ tiêu cho các </a:t>
            </a:r>
            <a:r>
              <a:rPr lang="vi-VN" sz="2000">
                <a:latin typeface="Arial" panose="020B0604020202020204" pitchFamily="34" charset="0"/>
                <a:cs typeface="Arial" panose="020B0604020202020204" pitchFamily="34" charset="0"/>
              </a:rPr>
              <a:t>S</a:t>
            </a:r>
            <a:r>
              <a:rPr lang="vi-VN" sz="2000" i="0">
                <a:effectLst/>
                <a:latin typeface="Arial" panose="020B0604020202020204" pitchFamily="34" charset="0"/>
                <a:cs typeface="Arial" panose="020B0604020202020204" pitchFamily="34" charset="0"/>
              </a:rPr>
              <a:t>ở, ban, ngành (Quyết định số 4379) và các địa phương (Công văn số 10039)</a:t>
            </a:r>
            <a:r>
              <a:rPr lang="en-US" sz="2000">
                <a:latin typeface="Arial" panose="020B0604020202020204" pitchFamily="34" charset="0"/>
                <a:cs typeface="Arial" panose="020B0604020202020204" pitchFamily="34" charset="0"/>
              </a:rPr>
              <a:t>. </a:t>
            </a:r>
            <a:r>
              <a:rPr lang="es-ES" sz="2000">
                <a:latin typeface="Arial" panose="020B0604020202020204" pitchFamily="34" charset="0"/>
                <a:cs typeface="Arial" panose="020B0604020202020204" pitchFamily="34" charset="0"/>
              </a:rPr>
              <a:t>Đến nay, </a:t>
            </a:r>
            <a:r>
              <a:rPr lang="vi-VN" sz="2000">
                <a:latin typeface="Arial" panose="020B0604020202020204" pitchFamily="34" charset="0"/>
                <a:cs typeface="Arial" panose="020B0604020202020204" pitchFamily="34" charset="0"/>
              </a:rPr>
              <a:t>c</a:t>
            </a:r>
            <a:r>
              <a:rPr lang="es-ES" sz="2000" kern="1200">
                <a:effectLst/>
                <a:latin typeface="Arial" panose="020B0604020202020204" pitchFamily="34" charset="0"/>
                <a:cs typeface="Arial" panose="020B0604020202020204" pitchFamily="34" charset="0"/>
              </a:rPr>
              <a:t>ác</a:t>
            </a:r>
            <a:r>
              <a:rPr lang="vi-VN" sz="2000" kern="1200">
                <a:effectLst/>
                <a:latin typeface="Arial" panose="020B0604020202020204" pitchFamily="34" charset="0"/>
                <a:cs typeface="Arial" panose="020B0604020202020204" pitchFamily="34" charset="0"/>
              </a:rPr>
              <a:t> đơn vị đã thực hiện xong giao </a:t>
            </a:r>
            <a:r>
              <a:rPr lang="es-ES" sz="2000" kern="1200">
                <a:effectLst/>
                <a:latin typeface="Arial" panose="020B0604020202020204" pitchFamily="34" charset="0"/>
                <a:cs typeface="Arial" panose="020B0604020202020204" pitchFamily="34" charset="0"/>
              </a:rPr>
              <a:t>Kế hoạch năm 2025.</a:t>
            </a:r>
            <a:endParaRPr lang="vi-VN" sz="2000" kern="1200">
              <a:effectLst/>
              <a:latin typeface="Arial" panose="020B0604020202020204" pitchFamily="34" charset="0"/>
              <a:cs typeface="Arial" panose="020B0604020202020204" pitchFamily="34" charset="0"/>
            </a:endParaRPr>
          </a:p>
          <a:p>
            <a:pPr indent="-342900" algn="just" defTabSz="1219170">
              <a:spcAft>
                <a:spcPts val="1200"/>
              </a:spcAft>
              <a:buFont typeface="Wingdings" pitchFamily="2" charset="2"/>
              <a:buChar char="v"/>
              <a:defRPr/>
            </a:pPr>
            <a:r>
              <a:rPr lang="vi-VN" sz="2000" kern="1200" spc="-10">
                <a:solidFill>
                  <a:prstClr val="black"/>
                </a:solidFill>
                <a:latin typeface="Arial" panose="020B0604020202020204" pitchFamily="34" charset="0"/>
                <a:cs typeface="Arial" panose="020B0604020202020204" pitchFamily="34" charset="0"/>
              </a:rPr>
              <a:t>Về triển khai kế hoạch đầu tư công, Sở Kế hoạch và Đầu tư đã tham mưu UBND tỉnh ban hành Chỉ thị số 01/CT-UBND ngày 02/01/2025 về việc đẩy mạnh giải ngân vốn đầu tư công năm 2025</a:t>
            </a:r>
          </a:p>
          <a:p>
            <a:pPr indent="-342900" algn="just" defTabSz="1219170">
              <a:spcAft>
                <a:spcPts val="1200"/>
              </a:spcAft>
              <a:buFont typeface="Wingdings" pitchFamily="2" charset="2"/>
              <a:buChar char="v"/>
              <a:defRPr/>
            </a:pPr>
            <a:r>
              <a:rPr lang="vi-VN" sz="2000" kern="1200" spc="-10">
                <a:solidFill>
                  <a:prstClr val="black"/>
                </a:solidFill>
                <a:latin typeface="Arial" panose="020B0604020202020204" pitchFamily="34" charset="0"/>
                <a:cs typeface="Arial" panose="020B0604020202020204" pitchFamily="34" charset="0"/>
              </a:rPr>
              <a:t> Ngày 16/01/2025, UBND tỉnh </a:t>
            </a:r>
            <a:r>
              <a:rPr lang="pt-BR" sz="2000" b="0" kern="1200" baseline="0">
                <a:solidFill>
                  <a:schemeClr val="dk1"/>
                </a:solidFill>
                <a:effectLst/>
                <a:latin typeface="Arial" panose="020B0604020202020204" pitchFamily="34" charset="0"/>
                <a:cs typeface="Arial" panose="020B0604020202020204" pitchFamily="34" charset="0"/>
              </a:rPr>
              <a:t>đã tổ chức Hội ngh</a:t>
            </a:r>
            <a:r>
              <a:rPr lang="vi-VN" sz="2000" b="0" kern="1200" baseline="0">
                <a:solidFill>
                  <a:schemeClr val="dk1"/>
                </a:solidFill>
                <a:effectLst/>
                <a:latin typeface="Arial" panose="020B0604020202020204" pitchFamily="34" charset="0"/>
                <a:cs typeface="Arial" panose="020B0604020202020204" pitchFamily="34" charset="0"/>
              </a:rPr>
              <a:t>ị giao chỉ tiêu đầu tư phát triển các Khu, Cụm Công nghiệp năm 2025</a:t>
            </a:r>
          </a:p>
          <a:p>
            <a:pPr indent="-342900" algn="just" defTabSz="1219170">
              <a:spcAft>
                <a:spcPts val="1200"/>
              </a:spcAft>
              <a:buFont typeface="Wingdings" pitchFamily="2" charset="2"/>
              <a:buChar char="v"/>
              <a:defRPr/>
            </a:pPr>
            <a:endParaRPr lang="it-IT" sz="16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49DB492-0ACE-EC4B-78A2-7FFF6DFB60DB}"/>
              </a:ext>
            </a:extLst>
          </p:cNvPr>
          <p:cNvSpPr txBox="1">
            <a:spLocks/>
          </p:cNvSpPr>
          <p:nvPr/>
        </p:nvSpPr>
        <p:spPr>
          <a:xfrm>
            <a:off x="379203" y="113914"/>
            <a:ext cx="11244268" cy="47817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2800" b="1">
                <a:solidFill>
                  <a:srgbClr val="064273"/>
                </a:solidFill>
                <a:cs typeface="Arial" panose="020B0604020202020204" pitchFamily="34" charset="0"/>
              </a:rPr>
              <a:t>* TÌNH HÌNH KINH TẾ - XÃ HỘI THÁNG 01 NĂM 2025 </a:t>
            </a:r>
          </a:p>
          <a:p>
            <a:pPr>
              <a:lnSpc>
                <a:spcPct val="100000"/>
              </a:lnSpc>
            </a:pPr>
            <a:endParaRPr lang="vi-VN" sz="2800" b="1" dirty="0">
              <a:solidFill>
                <a:srgbClr val="064273"/>
              </a:solidFill>
              <a:ea typeface="+mn-ea"/>
              <a:cs typeface="Arial" panose="020B0604020202020204" pitchFamily="34" charset="0"/>
            </a:endParaRPr>
          </a:p>
        </p:txBody>
      </p:sp>
      <p:cxnSp>
        <p:nvCxnSpPr>
          <p:cNvPr id="4" name="Straight Connector 3">
            <a:extLst>
              <a:ext uri="{FF2B5EF4-FFF2-40B4-BE49-F238E27FC236}">
                <a16:creationId xmlns:a16="http://schemas.microsoft.com/office/drawing/2014/main" id="{7036BA89-8FEC-3B82-F77A-11D19639120F}"/>
              </a:ext>
            </a:extLst>
          </p:cNvPr>
          <p:cNvCxnSpPr>
            <a:cxnSpLocks/>
          </p:cNvCxnSpPr>
          <p:nvPr/>
        </p:nvCxnSpPr>
        <p:spPr>
          <a:xfrm>
            <a:off x="488466" y="592087"/>
            <a:ext cx="8940760" cy="0"/>
          </a:xfrm>
          <a:prstGeom prst="line">
            <a:avLst/>
          </a:prstGeom>
          <a:ln w="12700" cap="sq">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5" name="Picture 4" descr="A group of people in a conference room&#10;&#10;Description automatically generated">
            <a:extLst>
              <a:ext uri="{FF2B5EF4-FFF2-40B4-BE49-F238E27FC236}">
                <a16:creationId xmlns:a16="http://schemas.microsoft.com/office/drawing/2014/main" id="{FA090C94-A1F9-0B05-A20B-A7095A6090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0263" y="786213"/>
            <a:ext cx="5466120" cy="2726108"/>
          </a:xfrm>
          <a:prstGeom prst="rect">
            <a:avLst/>
          </a:prstGeom>
        </p:spPr>
      </p:pic>
      <p:pic>
        <p:nvPicPr>
          <p:cNvPr id="11" name="Picture 10" descr="A group of people on a stage&#10;&#10;Description automatically generated">
            <a:extLst>
              <a:ext uri="{FF2B5EF4-FFF2-40B4-BE49-F238E27FC236}">
                <a16:creationId xmlns:a16="http://schemas.microsoft.com/office/drawing/2014/main" id="{36C64C46-1BF3-B6E1-02DE-8B6F3AB6D0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0263" y="3706446"/>
            <a:ext cx="5466120" cy="2748084"/>
          </a:xfrm>
          <a:prstGeom prst="rect">
            <a:avLst/>
          </a:prstGeom>
        </p:spPr>
      </p:pic>
    </p:spTree>
    <p:extLst>
      <p:ext uri="{BB962C8B-B14F-4D97-AF65-F5344CB8AC3E}">
        <p14:creationId xmlns:p14="http://schemas.microsoft.com/office/powerpoint/2010/main" val="980169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8FCB44-5401-4810-551D-B0072A6956BA}"/>
              </a:ext>
            </a:extLst>
          </p:cNvPr>
          <p:cNvSpPr txBox="1"/>
          <p:nvPr/>
        </p:nvSpPr>
        <p:spPr>
          <a:xfrm>
            <a:off x="1111149" y="619232"/>
            <a:ext cx="3448764" cy="461665"/>
          </a:xfrm>
          <a:prstGeom prst="rect">
            <a:avLst/>
          </a:prstGeom>
          <a:noFill/>
        </p:spPr>
        <p:txBody>
          <a:bodyPr wrap="square">
            <a:spAutoFit/>
          </a:bodyPr>
          <a:lstStyle/>
          <a:p>
            <a:pPr>
              <a:lnSpc>
                <a:spcPct val="100000"/>
              </a:lnSpc>
            </a:pPr>
            <a:r>
              <a:rPr lang="vi-VN" sz="2400" b="1">
                <a:cs typeface="Arial" panose="020B0604020202020204" pitchFamily="34" charset="0"/>
              </a:rPr>
              <a:t>1. Nông, lâm, thủy sản</a:t>
            </a:r>
          </a:p>
        </p:txBody>
      </p:sp>
      <p:graphicFrame>
        <p:nvGraphicFramePr>
          <p:cNvPr id="3" name="Table 2">
            <a:extLst>
              <a:ext uri="{FF2B5EF4-FFF2-40B4-BE49-F238E27FC236}">
                <a16:creationId xmlns:a16="http://schemas.microsoft.com/office/drawing/2014/main" id="{19F8C869-87A6-0F98-C7BC-7F547BC514A6}"/>
              </a:ext>
            </a:extLst>
          </p:cNvPr>
          <p:cNvGraphicFramePr>
            <a:graphicFrameLocks noGrp="1"/>
          </p:cNvGraphicFramePr>
          <p:nvPr>
            <p:extLst>
              <p:ext uri="{D42A27DB-BD31-4B8C-83A1-F6EECF244321}">
                <p14:modId xmlns:p14="http://schemas.microsoft.com/office/powerpoint/2010/main" val="301381163"/>
              </p:ext>
            </p:extLst>
          </p:nvPr>
        </p:nvGraphicFramePr>
        <p:xfrm>
          <a:off x="302172" y="2069432"/>
          <a:ext cx="11587655" cy="3737737"/>
        </p:xfrm>
        <a:graphic>
          <a:graphicData uri="http://schemas.openxmlformats.org/drawingml/2006/table">
            <a:tbl>
              <a:tblPr firstRow="1" bandRow="1"/>
              <a:tblGrid>
                <a:gridCol w="11587655">
                  <a:extLst>
                    <a:ext uri="{9D8B030D-6E8A-4147-A177-3AD203B41FA5}">
                      <a16:colId xmlns:a16="http://schemas.microsoft.com/office/drawing/2014/main" val="3655493598"/>
                    </a:ext>
                  </a:extLst>
                </a:gridCol>
              </a:tblGrid>
              <a:tr h="373773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0" kern="1200" dirty="0">
                          <a:solidFill>
                            <a:schemeClr val="dk1"/>
                          </a:solidFill>
                          <a:effectLst/>
                          <a:latin typeface="Arial" panose="020B0604020202020204" pitchFamily="34" charset="0"/>
                          <a:ea typeface="+mn-ea"/>
                          <a:cs typeface="Arial" panose="020B0604020202020204" pitchFamily="34" charset="0"/>
                        </a:rPr>
                        <a:t> Trong </a:t>
                      </a:r>
                      <a:r>
                        <a:rPr lang="en-US" sz="2400" b="0" kern="1200" err="1">
                          <a:solidFill>
                            <a:schemeClr val="dk1"/>
                          </a:solidFill>
                          <a:effectLst/>
                          <a:latin typeface="Arial" panose="020B0604020202020204" pitchFamily="34" charset="0"/>
                          <a:ea typeface="+mn-ea"/>
                          <a:cs typeface="Arial" panose="020B0604020202020204" pitchFamily="34" charset="0"/>
                        </a:rPr>
                        <a:t>tháng</a:t>
                      </a:r>
                      <a:r>
                        <a:rPr lang="en-US" sz="2400" b="0" kern="1200">
                          <a:solidFill>
                            <a:schemeClr val="dk1"/>
                          </a:solidFill>
                          <a:effectLst/>
                          <a:latin typeface="Arial" panose="020B0604020202020204" pitchFamily="34" charset="0"/>
                          <a:ea typeface="+mn-ea"/>
                          <a:cs typeface="Arial" panose="020B0604020202020204" pitchFamily="34" charset="0"/>
                        </a:rPr>
                        <a:t> 01/2025, </a:t>
                      </a:r>
                      <a:r>
                        <a:rPr lang="en-US" sz="2400" b="0" kern="1200" dirty="0" err="1">
                          <a:solidFill>
                            <a:schemeClr val="dk1"/>
                          </a:solidFill>
                          <a:effectLst/>
                          <a:latin typeface="Arial" panose="020B0604020202020204" pitchFamily="34" charset="0"/>
                          <a:ea typeface="+mn-ea"/>
                          <a:cs typeface="Arial" panose="020B0604020202020204" pitchFamily="34" charset="0"/>
                        </a:rPr>
                        <a:t>ngành</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Nông</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nghiệp</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đã</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chỉ</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đạo</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các</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địa</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phương</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tập</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trung</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triển</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khai</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sản</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xuất</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vụ</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Đông</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a:solidFill>
                            <a:schemeClr val="dk1"/>
                          </a:solidFill>
                          <a:effectLst/>
                          <a:latin typeface="Arial" panose="020B0604020202020204" pitchFamily="34" charset="0"/>
                          <a:ea typeface="+mn-ea"/>
                          <a:cs typeface="Arial" panose="020B0604020202020204" pitchFamily="34" charset="0"/>
                        </a:rPr>
                        <a:t>Xuân 2024 - 2025</a:t>
                      </a:r>
                      <a:endParaRPr lang="en-US" sz="2400" b="0" kern="1200" dirty="0">
                        <a:solidFill>
                          <a:schemeClr val="dk1"/>
                        </a:solidFill>
                        <a:effectLst/>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Toàn</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tỉnh</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đã</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gieo</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err="1">
                          <a:solidFill>
                            <a:schemeClr val="dk1"/>
                          </a:solidFill>
                          <a:effectLst/>
                          <a:latin typeface="Arial" panose="020B0604020202020204" pitchFamily="34" charset="0"/>
                          <a:ea typeface="+mn-ea"/>
                          <a:cs typeface="Arial" panose="020B0604020202020204" pitchFamily="34" charset="0"/>
                        </a:rPr>
                        <a:t>sạ</a:t>
                      </a:r>
                      <a:r>
                        <a:rPr lang="en-US" sz="2400" b="0" kern="1200">
                          <a:solidFill>
                            <a:schemeClr val="dk1"/>
                          </a:solidFill>
                          <a:effectLst/>
                          <a:latin typeface="Arial" panose="020B0604020202020204" pitchFamily="34" charset="0"/>
                          <a:ea typeface="+mn-ea"/>
                          <a:cs typeface="Arial" panose="020B0604020202020204" pitchFamily="34" charset="0"/>
                        </a:rPr>
                        <a:t> 45.752 </a:t>
                      </a:r>
                      <a:r>
                        <a:rPr lang="en-US" sz="2400" b="0" kern="1200" dirty="0">
                          <a:solidFill>
                            <a:schemeClr val="dk1"/>
                          </a:solidFill>
                          <a:effectLst/>
                          <a:latin typeface="Arial" panose="020B0604020202020204" pitchFamily="34" charset="0"/>
                          <a:ea typeface="+mn-ea"/>
                          <a:cs typeface="Arial" panose="020B0604020202020204" pitchFamily="34" charset="0"/>
                        </a:rPr>
                        <a:t>ha </a:t>
                      </a:r>
                      <a:r>
                        <a:rPr lang="en-US" sz="2400" b="0" kern="1200" dirty="0" err="1">
                          <a:solidFill>
                            <a:schemeClr val="dk1"/>
                          </a:solidFill>
                          <a:effectLst/>
                          <a:latin typeface="Arial" panose="020B0604020202020204" pitchFamily="34" charset="0"/>
                          <a:ea typeface="+mn-ea"/>
                          <a:cs typeface="Arial" panose="020B0604020202020204" pitchFamily="34" charset="0"/>
                        </a:rPr>
                        <a:t>lúa</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Đông</a:t>
                      </a:r>
                      <a:r>
                        <a:rPr lang="en-US" sz="2400" b="0" kern="1200" dirty="0">
                          <a:solidFill>
                            <a:schemeClr val="dk1"/>
                          </a:solidFill>
                          <a:effectLst/>
                          <a:latin typeface="Arial" panose="020B0604020202020204" pitchFamily="34" charset="0"/>
                          <a:ea typeface="+mn-ea"/>
                          <a:cs typeface="Arial" panose="020B0604020202020204" pitchFamily="34" charset="0"/>
                        </a:rPr>
                        <a:t> Xuân</a:t>
                      </a:r>
                      <a:r>
                        <a:rPr lang="en-US" sz="2400" b="0" kern="1200">
                          <a:solidFill>
                            <a:schemeClr val="dk1"/>
                          </a:solidFill>
                          <a:effectLst/>
                          <a:latin typeface="Arial" panose="020B0604020202020204" pitchFamily="34" charset="0"/>
                          <a:ea typeface="+mn-ea"/>
                          <a:cs typeface="Arial" panose="020B0604020202020204" pitchFamily="34" charset="0"/>
                        </a:rPr>
                        <a:t>, </a:t>
                      </a:r>
                      <a:r>
                        <a:rPr lang="es-ES" sz="2400" b="0" kern="1200">
                          <a:solidFill>
                            <a:schemeClr val="dk1"/>
                          </a:solidFill>
                          <a:effectLst/>
                          <a:latin typeface="Arial" panose="020B0604020202020204" pitchFamily="34" charset="0"/>
                          <a:ea typeface="+mn-ea"/>
                          <a:cs typeface="Arial" panose="020B0604020202020204" pitchFamily="34" charset="0"/>
                        </a:rPr>
                        <a:t>đạt 49,9% kế hoạch năm và bằng 98,8% so với cùng kỳ. </a:t>
                      </a:r>
                      <a:r>
                        <a:rPr lang="en-US" sz="2400" b="0" kern="1200">
                          <a:solidFill>
                            <a:schemeClr val="dk1"/>
                          </a:solidFill>
                          <a:effectLst/>
                          <a:latin typeface="Arial" panose="020B0604020202020204" pitchFamily="34" charset="0"/>
                          <a:ea typeface="+mn-ea"/>
                          <a:cs typeface="Arial" panose="020B0604020202020204" pitchFamily="34" charset="0"/>
                        </a:rPr>
                        <a:t>Nhìn chung, tình hình lúa Đông Xuân năm nay sinh trưởng và phát triển tốt</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0" kern="1200">
                          <a:solidFill>
                            <a:schemeClr val="dk1"/>
                          </a:solidFill>
                          <a:effectLst/>
                          <a:latin typeface="Arial" panose="020B0604020202020204" pitchFamily="34" charset="0"/>
                          <a:ea typeface="+mn-ea"/>
                          <a:cs typeface="Arial" panose="020B0604020202020204" pitchFamily="34" charset="0"/>
                        </a:rPr>
                        <a:t> Diện </a:t>
                      </a:r>
                      <a:r>
                        <a:rPr lang="en-US" sz="2400" b="0" kern="1200" dirty="0" err="1">
                          <a:solidFill>
                            <a:schemeClr val="dk1"/>
                          </a:solidFill>
                          <a:effectLst/>
                          <a:latin typeface="Arial" panose="020B0604020202020204" pitchFamily="34" charset="0"/>
                          <a:ea typeface="+mn-ea"/>
                          <a:cs typeface="Arial" panose="020B0604020202020204" pitchFamily="34" charset="0"/>
                        </a:rPr>
                        <a:t>tích</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gieo</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trồng</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một</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số</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cây</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trồng</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cạn</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khác</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như</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sau</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Cây</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err="1">
                          <a:solidFill>
                            <a:schemeClr val="dk1"/>
                          </a:solidFill>
                          <a:effectLst/>
                          <a:latin typeface="Arial" panose="020B0604020202020204" pitchFamily="34" charset="0"/>
                          <a:ea typeface="+mn-ea"/>
                          <a:cs typeface="Arial" panose="020B0604020202020204" pitchFamily="34" charset="0"/>
                        </a:rPr>
                        <a:t>ngô</a:t>
                      </a:r>
                      <a:r>
                        <a:rPr lang="en-US" sz="2400" b="0" kern="1200">
                          <a:solidFill>
                            <a:schemeClr val="dk1"/>
                          </a:solidFill>
                          <a:effectLst/>
                          <a:latin typeface="Arial" panose="020B0604020202020204" pitchFamily="34" charset="0"/>
                          <a:ea typeface="+mn-ea"/>
                          <a:cs typeface="Arial" panose="020B0604020202020204" pitchFamily="34" charset="0"/>
                        </a:rPr>
                        <a:t> 1.606 </a:t>
                      </a:r>
                      <a:r>
                        <a:rPr lang="en-US" sz="2400" b="0" kern="1200" dirty="0">
                          <a:solidFill>
                            <a:schemeClr val="dk1"/>
                          </a:solidFill>
                          <a:effectLst/>
                          <a:latin typeface="Arial" panose="020B0604020202020204" pitchFamily="34" charset="0"/>
                          <a:ea typeface="+mn-ea"/>
                          <a:cs typeface="Arial" panose="020B0604020202020204" pitchFamily="34" charset="0"/>
                        </a:rPr>
                        <a:t>ha</a:t>
                      </a:r>
                      <a:r>
                        <a:rPr lang="en-US" sz="2400" b="0" kern="1200">
                          <a:solidFill>
                            <a:schemeClr val="dk1"/>
                          </a:solidFill>
                          <a:effectLst/>
                          <a:latin typeface="Arial" panose="020B0604020202020204" pitchFamily="34" charset="0"/>
                          <a:ea typeface="+mn-ea"/>
                          <a:cs typeface="Arial" panose="020B0604020202020204" pitchFamily="34" charset="0"/>
                        </a:rPr>
                        <a:t>, tăng 3,0%; </a:t>
                      </a:r>
                      <a:r>
                        <a:rPr lang="en-US" sz="2400" b="0" kern="1200" err="1">
                          <a:solidFill>
                            <a:schemeClr val="dk1"/>
                          </a:solidFill>
                          <a:effectLst/>
                          <a:latin typeface="Arial" panose="020B0604020202020204" pitchFamily="34" charset="0"/>
                          <a:ea typeface="+mn-ea"/>
                          <a:cs typeface="Arial" panose="020B0604020202020204" pitchFamily="34" charset="0"/>
                        </a:rPr>
                        <a:t>lạc</a:t>
                      </a:r>
                      <a:r>
                        <a:rPr lang="en-US" sz="2400" b="0" kern="1200">
                          <a:solidFill>
                            <a:schemeClr val="dk1"/>
                          </a:solidFill>
                          <a:effectLst/>
                          <a:latin typeface="Arial" panose="020B0604020202020204" pitchFamily="34" charset="0"/>
                          <a:ea typeface="+mn-ea"/>
                          <a:cs typeface="Arial" panose="020B0604020202020204" pitchFamily="34" charset="0"/>
                        </a:rPr>
                        <a:t> 6.873 ha, tăng 7,8%; </a:t>
                      </a:r>
                      <a:r>
                        <a:rPr lang="en-US" sz="2400" b="0" kern="1200" dirty="0" err="1">
                          <a:solidFill>
                            <a:schemeClr val="dk1"/>
                          </a:solidFill>
                          <a:effectLst/>
                          <a:latin typeface="Arial" panose="020B0604020202020204" pitchFamily="34" charset="0"/>
                          <a:ea typeface="+mn-ea"/>
                          <a:cs typeface="Arial" panose="020B0604020202020204" pitchFamily="34" charset="0"/>
                        </a:rPr>
                        <a:t>rau</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các</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err="1">
                          <a:solidFill>
                            <a:schemeClr val="dk1"/>
                          </a:solidFill>
                          <a:effectLst/>
                          <a:latin typeface="Arial" panose="020B0604020202020204" pitchFamily="34" charset="0"/>
                          <a:ea typeface="+mn-ea"/>
                          <a:cs typeface="Arial" panose="020B0604020202020204" pitchFamily="34" charset="0"/>
                        </a:rPr>
                        <a:t>loại</a:t>
                      </a:r>
                      <a:r>
                        <a:rPr lang="en-US" sz="2400" b="0" kern="1200">
                          <a:solidFill>
                            <a:schemeClr val="dk1"/>
                          </a:solidFill>
                          <a:effectLst/>
                          <a:latin typeface="Arial" panose="020B0604020202020204" pitchFamily="34" charset="0"/>
                          <a:ea typeface="+mn-ea"/>
                          <a:cs typeface="Arial" panose="020B0604020202020204" pitchFamily="34" charset="0"/>
                        </a:rPr>
                        <a:t> 3.223 </a:t>
                      </a:r>
                      <a:r>
                        <a:rPr lang="en-US" sz="2400" b="0" kern="1200" dirty="0">
                          <a:solidFill>
                            <a:schemeClr val="dk1"/>
                          </a:solidFill>
                          <a:effectLst/>
                          <a:latin typeface="Arial" panose="020B0604020202020204" pitchFamily="34" charset="0"/>
                          <a:ea typeface="+mn-ea"/>
                          <a:cs typeface="Arial" panose="020B0604020202020204" pitchFamily="34" charset="0"/>
                        </a:rPr>
                        <a:t>ha</a:t>
                      </a:r>
                      <a:r>
                        <a:rPr lang="en-US" sz="2400" b="0" kern="1200">
                          <a:solidFill>
                            <a:schemeClr val="dk1"/>
                          </a:solidFill>
                          <a:effectLst/>
                          <a:latin typeface="Arial" panose="020B0604020202020204" pitchFamily="34" charset="0"/>
                          <a:ea typeface="+mn-ea"/>
                          <a:cs typeface="Arial" panose="020B0604020202020204" pitchFamily="34" charset="0"/>
                        </a:rPr>
                        <a:t>, bằng 71,2% so với cùng kỳ... </a:t>
                      </a:r>
                      <a:r>
                        <a:rPr lang="en-US" sz="2400" b="0" kern="1200" dirty="0" err="1">
                          <a:solidFill>
                            <a:schemeClr val="dk1"/>
                          </a:solidFill>
                          <a:effectLst/>
                          <a:latin typeface="Arial" panose="020B0604020202020204" pitchFamily="34" charset="0"/>
                          <a:ea typeface="+mn-ea"/>
                          <a:cs typeface="Arial" panose="020B0604020202020204" pitchFamily="34" charset="0"/>
                        </a:rPr>
                        <a:t>Hiện</a:t>
                      </a:r>
                      <a:r>
                        <a:rPr lang="en-US" sz="2400" b="0" kern="1200" dirty="0">
                          <a:solidFill>
                            <a:schemeClr val="dk1"/>
                          </a:solidFill>
                          <a:effectLst/>
                          <a:latin typeface="Arial" panose="020B0604020202020204" pitchFamily="34" charset="0"/>
                          <a:ea typeface="+mn-ea"/>
                          <a:cs typeface="Arial" panose="020B0604020202020204" pitchFamily="34" charset="0"/>
                        </a:rPr>
                        <a:t> nay, </a:t>
                      </a:r>
                      <a:r>
                        <a:rPr lang="en-US" sz="2400" b="0" kern="1200" dirty="0" err="1">
                          <a:solidFill>
                            <a:schemeClr val="dk1"/>
                          </a:solidFill>
                          <a:effectLst/>
                          <a:latin typeface="Arial" panose="020B0604020202020204" pitchFamily="34" charset="0"/>
                          <a:ea typeface="+mn-ea"/>
                          <a:cs typeface="Arial" panose="020B0604020202020204" pitchFamily="34" charset="0"/>
                        </a:rPr>
                        <a:t>nông</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dân</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đang</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tiếp</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tục</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làm</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đất</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gieo</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trồng</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các</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cây</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trồng</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cạn</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vụ</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dirty="0" err="1">
                          <a:solidFill>
                            <a:schemeClr val="dk1"/>
                          </a:solidFill>
                          <a:effectLst/>
                          <a:latin typeface="Arial" panose="020B0604020202020204" pitchFamily="34" charset="0"/>
                          <a:ea typeface="+mn-ea"/>
                          <a:cs typeface="Arial" panose="020B0604020202020204" pitchFamily="34" charset="0"/>
                        </a:rPr>
                        <a:t>Đông</a:t>
                      </a:r>
                      <a:r>
                        <a:rPr lang="en-US" sz="2400" b="0" kern="1200" dirty="0">
                          <a:solidFill>
                            <a:schemeClr val="dk1"/>
                          </a:solidFill>
                          <a:effectLst/>
                          <a:latin typeface="Arial" panose="020B0604020202020204" pitchFamily="34" charset="0"/>
                          <a:ea typeface="+mn-ea"/>
                          <a:cs typeface="Arial" panose="020B0604020202020204" pitchFamily="34" charset="0"/>
                        </a:rPr>
                        <a:t> </a:t>
                      </a:r>
                      <a:r>
                        <a:rPr lang="en-US" sz="2400" b="0" kern="1200">
                          <a:solidFill>
                            <a:schemeClr val="dk1"/>
                          </a:solidFill>
                          <a:effectLst/>
                          <a:latin typeface="Arial" panose="020B0604020202020204" pitchFamily="34" charset="0"/>
                          <a:ea typeface="+mn-ea"/>
                          <a:cs typeface="Arial" panose="020B0604020202020204" pitchFamily="34" charset="0"/>
                        </a:rPr>
                        <a:t>Xuân 2024-2025.</a:t>
                      </a:r>
                      <a:endParaRPr lang="en-US" sz="2400" b="0" kern="1200" dirty="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4" name="Rectangle 3">
            <a:extLst>
              <a:ext uri="{FF2B5EF4-FFF2-40B4-BE49-F238E27FC236}">
                <a16:creationId xmlns:a16="http://schemas.microsoft.com/office/drawing/2014/main" id="{1FA84E38-1AE4-2FD2-269D-531A1D51424D}"/>
              </a:ext>
            </a:extLst>
          </p:cNvPr>
          <p:cNvSpPr/>
          <p:nvPr/>
        </p:nvSpPr>
        <p:spPr>
          <a:xfrm>
            <a:off x="1447660" y="1050831"/>
            <a:ext cx="2631490" cy="461665"/>
          </a:xfrm>
          <a:prstGeom prst="rect">
            <a:avLst/>
          </a:prstGeom>
        </p:spPr>
        <p:txBody>
          <a:bodyPr wrap="none">
            <a:spAutoFit/>
          </a:bodyPr>
          <a:lstStyle/>
          <a:p>
            <a:pPr marL="12700" defTabSz="914400">
              <a:spcBef>
                <a:spcPts val="300"/>
              </a:spcBef>
              <a:defRPr/>
            </a:pPr>
            <a:r>
              <a:rPr lang="en-US" sz="2400" b="1" spc="-20">
                <a:solidFill>
                  <a:srgbClr val="100717"/>
                </a:solidFill>
                <a:latin typeface="Arial" panose="020B0604020202020204" pitchFamily="34" charset="0"/>
                <a:cs typeface="Arial" panose="020B0604020202020204" pitchFamily="34" charset="0"/>
              </a:rPr>
              <a:t>1.1. </a:t>
            </a:r>
            <a:r>
              <a:rPr lang="en-US" sz="2400" b="1" spc="-20" err="1">
                <a:solidFill>
                  <a:srgbClr val="100717"/>
                </a:solidFill>
                <a:latin typeface="Arial" panose="020B0604020202020204" pitchFamily="34" charset="0"/>
                <a:cs typeface="Arial" panose="020B0604020202020204" pitchFamily="34" charset="0"/>
              </a:rPr>
              <a:t>Nông</a:t>
            </a:r>
            <a:r>
              <a:rPr lang="en-US" sz="2400" b="1" spc="-20">
                <a:solidFill>
                  <a:srgbClr val="100717"/>
                </a:solidFill>
                <a:latin typeface="Arial" panose="020B0604020202020204" pitchFamily="34" charset="0"/>
                <a:cs typeface="Arial" panose="020B0604020202020204" pitchFamily="34" charset="0"/>
              </a:rPr>
              <a:t> </a:t>
            </a:r>
            <a:r>
              <a:rPr lang="en-US" sz="2400" b="1" spc="-20" err="1">
                <a:solidFill>
                  <a:srgbClr val="100717"/>
                </a:solidFill>
                <a:latin typeface="Arial" panose="020B0604020202020204" pitchFamily="34" charset="0"/>
                <a:cs typeface="Arial" panose="020B0604020202020204" pitchFamily="34" charset="0"/>
              </a:rPr>
              <a:t>nghiệp</a:t>
            </a:r>
            <a:endParaRPr lang="en-US" sz="2400" b="1" spc="-20">
              <a:solidFill>
                <a:srgbClr val="100717"/>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E4620DA0-DCF6-700E-9776-6805AE4114E9}"/>
              </a:ext>
            </a:extLst>
          </p:cNvPr>
          <p:cNvSpPr/>
          <p:nvPr/>
        </p:nvSpPr>
        <p:spPr>
          <a:xfrm>
            <a:off x="1897747" y="1453955"/>
            <a:ext cx="2459648" cy="461665"/>
          </a:xfrm>
          <a:prstGeom prst="rect">
            <a:avLst/>
          </a:prstGeom>
        </p:spPr>
        <p:txBody>
          <a:bodyPr wrap="none">
            <a:spAutoFit/>
          </a:bodyPr>
          <a:lstStyle/>
          <a:p>
            <a:pPr marL="12700" defTabSz="914400">
              <a:spcBef>
                <a:spcPts val="300"/>
              </a:spcBef>
              <a:defRPr/>
            </a:pPr>
            <a:r>
              <a:rPr lang="en-US" sz="2400" b="1" spc="-20">
                <a:solidFill>
                  <a:srgbClr val="100717"/>
                </a:solidFill>
                <a:latin typeface="Arial" panose="020B0604020202020204" pitchFamily="34" charset="0"/>
                <a:cs typeface="Arial" panose="020B0604020202020204" pitchFamily="34" charset="0"/>
              </a:rPr>
              <a:t>1.1.1  </a:t>
            </a:r>
            <a:r>
              <a:rPr lang="en-US" sz="2400" b="1" spc="-20" err="1">
                <a:solidFill>
                  <a:srgbClr val="100717"/>
                </a:solidFill>
                <a:latin typeface="Arial" panose="020B0604020202020204" pitchFamily="34" charset="0"/>
                <a:cs typeface="Arial" panose="020B0604020202020204" pitchFamily="34" charset="0"/>
              </a:rPr>
              <a:t>Trồng</a:t>
            </a:r>
            <a:r>
              <a:rPr lang="en-US" sz="2400" b="1" spc="-20">
                <a:solidFill>
                  <a:srgbClr val="100717"/>
                </a:solidFill>
                <a:latin typeface="Arial" panose="020B0604020202020204" pitchFamily="34" charset="0"/>
                <a:cs typeface="Arial" panose="020B0604020202020204" pitchFamily="34" charset="0"/>
              </a:rPr>
              <a:t> </a:t>
            </a:r>
            <a:r>
              <a:rPr lang="en-US" sz="2400" b="1" spc="-20" err="1">
                <a:solidFill>
                  <a:srgbClr val="100717"/>
                </a:solidFill>
                <a:latin typeface="Arial" panose="020B0604020202020204" pitchFamily="34" charset="0"/>
                <a:cs typeface="Arial" panose="020B0604020202020204" pitchFamily="34" charset="0"/>
              </a:rPr>
              <a:t>trọt</a:t>
            </a:r>
            <a:endParaRPr lang="en-US" sz="2400" b="1" spc="-20">
              <a:solidFill>
                <a:srgbClr val="100717"/>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D26251E-81C7-06F1-7885-14E83BF37741}"/>
              </a:ext>
            </a:extLst>
          </p:cNvPr>
          <p:cNvSpPr txBox="1"/>
          <p:nvPr/>
        </p:nvSpPr>
        <p:spPr>
          <a:xfrm>
            <a:off x="641618" y="216108"/>
            <a:ext cx="8323199" cy="461665"/>
          </a:xfrm>
          <a:prstGeom prst="rect">
            <a:avLst/>
          </a:prstGeom>
          <a:noFill/>
        </p:spPr>
        <p:txBody>
          <a:bodyPr wrap="square">
            <a:spAutoFit/>
          </a:bodyPr>
          <a:lstStyle/>
          <a:p>
            <a:pPr>
              <a:lnSpc>
                <a:spcPct val="100000"/>
              </a:lnSpc>
            </a:pPr>
            <a:r>
              <a:rPr lang="vi-VN" sz="2400" b="1">
                <a:cs typeface="Arial" panose="020B0604020202020204" pitchFamily="34" charset="0"/>
              </a:rPr>
              <a:t>I. PHÂN TÍCH CHI TIẾT CÁC NGÀNH, LĨNH VỰC</a:t>
            </a:r>
          </a:p>
        </p:txBody>
      </p:sp>
    </p:spTree>
    <p:extLst>
      <p:ext uri="{BB962C8B-B14F-4D97-AF65-F5344CB8AC3E}">
        <p14:creationId xmlns:p14="http://schemas.microsoft.com/office/powerpoint/2010/main" val="5057961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AC359A-8ADF-9DAA-4CA1-F82A916F1E2E}"/>
              </a:ext>
            </a:extLst>
          </p:cNvPr>
          <p:cNvSpPr/>
          <p:nvPr/>
        </p:nvSpPr>
        <p:spPr>
          <a:xfrm>
            <a:off x="733430" y="522701"/>
            <a:ext cx="2912016"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1.1.2. </a:t>
            </a:r>
            <a:r>
              <a:rPr lang="en-US" sz="2800" b="1" spc="-20" err="1">
                <a:solidFill>
                  <a:srgbClr val="100717"/>
                </a:solidFill>
                <a:latin typeface="Arial" panose="020B0604020202020204" pitchFamily="34" charset="0"/>
                <a:cs typeface="Arial" panose="020B0604020202020204" pitchFamily="34" charset="0"/>
              </a:rPr>
              <a:t>Chăn</a:t>
            </a:r>
            <a:r>
              <a:rPr lang="en-US" sz="2800" b="1" spc="-20">
                <a:solidFill>
                  <a:srgbClr val="100717"/>
                </a:solidFill>
                <a:latin typeface="Arial" panose="020B0604020202020204" pitchFamily="34" charset="0"/>
                <a:cs typeface="Arial" panose="020B0604020202020204" pitchFamily="34" charset="0"/>
              </a:rPr>
              <a:t> </a:t>
            </a:r>
            <a:r>
              <a:rPr lang="en-US" sz="2800" b="1" spc="-20" err="1">
                <a:solidFill>
                  <a:srgbClr val="100717"/>
                </a:solidFill>
                <a:latin typeface="Arial" panose="020B0604020202020204" pitchFamily="34" charset="0"/>
                <a:cs typeface="Arial" panose="020B0604020202020204" pitchFamily="34" charset="0"/>
              </a:rPr>
              <a:t>nuôi</a:t>
            </a:r>
            <a:endParaRPr lang="en-US" sz="2800" b="1" spc="-20">
              <a:solidFill>
                <a:srgbClr val="100717"/>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47027231-95EF-C8CE-4215-B126B807487B}"/>
              </a:ext>
            </a:extLst>
          </p:cNvPr>
          <p:cNvGraphicFramePr>
            <a:graphicFrameLocks noGrp="1"/>
          </p:cNvGraphicFramePr>
          <p:nvPr>
            <p:extLst>
              <p:ext uri="{D42A27DB-BD31-4B8C-83A1-F6EECF244321}">
                <p14:modId xmlns:p14="http://schemas.microsoft.com/office/powerpoint/2010/main" val="3531066871"/>
              </p:ext>
            </p:extLst>
          </p:nvPr>
        </p:nvGraphicFramePr>
        <p:xfrm>
          <a:off x="341586" y="617296"/>
          <a:ext cx="11508827" cy="6020537"/>
        </p:xfrm>
        <a:graphic>
          <a:graphicData uri="http://schemas.openxmlformats.org/drawingml/2006/table">
            <a:tbl>
              <a:tblPr firstRow="1" bandRow="1"/>
              <a:tblGrid>
                <a:gridCol w="11508827">
                  <a:extLst>
                    <a:ext uri="{9D8B030D-6E8A-4147-A177-3AD203B41FA5}">
                      <a16:colId xmlns:a16="http://schemas.microsoft.com/office/drawing/2014/main" val="3655493598"/>
                    </a:ext>
                  </a:extLst>
                </a:gridCol>
              </a:tblGrid>
              <a:tr h="602053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800" b="0" u="none" kern="1200" dirty="0">
                          <a:solidFill>
                            <a:schemeClr val="dk1"/>
                          </a:solidFill>
                          <a:effectLst/>
                          <a:latin typeface="Arial" panose="020B0604020202020204" pitchFamily="34" charset="0"/>
                          <a:ea typeface="+mn-ea"/>
                          <a:cs typeface="Arial" panose="020B0604020202020204" pitchFamily="34" charset="0"/>
                        </a:rPr>
                        <a:t>Trong </a:t>
                      </a:r>
                      <a:r>
                        <a:rPr lang="en-US" sz="2800" b="0" u="none" kern="1200" dirty="0" err="1">
                          <a:solidFill>
                            <a:schemeClr val="dk1"/>
                          </a:solidFill>
                          <a:effectLst/>
                          <a:latin typeface="Arial" panose="020B0604020202020204" pitchFamily="34" charset="0"/>
                          <a:ea typeface="+mn-ea"/>
                          <a:cs typeface="Arial" panose="020B0604020202020204" pitchFamily="34" charset="0"/>
                        </a:rPr>
                        <a:t>tháng</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tình</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hình</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chăn</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nuôi</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trên</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địa</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bàn</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tỉnh</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nhìn</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chung</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phát</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triển</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ổn</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định</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công</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tác</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tái</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đàn</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được</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đẩy</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mạnh</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tổng</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đàn</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vật</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nuôi</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tăng</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mạnh</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nhằm</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đảm</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bảo</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nguồn</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cung</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thực</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phẩm</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trong</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dịp</a:t>
                      </a:r>
                      <a:r>
                        <a:rPr lang="en-US" sz="2800" b="0" u="none" kern="1200" dirty="0">
                          <a:solidFill>
                            <a:schemeClr val="dk1"/>
                          </a:solidFill>
                          <a:effectLst/>
                          <a:latin typeface="Arial" panose="020B0604020202020204" pitchFamily="34" charset="0"/>
                          <a:ea typeface="+mn-ea"/>
                          <a:cs typeface="Arial" panose="020B0604020202020204" pitchFamily="34" charset="0"/>
                        </a:rPr>
                        <a:t> </a:t>
                      </a:r>
                      <a:r>
                        <a:rPr lang="en-US" sz="2800" b="0" u="none" kern="1200" dirty="0" err="1">
                          <a:solidFill>
                            <a:schemeClr val="dk1"/>
                          </a:solidFill>
                          <a:effectLst/>
                          <a:latin typeface="Arial" panose="020B0604020202020204" pitchFamily="34" charset="0"/>
                          <a:ea typeface="+mn-ea"/>
                          <a:cs typeface="Arial" panose="020B0604020202020204" pitchFamily="34" charset="0"/>
                        </a:rPr>
                        <a:t>Tết</a:t>
                      </a:r>
                      <a:endParaRPr lang="en-US" sz="2800" b="0" u="none" kern="1200" dirty="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0" u="none" kern="1200" dirty="0">
                          <a:solidFill>
                            <a:schemeClr val="tx1"/>
                          </a:solidFill>
                          <a:effectLst/>
                          <a:latin typeface="Arial" panose="020B0604020202020204" pitchFamily="34" charset="0"/>
                          <a:ea typeface="+mn-ea"/>
                          <a:cs typeface="Arial" panose="020B0604020202020204" pitchFamily="34" charset="0"/>
                        </a:rPr>
                        <a:t>Tổng đàn vật nuôi</a:t>
                      </a:r>
                      <a:r>
                        <a:rPr lang="en-US" sz="2800" b="0" u="none" kern="1200" dirty="0">
                          <a:solidFill>
                            <a:schemeClr val="tx1"/>
                          </a:solidFill>
                          <a:effectLst/>
                          <a:latin typeface="Arial" panose="020B0604020202020204" pitchFamily="34" charset="0"/>
                          <a:ea typeface="+mn-ea"/>
                          <a:cs typeface="Arial" panose="020B0604020202020204" pitchFamily="34" charset="0"/>
                        </a:rPr>
                        <a:t> </a:t>
                      </a:r>
                      <a:r>
                        <a:rPr lang="vi-VN" sz="2800" b="0" u="none" kern="1200">
                          <a:solidFill>
                            <a:schemeClr val="tx1"/>
                          </a:solidFill>
                          <a:effectLst/>
                          <a:latin typeface="Arial" panose="020B0604020202020204" pitchFamily="34" charset="0"/>
                          <a:ea typeface="+mn-ea"/>
                          <a:cs typeface="Arial" panose="020B0604020202020204" pitchFamily="34" charset="0"/>
                        </a:rPr>
                        <a:t>tháng 01/2025 </a:t>
                      </a:r>
                      <a:r>
                        <a:rPr lang="vi-VN" sz="2800" b="0" u="none" kern="1200" dirty="0">
                          <a:solidFill>
                            <a:schemeClr val="tx1"/>
                          </a:solidFill>
                          <a:effectLst/>
                          <a:latin typeface="Arial" panose="020B0604020202020204" pitchFamily="34" charset="0"/>
                          <a:ea typeface="+mn-ea"/>
                          <a:cs typeface="Arial" panose="020B0604020202020204" pitchFamily="34" charset="0"/>
                        </a:rPr>
                        <a:t>ước đạt: Đàn </a:t>
                      </a:r>
                      <a:r>
                        <a:rPr lang="vi-VN" sz="2800" b="0" u="none" kern="1200">
                          <a:solidFill>
                            <a:schemeClr val="tx1"/>
                          </a:solidFill>
                          <a:effectLst/>
                          <a:latin typeface="Arial" panose="020B0604020202020204" pitchFamily="34" charset="0"/>
                          <a:ea typeface="+mn-ea"/>
                          <a:cs typeface="Arial" panose="020B0604020202020204" pitchFamily="34" charset="0"/>
                        </a:rPr>
                        <a:t>bò 305.000 </a:t>
                      </a:r>
                      <a:r>
                        <a:rPr lang="vi-VN" sz="2800" b="0" u="none" kern="1200" dirty="0">
                          <a:solidFill>
                            <a:schemeClr val="tx1"/>
                          </a:solidFill>
                          <a:effectLst/>
                          <a:latin typeface="Arial" panose="020B0604020202020204" pitchFamily="34" charset="0"/>
                          <a:ea typeface="+mn-ea"/>
                          <a:cs typeface="Arial" panose="020B0604020202020204" pitchFamily="34" charset="0"/>
                        </a:rPr>
                        <a:t>con, </a:t>
                      </a:r>
                      <a:r>
                        <a:rPr lang="vi-VN" sz="2800" b="0" u="none" kern="1200">
                          <a:solidFill>
                            <a:schemeClr val="tx1"/>
                          </a:solidFill>
                          <a:effectLst/>
                          <a:latin typeface="Arial" panose="020B0604020202020204" pitchFamily="34" charset="0"/>
                          <a:ea typeface="+mn-ea"/>
                          <a:cs typeface="Arial" panose="020B0604020202020204" pitchFamily="34" charset="0"/>
                        </a:rPr>
                        <a:t>tăng 0,3% </a:t>
                      </a:r>
                      <a:r>
                        <a:rPr lang="vi-VN" sz="2800" b="0" u="none" kern="1200" dirty="0">
                          <a:solidFill>
                            <a:schemeClr val="tx1"/>
                          </a:solidFill>
                          <a:effectLst/>
                          <a:latin typeface="Arial" panose="020B0604020202020204" pitchFamily="34" charset="0"/>
                          <a:ea typeface="+mn-ea"/>
                          <a:cs typeface="Arial" panose="020B0604020202020204" pitchFamily="34" charset="0"/>
                        </a:rPr>
                        <a:t>so với cùng kỳ; đàn </a:t>
                      </a:r>
                      <a:r>
                        <a:rPr lang="vi-VN" sz="2800" b="0" u="none" kern="1200">
                          <a:solidFill>
                            <a:schemeClr val="tx1"/>
                          </a:solidFill>
                          <a:effectLst/>
                          <a:latin typeface="Arial" panose="020B0604020202020204" pitchFamily="34" charset="0"/>
                          <a:ea typeface="+mn-ea"/>
                          <a:cs typeface="Arial" panose="020B0604020202020204" pitchFamily="34" charset="0"/>
                        </a:rPr>
                        <a:t>lợn 681.500 </a:t>
                      </a:r>
                      <a:r>
                        <a:rPr lang="vi-VN" sz="2800" b="0" u="none" kern="1200" dirty="0">
                          <a:solidFill>
                            <a:schemeClr val="tx1"/>
                          </a:solidFill>
                          <a:effectLst/>
                          <a:latin typeface="Arial" panose="020B0604020202020204" pitchFamily="34" charset="0"/>
                          <a:ea typeface="+mn-ea"/>
                          <a:cs typeface="Arial" panose="020B0604020202020204" pitchFamily="34" charset="0"/>
                        </a:rPr>
                        <a:t>con, </a:t>
                      </a:r>
                      <a:r>
                        <a:rPr lang="vi-VN" sz="2800" b="0" u="none" kern="1200">
                          <a:solidFill>
                            <a:schemeClr val="tx1"/>
                          </a:solidFill>
                          <a:effectLst/>
                          <a:latin typeface="Arial" panose="020B0604020202020204" pitchFamily="34" charset="0"/>
                          <a:ea typeface="+mn-ea"/>
                          <a:cs typeface="Arial" panose="020B0604020202020204" pitchFamily="34" charset="0"/>
                        </a:rPr>
                        <a:t>tăng 1,7% </a:t>
                      </a:r>
                      <a:r>
                        <a:rPr lang="vi-VN" sz="2800" b="0" u="none" kern="1200" dirty="0">
                          <a:solidFill>
                            <a:schemeClr val="tx1"/>
                          </a:solidFill>
                          <a:effectLst/>
                          <a:latin typeface="Arial" panose="020B0604020202020204" pitchFamily="34" charset="0"/>
                          <a:ea typeface="+mn-ea"/>
                          <a:cs typeface="Arial" panose="020B0604020202020204" pitchFamily="34" charset="0"/>
                        </a:rPr>
                        <a:t>so với cùng kỳ; đàn gia </a:t>
                      </a:r>
                      <a:r>
                        <a:rPr lang="vi-VN" sz="2800" b="0" u="none" kern="1200">
                          <a:solidFill>
                            <a:schemeClr val="tx1"/>
                          </a:solidFill>
                          <a:effectLst/>
                          <a:latin typeface="Arial" panose="020B0604020202020204" pitchFamily="34" charset="0"/>
                          <a:ea typeface="+mn-ea"/>
                          <a:cs typeface="Arial" panose="020B0604020202020204" pitchFamily="34" charset="0"/>
                        </a:rPr>
                        <a:t>cầm 9,5 </a:t>
                      </a:r>
                      <a:r>
                        <a:rPr lang="vi-VN" sz="2800" b="0" u="none" kern="1200" dirty="0">
                          <a:solidFill>
                            <a:schemeClr val="tx1"/>
                          </a:solidFill>
                          <a:effectLst/>
                          <a:latin typeface="Arial" panose="020B0604020202020204" pitchFamily="34" charset="0"/>
                          <a:ea typeface="+mn-ea"/>
                          <a:cs typeface="Arial" panose="020B0604020202020204" pitchFamily="34" charset="0"/>
                        </a:rPr>
                        <a:t>triệu con, </a:t>
                      </a:r>
                      <a:r>
                        <a:rPr lang="vi-VN" sz="2800" b="0" u="none" kern="1200">
                          <a:solidFill>
                            <a:schemeClr val="tx1"/>
                          </a:solidFill>
                          <a:effectLst/>
                          <a:latin typeface="Arial" panose="020B0604020202020204" pitchFamily="34" charset="0"/>
                          <a:ea typeface="+mn-ea"/>
                          <a:cs typeface="Arial" panose="020B0604020202020204" pitchFamily="34" charset="0"/>
                        </a:rPr>
                        <a:t>tăng 0,7% </a:t>
                      </a:r>
                      <a:r>
                        <a:rPr lang="vi-VN" sz="2800" b="0" u="none" kern="1200" dirty="0">
                          <a:solidFill>
                            <a:schemeClr val="tx1"/>
                          </a:solidFill>
                          <a:effectLst/>
                          <a:latin typeface="Arial" panose="020B0604020202020204" pitchFamily="34" charset="0"/>
                          <a:ea typeface="+mn-ea"/>
                          <a:cs typeface="Arial" panose="020B0604020202020204" pitchFamily="34" charset="0"/>
                        </a:rPr>
                        <a:t>so với cùng kỳ</a:t>
                      </a:r>
                      <a:r>
                        <a:rPr lang="en-US" sz="2800" b="0" u="none" kern="1200" dirty="0">
                          <a:solidFill>
                            <a:schemeClr val="tx1"/>
                          </a:solidFill>
                          <a:effectLst/>
                          <a:latin typeface="Arial" panose="020B0604020202020204" pitchFamily="34" charset="0"/>
                          <a:ea typeface="+mn-ea"/>
                          <a:cs typeface="Arial" panose="020B0604020202020204" pitchFamily="34" charset="0"/>
                        </a:rPr>
                        <a:t>.</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s-ES" sz="2800" b="0" u="none" kern="1200">
                          <a:solidFill>
                            <a:schemeClr val="dk1"/>
                          </a:solidFill>
                          <a:effectLst/>
                          <a:latin typeface="Arial" panose="020B0604020202020204" pitchFamily="34" charset="0"/>
                          <a:ea typeface="+mn-ea"/>
                          <a:cs typeface="Arial" panose="020B0604020202020204" pitchFamily="34" charset="0"/>
                        </a:rPr>
                        <a:t> Ngành nông nghiệp tiếp tục </a:t>
                      </a:r>
                      <a:r>
                        <a:rPr lang="nl-NL" sz="2800" b="0" u="none" kern="1200">
                          <a:solidFill>
                            <a:schemeClr val="dk1"/>
                          </a:solidFill>
                          <a:effectLst/>
                          <a:latin typeface="Arial" panose="020B0604020202020204" pitchFamily="34" charset="0"/>
                          <a:ea typeface="+mn-ea"/>
                          <a:cs typeface="Arial" panose="020B0604020202020204" pitchFamily="34" charset="0"/>
                        </a:rPr>
                        <a:t>duy trì công tác phòng, chống dịch bệnh,</a:t>
                      </a:r>
                      <a:r>
                        <a:rPr lang="vi-VN" sz="2800" b="0" u="none" kern="1200">
                          <a:solidFill>
                            <a:schemeClr val="dk1"/>
                          </a:solidFill>
                          <a:effectLst/>
                          <a:latin typeface="Arial" panose="020B0604020202020204" pitchFamily="34" charset="0"/>
                          <a:ea typeface="+mn-ea"/>
                          <a:cs typeface="Arial" panose="020B0604020202020204" pitchFamily="34" charset="0"/>
                        </a:rPr>
                        <a:t> </a:t>
                      </a:r>
                      <a:r>
                        <a:rPr lang="nl-NL" sz="2800" b="0" u="none" kern="1200">
                          <a:solidFill>
                            <a:schemeClr val="dk1"/>
                          </a:solidFill>
                          <a:effectLst/>
                          <a:latin typeface="Arial" panose="020B0604020202020204" pitchFamily="34" charset="0"/>
                          <a:ea typeface="+mn-ea"/>
                          <a:cs typeface="Arial" panose="020B0604020202020204" pitchFamily="34" charset="0"/>
                        </a:rPr>
                        <a:t>hướng dẫn các biện pháp chăn nuôi an toàn sinh học</a:t>
                      </a:r>
                      <a:r>
                        <a:rPr lang="vi-VN" sz="2800" b="0" u="none" kern="1200">
                          <a:solidFill>
                            <a:schemeClr val="dk1"/>
                          </a:solidFill>
                          <a:effectLst/>
                          <a:latin typeface="Arial" panose="020B0604020202020204" pitchFamily="34" charset="0"/>
                          <a:ea typeface="+mn-ea"/>
                          <a:cs typeface="Arial" panose="020B0604020202020204" pitchFamily="34" charset="0"/>
                        </a:rPr>
                        <a:t>, đ</a:t>
                      </a:r>
                      <a:r>
                        <a:rPr lang="nl-NL" sz="2800" b="0" u="none" kern="1200">
                          <a:solidFill>
                            <a:schemeClr val="dk1"/>
                          </a:solidFill>
                          <a:effectLst/>
                          <a:latin typeface="Arial" panose="020B0604020202020204" pitchFamily="34" charset="0"/>
                          <a:ea typeface="+mn-ea"/>
                          <a:cs typeface="Arial" panose="020B0604020202020204" pitchFamily="34" charset="0"/>
                        </a:rPr>
                        <a:t>ôn đốc tiêm phòng vắc xin</a:t>
                      </a:r>
                      <a:r>
                        <a:rPr lang="vi-VN" sz="2800" b="0" u="none" kern="1200">
                          <a:solidFill>
                            <a:schemeClr val="dk1"/>
                          </a:solidFill>
                          <a:effectLst/>
                          <a:latin typeface="Arial" panose="020B0604020202020204" pitchFamily="34" charset="0"/>
                          <a:ea typeface="+mn-ea"/>
                          <a:cs typeface="Arial" panose="020B0604020202020204" pitchFamily="34" charset="0"/>
                        </a:rPr>
                        <a:t>...</a:t>
                      </a:r>
                      <a:endParaRPr lang="es-ES" sz="2800" b="0" u="none" kern="120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Tree>
    <p:extLst>
      <p:ext uri="{BB962C8B-B14F-4D97-AF65-F5344CB8AC3E}">
        <p14:creationId xmlns:p14="http://schemas.microsoft.com/office/powerpoint/2010/main" val="66753865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3555169848"/>
              </p:ext>
            </p:extLst>
          </p:nvPr>
        </p:nvGraphicFramePr>
        <p:xfrm>
          <a:off x="1" y="923672"/>
          <a:ext cx="7395410" cy="5867400"/>
        </p:xfrm>
        <a:graphic>
          <a:graphicData uri="http://schemas.openxmlformats.org/drawingml/2006/table">
            <a:tbl>
              <a:tblPr firstRow="1" bandRow="1"/>
              <a:tblGrid>
                <a:gridCol w="7395410">
                  <a:extLst>
                    <a:ext uri="{9D8B030D-6E8A-4147-A177-3AD203B41FA5}">
                      <a16:colId xmlns:a16="http://schemas.microsoft.com/office/drawing/2014/main" val="3655493598"/>
                    </a:ext>
                  </a:extLst>
                </a:gridCol>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600" b="0" kern="1200">
                          <a:solidFill>
                            <a:schemeClr val="dk1"/>
                          </a:solidFill>
                          <a:effectLst/>
                          <a:latin typeface="Arial" panose="020B0604020202020204" pitchFamily="34" charset="0"/>
                          <a:ea typeface="+mn-ea"/>
                          <a:cs typeface="Arial" panose="020B0604020202020204" pitchFamily="34" charset="0"/>
                        </a:rPr>
                        <a:t>Sản xuất lâm nghiệp trong tháng Một tập trung chủ yếu là công tác trồng, chăm sóc và bảo vệ rừng.</a:t>
                      </a: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600" b="0" kern="1200">
                          <a:solidFill>
                            <a:schemeClr val="dk1"/>
                          </a:solidFill>
                          <a:effectLst/>
                          <a:latin typeface="Arial" panose="020B0604020202020204" pitchFamily="34" charset="0"/>
                          <a:ea typeface="+mn-ea"/>
                          <a:cs typeface="Arial" panose="020B0604020202020204" pitchFamily="34" charset="0"/>
                        </a:rPr>
                        <a:t>Hiện nay, các đơn vị đang chuẩn bị thực hiện công tác chăm sóc rừng đợt 1 năm 2025 theo đúng lịch thời vụ, tạo điều kiện cho cây trồng sinh trưởng và phát triển tốt.</a:t>
                      </a:r>
                      <a:endParaRPr lang="vi-VN" sz="2600" b="0" kern="120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600" b="0" kern="1200">
                          <a:solidFill>
                            <a:schemeClr val="dk1"/>
                          </a:solidFill>
                          <a:effectLst/>
                          <a:latin typeface="Arial" panose="020B0604020202020204" pitchFamily="34" charset="0"/>
                          <a:ea typeface="+mn-ea"/>
                          <a:cs typeface="Arial" panose="020B0604020202020204" pitchFamily="34" charset="0"/>
                        </a:rPr>
                        <a:t>Kết quả thực hiện trồng rừng cây gỗ lớn: </a:t>
                      </a:r>
                      <a:r>
                        <a:rPr lang="es-ES_tradnl" sz="2600" b="0" kern="1200">
                          <a:solidFill>
                            <a:schemeClr val="dk1"/>
                          </a:solidFill>
                          <a:effectLst/>
                          <a:latin typeface="Arial" panose="020B0604020202020204" pitchFamily="34" charset="0"/>
                          <a:ea typeface="+mn-ea"/>
                          <a:cs typeface="Arial" panose="020B0604020202020204" pitchFamily="34" charset="0"/>
                        </a:rPr>
                        <a:t>Đến nay, diện tích trồng rừng gỗ lớn trên địa bàn tỉnh: 10.082 ha; diện tích rừng được cấp chứng chỉ rừng là 12.175,9 ha</a:t>
                      </a: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vi-VN" sz="2600" b="0" kern="1200">
                          <a:solidFill>
                            <a:schemeClr val="dk1"/>
                          </a:solidFill>
                          <a:effectLst/>
                          <a:latin typeface="Arial" panose="020B0604020202020204" pitchFamily="34" charset="0"/>
                          <a:ea typeface="+mn-ea"/>
                          <a:cs typeface="Arial" panose="020B0604020202020204" pitchFamily="34" charset="0"/>
                        </a:rPr>
                        <a:t>Công tác phòng chống cháy rừng và ngăn chặn tình trạng chặt phá rừng được các cấp, các ngành quan tâm chỉ đạo chặt chẽ..</a:t>
                      </a:r>
                      <a:endParaRPr lang="en-US" sz="2600" b="0" kern="120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6" name="Picture 5" descr="A picture containing tree, outdoor, plant, forest&#10;&#10;Description automatically generated">
            <a:extLst>
              <a:ext uri="{FF2B5EF4-FFF2-40B4-BE49-F238E27FC236}">
                <a16:creationId xmlns:a16="http://schemas.microsoft.com/office/drawing/2014/main" id="{B6FBF1AC-66BF-0ECE-3B76-06423BF9D5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0368" y="1062260"/>
            <a:ext cx="4063551" cy="2612164"/>
          </a:xfrm>
          <a:prstGeom prst="rect">
            <a:avLst/>
          </a:prstGeom>
        </p:spPr>
      </p:pic>
      <p:pic>
        <p:nvPicPr>
          <p:cNvPr id="10" name="Picture 9" descr="A picture containing sky, grass, outdoor, nature&#10;&#10;Description automatically generated">
            <a:extLst>
              <a:ext uri="{FF2B5EF4-FFF2-40B4-BE49-F238E27FC236}">
                <a16:creationId xmlns:a16="http://schemas.microsoft.com/office/drawing/2014/main" id="{C5232F2B-CFFA-D637-CADF-068072693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368" y="3915603"/>
            <a:ext cx="4063551" cy="2418085"/>
          </a:xfrm>
          <a:prstGeom prst="rect">
            <a:avLst/>
          </a:prstGeom>
        </p:spPr>
      </p:pic>
      <p:sp>
        <p:nvSpPr>
          <p:cNvPr id="3" name="Rectangle 2">
            <a:extLst>
              <a:ext uri="{FF2B5EF4-FFF2-40B4-BE49-F238E27FC236}">
                <a16:creationId xmlns:a16="http://schemas.microsoft.com/office/drawing/2014/main" id="{012B1FB8-DEBD-F0C9-742A-F7D511419944}"/>
              </a:ext>
            </a:extLst>
          </p:cNvPr>
          <p:cNvSpPr/>
          <p:nvPr/>
        </p:nvSpPr>
        <p:spPr>
          <a:xfrm>
            <a:off x="586992" y="270763"/>
            <a:ext cx="3169137"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1.1.3. Lâm nghiệp</a:t>
            </a:r>
          </a:p>
        </p:txBody>
      </p:sp>
    </p:spTree>
    <p:extLst>
      <p:ext uri="{BB962C8B-B14F-4D97-AF65-F5344CB8AC3E}">
        <p14:creationId xmlns:p14="http://schemas.microsoft.com/office/powerpoint/2010/main" val="378865233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F24AD0-F007-A590-583C-27B1A4CE0310}"/>
              </a:ext>
            </a:extLst>
          </p:cNvPr>
          <p:cNvSpPr/>
          <p:nvPr/>
        </p:nvSpPr>
        <p:spPr>
          <a:xfrm>
            <a:off x="843287" y="186666"/>
            <a:ext cx="2736647"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1.1.4. Thủy sản</a:t>
            </a:r>
          </a:p>
        </p:txBody>
      </p:sp>
      <p:graphicFrame>
        <p:nvGraphicFramePr>
          <p:cNvPr id="3" name="Table 2">
            <a:extLst>
              <a:ext uri="{FF2B5EF4-FFF2-40B4-BE49-F238E27FC236}">
                <a16:creationId xmlns:a16="http://schemas.microsoft.com/office/drawing/2014/main" id="{1243D2EC-FD70-31EF-486E-0289B57D5A19}"/>
              </a:ext>
            </a:extLst>
          </p:cNvPr>
          <p:cNvGraphicFramePr>
            <a:graphicFrameLocks noGrp="1"/>
          </p:cNvGraphicFramePr>
          <p:nvPr>
            <p:extLst>
              <p:ext uri="{D42A27DB-BD31-4B8C-83A1-F6EECF244321}">
                <p14:modId xmlns:p14="http://schemas.microsoft.com/office/powerpoint/2010/main" val="1815838741"/>
              </p:ext>
            </p:extLst>
          </p:nvPr>
        </p:nvGraphicFramePr>
        <p:xfrm>
          <a:off x="186778" y="678793"/>
          <a:ext cx="7380670" cy="6172200"/>
        </p:xfrm>
        <a:graphic>
          <a:graphicData uri="http://schemas.openxmlformats.org/drawingml/2006/table">
            <a:tbl>
              <a:tblPr firstRow="1" bandRow="1"/>
              <a:tblGrid>
                <a:gridCol w="7380670">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vi-VN" sz="2400" b="0" kern="1200">
                          <a:solidFill>
                            <a:schemeClr val="dk1"/>
                          </a:solidFill>
                          <a:effectLst/>
                          <a:latin typeface="Arial" panose="020B0604020202020204" pitchFamily="34" charset="0"/>
                          <a:ea typeface="+mn-ea"/>
                          <a:cs typeface="Arial" panose="020B0604020202020204" pitchFamily="34" charset="0"/>
                        </a:rPr>
                        <a:t>Trong tháng 01/2025, mặc dù chịu ảnh hưởng của các đợt không khí lạnh tăng cường tuy nhiên hoạt động khai thác thủy sản vẫn diễn ra tương đối thuận lợi</a:t>
                      </a: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vi-VN" sz="2400" b="0" kern="1200">
                          <a:solidFill>
                            <a:schemeClr val="dk1"/>
                          </a:solidFill>
                          <a:effectLst/>
                          <a:latin typeface="Arial" panose="020B0604020202020204" pitchFamily="34" charset="0"/>
                          <a:ea typeface="+mn-ea"/>
                          <a:cs typeface="Arial" panose="020B0604020202020204" pitchFamily="34" charset="0"/>
                        </a:rPr>
                        <a:t>Tổng số tàu hoạt động khai thác thủy sản của tỉnh  duy trì ở mức khoảng 4.139 tàu cá, trong đó: khai thác gần bờ trong tỉnh có khoảng 2.300 tàu, khai thác xa bờ 1.839 tàu.</a:t>
                      </a:r>
                      <a:endParaRPr lang="es-ES" sz="2400" b="0" kern="120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nl-NL" sz="2400" b="0" kern="1200">
                          <a:solidFill>
                            <a:schemeClr val="dk1"/>
                          </a:solidFill>
                          <a:effectLst/>
                          <a:latin typeface="Arial" panose="020B0604020202020204" pitchFamily="34" charset="0"/>
                          <a:ea typeface="+mn-ea"/>
                          <a:cs typeface="Arial" panose="020B0604020202020204" pitchFamily="34" charset="0"/>
                        </a:rPr>
                        <a:t>Sản lượng khai thác thủy sản tháng 01 ước đạt 19.300 tấn, tăng 4,8% so với cùng kỳ, trong đó cá ngừ đại dương ước đạt 680 tấn, tăng 3,3% so với cùng kỳ</a:t>
                      </a:r>
                      <a:endParaRPr lang="es-ES" sz="2400" b="0" kern="1200" dirty="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400" b="0" kern="1200">
                          <a:solidFill>
                            <a:schemeClr val="dk1"/>
                          </a:solidFill>
                          <a:effectLst/>
                          <a:latin typeface="Arial" panose="020B0604020202020204" pitchFamily="34" charset="0"/>
                          <a:ea typeface="+mn-ea"/>
                          <a:cs typeface="Arial" panose="020B0604020202020204" pitchFamily="34" charset="0"/>
                        </a:rPr>
                        <a:t>Toàn tỉnh tiếp tục tập trung triển khai thực hiện các nhiệm vụ, giải pháp cấp bách, chống khai thác hải sản bất hợp pháp, không báo cáo và không theo quy định của Ủy ban châu Âu </a:t>
                      </a:r>
                      <a:endParaRPr lang="vi-VN" sz="2400" b="0" kern="120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2" name="Picture 1">
            <a:extLst>
              <a:ext uri="{FF2B5EF4-FFF2-40B4-BE49-F238E27FC236}">
                <a16:creationId xmlns:a16="http://schemas.microsoft.com/office/drawing/2014/main" id="{56062293-557D-4F7E-7A6A-F260FA821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4951" y="836010"/>
            <a:ext cx="4280271" cy="2662615"/>
          </a:xfrm>
          <a:prstGeom prst="rect">
            <a:avLst/>
          </a:prstGeom>
        </p:spPr>
      </p:pic>
    </p:spTree>
    <p:extLst>
      <p:ext uri="{BB962C8B-B14F-4D97-AF65-F5344CB8AC3E}">
        <p14:creationId xmlns:p14="http://schemas.microsoft.com/office/powerpoint/2010/main" val="374442674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D40E1E-E472-56C2-7A52-1D68B78E001A}"/>
              </a:ext>
            </a:extLst>
          </p:cNvPr>
          <p:cNvSpPr txBox="1"/>
          <p:nvPr/>
        </p:nvSpPr>
        <p:spPr>
          <a:xfrm>
            <a:off x="1357174" y="733216"/>
            <a:ext cx="3448764" cy="461665"/>
          </a:xfrm>
          <a:prstGeom prst="rect">
            <a:avLst/>
          </a:prstGeom>
          <a:noFill/>
        </p:spPr>
        <p:txBody>
          <a:bodyPr wrap="square">
            <a:spAutoFit/>
          </a:bodyPr>
          <a:lstStyle/>
          <a:p>
            <a:pPr>
              <a:lnSpc>
                <a:spcPct val="100000"/>
              </a:lnSpc>
            </a:pPr>
            <a:r>
              <a:rPr lang="vi-VN" sz="2400" b="1">
                <a:cs typeface="Arial" panose="020B0604020202020204" pitchFamily="34" charset="0"/>
              </a:rPr>
              <a:t>2.1. Công nghiệp</a:t>
            </a:r>
          </a:p>
        </p:txBody>
      </p:sp>
      <p:sp>
        <p:nvSpPr>
          <p:cNvPr id="12" name="TextBox 11">
            <a:extLst>
              <a:ext uri="{FF2B5EF4-FFF2-40B4-BE49-F238E27FC236}">
                <a16:creationId xmlns:a16="http://schemas.microsoft.com/office/drawing/2014/main" id="{9770937D-1377-CC7E-CF4C-63302C488F3E}"/>
              </a:ext>
            </a:extLst>
          </p:cNvPr>
          <p:cNvSpPr txBox="1"/>
          <p:nvPr/>
        </p:nvSpPr>
        <p:spPr>
          <a:xfrm>
            <a:off x="916752" y="271551"/>
            <a:ext cx="4415824" cy="461665"/>
          </a:xfrm>
          <a:prstGeom prst="rect">
            <a:avLst/>
          </a:prstGeom>
          <a:noFill/>
        </p:spPr>
        <p:txBody>
          <a:bodyPr wrap="square">
            <a:spAutoFit/>
          </a:bodyPr>
          <a:lstStyle/>
          <a:p>
            <a:pPr>
              <a:lnSpc>
                <a:spcPct val="100000"/>
              </a:lnSpc>
            </a:pPr>
            <a:r>
              <a:rPr lang="vi-VN" sz="2400" b="1">
                <a:cs typeface="Arial" panose="020B0604020202020204" pitchFamily="34" charset="0"/>
              </a:rPr>
              <a:t>2. Công nghiệp – xây dựng</a:t>
            </a:r>
          </a:p>
        </p:txBody>
      </p:sp>
      <p:graphicFrame>
        <p:nvGraphicFramePr>
          <p:cNvPr id="2" name="Table 1">
            <a:extLst>
              <a:ext uri="{FF2B5EF4-FFF2-40B4-BE49-F238E27FC236}">
                <a16:creationId xmlns:a16="http://schemas.microsoft.com/office/drawing/2014/main" id="{39E2DA21-FF3E-F191-1589-8A33F036713F}"/>
              </a:ext>
            </a:extLst>
          </p:cNvPr>
          <p:cNvGraphicFramePr>
            <a:graphicFrameLocks noGrp="1"/>
          </p:cNvGraphicFramePr>
          <p:nvPr>
            <p:extLst>
              <p:ext uri="{D42A27DB-BD31-4B8C-83A1-F6EECF244321}">
                <p14:modId xmlns:p14="http://schemas.microsoft.com/office/powerpoint/2010/main" val="2505405058"/>
              </p:ext>
            </p:extLst>
          </p:nvPr>
        </p:nvGraphicFramePr>
        <p:xfrm>
          <a:off x="334153" y="1221969"/>
          <a:ext cx="5494805" cy="5090160"/>
        </p:xfrm>
        <a:graphic>
          <a:graphicData uri="http://schemas.openxmlformats.org/drawingml/2006/table">
            <a:tbl>
              <a:tblPr firstRow="1" bandRow="1"/>
              <a:tblGrid>
                <a:gridCol w="5494805">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2200" b="0" kern="1200" baseline="0">
                          <a:solidFill>
                            <a:schemeClr val="dk1"/>
                          </a:solidFill>
                          <a:effectLst/>
                          <a:latin typeface="Arial" panose="020B0604020202020204" pitchFamily="34" charset="0"/>
                          <a:ea typeface="+mn-ea"/>
                          <a:cs typeface="Arial" panose="020B0604020202020204" pitchFamily="34" charset="0"/>
                        </a:rPr>
                        <a:t>Chỉ số sản xuất công nghiệp (IIP) tháng 01/2025 tăng 6,28% so với cùng kỳ.</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200" b="0" kern="1200" baseline="0">
                          <a:solidFill>
                            <a:schemeClr val="dk1"/>
                          </a:solidFill>
                          <a:effectLst/>
                          <a:latin typeface="Arial" panose="020B0604020202020204" pitchFamily="34" charset="0"/>
                          <a:ea typeface="+mn-ea"/>
                          <a:cs typeface="Arial" panose="020B0604020202020204" pitchFamily="34" charset="0"/>
                        </a:rPr>
                        <a:t>Một số ngành có chỉ số sản xuất tăng cao so với cùng kỳ như: Sản xuất thuốc, hoá dược và dược liệu tăng 19,41; sản xuất chế biến thực phẩm tăng 7,27%; sản xuất trang phục tăng 7,19%; chế biến gỗ tăng 2,99%...</a:t>
                      </a:r>
                      <a:endParaRPr lang="en-US" sz="2200" b="0" kern="1200" baseline="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pt-BR" sz="2200" b="0" kern="1200" baseline="0">
                          <a:solidFill>
                            <a:schemeClr val="dk1"/>
                          </a:solidFill>
                          <a:effectLst/>
                          <a:latin typeface="Arial" panose="020B0604020202020204" pitchFamily="34" charset="0"/>
                          <a:ea typeface="+mn-ea"/>
                          <a:cs typeface="Arial" panose="020B0604020202020204" pitchFamily="34" charset="0"/>
                        </a:rPr>
                        <a:t>Trong tháng 01, UBND tỉnh đã tổ chức Hội ngh</a:t>
                      </a:r>
                      <a:r>
                        <a:rPr lang="vi-VN" sz="2200" b="0" kern="1200" baseline="0">
                          <a:solidFill>
                            <a:schemeClr val="dk1"/>
                          </a:solidFill>
                          <a:effectLst/>
                          <a:latin typeface="Arial" panose="020B0604020202020204" pitchFamily="34" charset="0"/>
                          <a:ea typeface="+mn-ea"/>
                          <a:cs typeface="Arial" panose="020B0604020202020204" pitchFamily="34" charset="0"/>
                        </a:rPr>
                        <a:t>ị đánh giá kết quả giao chỉ tiêu đầu tư phát triển cho các khu công nghiệp, cụm công nghiệp trên địa bàn tỉnh năm 2024 và giao chỉ tiêu đầu tư phát triển năm 2025</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7" name="Picture 6" descr="A group of people standing together&#10;&#10;Description automatically generated">
            <a:extLst>
              <a:ext uri="{FF2B5EF4-FFF2-40B4-BE49-F238E27FC236}">
                <a16:creationId xmlns:a16="http://schemas.microsoft.com/office/drawing/2014/main" id="{C8D02D96-B66A-2310-A409-CCE0DA6D69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1244" y="4038021"/>
            <a:ext cx="5836872" cy="2727104"/>
          </a:xfrm>
          <a:prstGeom prst="rect">
            <a:avLst/>
          </a:prstGeom>
        </p:spPr>
      </p:pic>
      <p:graphicFrame>
        <p:nvGraphicFramePr>
          <p:cNvPr id="3" name="Table 2">
            <a:extLst>
              <a:ext uri="{FF2B5EF4-FFF2-40B4-BE49-F238E27FC236}">
                <a16:creationId xmlns:a16="http://schemas.microsoft.com/office/drawing/2014/main" id="{4041A825-56D0-7053-DAE9-197B8CA9E0C9}"/>
              </a:ext>
            </a:extLst>
          </p:cNvPr>
          <p:cNvGraphicFramePr>
            <a:graphicFrameLocks noGrp="1"/>
          </p:cNvGraphicFramePr>
          <p:nvPr>
            <p:extLst>
              <p:ext uri="{D42A27DB-BD31-4B8C-83A1-F6EECF244321}">
                <p14:modId xmlns:p14="http://schemas.microsoft.com/office/powerpoint/2010/main" val="2532726293"/>
              </p:ext>
            </p:extLst>
          </p:nvPr>
        </p:nvGraphicFramePr>
        <p:xfrm>
          <a:off x="6221244" y="606751"/>
          <a:ext cx="5836872" cy="3328798"/>
        </p:xfrm>
        <a:graphic>
          <a:graphicData uri="http://schemas.openxmlformats.org/drawingml/2006/table">
            <a:tbl>
              <a:tblPr/>
              <a:tblGrid>
                <a:gridCol w="426231">
                  <a:extLst>
                    <a:ext uri="{9D8B030D-6E8A-4147-A177-3AD203B41FA5}">
                      <a16:colId xmlns:a16="http://schemas.microsoft.com/office/drawing/2014/main" val="3483670552"/>
                    </a:ext>
                  </a:extLst>
                </a:gridCol>
                <a:gridCol w="2968957">
                  <a:extLst>
                    <a:ext uri="{9D8B030D-6E8A-4147-A177-3AD203B41FA5}">
                      <a16:colId xmlns:a16="http://schemas.microsoft.com/office/drawing/2014/main" val="4115650143"/>
                    </a:ext>
                  </a:extLst>
                </a:gridCol>
                <a:gridCol w="798846">
                  <a:extLst>
                    <a:ext uri="{9D8B030D-6E8A-4147-A177-3AD203B41FA5}">
                      <a16:colId xmlns:a16="http://schemas.microsoft.com/office/drawing/2014/main" val="2915383822"/>
                    </a:ext>
                  </a:extLst>
                </a:gridCol>
                <a:gridCol w="771613">
                  <a:extLst>
                    <a:ext uri="{9D8B030D-6E8A-4147-A177-3AD203B41FA5}">
                      <a16:colId xmlns:a16="http://schemas.microsoft.com/office/drawing/2014/main" val="1243279487"/>
                    </a:ext>
                  </a:extLst>
                </a:gridCol>
                <a:gridCol w="871225">
                  <a:extLst>
                    <a:ext uri="{9D8B030D-6E8A-4147-A177-3AD203B41FA5}">
                      <a16:colId xmlns:a16="http://schemas.microsoft.com/office/drawing/2014/main" val="2086283588"/>
                    </a:ext>
                  </a:extLst>
                </a:gridCol>
              </a:tblGrid>
              <a:tr h="1006990">
                <a:tc>
                  <a:txBody>
                    <a:bodyPr/>
                    <a:lstStyle/>
                    <a:p>
                      <a:pPr algn="ctr"/>
                      <a:r>
                        <a:rPr lang="en-US" sz="1400" b="1">
                          <a:effectLst/>
                          <a:latin typeface="Times New Roman" panose="02020603050405020304" pitchFamily="18" charset="0"/>
                          <a:ea typeface="Times New Roman" panose="02020603050405020304" pitchFamily="18" charset="0"/>
                        </a:rPr>
                        <a:t>TT</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b="1">
                          <a:effectLst/>
                          <a:latin typeface="Times New Roman" panose="02020603050405020304" pitchFamily="18" charset="0"/>
                          <a:ea typeface="Times New Roman" panose="02020603050405020304" pitchFamily="18" charset="0"/>
                        </a:rPr>
                        <a:t>Chỉ tiêu</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b="1">
                          <a:effectLst/>
                          <a:latin typeface="Times New Roman" panose="02020603050405020304" pitchFamily="18" charset="0"/>
                          <a:ea typeface="Times New Roman" panose="02020603050405020304" pitchFamily="18" charset="0"/>
                        </a:rPr>
                        <a:t>Đơn vị tính</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b="1">
                          <a:effectLst/>
                          <a:latin typeface="Times New Roman" panose="02020603050405020304" pitchFamily="18" charset="0"/>
                          <a:ea typeface="Times New Roman" panose="02020603050405020304" pitchFamily="18" charset="0"/>
                        </a:rPr>
                        <a:t>Kế hoạch 2025</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vi-VN" sz="1400" b="1">
                          <a:effectLst/>
                          <a:latin typeface="Times New Roman" panose="02020603050405020304" pitchFamily="18" charset="0"/>
                          <a:ea typeface="Times New Roman" panose="02020603050405020304" pitchFamily="18" charset="0"/>
                        </a:rPr>
                        <a:t>Th</a:t>
                      </a:r>
                      <a:r>
                        <a:rPr lang="en-US" sz="1400" b="1">
                          <a:effectLst/>
                          <a:latin typeface="Times New Roman" panose="02020603050405020304" pitchFamily="18" charset="0"/>
                          <a:ea typeface="Times New Roman" panose="02020603050405020304" pitchFamily="18" charset="0"/>
                        </a:rPr>
                        <a:t>áng 01/2025 so với cùng kỳ</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3336138"/>
                  </a:ext>
                </a:extLst>
              </a:tr>
              <a:tr h="546875">
                <a:tc>
                  <a:txBody>
                    <a:bodyPr/>
                    <a:lstStyle/>
                    <a:p>
                      <a:pPr algn="ctr"/>
                      <a:r>
                        <a:rPr lang="en-US" sz="1400">
                          <a:solidFill>
                            <a:srgbClr val="FF0000"/>
                          </a:solidFill>
                          <a:effectLst/>
                          <a:latin typeface="Times New Roman" panose="02020603050405020304" pitchFamily="18" charset="0"/>
                          <a:ea typeface="Times New Roman" panose="02020603050405020304" pitchFamily="18" charset="0"/>
                        </a:rPr>
                        <a:t> </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b="1">
                          <a:solidFill>
                            <a:srgbClr val="000000"/>
                          </a:solidFill>
                          <a:effectLst/>
                          <a:latin typeface="Times New Roman" panose="02020603050405020304" pitchFamily="18" charset="0"/>
                          <a:ea typeface="Times New Roman" panose="02020603050405020304" pitchFamily="18" charset="0"/>
                        </a:rPr>
                        <a:t>Chỉ số sản xuất công nghiệp (IIP)</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b="1" i="1">
                          <a:solidFill>
                            <a:srgbClr val="000000"/>
                          </a:solidFill>
                          <a:effectLst/>
                          <a:latin typeface="Times New Roman" panose="02020603050405020304" pitchFamily="18" charset="0"/>
                          <a:ea typeface="Times New Roman" panose="02020603050405020304" pitchFamily="18" charset="0"/>
                        </a:rPr>
                        <a:t>%</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b="1">
                          <a:effectLst/>
                          <a:latin typeface="Times New Roman" panose="02020603050405020304" pitchFamily="18" charset="0"/>
                          <a:ea typeface="Times New Roman" panose="02020603050405020304" pitchFamily="18" charset="0"/>
                        </a:rPr>
                        <a:t>8,5 – 9,5</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b="1">
                          <a:effectLst/>
                          <a:latin typeface="Times New Roman" panose="02020603050405020304" pitchFamily="18" charset="0"/>
                          <a:ea typeface="Times New Roman" panose="02020603050405020304" pitchFamily="18" charset="0"/>
                        </a:rPr>
                        <a:t>6,28</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8498536"/>
                  </a:ext>
                </a:extLst>
              </a:tr>
              <a:tr h="413748">
                <a:tc>
                  <a:txBody>
                    <a:bodyPr/>
                    <a:lstStyle/>
                    <a:p>
                      <a:pPr algn="ctr"/>
                      <a:r>
                        <a:rPr lang="en-US" sz="1400">
                          <a:effectLst/>
                          <a:latin typeface="Times New Roman" panose="02020603050405020304" pitchFamily="18" charset="0"/>
                          <a:ea typeface="Times New Roman" panose="02020603050405020304" pitchFamily="18" charset="0"/>
                        </a:rPr>
                        <a:t>-</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i="1">
                          <a:solidFill>
                            <a:srgbClr val="000000"/>
                          </a:solidFill>
                          <a:effectLst/>
                          <a:latin typeface="Times New Roman" panose="02020603050405020304" pitchFamily="18" charset="0"/>
                          <a:ea typeface="Times New Roman" panose="02020603050405020304" pitchFamily="18" charset="0"/>
                        </a:rPr>
                        <a:t>Ngành CN khai khoáng</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i="1">
                          <a:solidFill>
                            <a:srgbClr val="000000"/>
                          </a:solidFill>
                          <a:effectLst/>
                          <a:latin typeface="Times New Roman" panose="02020603050405020304" pitchFamily="18" charset="0"/>
                          <a:ea typeface="Times New Roman" panose="02020603050405020304" pitchFamily="18" charset="0"/>
                        </a:rPr>
                        <a:t>%</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a:solidFill>
                            <a:srgbClr val="000000"/>
                          </a:solidFill>
                          <a:effectLst/>
                          <a:latin typeface="Times New Roman" panose="02020603050405020304" pitchFamily="18" charset="0"/>
                          <a:ea typeface="Times New Roman" panose="02020603050405020304" pitchFamily="18" charset="0"/>
                        </a:rPr>
                        <a:t> </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a:effectLst/>
                          <a:latin typeface="Times New Roman" panose="02020603050405020304" pitchFamily="18" charset="0"/>
                          <a:ea typeface="Times New Roman" panose="02020603050405020304" pitchFamily="18" charset="0"/>
                        </a:rPr>
                        <a:t>- 1,18</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8558300"/>
                  </a:ext>
                </a:extLst>
              </a:tr>
              <a:tr h="400562">
                <a:tc>
                  <a:txBody>
                    <a:bodyPr/>
                    <a:lstStyle/>
                    <a:p>
                      <a:pPr algn="ctr"/>
                      <a:r>
                        <a:rPr lang="en-US" sz="1400">
                          <a:effectLst/>
                          <a:latin typeface="Times New Roman" panose="02020603050405020304" pitchFamily="18" charset="0"/>
                          <a:ea typeface="Times New Roman" panose="02020603050405020304" pitchFamily="18" charset="0"/>
                        </a:rPr>
                        <a:t>-</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i="1">
                          <a:solidFill>
                            <a:srgbClr val="000000"/>
                          </a:solidFill>
                          <a:effectLst/>
                          <a:latin typeface="Times New Roman" panose="02020603050405020304" pitchFamily="18" charset="0"/>
                          <a:ea typeface="Times New Roman" panose="02020603050405020304" pitchFamily="18" charset="0"/>
                        </a:rPr>
                        <a:t>Ngành CN chế biến, chế tạo </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i="1">
                          <a:solidFill>
                            <a:srgbClr val="000000"/>
                          </a:solidFill>
                          <a:effectLst/>
                          <a:latin typeface="Times New Roman" panose="02020603050405020304" pitchFamily="18" charset="0"/>
                          <a:ea typeface="Times New Roman" panose="02020603050405020304" pitchFamily="18" charset="0"/>
                        </a:rPr>
                        <a:t>%</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a:solidFill>
                            <a:srgbClr val="000000"/>
                          </a:solidFill>
                          <a:effectLst/>
                          <a:latin typeface="Times New Roman" panose="02020603050405020304" pitchFamily="18" charset="0"/>
                          <a:ea typeface="Times New Roman" panose="02020603050405020304" pitchFamily="18" charset="0"/>
                        </a:rPr>
                        <a:t> </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a:effectLst/>
                          <a:latin typeface="Times New Roman" panose="02020603050405020304" pitchFamily="18" charset="0"/>
                          <a:ea typeface="Times New Roman" panose="02020603050405020304" pitchFamily="18" charset="0"/>
                        </a:rPr>
                        <a:t>6,67</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8622218"/>
                  </a:ext>
                </a:extLst>
              </a:tr>
              <a:tr h="413748">
                <a:tc>
                  <a:txBody>
                    <a:bodyPr/>
                    <a:lstStyle/>
                    <a:p>
                      <a:pPr algn="ctr"/>
                      <a:r>
                        <a:rPr lang="en-US" sz="1400">
                          <a:effectLst/>
                          <a:latin typeface="Times New Roman" panose="02020603050405020304" pitchFamily="18" charset="0"/>
                          <a:ea typeface="Times New Roman" panose="02020603050405020304" pitchFamily="18" charset="0"/>
                        </a:rPr>
                        <a:t>-</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i="1">
                          <a:solidFill>
                            <a:srgbClr val="000000"/>
                          </a:solidFill>
                          <a:effectLst/>
                          <a:latin typeface="Times New Roman" panose="02020603050405020304" pitchFamily="18" charset="0"/>
                          <a:ea typeface="Times New Roman" panose="02020603050405020304" pitchFamily="18" charset="0"/>
                        </a:rPr>
                        <a:t>Ngành sản xuất và phân phối điện</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i="1">
                          <a:solidFill>
                            <a:srgbClr val="000000"/>
                          </a:solidFill>
                          <a:effectLst/>
                          <a:latin typeface="Times New Roman" panose="02020603050405020304" pitchFamily="18" charset="0"/>
                          <a:ea typeface="Times New Roman" panose="02020603050405020304" pitchFamily="18" charset="0"/>
                        </a:rPr>
                        <a:t>%</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a:solidFill>
                            <a:srgbClr val="000000"/>
                          </a:solidFill>
                          <a:effectLst/>
                          <a:latin typeface="Times New Roman" panose="02020603050405020304" pitchFamily="18" charset="0"/>
                          <a:ea typeface="Times New Roman" panose="02020603050405020304" pitchFamily="18" charset="0"/>
                        </a:rPr>
                        <a:t> </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a:effectLst/>
                          <a:latin typeface="Times New Roman" panose="02020603050405020304" pitchFamily="18" charset="0"/>
                          <a:ea typeface="Times New Roman" panose="02020603050405020304" pitchFamily="18" charset="0"/>
                        </a:rPr>
                        <a:t>0,81</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9546878"/>
                  </a:ext>
                </a:extLst>
              </a:tr>
              <a:tr h="546875">
                <a:tc>
                  <a:txBody>
                    <a:bodyPr/>
                    <a:lstStyle/>
                    <a:p>
                      <a:pPr algn="ctr"/>
                      <a:r>
                        <a:rPr lang="en-US" sz="1400">
                          <a:effectLst/>
                          <a:latin typeface="Times New Roman" panose="02020603050405020304" pitchFamily="18" charset="0"/>
                          <a:ea typeface="Times New Roman" panose="02020603050405020304" pitchFamily="18" charset="0"/>
                        </a:rPr>
                        <a:t>-</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i="1" spc="-30">
                          <a:solidFill>
                            <a:srgbClr val="000000"/>
                          </a:solidFill>
                          <a:effectLst/>
                          <a:latin typeface="Times New Roman" panose="02020603050405020304" pitchFamily="18" charset="0"/>
                          <a:ea typeface="Times New Roman" panose="02020603050405020304" pitchFamily="18" charset="0"/>
                        </a:rPr>
                        <a:t>Ngành cung cấp nước, quản lý rác thải</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i="1">
                          <a:solidFill>
                            <a:srgbClr val="000000"/>
                          </a:solidFill>
                          <a:effectLst/>
                          <a:latin typeface="Times New Roman" panose="02020603050405020304" pitchFamily="18" charset="0"/>
                          <a:ea typeface="Times New Roman" panose="02020603050405020304" pitchFamily="18" charset="0"/>
                        </a:rPr>
                        <a:t>%</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a:solidFill>
                            <a:srgbClr val="000000"/>
                          </a:solidFill>
                          <a:effectLst/>
                          <a:latin typeface="Times New Roman" panose="02020603050405020304" pitchFamily="18" charset="0"/>
                          <a:ea typeface="Times New Roman" panose="02020603050405020304" pitchFamily="18" charset="0"/>
                        </a:rPr>
                        <a:t> </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a:effectLst/>
                          <a:latin typeface="Times New Roman" panose="02020603050405020304" pitchFamily="18" charset="0"/>
                          <a:ea typeface="Times New Roman" panose="02020603050405020304" pitchFamily="18" charset="0"/>
                        </a:rPr>
                        <a:t>18,94</a:t>
                      </a:r>
                      <a:endParaRPr lang="vi-VN" sz="1400">
                        <a:effectLst/>
                        <a:latin typeface="Times New Roman" panose="02020603050405020304" pitchFamily="18" charset="0"/>
                        <a:ea typeface="Times New Roman" panose="02020603050405020304" pitchFamily="18" charset="0"/>
                      </a:endParaRPr>
                    </a:p>
                  </a:txBody>
                  <a:tcPr marL="43953" marR="43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1632482"/>
                  </a:ext>
                </a:extLst>
              </a:tr>
            </a:tbl>
          </a:graphicData>
        </a:graphic>
      </p:graphicFrame>
    </p:spTree>
    <p:extLst>
      <p:ext uri="{BB962C8B-B14F-4D97-AF65-F5344CB8AC3E}">
        <p14:creationId xmlns:p14="http://schemas.microsoft.com/office/powerpoint/2010/main" val="65806097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3999497070"/>
              </p:ext>
            </p:extLst>
          </p:nvPr>
        </p:nvGraphicFramePr>
        <p:xfrm>
          <a:off x="333287" y="1629550"/>
          <a:ext cx="6041876" cy="4998720"/>
        </p:xfrm>
        <a:graphic>
          <a:graphicData uri="http://schemas.openxmlformats.org/drawingml/2006/table">
            <a:tbl>
              <a:tblPr firstRow="1" bandRow="1"/>
              <a:tblGrid>
                <a:gridCol w="6041876">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1800" b="0" kern="1200">
                          <a:solidFill>
                            <a:schemeClr val="dk1"/>
                          </a:solidFill>
                          <a:effectLst/>
                          <a:latin typeface="Arial" panose="020B0604020202020204" pitchFamily="34" charset="0"/>
                          <a:ea typeface="+mn-ea"/>
                          <a:cs typeface="Arial" panose="020B0604020202020204" pitchFamily="34" charset="0"/>
                        </a:rPr>
                        <a:t> </a:t>
                      </a:r>
                      <a:r>
                        <a:rPr lang="vi-VN" sz="2400" b="0" kern="1200">
                          <a:solidFill>
                            <a:schemeClr val="dk1"/>
                          </a:solidFill>
                          <a:effectLst/>
                          <a:latin typeface="Arial" panose="020B0604020202020204" pitchFamily="34" charset="0"/>
                          <a:ea typeface="+mn-ea"/>
                          <a:cs typeface="Arial" panose="020B0604020202020204" pitchFamily="34" charset="0"/>
                        </a:rPr>
                        <a:t>C</a:t>
                      </a:r>
                      <a:r>
                        <a:rPr lang="de-DE" sz="2400" b="0" kern="1200">
                          <a:solidFill>
                            <a:schemeClr val="dk1"/>
                          </a:solidFill>
                          <a:effectLst/>
                          <a:latin typeface="Arial" panose="020B0604020202020204" pitchFamily="34" charset="0"/>
                          <a:ea typeface="+mn-ea"/>
                          <a:cs typeface="Arial" panose="020B0604020202020204" pitchFamily="34" charset="0"/>
                        </a:rPr>
                        <a:t>ông tác quy hoạch, chỉnh trang đô thị, xây dựng các khu dân cư, nhà ở xã hội</a:t>
                      </a:r>
                      <a:r>
                        <a:rPr lang="vi-VN" sz="2400" b="0" kern="1200">
                          <a:solidFill>
                            <a:schemeClr val="dk1"/>
                          </a:solidFill>
                          <a:effectLst/>
                          <a:latin typeface="Arial" panose="020B0604020202020204" pitchFamily="34" charset="0"/>
                          <a:ea typeface="+mn-ea"/>
                          <a:cs typeface="Arial" panose="020B0604020202020204" pitchFamily="34" charset="0"/>
                        </a:rPr>
                        <a:t>; c</a:t>
                      </a:r>
                      <a:r>
                        <a:rPr lang="de-DE" sz="2400" b="0" kern="1200">
                          <a:solidFill>
                            <a:schemeClr val="dk1"/>
                          </a:solidFill>
                          <a:effectLst/>
                          <a:latin typeface="Arial" panose="020B0604020202020204" pitchFamily="34" charset="0"/>
                          <a:ea typeface="+mn-ea"/>
                          <a:cs typeface="Arial" panose="020B0604020202020204" pitchFamily="34" charset="0"/>
                        </a:rPr>
                        <a:t>ông tác quản lý dự án, chất lượng xây dựng công trình trên địa bàn tỉnh tiếp tục được quan tâm thực hiện</a:t>
                      </a:r>
                      <a:r>
                        <a:rPr lang="vi-VN" sz="2400" b="0" kern="1200">
                          <a:solidFill>
                            <a:schemeClr val="dk1"/>
                          </a:solidFill>
                          <a:effectLst/>
                          <a:latin typeface="Arial" panose="020B0604020202020204" pitchFamily="34" charset="0"/>
                          <a:ea typeface="+mn-ea"/>
                          <a:cs typeface="Arial" panose="020B0604020202020204" pitchFamily="34" charset="0"/>
                        </a:rPr>
                        <a:t>.</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400" b="0" kern="1200">
                          <a:solidFill>
                            <a:schemeClr val="dk1"/>
                          </a:solidFill>
                          <a:effectLst/>
                          <a:latin typeface="Arial" panose="020B0604020202020204" pitchFamily="34" charset="0"/>
                          <a:ea typeface="+mn-ea"/>
                          <a:cs typeface="Arial" panose="020B0604020202020204" pitchFamily="34" charset="0"/>
                        </a:rPr>
                        <a:t> UBND tỉnh tiếp tục chỉ đạo đẩy mạnh phát triển nhà ở xã hội trên địa bàn tỉnh.</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400" b="0" kern="1200">
                          <a:solidFill>
                            <a:schemeClr val="dk1"/>
                          </a:solidFill>
                          <a:effectLst/>
                          <a:latin typeface="Arial" panose="020B0604020202020204" pitchFamily="34" charset="0"/>
                          <a:ea typeface="+mn-ea"/>
                          <a:cs typeface="Arial" panose="020B0604020202020204" pitchFamily="34" charset="0"/>
                        </a:rPr>
                        <a:t> Ngày 18/01, đã tổ chức Lễ khởi công Dự án Nhà ở xã hội Long Vân tại phường Trần Quang Diệu, thành phố Quy Nhơn. Dự án có tổng vốn đầu tư trên 781 tỷ đồng với quy mô khoảng 838 căn hộ, dự kiến hoàn thành vào tháng 12/2026. </a:t>
                      </a:r>
                      <a:endParaRPr lang="it-IT" sz="2400" b="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6" name="TextBox 5">
            <a:extLst>
              <a:ext uri="{FF2B5EF4-FFF2-40B4-BE49-F238E27FC236}">
                <a16:creationId xmlns:a16="http://schemas.microsoft.com/office/drawing/2014/main" id="{93EF2A67-E697-52DD-6F39-0BAEA5AC34EE}"/>
              </a:ext>
            </a:extLst>
          </p:cNvPr>
          <p:cNvSpPr txBox="1"/>
          <p:nvPr/>
        </p:nvSpPr>
        <p:spPr>
          <a:xfrm>
            <a:off x="720565" y="326899"/>
            <a:ext cx="4543644" cy="461665"/>
          </a:xfrm>
          <a:prstGeom prst="rect">
            <a:avLst/>
          </a:prstGeom>
          <a:noFill/>
        </p:spPr>
        <p:txBody>
          <a:bodyPr wrap="square">
            <a:spAutoFit/>
          </a:bodyPr>
          <a:lstStyle/>
          <a:p>
            <a:pPr>
              <a:lnSpc>
                <a:spcPct val="100000"/>
              </a:lnSpc>
            </a:pPr>
            <a:r>
              <a:rPr lang="vi-VN" sz="2400" b="1">
                <a:cs typeface="Arial" panose="020B0604020202020204" pitchFamily="34" charset="0"/>
              </a:rPr>
              <a:t>2. Công nghiệp – xây dựng</a:t>
            </a:r>
          </a:p>
        </p:txBody>
      </p:sp>
      <p:sp>
        <p:nvSpPr>
          <p:cNvPr id="10" name="TextBox 9">
            <a:extLst>
              <a:ext uri="{FF2B5EF4-FFF2-40B4-BE49-F238E27FC236}">
                <a16:creationId xmlns:a16="http://schemas.microsoft.com/office/drawing/2014/main" id="{25C96158-722F-D4BE-94A7-161452760777}"/>
              </a:ext>
            </a:extLst>
          </p:cNvPr>
          <p:cNvSpPr txBox="1"/>
          <p:nvPr/>
        </p:nvSpPr>
        <p:spPr>
          <a:xfrm>
            <a:off x="1334359" y="801117"/>
            <a:ext cx="2247740" cy="461665"/>
          </a:xfrm>
          <a:prstGeom prst="rect">
            <a:avLst/>
          </a:prstGeom>
          <a:noFill/>
        </p:spPr>
        <p:txBody>
          <a:bodyPr wrap="square">
            <a:spAutoFit/>
          </a:bodyPr>
          <a:lstStyle/>
          <a:p>
            <a:pPr>
              <a:lnSpc>
                <a:spcPct val="100000"/>
              </a:lnSpc>
            </a:pPr>
            <a:r>
              <a:rPr lang="vi-VN" sz="2400" b="1" dirty="0">
                <a:cs typeface="Arial" panose="020B0604020202020204" pitchFamily="34" charset="0"/>
              </a:rPr>
              <a:t>2.2. Xây dựng</a:t>
            </a:r>
          </a:p>
        </p:txBody>
      </p:sp>
      <p:pic>
        <p:nvPicPr>
          <p:cNvPr id="4" name="Picture 3" descr="An aerial view of a road&#10;&#10;Description automatically generated">
            <a:extLst>
              <a:ext uri="{FF2B5EF4-FFF2-40B4-BE49-F238E27FC236}">
                <a16:creationId xmlns:a16="http://schemas.microsoft.com/office/drawing/2014/main" id="{473B1434-00EE-10B0-62E8-8E8262E73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493" y="3674691"/>
            <a:ext cx="5089471" cy="3003993"/>
          </a:xfrm>
          <a:prstGeom prst="rect">
            <a:avLst/>
          </a:prstGeom>
        </p:spPr>
      </p:pic>
      <p:pic>
        <p:nvPicPr>
          <p:cNvPr id="3" name="Picture 2" descr="A group of people wearing helmets and holding red pompoms&#10;&#10;Description automatically generated">
            <a:extLst>
              <a:ext uri="{FF2B5EF4-FFF2-40B4-BE49-F238E27FC236}">
                <a16:creationId xmlns:a16="http://schemas.microsoft.com/office/drawing/2014/main" id="{2C2D26B8-72D7-6E9A-F9D1-83900904B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9493" y="326899"/>
            <a:ext cx="5089471" cy="3206366"/>
          </a:xfrm>
          <a:prstGeom prst="rect">
            <a:avLst/>
          </a:prstGeom>
        </p:spPr>
      </p:pic>
    </p:spTree>
    <p:extLst>
      <p:ext uri="{BB962C8B-B14F-4D97-AF65-F5344CB8AC3E}">
        <p14:creationId xmlns:p14="http://schemas.microsoft.com/office/powerpoint/2010/main" val="293803616"/>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xml><?xml version="1.0" encoding="utf-8"?>
<p:tagLst xmlns:a="http://schemas.openxmlformats.org/drawingml/2006/main" xmlns:r="http://schemas.openxmlformats.org/officeDocument/2006/relationships" xmlns:p="http://schemas.openxmlformats.org/presentationml/2006/main">
  <p:tag name="SHAPENAME" val="5. Sourc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14046</TotalTime>
  <Words>2977</Words>
  <Application>Microsoft Office PowerPoint</Application>
  <PresentationFormat>Widescreen</PresentationFormat>
  <Paragraphs>151</Paragraphs>
  <Slides>21</Slides>
  <Notes>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31" baseType="lpstr">
      <vt:lpstr>Arial</vt:lpstr>
      <vt:lpstr>Calibri</vt:lpstr>
      <vt:lpstr>Calibri Light</vt:lpstr>
      <vt:lpstr>Roboto</vt:lpstr>
      <vt:lpstr>Times New Roman</vt:lpstr>
      <vt:lpstr>Verdana</vt:lpstr>
      <vt:lpstr>Wingdings</vt:lpstr>
      <vt:lpstr>Office Theme</vt:lpstr>
      <vt:lpstr>12_Office Theme</vt:lpstr>
      <vt:lpstr>think-cell Slide</vt:lpstr>
      <vt:lpstr>BÁO CÁO TÌNH HÌNH KINH TẾ - XÃ HỘI THÁNG 01 VÀ NHIỆM VỤ TRỌNG TÂM THÁNG 02 NĂM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Tường SKHĐT</cp:lastModifiedBy>
  <cp:revision>1524</cp:revision>
  <cp:lastPrinted>2025-01-21T00:14:34Z</cp:lastPrinted>
  <dcterms:created xsi:type="dcterms:W3CDTF">2021-10-19T01:28:52Z</dcterms:created>
  <dcterms:modified xsi:type="dcterms:W3CDTF">2025-01-21T04:27:11Z</dcterms:modified>
</cp:coreProperties>
</file>