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4.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7.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handoutMasterIdLst>
    <p:handoutMasterId r:id="rId65"/>
  </p:handoutMasterIdLst>
  <p:sldIdLst>
    <p:sldId id="2147474108" r:id="rId2"/>
    <p:sldId id="2147474109" r:id="rId3"/>
    <p:sldId id="2147476441" r:id="rId4"/>
    <p:sldId id="2147476442" r:id="rId5"/>
    <p:sldId id="2147476443" r:id="rId6"/>
    <p:sldId id="2147476444" r:id="rId7"/>
    <p:sldId id="2147476445" r:id="rId8"/>
    <p:sldId id="2147476446" r:id="rId9"/>
    <p:sldId id="2147476430" r:id="rId10"/>
    <p:sldId id="2147476431" r:id="rId11"/>
    <p:sldId id="2147476432" r:id="rId12"/>
    <p:sldId id="2147476433" r:id="rId13"/>
    <p:sldId id="2147476434" r:id="rId14"/>
    <p:sldId id="2147476435" r:id="rId15"/>
    <p:sldId id="2147476436" r:id="rId16"/>
    <p:sldId id="2147476437" r:id="rId17"/>
    <p:sldId id="2147476438" r:id="rId18"/>
    <p:sldId id="2147476439" r:id="rId19"/>
    <p:sldId id="2147476440" r:id="rId20"/>
    <p:sldId id="2147476365" r:id="rId21"/>
    <p:sldId id="2147476367" r:id="rId22"/>
    <p:sldId id="2147473909" r:id="rId23"/>
    <p:sldId id="2147473664" r:id="rId24"/>
    <p:sldId id="2147473737" r:id="rId25"/>
    <p:sldId id="2147476395" r:id="rId26"/>
    <p:sldId id="2147476403" r:id="rId27"/>
    <p:sldId id="2147476335" r:id="rId28"/>
    <p:sldId id="2147473681" r:id="rId29"/>
    <p:sldId id="2147476402" r:id="rId30"/>
    <p:sldId id="2147476401" r:id="rId31"/>
    <p:sldId id="2147476333" r:id="rId32"/>
    <p:sldId id="2147476399" r:id="rId33"/>
    <p:sldId id="2147476400" r:id="rId34"/>
    <p:sldId id="2147476398" r:id="rId35"/>
    <p:sldId id="2147476326" r:id="rId36"/>
    <p:sldId id="2147476397" r:id="rId37"/>
    <p:sldId id="2147476409" r:id="rId38"/>
    <p:sldId id="2147476426" r:id="rId39"/>
    <p:sldId id="2147476396" r:id="rId40"/>
    <p:sldId id="2147476332" r:id="rId41"/>
    <p:sldId id="2147476329" r:id="rId42"/>
    <p:sldId id="2147476359" r:id="rId43"/>
    <p:sldId id="2147476408" r:id="rId44"/>
    <p:sldId id="2147476338" r:id="rId45"/>
    <p:sldId id="2147476368" r:id="rId46"/>
    <p:sldId id="2147476390" r:id="rId47"/>
    <p:sldId id="2147476427" r:id="rId48"/>
    <p:sldId id="2147473590" r:id="rId49"/>
    <p:sldId id="2147476429" r:id="rId50"/>
    <p:sldId id="2147474111" r:id="rId51"/>
    <p:sldId id="2147476339" r:id="rId52"/>
    <p:sldId id="2147476392" r:id="rId53"/>
    <p:sldId id="2147476393" r:id="rId54"/>
    <p:sldId id="2147476394" r:id="rId55"/>
    <p:sldId id="2147476342" r:id="rId56"/>
    <p:sldId id="2147476343" r:id="rId57"/>
    <p:sldId id="2147476405" r:id="rId58"/>
    <p:sldId id="2147476404" r:id="rId59"/>
    <p:sldId id="2147476413" r:id="rId60"/>
    <p:sldId id="2147476346" r:id="rId61"/>
    <p:sldId id="2147476347" r:id="rId62"/>
    <p:sldId id="2147473466" r:id="rId63"/>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12" userDrawn="1">
          <p15:clr>
            <a:srgbClr val="A4A3A4"/>
          </p15:clr>
        </p15:guide>
        <p15:guide id="2" pos="72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0206"/>
    <a:srgbClr val="6C0000"/>
    <a:srgbClr val="100717"/>
    <a:srgbClr val="000099"/>
    <a:srgbClr val="960000"/>
    <a:srgbClr val="381850"/>
    <a:srgbClr val="CCCC00"/>
    <a:srgbClr val="1C47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00" autoAdjust="0"/>
    <p:restoredTop sz="62799" autoAdjust="0"/>
  </p:normalViewPr>
  <p:slideViewPr>
    <p:cSldViewPr snapToGrid="0">
      <p:cViewPr varScale="1">
        <p:scale>
          <a:sx n="74" d="100"/>
          <a:sy n="74" d="100"/>
        </p:scale>
        <p:origin x="-684" y="-90"/>
      </p:cViewPr>
      <p:guideLst>
        <p:guide orient="horz" pos="2112"/>
        <p:guide pos="7296"/>
      </p:guideLst>
    </p:cSldViewPr>
  </p:slideViewPr>
  <p:outlineViewPr>
    <p:cViewPr>
      <p:scale>
        <a:sx n="100" d="100"/>
        <a:sy n="100" d="100"/>
      </p:scale>
      <p:origin x="0" y="0"/>
    </p:cViewPr>
  </p:outlineViewPr>
  <p:notesTextViewPr>
    <p:cViewPr>
      <p:scale>
        <a:sx n="150" d="100"/>
        <a:sy n="15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73"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ường SKHĐT" userId="ab9568c39a88b08a" providerId="LiveId" clId="{06FED76E-2B5E-40C4-9F32-131F3D2DF1DC}"/>
    <pc:docChg chg="custSel modSld">
      <pc:chgData name="Tường SKHĐT" userId="ab9568c39a88b08a" providerId="LiveId" clId="{06FED76E-2B5E-40C4-9F32-131F3D2DF1DC}" dt="2024-10-01T10:35:34.231" v="78" actId="21"/>
      <pc:docMkLst>
        <pc:docMk/>
      </pc:docMkLst>
      <pc:sldChg chg="delSp modSp mod">
        <pc:chgData name="Tường SKHĐT" userId="ab9568c39a88b08a" providerId="LiveId" clId="{06FED76E-2B5E-40C4-9F32-131F3D2DF1DC}" dt="2024-10-01T10:34:34.392" v="1" actId="21"/>
        <pc:sldMkLst>
          <pc:docMk/>
          <pc:sldMk cId="981282780" sldId="2147476380"/>
        </pc:sldMkLst>
        <pc:spChg chg="mod">
          <ac:chgData name="Tường SKHĐT" userId="ab9568c39a88b08a" providerId="LiveId" clId="{06FED76E-2B5E-40C4-9F32-131F3D2DF1DC}" dt="2024-10-01T10:34:32.424" v="0" actId="20577"/>
          <ac:spMkLst>
            <pc:docMk/>
            <pc:sldMk cId="981282780" sldId="2147476380"/>
            <ac:spMk id="2" creationId="{238CF968-F5F9-238F-7A5F-34A03AE42E1B}"/>
          </ac:spMkLst>
        </pc:spChg>
        <pc:graphicFrameChg chg="del">
          <ac:chgData name="Tường SKHĐT" userId="ab9568c39a88b08a" providerId="LiveId" clId="{06FED76E-2B5E-40C4-9F32-131F3D2DF1DC}" dt="2024-10-01T10:34:34.392" v="1" actId="21"/>
          <ac:graphicFrameMkLst>
            <pc:docMk/>
            <pc:sldMk cId="981282780" sldId="2147476380"/>
            <ac:graphicFrameMk id="9" creationId="{0738877F-56EF-4DEF-B5AA-1664DC8186CF}"/>
          </ac:graphicFrameMkLst>
        </pc:graphicFrameChg>
      </pc:sldChg>
      <pc:sldChg chg="delSp modSp mod">
        <pc:chgData name="Tường SKHĐT" userId="ab9568c39a88b08a" providerId="LiveId" clId="{06FED76E-2B5E-40C4-9F32-131F3D2DF1DC}" dt="2024-10-01T10:34:58.350" v="70" actId="20577"/>
        <pc:sldMkLst>
          <pc:docMk/>
          <pc:sldMk cId="3228413205" sldId="2147476381"/>
        </pc:sldMkLst>
        <pc:spChg chg="del">
          <ac:chgData name="Tường SKHĐT" userId="ab9568c39a88b08a" providerId="LiveId" clId="{06FED76E-2B5E-40C4-9F32-131F3D2DF1DC}" dt="2024-10-01T10:34:42.306" v="3" actId="21"/>
          <ac:spMkLst>
            <pc:docMk/>
            <pc:sldMk cId="3228413205" sldId="2147476381"/>
            <ac:spMk id="5" creationId="{2D7B1C94-3144-9F41-1D7D-28462A49E0A1}"/>
          </ac:spMkLst>
        </pc:spChg>
        <pc:spChg chg="mod">
          <ac:chgData name="Tường SKHĐT" userId="ab9568c39a88b08a" providerId="LiveId" clId="{06FED76E-2B5E-40C4-9F32-131F3D2DF1DC}" dt="2024-10-01T10:34:58.350" v="70" actId="20577"/>
          <ac:spMkLst>
            <pc:docMk/>
            <pc:sldMk cId="3228413205" sldId="2147476381"/>
            <ac:spMk id="7" creationId="{A088EB8D-D661-77EC-6C18-A8FA65520B1B}"/>
          </ac:spMkLst>
        </pc:spChg>
        <pc:graphicFrameChg chg="del">
          <ac:chgData name="Tường SKHĐT" userId="ab9568c39a88b08a" providerId="LiveId" clId="{06FED76E-2B5E-40C4-9F32-131F3D2DF1DC}" dt="2024-10-01T10:34:38.263" v="2" actId="21"/>
          <ac:graphicFrameMkLst>
            <pc:docMk/>
            <pc:sldMk cId="3228413205" sldId="2147476381"/>
            <ac:graphicFrameMk id="4" creationId="{05525E3A-345C-05CF-789A-93E9F1CA2ECD}"/>
          </ac:graphicFrameMkLst>
        </pc:graphicFrameChg>
      </pc:sldChg>
      <pc:sldChg chg="delSp mod">
        <pc:chgData name="Tường SKHĐT" userId="ab9568c39a88b08a" providerId="LiveId" clId="{06FED76E-2B5E-40C4-9F32-131F3D2DF1DC}" dt="2024-10-01T10:35:09.579" v="72" actId="21"/>
        <pc:sldMkLst>
          <pc:docMk/>
          <pc:sldMk cId="916204238" sldId="2147476382"/>
        </pc:sldMkLst>
        <pc:spChg chg="del">
          <ac:chgData name="Tường SKHĐT" userId="ab9568c39a88b08a" providerId="LiveId" clId="{06FED76E-2B5E-40C4-9F32-131F3D2DF1DC}" dt="2024-10-01T10:35:09.579" v="72" actId="21"/>
          <ac:spMkLst>
            <pc:docMk/>
            <pc:sldMk cId="916204238" sldId="2147476382"/>
            <ac:spMk id="4" creationId="{6F7A86B9-0DB5-3970-A9B2-D9B62430A14A}"/>
          </ac:spMkLst>
        </pc:spChg>
        <pc:spChg chg="del">
          <ac:chgData name="Tường SKHĐT" userId="ab9568c39a88b08a" providerId="LiveId" clId="{06FED76E-2B5E-40C4-9F32-131F3D2DF1DC}" dt="2024-10-01T10:35:04.114" v="71" actId="478"/>
          <ac:spMkLst>
            <pc:docMk/>
            <pc:sldMk cId="916204238" sldId="2147476382"/>
            <ac:spMk id="6" creationId="{06D03D79-0B62-8633-2463-3F508B07C798}"/>
          </ac:spMkLst>
        </pc:spChg>
        <pc:spChg chg="del">
          <ac:chgData name="Tường SKHĐT" userId="ab9568c39a88b08a" providerId="LiveId" clId="{06FED76E-2B5E-40C4-9F32-131F3D2DF1DC}" dt="2024-10-01T10:35:04.114" v="71" actId="478"/>
          <ac:spMkLst>
            <pc:docMk/>
            <pc:sldMk cId="916204238" sldId="2147476382"/>
            <ac:spMk id="7" creationId="{E6639C72-69F2-1AB3-FDD1-BBD1532EF732}"/>
          </ac:spMkLst>
        </pc:spChg>
        <pc:graphicFrameChg chg="del">
          <ac:chgData name="Tường SKHĐT" userId="ab9568c39a88b08a" providerId="LiveId" clId="{06FED76E-2B5E-40C4-9F32-131F3D2DF1DC}" dt="2024-10-01T10:35:04.114" v="71" actId="478"/>
          <ac:graphicFrameMkLst>
            <pc:docMk/>
            <pc:sldMk cId="916204238" sldId="2147476382"/>
            <ac:graphicFrameMk id="2" creationId="{346F163C-66BC-C7A6-BB15-9C16C1787CC5}"/>
          </ac:graphicFrameMkLst>
        </pc:graphicFrameChg>
        <pc:graphicFrameChg chg="del">
          <ac:chgData name="Tường SKHĐT" userId="ab9568c39a88b08a" providerId="LiveId" clId="{06FED76E-2B5E-40C4-9F32-131F3D2DF1DC}" dt="2024-10-01T10:35:04.114" v="71" actId="478"/>
          <ac:graphicFrameMkLst>
            <pc:docMk/>
            <pc:sldMk cId="916204238" sldId="2147476382"/>
            <ac:graphicFrameMk id="5" creationId="{75A55BE3-D598-1BB1-2774-416D11B1FB7C}"/>
          </ac:graphicFrameMkLst>
        </pc:graphicFrameChg>
      </pc:sldChg>
      <pc:sldChg chg="delSp modSp mod">
        <pc:chgData name="Tường SKHĐT" userId="ab9568c39a88b08a" providerId="LiveId" clId="{06FED76E-2B5E-40C4-9F32-131F3D2DF1DC}" dt="2024-10-01T10:35:27.579" v="76" actId="21"/>
        <pc:sldMkLst>
          <pc:docMk/>
          <pc:sldMk cId="294888241" sldId="2147476383"/>
        </pc:sldMkLst>
        <pc:spChg chg="mod">
          <ac:chgData name="Tường SKHĐT" userId="ab9568c39a88b08a" providerId="LiveId" clId="{06FED76E-2B5E-40C4-9F32-131F3D2DF1DC}" dt="2024-10-01T10:35:22.147" v="75"/>
          <ac:spMkLst>
            <pc:docMk/>
            <pc:sldMk cId="294888241" sldId="2147476383"/>
            <ac:spMk id="2" creationId="{80B010A5-BE7C-125F-5306-6787FBC54788}"/>
          </ac:spMkLst>
        </pc:spChg>
        <pc:graphicFrameChg chg="del mod">
          <ac:chgData name="Tường SKHĐT" userId="ab9568c39a88b08a" providerId="LiveId" clId="{06FED76E-2B5E-40C4-9F32-131F3D2DF1DC}" dt="2024-10-01T10:35:27.579" v="76" actId="21"/>
          <ac:graphicFrameMkLst>
            <pc:docMk/>
            <pc:sldMk cId="294888241" sldId="2147476383"/>
            <ac:graphicFrameMk id="3" creationId="{AC50B9E8-9F8A-748E-E089-8C267AD34C30}"/>
          </ac:graphicFrameMkLst>
        </pc:graphicFrameChg>
      </pc:sldChg>
      <pc:sldChg chg="delSp mod">
        <pc:chgData name="Tường SKHĐT" userId="ab9568c39a88b08a" providerId="LiveId" clId="{06FED76E-2B5E-40C4-9F32-131F3D2DF1DC}" dt="2024-10-01T10:35:34.231" v="78" actId="21"/>
        <pc:sldMkLst>
          <pc:docMk/>
          <pc:sldMk cId="2031987528" sldId="2147476384"/>
        </pc:sldMkLst>
        <pc:graphicFrameChg chg="del">
          <ac:chgData name="Tường SKHĐT" userId="ab9568c39a88b08a" providerId="LiveId" clId="{06FED76E-2B5E-40C4-9F32-131F3D2DF1DC}" dt="2024-10-01T10:35:34.231" v="78" actId="21"/>
          <ac:graphicFrameMkLst>
            <pc:docMk/>
            <pc:sldMk cId="2031987528" sldId="2147476384"/>
            <ac:graphicFrameMk id="3" creationId="{4484016F-92DD-8857-BC49-3681A286032B}"/>
          </ac:graphicFrameMkLst>
        </pc:graphicFrameChg>
        <pc:graphicFrameChg chg="del">
          <ac:chgData name="Tường SKHĐT" userId="ab9568c39a88b08a" providerId="LiveId" clId="{06FED76E-2B5E-40C4-9F32-131F3D2DF1DC}" dt="2024-10-01T10:35:32.863" v="77" actId="21"/>
          <ac:graphicFrameMkLst>
            <pc:docMk/>
            <pc:sldMk cId="2031987528" sldId="2147476384"/>
            <ac:graphicFrameMk id="7" creationId="{70D0BAC6-48FA-EAF9-948D-EDFDD9A47854}"/>
          </ac:graphicFrameMkLst>
        </pc:graphicFrameChg>
      </pc:sldChg>
    </pc:docChg>
  </pc:docChgLst>
  <pc:docChgLst>
    <pc:chgData name="Bình Nguyễn Thị" userId="cc7b680b2034ed09" providerId="LiveId" clId="{7B659CC0-6C84-4495-941E-98F0B4FF7634}"/>
    <pc:docChg chg="undo custSel modSld modNotesMaster modHandout">
      <pc:chgData name="Bình Nguyễn Thị" userId="cc7b680b2034ed09" providerId="LiveId" clId="{7B659CC0-6C84-4495-941E-98F0B4FF7634}" dt="2024-10-01T10:48:24.284" v="209" actId="207"/>
      <pc:docMkLst>
        <pc:docMk/>
      </pc:docMkLst>
      <pc:sldChg chg="modNotes">
        <pc:chgData name="Bình Nguyễn Thị" userId="cc7b680b2034ed09" providerId="LiveId" clId="{7B659CC0-6C84-4495-941E-98F0B4FF7634}" dt="2024-10-01T10:38:33.586" v="0"/>
        <pc:sldMkLst>
          <pc:docMk/>
          <pc:sldMk cId="2625301549" sldId="2147474109"/>
        </pc:sldMkLst>
      </pc:sldChg>
      <pc:sldChg chg="modNotes">
        <pc:chgData name="Bình Nguyễn Thị" userId="cc7b680b2034ed09" providerId="LiveId" clId="{7B659CC0-6C84-4495-941E-98F0B4FF7634}" dt="2024-10-01T10:38:33.586" v="0"/>
        <pc:sldMkLst>
          <pc:docMk/>
          <pc:sldMk cId="3735850874" sldId="2147474111"/>
        </pc:sldMkLst>
      </pc:sldChg>
      <pc:sldChg chg="modNotes">
        <pc:chgData name="Bình Nguyễn Thị" userId="cc7b680b2034ed09" providerId="LiveId" clId="{7B659CC0-6C84-4495-941E-98F0B4FF7634}" dt="2024-10-01T10:38:33.586" v="0"/>
        <pc:sldMkLst>
          <pc:docMk/>
          <pc:sldMk cId="981282780" sldId="2147476380"/>
        </pc:sldMkLst>
      </pc:sldChg>
      <pc:sldChg chg="modNotes">
        <pc:chgData name="Bình Nguyễn Thị" userId="cc7b680b2034ed09" providerId="LiveId" clId="{7B659CC0-6C84-4495-941E-98F0B4FF7634}" dt="2024-10-01T10:38:33.586" v="0"/>
        <pc:sldMkLst>
          <pc:docMk/>
          <pc:sldMk cId="916204238" sldId="2147476382"/>
        </pc:sldMkLst>
      </pc:sldChg>
      <pc:sldChg chg="modNotes">
        <pc:chgData name="Bình Nguyễn Thị" userId="cc7b680b2034ed09" providerId="LiveId" clId="{7B659CC0-6C84-4495-941E-98F0B4FF7634}" dt="2024-10-01T10:38:33.586" v="0"/>
        <pc:sldMkLst>
          <pc:docMk/>
          <pc:sldMk cId="658412988" sldId="2147476396"/>
        </pc:sldMkLst>
      </pc:sldChg>
      <pc:sldChg chg="modNotes">
        <pc:chgData name="Bình Nguyễn Thị" userId="cc7b680b2034ed09" providerId="LiveId" clId="{7B659CC0-6C84-4495-941E-98F0B4FF7634}" dt="2024-10-01T10:38:33.586" v="0"/>
        <pc:sldMkLst>
          <pc:docMk/>
          <pc:sldMk cId="3261645990" sldId="2147476401"/>
        </pc:sldMkLst>
      </pc:sldChg>
      <pc:sldChg chg="modSp">
        <pc:chgData name="Bình Nguyễn Thị" userId="cc7b680b2034ed09" providerId="LiveId" clId="{7B659CC0-6C84-4495-941E-98F0B4FF7634}" dt="2024-10-01T10:42:37.106" v="64" actId="207"/>
        <pc:sldMkLst>
          <pc:docMk/>
          <pc:sldMk cId="422648431" sldId="2147476414"/>
        </pc:sldMkLst>
        <pc:graphicFrameChg chg="modGraphic">
          <ac:chgData name="Bình Nguyễn Thị" userId="cc7b680b2034ed09" providerId="LiveId" clId="{7B659CC0-6C84-4495-941E-98F0B4FF7634}" dt="2024-10-01T10:42:37.106" v="64" actId="207"/>
          <ac:graphicFrameMkLst>
            <pc:docMk/>
            <pc:sldMk cId="422648431" sldId="2147476414"/>
            <ac:graphicFrameMk id="3" creationId="{459B59D4-9220-CF68-E3AE-031AFD42315F}"/>
          </ac:graphicFrameMkLst>
        </pc:graphicFrameChg>
      </pc:sldChg>
      <pc:sldChg chg="modSp">
        <pc:chgData name="Bình Nguyễn Thị" userId="cc7b680b2034ed09" providerId="LiveId" clId="{7B659CC0-6C84-4495-941E-98F0B4FF7634}" dt="2024-10-01T10:43:32.709" v="80" actId="207"/>
        <pc:sldMkLst>
          <pc:docMk/>
          <pc:sldMk cId="2159754298" sldId="2147476415"/>
        </pc:sldMkLst>
        <pc:graphicFrameChg chg="modGraphic">
          <ac:chgData name="Bình Nguyễn Thị" userId="cc7b680b2034ed09" providerId="LiveId" clId="{7B659CC0-6C84-4495-941E-98F0B4FF7634}" dt="2024-10-01T10:43:32.709" v="80" actId="207"/>
          <ac:graphicFrameMkLst>
            <pc:docMk/>
            <pc:sldMk cId="2159754298" sldId="2147476415"/>
            <ac:graphicFrameMk id="2" creationId="{B9314B2D-D9DA-9110-B802-F5750B38E850}"/>
          </ac:graphicFrameMkLst>
        </pc:graphicFrameChg>
      </pc:sldChg>
      <pc:sldChg chg="modSp">
        <pc:chgData name="Bình Nguyễn Thị" userId="cc7b680b2034ed09" providerId="LiveId" clId="{7B659CC0-6C84-4495-941E-98F0B4FF7634}" dt="2024-10-01T10:44:00.906" v="114" actId="207"/>
        <pc:sldMkLst>
          <pc:docMk/>
          <pc:sldMk cId="200434545" sldId="2147476416"/>
        </pc:sldMkLst>
        <pc:graphicFrameChg chg="modGraphic">
          <ac:chgData name="Bình Nguyễn Thị" userId="cc7b680b2034ed09" providerId="LiveId" clId="{7B659CC0-6C84-4495-941E-98F0B4FF7634}" dt="2024-10-01T10:44:00.906" v="114" actId="207"/>
          <ac:graphicFrameMkLst>
            <pc:docMk/>
            <pc:sldMk cId="200434545" sldId="2147476416"/>
            <ac:graphicFrameMk id="3" creationId="{79C6D390-9F58-2DDE-D0FC-CA9A5FDC3B79}"/>
          </ac:graphicFrameMkLst>
        </pc:graphicFrameChg>
      </pc:sldChg>
      <pc:sldChg chg="modSp">
        <pc:chgData name="Bình Nguyễn Thị" userId="cc7b680b2034ed09" providerId="LiveId" clId="{7B659CC0-6C84-4495-941E-98F0B4FF7634}" dt="2024-10-01T10:44:54.506" v="145" actId="207"/>
        <pc:sldMkLst>
          <pc:docMk/>
          <pc:sldMk cId="1490492322" sldId="2147476417"/>
        </pc:sldMkLst>
        <pc:graphicFrameChg chg="modGraphic">
          <ac:chgData name="Bình Nguyễn Thị" userId="cc7b680b2034ed09" providerId="LiveId" clId="{7B659CC0-6C84-4495-941E-98F0B4FF7634}" dt="2024-10-01T10:44:54.506" v="145" actId="207"/>
          <ac:graphicFrameMkLst>
            <pc:docMk/>
            <pc:sldMk cId="1490492322" sldId="2147476417"/>
            <ac:graphicFrameMk id="2" creationId="{22860E35-712D-B7A9-8165-92366F28FBEA}"/>
          </ac:graphicFrameMkLst>
        </pc:graphicFrameChg>
      </pc:sldChg>
      <pc:sldChg chg="modSp">
        <pc:chgData name="Bình Nguyễn Thị" userId="cc7b680b2034ed09" providerId="LiveId" clId="{7B659CC0-6C84-4495-941E-98F0B4FF7634}" dt="2024-10-01T10:45:28.486" v="149" actId="207"/>
        <pc:sldMkLst>
          <pc:docMk/>
          <pc:sldMk cId="2272179588" sldId="2147476418"/>
        </pc:sldMkLst>
        <pc:graphicFrameChg chg="modGraphic">
          <ac:chgData name="Bình Nguyễn Thị" userId="cc7b680b2034ed09" providerId="LiveId" clId="{7B659CC0-6C84-4495-941E-98F0B4FF7634}" dt="2024-10-01T10:45:28.486" v="149" actId="207"/>
          <ac:graphicFrameMkLst>
            <pc:docMk/>
            <pc:sldMk cId="2272179588" sldId="2147476418"/>
            <ac:graphicFrameMk id="2" creationId="{FF7070A7-B064-5F59-653C-C5DD54AD2BA1}"/>
          </ac:graphicFrameMkLst>
        </pc:graphicFrameChg>
      </pc:sldChg>
      <pc:sldChg chg="modSp">
        <pc:chgData name="Bình Nguyễn Thị" userId="cc7b680b2034ed09" providerId="LiveId" clId="{7B659CC0-6C84-4495-941E-98F0B4FF7634}" dt="2024-10-01T10:46:00.341" v="155" actId="207"/>
        <pc:sldMkLst>
          <pc:docMk/>
          <pc:sldMk cId="3460353602" sldId="2147476419"/>
        </pc:sldMkLst>
        <pc:graphicFrameChg chg="modGraphic">
          <ac:chgData name="Bình Nguyễn Thị" userId="cc7b680b2034ed09" providerId="LiveId" clId="{7B659CC0-6C84-4495-941E-98F0B4FF7634}" dt="2024-10-01T10:46:00.341" v="155" actId="207"/>
          <ac:graphicFrameMkLst>
            <pc:docMk/>
            <pc:sldMk cId="3460353602" sldId="2147476419"/>
            <ac:graphicFrameMk id="3" creationId="{4EBE7740-9142-7DDC-678A-CCFFEFD31186}"/>
          </ac:graphicFrameMkLst>
        </pc:graphicFrameChg>
      </pc:sldChg>
      <pc:sldChg chg="modSp">
        <pc:chgData name="Bình Nguyễn Thị" userId="cc7b680b2034ed09" providerId="LiveId" clId="{7B659CC0-6C84-4495-941E-98F0B4FF7634}" dt="2024-10-01T10:46:47.387" v="185" actId="20577"/>
        <pc:sldMkLst>
          <pc:docMk/>
          <pc:sldMk cId="2724516829" sldId="2147476420"/>
        </pc:sldMkLst>
        <pc:graphicFrameChg chg="modGraphic">
          <ac:chgData name="Bình Nguyễn Thị" userId="cc7b680b2034ed09" providerId="LiveId" clId="{7B659CC0-6C84-4495-941E-98F0B4FF7634}" dt="2024-10-01T10:46:47.387" v="185" actId="20577"/>
          <ac:graphicFrameMkLst>
            <pc:docMk/>
            <pc:sldMk cId="2724516829" sldId="2147476420"/>
            <ac:graphicFrameMk id="2" creationId="{F0BB8339-0508-D6A7-7B27-E05BAAC2893B}"/>
          </ac:graphicFrameMkLst>
        </pc:graphicFrameChg>
      </pc:sldChg>
      <pc:sldChg chg="modSp">
        <pc:chgData name="Bình Nguyễn Thị" userId="cc7b680b2034ed09" providerId="LiveId" clId="{7B659CC0-6C84-4495-941E-98F0B4FF7634}" dt="2024-10-01T10:47:12.653" v="188" actId="207"/>
        <pc:sldMkLst>
          <pc:docMk/>
          <pc:sldMk cId="2006201369" sldId="2147476421"/>
        </pc:sldMkLst>
        <pc:graphicFrameChg chg="modGraphic">
          <ac:chgData name="Bình Nguyễn Thị" userId="cc7b680b2034ed09" providerId="LiveId" clId="{7B659CC0-6C84-4495-941E-98F0B4FF7634}" dt="2024-10-01T10:47:12.653" v="188" actId="207"/>
          <ac:graphicFrameMkLst>
            <pc:docMk/>
            <pc:sldMk cId="2006201369" sldId="2147476421"/>
            <ac:graphicFrameMk id="3" creationId="{C38B2BC2-DFB3-94A4-7E42-AABFCB9F2ACC}"/>
          </ac:graphicFrameMkLst>
        </pc:graphicFrameChg>
      </pc:sldChg>
      <pc:sldChg chg="modSp">
        <pc:chgData name="Bình Nguyễn Thị" userId="cc7b680b2034ed09" providerId="LiveId" clId="{7B659CC0-6C84-4495-941E-98F0B4FF7634}" dt="2024-10-01T10:47:48.609" v="204" actId="1035"/>
        <pc:sldMkLst>
          <pc:docMk/>
          <pc:sldMk cId="1438711502" sldId="2147476422"/>
        </pc:sldMkLst>
        <pc:graphicFrameChg chg="mod modGraphic">
          <ac:chgData name="Bình Nguyễn Thị" userId="cc7b680b2034ed09" providerId="LiveId" clId="{7B659CC0-6C84-4495-941E-98F0B4FF7634}" dt="2024-10-01T10:47:48.609" v="204" actId="1035"/>
          <ac:graphicFrameMkLst>
            <pc:docMk/>
            <pc:sldMk cId="1438711502" sldId="2147476422"/>
            <ac:graphicFrameMk id="3" creationId="{8C29FFDB-2FA9-0A23-683A-C603DE1B363A}"/>
          </ac:graphicFrameMkLst>
        </pc:graphicFrameChg>
      </pc:sldChg>
      <pc:sldChg chg="modSp">
        <pc:chgData name="Bình Nguyễn Thị" userId="cc7b680b2034ed09" providerId="LiveId" clId="{7B659CC0-6C84-4495-941E-98F0B4FF7634}" dt="2024-10-01T10:48:24.284" v="209" actId="207"/>
        <pc:sldMkLst>
          <pc:docMk/>
          <pc:sldMk cId="2233294802" sldId="2147476423"/>
        </pc:sldMkLst>
        <pc:graphicFrameChg chg="modGraphic">
          <ac:chgData name="Bình Nguyễn Thị" userId="cc7b680b2034ed09" providerId="LiveId" clId="{7B659CC0-6C84-4495-941E-98F0B4FF7634}" dt="2024-10-01T10:48:24.284" v="209" actId="207"/>
          <ac:graphicFrameMkLst>
            <pc:docMk/>
            <pc:sldMk cId="2233294802" sldId="2147476423"/>
            <ac:graphicFrameMk id="3" creationId="{91AC9636-A6EA-8CFC-C114-C0A3DFDA58FA}"/>
          </ac:graphicFrameMkLst>
        </pc:graphicFrameChg>
      </pc:sldChg>
      <pc:sldChg chg="modSp">
        <pc:chgData name="Bình Nguyễn Thị" userId="cc7b680b2034ed09" providerId="LiveId" clId="{7B659CC0-6C84-4495-941E-98F0B4FF7634}" dt="2024-10-01T10:41:43.271" v="60" actId="207"/>
        <pc:sldMkLst>
          <pc:docMk/>
          <pc:sldMk cId="486514616" sldId="2147476424"/>
        </pc:sldMkLst>
        <pc:graphicFrameChg chg="modGraphic">
          <ac:chgData name="Bình Nguyễn Thị" userId="cc7b680b2034ed09" providerId="LiveId" clId="{7B659CC0-6C84-4495-941E-98F0B4FF7634}" dt="2024-10-01T10:41:43.271" v="60" actId="207"/>
          <ac:graphicFrameMkLst>
            <pc:docMk/>
            <pc:sldMk cId="486514616" sldId="2147476424"/>
            <ac:graphicFrameMk id="3" creationId="{F79B1FF7-AF8C-8F8D-4A7A-7073D7AFBA00}"/>
          </ac:graphicFrameMkLst>
        </pc:graphicFrameChg>
      </pc:sldChg>
    </pc:docChg>
  </pc:docChgLst>
  <pc:docChgLst>
    <pc:chgData name="Tường SKHĐT" userId="ab9568c39a88b08a" providerId="LiveId" clId="{ADF4280D-D618-4FE4-8B90-76ED620F0306}"/>
    <pc:docChg chg="undo custSel addSld delSld modSld modNotesMaster modHandout">
      <pc:chgData name="Tường SKHĐT" userId="ab9568c39a88b08a" providerId="LiveId" clId="{ADF4280D-D618-4FE4-8B90-76ED620F0306}" dt="2024-10-01T10:33:18.502" v="4154" actId="20577"/>
      <pc:docMkLst>
        <pc:docMk/>
      </pc:docMkLst>
      <pc:sldChg chg="modSp mod">
        <pc:chgData name="Tường SKHĐT" userId="ab9568c39a88b08a" providerId="LiveId" clId="{ADF4280D-D618-4FE4-8B90-76ED620F0306}" dt="2024-10-01T09:54:48.352" v="3965" actId="1076"/>
        <pc:sldMkLst>
          <pc:docMk/>
          <pc:sldMk cId="3371819825" sldId="2147473466"/>
        </pc:sldMkLst>
        <pc:spChg chg="mod">
          <ac:chgData name="Tường SKHĐT" userId="ab9568c39a88b08a" providerId="LiveId" clId="{ADF4280D-D618-4FE4-8B90-76ED620F0306}" dt="2024-10-01T09:54:48.352" v="3965" actId="1076"/>
          <ac:spMkLst>
            <pc:docMk/>
            <pc:sldMk cId="3371819825" sldId="2147473466"/>
            <ac:spMk id="3" creationId="{081F7088-9928-7396-D267-659762DCD728}"/>
          </ac:spMkLst>
        </pc:spChg>
      </pc:sldChg>
      <pc:sldChg chg="modSp">
        <pc:chgData name="Tường SKHĐT" userId="ab9568c39a88b08a" providerId="LiveId" clId="{ADF4280D-D618-4FE4-8B90-76ED620F0306}" dt="2024-10-01T08:19:00.612" v="3458" actId="403"/>
        <pc:sldMkLst>
          <pc:docMk/>
          <pc:sldMk cId="3397864268" sldId="2147473590"/>
        </pc:sldMkLst>
        <pc:spChg chg="mod">
          <ac:chgData name="Tường SKHĐT" userId="ab9568c39a88b08a" providerId="LiveId" clId="{ADF4280D-D618-4FE4-8B90-76ED620F0306}" dt="2024-10-01T08:19:00.612" v="3458" actId="403"/>
          <ac:spMkLst>
            <pc:docMk/>
            <pc:sldMk cId="3397864268" sldId="2147473590"/>
            <ac:spMk id="10" creationId="{8124D21E-909E-1450-16D0-117CABF0D840}"/>
          </ac:spMkLst>
        </pc:spChg>
      </pc:sldChg>
      <pc:sldChg chg="modSp mod">
        <pc:chgData name="Tường SKHĐT" userId="ab9568c39a88b08a" providerId="LiveId" clId="{ADF4280D-D618-4FE4-8B90-76ED620F0306}" dt="2024-09-28T08:35:59.645" v="1149" actId="1076"/>
        <pc:sldMkLst>
          <pc:docMk/>
          <pc:sldMk cId="3744426745" sldId="2147473737"/>
        </pc:sldMkLst>
        <pc:graphicFrameChg chg="modGraphic">
          <ac:chgData name="Tường SKHĐT" userId="ab9568c39a88b08a" providerId="LiveId" clId="{ADF4280D-D618-4FE4-8B90-76ED620F0306}" dt="2024-09-27T08:31:36.725" v="783" actId="20577"/>
          <ac:graphicFrameMkLst>
            <pc:docMk/>
            <pc:sldMk cId="3744426745" sldId="2147473737"/>
            <ac:graphicFrameMk id="3" creationId="{1243D2EC-FD70-31EF-486E-0289B57D5A19}"/>
          </ac:graphicFrameMkLst>
        </pc:graphicFrameChg>
        <pc:picChg chg="mod">
          <ac:chgData name="Tường SKHĐT" userId="ab9568c39a88b08a" providerId="LiveId" clId="{ADF4280D-D618-4FE4-8B90-76ED620F0306}" dt="2024-09-28T08:35:59.645" v="1149" actId="1076"/>
          <ac:picMkLst>
            <pc:docMk/>
            <pc:sldMk cId="3744426745" sldId="2147473737"/>
            <ac:picMk id="2" creationId="{56062293-557D-4F7E-7A6A-F260FA8216F1}"/>
          </ac:picMkLst>
        </pc:picChg>
      </pc:sldChg>
      <pc:sldChg chg="delSp modSp mod">
        <pc:chgData name="Tường SKHĐT" userId="ab9568c39a88b08a" providerId="LiveId" clId="{ADF4280D-D618-4FE4-8B90-76ED620F0306}" dt="2024-10-01T08:42:23.127" v="3466" actId="20577"/>
        <pc:sldMkLst>
          <pc:docMk/>
          <pc:sldMk cId="3752301376" sldId="2147473839"/>
        </pc:sldMkLst>
        <pc:graphicFrameChg chg="del mod modGraphic">
          <ac:chgData name="Tường SKHĐT" userId="ab9568c39a88b08a" providerId="LiveId" clId="{ADF4280D-D618-4FE4-8B90-76ED620F0306}" dt="2024-10-01T07:31:55.612" v="3319" actId="21"/>
          <ac:graphicFrameMkLst>
            <pc:docMk/>
            <pc:sldMk cId="3752301376" sldId="2147473839"/>
            <ac:graphicFrameMk id="2" creationId="{B7388803-43FE-1FC2-239C-3AEC169053BF}"/>
          </ac:graphicFrameMkLst>
        </pc:graphicFrameChg>
        <pc:graphicFrameChg chg="mod modGraphic">
          <ac:chgData name="Tường SKHĐT" userId="ab9568c39a88b08a" providerId="LiveId" clId="{ADF4280D-D618-4FE4-8B90-76ED620F0306}" dt="2024-10-01T08:42:23.127" v="3466" actId="20577"/>
          <ac:graphicFrameMkLst>
            <pc:docMk/>
            <pc:sldMk cId="3752301376" sldId="2147473839"/>
            <ac:graphicFrameMk id="3" creationId="{DDC7803F-5F5C-673F-6780-AB7E71FF9374}"/>
          </ac:graphicFrameMkLst>
        </pc:graphicFrameChg>
      </pc:sldChg>
      <pc:sldChg chg="addSp modSp mod">
        <pc:chgData name="Tường SKHĐT" userId="ab9568c39a88b08a" providerId="LiveId" clId="{ADF4280D-D618-4FE4-8B90-76ED620F0306}" dt="2024-09-28T08:42:08.429" v="1311" actId="14100"/>
        <pc:sldMkLst>
          <pc:docMk/>
          <pc:sldMk cId="667538659" sldId="2147473909"/>
        </pc:sldMkLst>
        <pc:graphicFrameChg chg="mod modGraphic">
          <ac:chgData name="Tường SKHĐT" userId="ab9568c39a88b08a" providerId="LiveId" clId="{ADF4280D-D618-4FE4-8B90-76ED620F0306}" dt="2024-09-28T08:35:36.259" v="1148" actId="20577"/>
          <ac:graphicFrameMkLst>
            <pc:docMk/>
            <pc:sldMk cId="667538659" sldId="2147473909"/>
            <ac:graphicFrameMk id="6" creationId="{47027231-95EF-C8CE-4215-B126B807487B}"/>
          </ac:graphicFrameMkLst>
        </pc:graphicFrameChg>
        <pc:picChg chg="add mod">
          <ac:chgData name="Tường SKHĐT" userId="ab9568c39a88b08a" providerId="LiveId" clId="{ADF4280D-D618-4FE4-8B90-76ED620F0306}" dt="2024-09-28T08:41:34.057" v="1306" actId="1076"/>
          <ac:picMkLst>
            <pc:docMk/>
            <pc:sldMk cId="667538659" sldId="2147473909"/>
            <ac:picMk id="3" creationId="{DCAE7512-6B77-76C2-61A6-73BB34417690}"/>
          </ac:picMkLst>
        </pc:picChg>
        <pc:picChg chg="add mod">
          <ac:chgData name="Tường SKHĐT" userId="ab9568c39a88b08a" providerId="LiveId" clId="{ADF4280D-D618-4FE4-8B90-76ED620F0306}" dt="2024-09-28T08:42:08.429" v="1311" actId="14100"/>
          <ac:picMkLst>
            <pc:docMk/>
            <pc:sldMk cId="667538659" sldId="2147473909"/>
            <ac:picMk id="5" creationId="{4F6EAC72-75FC-4DDC-FE82-6D998DD8C1D5}"/>
          </ac:picMkLst>
        </pc:picChg>
      </pc:sldChg>
      <pc:sldChg chg="modNotes">
        <pc:chgData name="Tường SKHĐT" userId="ab9568c39a88b08a" providerId="LiveId" clId="{ADF4280D-D618-4FE4-8B90-76ED620F0306}" dt="2024-10-01T09:54:38.133" v="3963"/>
        <pc:sldMkLst>
          <pc:docMk/>
          <pc:sldMk cId="2625301549" sldId="2147474109"/>
        </pc:sldMkLst>
      </pc:sldChg>
      <pc:sldChg chg="modNotes">
        <pc:chgData name="Tường SKHĐT" userId="ab9568c39a88b08a" providerId="LiveId" clId="{ADF4280D-D618-4FE4-8B90-76ED620F0306}" dt="2024-10-01T09:54:38.133" v="3963"/>
        <pc:sldMkLst>
          <pc:docMk/>
          <pc:sldMk cId="3735850874" sldId="2147474111"/>
        </pc:sldMkLst>
      </pc:sldChg>
      <pc:sldChg chg="modSp mod">
        <pc:chgData name="Tường SKHĐT" userId="ab9568c39a88b08a" providerId="LiveId" clId="{ADF4280D-D618-4FE4-8B90-76ED620F0306}" dt="2024-09-27T08:25:42.174" v="628" actId="403"/>
        <pc:sldMkLst>
          <pc:docMk/>
          <pc:sldMk cId="3852474045" sldId="2147476326"/>
        </pc:sldMkLst>
        <pc:graphicFrameChg chg="mod modGraphic">
          <ac:chgData name="Tường SKHĐT" userId="ab9568c39a88b08a" providerId="LiveId" clId="{ADF4280D-D618-4FE4-8B90-76ED620F0306}" dt="2024-09-27T08:25:42.174" v="628" actId="403"/>
          <ac:graphicFrameMkLst>
            <pc:docMk/>
            <pc:sldMk cId="3852474045" sldId="2147476326"/>
            <ac:graphicFrameMk id="2" creationId="{74B1E4D7-B7B7-4B5E-0FF4-D10404E8E288}"/>
          </ac:graphicFrameMkLst>
        </pc:graphicFrameChg>
      </pc:sldChg>
      <pc:sldChg chg="delSp modSp add del mod">
        <pc:chgData name="Tường SKHĐT" userId="ab9568c39a88b08a" providerId="LiveId" clId="{ADF4280D-D618-4FE4-8B90-76ED620F0306}" dt="2024-10-01T04:28:07.026" v="3220" actId="14734"/>
        <pc:sldMkLst>
          <pc:docMk/>
          <pc:sldMk cId="3378022959" sldId="2147476329"/>
        </pc:sldMkLst>
        <pc:graphicFrameChg chg="del">
          <ac:chgData name="Tường SKHĐT" userId="ab9568c39a88b08a" providerId="LiveId" clId="{ADF4280D-D618-4FE4-8B90-76ED620F0306}" dt="2024-10-01T04:25:42.413" v="3172" actId="21"/>
          <ac:graphicFrameMkLst>
            <pc:docMk/>
            <pc:sldMk cId="3378022959" sldId="2147476329"/>
            <ac:graphicFrameMk id="2" creationId="{E9717002-8950-D014-900D-3B8233D4C79C}"/>
          </ac:graphicFrameMkLst>
        </pc:graphicFrameChg>
        <pc:graphicFrameChg chg="mod modGraphic">
          <ac:chgData name="Tường SKHĐT" userId="ab9568c39a88b08a" providerId="LiveId" clId="{ADF4280D-D618-4FE4-8B90-76ED620F0306}" dt="2024-10-01T04:28:07.026" v="3220" actId="14734"/>
          <ac:graphicFrameMkLst>
            <pc:docMk/>
            <pc:sldMk cId="3378022959" sldId="2147476329"/>
            <ac:graphicFrameMk id="3" creationId="{74CEE388-D584-37EE-063B-6CFDD6BF65A1}"/>
          </ac:graphicFrameMkLst>
        </pc:graphicFrameChg>
      </pc:sldChg>
      <pc:sldChg chg="modSp mod">
        <pc:chgData name="Tường SKHĐT" userId="ab9568c39a88b08a" providerId="LiveId" clId="{ADF4280D-D618-4FE4-8B90-76ED620F0306}" dt="2024-10-01T04:20:53.378" v="3005" actId="14100"/>
        <pc:sldMkLst>
          <pc:docMk/>
          <pc:sldMk cId="2329089564" sldId="2147476332"/>
        </pc:sldMkLst>
        <pc:spChg chg="mod">
          <ac:chgData name="Tường SKHĐT" userId="ab9568c39a88b08a" providerId="LiveId" clId="{ADF4280D-D618-4FE4-8B90-76ED620F0306}" dt="2024-10-01T04:20:53.378" v="3005" actId="14100"/>
          <ac:spMkLst>
            <pc:docMk/>
            <pc:sldMk cId="2329089564" sldId="2147476332"/>
            <ac:spMk id="6" creationId="{AD8FCB44-5401-4810-551D-B0072A6956BA}"/>
          </ac:spMkLst>
        </pc:spChg>
        <pc:graphicFrameChg chg="mod modGraphic">
          <ac:chgData name="Tường SKHĐT" userId="ab9568c39a88b08a" providerId="LiveId" clId="{ADF4280D-D618-4FE4-8B90-76ED620F0306}" dt="2024-10-01T03:39:15.620" v="2698" actId="113"/>
          <ac:graphicFrameMkLst>
            <pc:docMk/>
            <pc:sldMk cId="2329089564" sldId="2147476332"/>
            <ac:graphicFrameMk id="2" creationId="{A634646B-C32B-96FD-66DA-0258262F48F5}"/>
          </ac:graphicFrameMkLst>
        </pc:graphicFrameChg>
      </pc:sldChg>
      <pc:sldChg chg="addSp delSp modSp mod">
        <pc:chgData name="Tường SKHĐT" userId="ab9568c39a88b08a" providerId="LiveId" clId="{ADF4280D-D618-4FE4-8B90-76ED620F0306}" dt="2024-09-28T09:39:37.384" v="1680" actId="14100"/>
        <pc:sldMkLst>
          <pc:docMk/>
          <pc:sldMk cId="1453076751" sldId="2147476333"/>
        </pc:sldMkLst>
        <pc:graphicFrameChg chg="modGraphic">
          <ac:chgData name="Tường SKHĐT" userId="ab9568c39a88b08a" providerId="LiveId" clId="{ADF4280D-D618-4FE4-8B90-76ED620F0306}" dt="2024-09-27T08:26:43.854" v="631" actId="5793"/>
          <ac:graphicFrameMkLst>
            <pc:docMk/>
            <pc:sldMk cId="1453076751" sldId="2147476333"/>
            <ac:graphicFrameMk id="2" creationId="{207C86B0-DBF4-FD20-221B-BD96FD50EA79}"/>
          </ac:graphicFrameMkLst>
        </pc:graphicFrameChg>
        <pc:picChg chg="del">
          <ac:chgData name="Tường SKHĐT" userId="ab9568c39a88b08a" providerId="LiveId" clId="{ADF4280D-D618-4FE4-8B90-76ED620F0306}" dt="2024-09-28T09:39:28.021" v="1676" actId="21"/>
          <ac:picMkLst>
            <pc:docMk/>
            <pc:sldMk cId="1453076751" sldId="2147476333"/>
            <ac:picMk id="4" creationId="{FBB0CC64-80EF-37BC-6521-6EA4AF168CEE}"/>
          </ac:picMkLst>
        </pc:picChg>
        <pc:picChg chg="add mod">
          <ac:chgData name="Tường SKHĐT" userId="ab9568c39a88b08a" providerId="LiveId" clId="{ADF4280D-D618-4FE4-8B90-76ED620F0306}" dt="2024-09-28T09:39:37.384" v="1680" actId="14100"/>
          <ac:picMkLst>
            <pc:docMk/>
            <pc:sldMk cId="1453076751" sldId="2147476333"/>
            <ac:picMk id="5" creationId="{06E9F593-5BA8-361A-D2C7-D8CBA3F0761A}"/>
          </ac:picMkLst>
        </pc:picChg>
      </pc:sldChg>
      <pc:sldChg chg="modSp mod">
        <pc:chgData name="Tường SKHĐT" userId="ab9568c39a88b08a" providerId="LiveId" clId="{ADF4280D-D618-4FE4-8B90-76ED620F0306}" dt="2024-09-28T09:38:56.910" v="1675" actId="1076"/>
        <pc:sldMkLst>
          <pc:docMk/>
          <pc:sldMk cId="3998300180" sldId="2147476335"/>
        </pc:sldMkLst>
        <pc:spChg chg="mod">
          <ac:chgData name="Tường SKHĐT" userId="ab9568c39a88b08a" providerId="LiveId" clId="{ADF4280D-D618-4FE4-8B90-76ED620F0306}" dt="2024-09-28T09:38:56.910" v="1675" actId="1076"/>
          <ac:spMkLst>
            <pc:docMk/>
            <pc:sldMk cId="3998300180" sldId="2147476335"/>
            <ac:spMk id="4" creationId="{536C4F66-95B1-6BD0-E2FD-44FD5F2EEF02}"/>
          </ac:spMkLst>
        </pc:spChg>
        <pc:graphicFrameChg chg="mod modGraphic">
          <ac:chgData name="Tường SKHĐT" userId="ab9568c39a88b08a" providerId="LiveId" clId="{ADF4280D-D618-4FE4-8B90-76ED620F0306}" dt="2024-09-28T09:38:52.870" v="1674" actId="14100"/>
          <ac:graphicFrameMkLst>
            <pc:docMk/>
            <pc:sldMk cId="3998300180" sldId="2147476335"/>
            <ac:graphicFrameMk id="2" creationId="{E6115522-CD4F-9224-7DA5-0906B1F3CE81}"/>
          </ac:graphicFrameMkLst>
        </pc:graphicFrameChg>
      </pc:sldChg>
      <pc:sldChg chg="delSp modSp mod">
        <pc:chgData name="Tường SKHĐT" userId="ab9568c39a88b08a" providerId="LiveId" clId="{ADF4280D-D618-4FE4-8B90-76ED620F0306}" dt="2024-09-27T08:09:40.862" v="526" actId="20577"/>
        <pc:sldMkLst>
          <pc:docMk/>
          <pc:sldMk cId="2115372625" sldId="2147476338"/>
        </pc:sldMkLst>
        <pc:graphicFrameChg chg="mod modGraphic">
          <ac:chgData name="Tường SKHĐT" userId="ab9568c39a88b08a" providerId="LiveId" clId="{ADF4280D-D618-4FE4-8B90-76ED620F0306}" dt="2024-09-27T08:09:40.862" v="526" actId="20577"/>
          <ac:graphicFrameMkLst>
            <pc:docMk/>
            <pc:sldMk cId="2115372625" sldId="2147476338"/>
            <ac:graphicFrameMk id="9" creationId="{0FC7DBA8-03B5-1D5D-B7A1-68AA6F62DF7E}"/>
          </ac:graphicFrameMkLst>
        </pc:graphicFrameChg>
        <pc:picChg chg="del">
          <ac:chgData name="Tường SKHĐT" userId="ab9568c39a88b08a" providerId="LiveId" clId="{ADF4280D-D618-4FE4-8B90-76ED620F0306}" dt="2024-09-27T08:05:12.753" v="469" actId="21"/>
          <ac:picMkLst>
            <pc:docMk/>
            <pc:sldMk cId="2115372625" sldId="2147476338"/>
            <ac:picMk id="4" creationId="{2E28A21D-C49F-3A34-3662-78A0284F4856}"/>
          </ac:picMkLst>
        </pc:picChg>
      </pc:sldChg>
      <pc:sldChg chg="modSp mod">
        <pc:chgData name="Tường SKHĐT" userId="ab9568c39a88b08a" providerId="LiveId" clId="{ADF4280D-D618-4FE4-8B90-76ED620F0306}" dt="2024-09-28T08:49:32.313" v="1501" actId="20577"/>
        <pc:sldMkLst>
          <pc:docMk/>
          <pc:sldMk cId="1520649457" sldId="2147476339"/>
        </pc:sldMkLst>
        <pc:graphicFrameChg chg="mod modGraphic">
          <ac:chgData name="Tường SKHĐT" userId="ab9568c39a88b08a" providerId="LiveId" clId="{ADF4280D-D618-4FE4-8B90-76ED620F0306}" dt="2024-09-28T08:49:32.313" v="1501" actId="20577"/>
          <ac:graphicFrameMkLst>
            <pc:docMk/>
            <pc:sldMk cId="1520649457" sldId="2147476339"/>
            <ac:graphicFrameMk id="2" creationId="{E51302D5-F56B-B44A-4B39-242555EDA128}"/>
          </ac:graphicFrameMkLst>
        </pc:graphicFrameChg>
      </pc:sldChg>
      <pc:sldChg chg="modSp add del mod">
        <pc:chgData name="Tường SKHĐT" userId="ab9568c39a88b08a" providerId="LiveId" clId="{ADF4280D-D618-4FE4-8B90-76ED620F0306}" dt="2024-10-01T04:25:12.002" v="3170" actId="20577"/>
        <pc:sldMkLst>
          <pc:docMk/>
          <pc:sldMk cId="556618277" sldId="2147476359"/>
        </pc:sldMkLst>
        <pc:graphicFrameChg chg="mod modGraphic">
          <ac:chgData name="Tường SKHĐT" userId="ab9568c39a88b08a" providerId="LiveId" clId="{ADF4280D-D618-4FE4-8B90-76ED620F0306}" dt="2024-10-01T04:25:12.002" v="3170" actId="20577"/>
          <ac:graphicFrameMkLst>
            <pc:docMk/>
            <pc:sldMk cId="556618277" sldId="2147476359"/>
            <ac:graphicFrameMk id="3" creationId="{07A87204-A573-956C-8EE1-E8ABA4DF9C02}"/>
          </ac:graphicFrameMkLst>
        </pc:graphicFrameChg>
      </pc:sldChg>
      <pc:sldChg chg="addSp delSp modSp mod">
        <pc:chgData name="Tường SKHĐT" userId="ab9568c39a88b08a" providerId="LiveId" clId="{ADF4280D-D618-4FE4-8B90-76ED620F0306}" dt="2024-09-28T08:34:28.525" v="1078" actId="14100"/>
        <pc:sldMkLst>
          <pc:docMk/>
          <pc:sldMk cId="109792081" sldId="2147476365"/>
        </pc:sldMkLst>
        <pc:graphicFrameChg chg="modGraphic">
          <ac:chgData name="Tường SKHĐT" userId="ab9568c39a88b08a" providerId="LiveId" clId="{ADF4280D-D618-4FE4-8B90-76ED620F0306}" dt="2024-09-27T08:30:10.718" v="769" actId="20577"/>
          <ac:graphicFrameMkLst>
            <pc:docMk/>
            <pc:sldMk cId="109792081" sldId="2147476365"/>
            <ac:graphicFrameMk id="5" creationId="{803F5A21-C851-F4CD-D6D0-98750525D970}"/>
          </ac:graphicFrameMkLst>
        </pc:graphicFrameChg>
        <pc:picChg chg="add mod">
          <ac:chgData name="Tường SKHĐT" userId="ab9568c39a88b08a" providerId="LiveId" clId="{ADF4280D-D618-4FE4-8B90-76ED620F0306}" dt="2024-09-28T08:34:28.525" v="1078" actId="14100"/>
          <ac:picMkLst>
            <pc:docMk/>
            <pc:sldMk cId="109792081" sldId="2147476365"/>
            <ac:picMk id="7" creationId="{C5A82BB8-22B1-4CB7-B81E-1B97051D48D1}"/>
          </ac:picMkLst>
        </pc:picChg>
        <pc:picChg chg="del mod">
          <ac:chgData name="Tường SKHĐT" userId="ab9568c39a88b08a" providerId="LiveId" clId="{ADF4280D-D618-4FE4-8B90-76ED620F0306}" dt="2024-09-28T08:34:19.869" v="1074" actId="21"/>
          <ac:picMkLst>
            <pc:docMk/>
            <pc:sldMk cId="109792081" sldId="2147476365"/>
            <ac:picMk id="18" creationId="{A9DA7A13-7604-9C10-0CD7-0D0A732DA29B}"/>
          </ac:picMkLst>
        </pc:picChg>
      </pc:sldChg>
      <pc:sldChg chg="delSp modSp add del mod">
        <pc:chgData name="Tường SKHĐT" userId="ab9568c39a88b08a" providerId="LiveId" clId="{ADF4280D-D618-4FE4-8B90-76ED620F0306}" dt="2024-10-01T09:22:47.538" v="3504" actId="2696"/>
        <pc:sldMkLst>
          <pc:docMk/>
          <pc:sldMk cId="659188821" sldId="2147476366"/>
        </pc:sldMkLst>
        <pc:graphicFrameChg chg="del">
          <ac:chgData name="Tường SKHĐT" userId="ab9568c39a88b08a" providerId="LiveId" clId="{ADF4280D-D618-4FE4-8B90-76ED620F0306}" dt="2024-09-30T02:46:37.999" v="1900" actId="21"/>
          <ac:graphicFrameMkLst>
            <pc:docMk/>
            <pc:sldMk cId="659188821" sldId="2147476366"/>
            <ac:graphicFrameMk id="2" creationId="{890EDF08-E5AA-2197-F0D3-0FF1FD40CEC3}"/>
          </ac:graphicFrameMkLst>
        </pc:graphicFrameChg>
        <pc:graphicFrameChg chg="mod modGraphic">
          <ac:chgData name="Tường SKHĐT" userId="ab9568c39a88b08a" providerId="LiveId" clId="{ADF4280D-D618-4FE4-8B90-76ED620F0306}" dt="2024-10-01T06:41:53.394" v="3276" actId="122"/>
          <ac:graphicFrameMkLst>
            <pc:docMk/>
            <pc:sldMk cId="659188821" sldId="2147476366"/>
            <ac:graphicFrameMk id="2" creationId="{B9314B2D-D9DA-9110-B802-F5750B38E850}"/>
          </ac:graphicFrameMkLst>
        </pc:graphicFrameChg>
      </pc:sldChg>
      <pc:sldChg chg="modSp mod">
        <pc:chgData name="Tường SKHĐT" userId="ab9568c39a88b08a" providerId="LiveId" clId="{ADF4280D-D618-4FE4-8B90-76ED620F0306}" dt="2024-10-01T08:42:44.159" v="3469"/>
        <pc:sldMkLst>
          <pc:docMk/>
          <pc:sldMk cId="3835396376" sldId="2147476368"/>
        </pc:sldMkLst>
        <pc:graphicFrameChg chg="mod modGraphic">
          <ac:chgData name="Tường SKHĐT" userId="ab9568c39a88b08a" providerId="LiveId" clId="{ADF4280D-D618-4FE4-8B90-76ED620F0306}" dt="2024-10-01T08:42:44.159" v="3469"/>
          <ac:graphicFrameMkLst>
            <pc:docMk/>
            <pc:sldMk cId="3835396376" sldId="2147476368"/>
            <ac:graphicFrameMk id="10" creationId="{83C0D92A-467E-3F41-0043-586F35EFB2C8}"/>
          </ac:graphicFrameMkLst>
        </pc:graphicFrameChg>
      </pc:sldChg>
      <pc:sldChg chg="delSp modSp add del mod">
        <pc:chgData name="Tường SKHĐT" userId="ab9568c39a88b08a" providerId="LiveId" clId="{ADF4280D-D618-4FE4-8B90-76ED620F0306}" dt="2024-10-01T09:22:47.538" v="3504" actId="2696"/>
        <pc:sldMkLst>
          <pc:docMk/>
          <pc:sldMk cId="3595030865" sldId="2147476370"/>
        </pc:sldMkLst>
        <pc:graphicFrameChg chg="del">
          <ac:chgData name="Tường SKHĐT" userId="ab9568c39a88b08a" providerId="LiveId" clId="{ADF4280D-D618-4FE4-8B90-76ED620F0306}" dt="2024-09-30T02:46:42.083" v="1901" actId="21"/>
          <ac:graphicFrameMkLst>
            <pc:docMk/>
            <pc:sldMk cId="3595030865" sldId="2147476370"/>
            <ac:graphicFrameMk id="2" creationId="{0706E620-4038-A2FB-B0E9-1D9A26E521F4}"/>
          </ac:graphicFrameMkLst>
        </pc:graphicFrameChg>
        <pc:graphicFrameChg chg="mod modGraphic">
          <ac:chgData name="Tường SKHĐT" userId="ab9568c39a88b08a" providerId="LiveId" clId="{ADF4280D-D618-4FE4-8B90-76ED620F0306}" dt="2024-09-30T04:39:27.361" v="2102" actId="404"/>
          <ac:graphicFrameMkLst>
            <pc:docMk/>
            <pc:sldMk cId="3595030865" sldId="2147476370"/>
            <ac:graphicFrameMk id="3" creationId="{79C6D390-9F58-2DDE-D0FC-CA9A5FDC3B79}"/>
          </ac:graphicFrameMkLst>
        </pc:graphicFrameChg>
      </pc:sldChg>
      <pc:sldChg chg="delSp modSp add del mod">
        <pc:chgData name="Tường SKHĐT" userId="ab9568c39a88b08a" providerId="LiveId" clId="{ADF4280D-D618-4FE4-8B90-76ED620F0306}" dt="2024-10-01T09:22:47.538" v="3504" actId="2696"/>
        <pc:sldMkLst>
          <pc:docMk/>
          <pc:sldMk cId="3761724987" sldId="2147476371"/>
        </pc:sldMkLst>
        <pc:spChg chg="mod">
          <ac:chgData name="Tường SKHĐT" userId="ab9568c39a88b08a" providerId="LiveId" clId="{ADF4280D-D618-4FE4-8B90-76ED620F0306}" dt="2024-09-30T04:38:43.702" v="2097" actId="1076"/>
          <ac:spMkLst>
            <pc:docMk/>
            <pc:sldMk cId="3761724987" sldId="2147476371"/>
            <ac:spMk id="5" creationId="{85B0C6AB-4906-5932-12D4-5FAF7DC72C97}"/>
          </ac:spMkLst>
        </pc:spChg>
        <pc:graphicFrameChg chg="mod modGraphic">
          <ac:chgData name="Tường SKHĐT" userId="ab9568c39a88b08a" providerId="LiveId" clId="{ADF4280D-D618-4FE4-8B90-76ED620F0306}" dt="2024-09-30T09:12:39.654" v="2178" actId="2084"/>
          <ac:graphicFrameMkLst>
            <pc:docMk/>
            <pc:sldMk cId="3761724987" sldId="2147476371"/>
            <ac:graphicFrameMk id="2" creationId="{22860E35-712D-B7A9-8165-92366F28FBEA}"/>
          </ac:graphicFrameMkLst>
        </pc:graphicFrameChg>
        <pc:graphicFrameChg chg="del">
          <ac:chgData name="Tường SKHĐT" userId="ab9568c39a88b08a" providerId="LiveId" clId="{ADF4280D-D618-4FE4-8B90-76ED620F0306}" dt="2024-09-30T02:46:45.303" v="1902" actId="21"/>
          <ac:graphicFrameMkLst>
            <pc:docMk/>
            <pc:sldMk cId="3761724987" sldId="2147476371"/>
            <ac:graphicFrameMk id="3" creationId="{01035512-31C4-EE18-0699-E3683F741487}"/>
          </ac:graphicFrameMkLst>
        </pc:graphicFrameChg>
      </pc:sldChg>
      <pc:sldChg chg="delSp modSp add del mod">
        <pc:chgData name="Tường SKHĐT" userId="ab9568c39a88b08a" providerId="LiveId" clId="{ADF4280D-D618-4FE4-8B90-76ED620F0306}" dt="2024-10-01T09:22:47.538" v="3504" actId="2696"/>
        <pc:sldMkLst>
          <pc:docMk/>
          <pc:sldMk cId="3072102653" sldId="2147476372"/>
        </pc:sldMkLst>
        <pc:graphicFrameChg chg="del">
          <ac:chgData name="Tường SKHĐT" userId="ab9568c39a88b08a" providerId="LiveId" clId="{ADF4280D-D618-4FE4-8B90-76ED620F0306}" dt="2024-09-30T02:46:49.037" v="1903" actId="21"/>
          <ac:graphicFrameMkLst>
            <pc:docMk/>
            <pc:sldMk cId="3072102653" sldId="2147476372"/>
            <ac:graphicFrameMk id="2" creationId="{C11DC852-036C-4CEE-199F-5DDF3D774D56}"/>
          </ac:graphicFrameMkLst>
        </pc:graphicFrameChg>
        <pc:graphicFrameChg chg="mod modGraphic">
          <ac:chgData name="Tường SKHĐT" userId="ab9568c39a88b08a" providerId="LiveId" clId="{ADF4280D-D618-4FE4-8B90-76ED620F0306}" dt="2024-09-30T09:15:18.812" v="2188" actId="403"/>
          <ac:graphicFrameMkLst>
            <pc:docMk/>
            <pc:sldMk cId="3072102653" sldId="2147476372"/>
            <ac:graphicFrameMk id="2" creationId="{FF7070A7-B064-5F59-653C-C5DD54AD2BA1}"/>
          </ac:graphicFrameMkLst>
        </pc:graphicFrameChg>
      </pc:sldChg>
      <pc:sldChg chg="delSp modSp add del mod">
        <pc:chgData name="Tường SKHĐT" userId="ab9568c39a88b08a" providerId="LiveId" clId="{ADF4280D-D618-4FE4-8B90-76ED620F0306}" dt="2024-10-01T09:22:47.538" v="3504" actId="2696"/>
        <pc:sldMkLst>
          <pc:docMk/>
          <pc:sldMk cId="3041575559" sldId="2147476373"/>
        </pc:sldMkLst>
        <pc:graphicFrameChg chg="del">
          <ac:chgData name="Tường SKHĐT" userId="ab9568c39a88b08a" providerId="LiveId" clId="{ADF4280D-D618-4FE4-8B90-76ED620F0306}" dt="2024-09-30T02:46:52.190" v="1904" actId="21"/>
          <ac:graphicFrameMkLst>
            <pc:docMk/>
            <pc:sldMk cId="3041575559" sldId="2147476373"/>
            <ac:graphicFrameMk id="2" creationId="{C361629D-CC18-D93C-04F1-3F69E7E2DFE1}"/>
          </ac:graphicFrameMkLst>
        </pc:graphicFrameChg>
        <pc:graphicFrameChg chg="mod modGraphic">
          <ac:chgData name="Tường SKHĐT" userId="ab9568c39a88b08a" providerId="LiveId" clId="{ADF4280D-D618-4FE4-8B90-76ED620F0306}" dt="2024-09-30T02:47:13.476" v="1911" actId="1076"/>
          <ac:graphicFrameMkLst>
            <pc:docMk/>
            <pc:sldMk cId="3041575559" sldId="2147476373"/>
            <ac:graphicFrameMk id="3" creationId="{4EBE7740-9142-7DDC-678A-CCFFEFD31186}"/>
          </ac:graphicFrameMkLst>
        </pc:graphicFrameChg>
      </pc:sldChg>
      <pc:sldChg chg="delSp modSp add del mod">
        <pc:chgData name="Tường SKHĐT" userId="ab9568c39a88b08a" providerId="LiveId" clId="{ADF4280D-D618-4FE4-8B90-76ED620F0306}" dt="2024-10-01T10:07:13.584" v="3967" actId="2696"/>
        <pc:sldMkLst>
          <pc:docMk/>
          <pc:sldMk cId="4021426138" sldId="2147476374"/>
        </pc:sldMkLst>
        <pc:graphicFrameChg chg="del">
          <ac:chgData name="Tường SKHĐT" userId="ab9568c39a88b08a" providerId="LiveId" clId="{ADF4280D-D618-4FE4-8B90-76ED620F0306}" dt="2024-09-30T02:47:18.861" v="1912" actId="21"/>
          <ac:graphicFrameMkLst>
            <pc:docMk/>
            <pc:sldMk cId="4021426138" sldId="2147476374"/>
            <ac:graphicFrameMk id="2" creationId="{4D7198B4-2F80-6930-3078-1973EEC37E18}"/>
          </ac:graphicFrameMkLst>
        </pc:graphicFrameChg>
        <pc:graphicFrameChg chg="mod modGraphic">
          <ac:chgData name="Tường SKHĐT" userId="ab9568c39a88b08a" providerId="LiveId" clId="{ADF4280D-D618-4FE4-8B90-76ED620F0306}" dt="2024-10-01T03:27:41.806" v="2477" actId="14100"/>
          <ac:graphicFrameMkLst>
            <pc:docMk/>
            <pc:sldMk cId="4021426138" sldId="2147476374"/>
            <ac:graphicFrameMk id="2" creationId="{F0BB8339-0508-D6A7-7B27-E05BAAC2893B}"/>
          </ac:graphicFrameMkLst>
        </pc:graphicFrameChg>
      </pc:sldChg>
      <pc:sldChg chg="delSp modSp add del mod">
        <pc:chgData name="Tường SKHĐT" userId="ab9568c39a88b08a" providerId="LiveId" clId="{ADF4280D-D618-4FE4-8B90-76ED620F0306}" dt="2024-10-01T10:07:13.584" v="3967" actId="2696"/>
        <pc:sldMkLst>
          <pc:docMk/>
          <pc:sldMk cId="1783013792" sldId="2147476375"/>
        </pc:sldMkLst>
        <pc:graphicFrameChg chg="del">
          <ac:chgData name="Tường SKHĐT" userId="ab9568c39a88b08a" providerId="LiveId" clId="{ADF4280D-D618-4FE4-8B90-76ED620F0306}" dt="2024-09-30T02:47:22.733" v="1913" actId="21"/>
          <ac:graphicFrameMkLst>
            <pc:docMk/>
            <pc:sldMk cId="1783013792" sldId="2147476375"/>
            <ac:graphicFrameMk id="2" creationId="{A3E3E1BF-BC6A-257A-79A6-5B0CE6F29252}"/>
          </ac:graphicFrameMkLst>
        </pc:graphicFrameChg>
        <pc:graphicFrameChg chg="mod modGraphic">
          <ac:chgData name="Tường SKHĐT" userId="ab9568c39a88b08a" providerId="LiveId" clId="{ADF4280D-D618-4FE4-8B90-76ED620F0306}" dt="2024-10-01T09:42:58.300" v="3946" actId="207"/>
          <ac:graphicFrameMkLst>
            <pc:docMk/>
            <pc:sldMk cId="1783013792" sldId="2147476375"/>
            <ac:graphicFrameMk id="3" creationId="{C38B2BC2-DFB3-94A4-7E42-AABFCB9F2ACC}"/>
          </ac:graphicFrameMkLst>
        </pc:graphicFrameChg>
      </pc:sldChg>
      <pc:sldChg chg="delSp modSp add del mod">
        <pc:chgData name="Tường SKHĐT" userId="ab9568c39a88b08a" providerId="LiveId" clId="{ADF4280D-D618-4FE4-8B90-76ED620F0306}" dt="2024-10-01T10:31:20.040" v="4088" actId="2696"/>
        <pc:sldMkLst>
          <pc:docMk/>
          <pc:sldMk cId="1975668422" sldId="2147476376"/>
        </pc:sldMkLst>
        <pc:graphicFrameChg chg="del">
          <ac:chgData name="Tường SKHĐT" userId="ab9568c39a88b08a" providerId="LiveId" clId="{ADF4280D-D618-4FE4-8B90-76ED620F0306}" dt="2024-09-30T02:47:25.151" v="1914" actId="21"/>
          <ac:graphicFrameMkLst>
            <pc:docMk/>
            <pc:sldMk cId="1975668422" sldId="2147476376"/>
            <ac:graphicFrameMk id="2" creationId="{513F785A-C0A4-87EF-A254-76B8CC433305}"/>
          </ac:graphicFrameMkLst>
        </pc:graphicFrameChg>
        <pc:graphicFrameChg chg="del mod modGraphic">
          <ac:chgData name="Tường SKHĐT" userId="ab9568c39a88b08a" providerId="LiveId" clId="{ADF4280D-D618-4FE4-8B90-76ED620F0306}" dt="2024-09-30T10:21:37.954" v="2228" actId="21"/>
          <ac:graphicFrameMkLst>
            <pc:docMk/>
            <pc:sldMk cId="1975668422" sldId="2147476376"/>
            <ac:graphicFrameMk id="2" creationId="{BACA7CCE-6C1C-158D-B00E-7DE9414FD7E5}"/>
          </ac:graphicFrameMkLst>
        </pc:graphicFrameChg>
        <pc:graphicFrameChg chg="mod modGraphic">
          <ac:chgData name="Tường SKHĐT" userId="ab9568c39a88b08a" providerId="LiveId" clId="{ADF4280D-D618-4FE4-8B90-76ED620F0306}" dt="2024-10-01T09:43:06.473" v="3947" actId="6549"/>
          <ac:graphicFrameMkLst>
            <pc:docMk/>
            <pc:sldMk cId="1975668422" sldId="2147476376"/>
            <ac:graphicFrameMk id="3" creationId="{8C29FFDB-2FA9-0A23-683A-C603DE1B363A}"/>
          </ac:graphicFrameMkLst>
        </pc:graphicFrameChg>
      </pc:sldChg>
      <pc:sldChg chg="delSp modSp add del mod">
        <pc:chgData name="Tường SKHĐT" userId="ab9568c39a88b08a" providerId="LiveId" clId="{ADF4280D-D618-4FE4-8B90-76ED620F0306}" dt="2024-10-01T10:31:20.040" v="4088" actId="2696"/>
        <pc:sldMkLst>
          <pc:docMk/>
          <pc:sldMk cId="2977462942" sldId="2147476377"/>
        </pc:sldMkLst>
        <pc:graphicFrameChg chg="del">
          <ac:chgData name="Tường SKHĐT" userId="ab9568c39a88b08a" providerId="LiveId" clId="{ADF4280D-D618-4FE4-8B90-76ED620F0306}" dt="2024-09-30T02:47:28.251" v="1915" actId="21"/>
          <ac:graphicFrameMkLst>
            <pc:docMk/>
            <pc:sldMk cId="2977462942" sldId="2147476377"/>
            <ac:graphicFrameMk id="2" creationId="{2B7F8A9F-C093-4EF3-CD9A-79CC68C82826}"/>
          </ac:graphicFrameMkLst>
        </pc:graphicFrameChg>
        <pc:graphicFrameChg chg="mod modGraphic">
          <ac:chgData name="Tường SKHĐT" userId="ab9568c39a88b08a" providerId="LiveId" clId="{ADF4280D-D618-4FE4-8B90-76ED620F0306}" dt="2024-09-30T02:53:12.125" v="1930" actId="1076"/>
          <ac:graphicFrameMkLst>
            <pc:docMk/>
            <pc:sldMk cId="2977462942" sldId="2147476377"/>
            <ac:graphicFrameMk id="3" creationId="{91AC9636-A6EA-8CFC-C114-C0A3DFDA58FA}"/>
          </ac:graphicFrameMkLst>
        </pc:graphicFrameChg>
      </pc:sldChg>
      <pc:sldChg chg="addSp delSp modSp add del mod">
        <pc:chgData name="Tường SKHĐT" userId="ab9568c39a88b08a" providerId="LiveId" clId="{ADF4280D-D618-4FE4-8B90-76ED620F0306}" dt="2024-10-01T10:31:20.040" v="4088" actId="2696"/>
        <pc:sldMkLst>
          <pc:docMk/>
          <pc:sldMk cId="1566083378" sldId="2147476378"/>
        </pc:sldMkLst>
        <pc:spChg chg="mod">
          <ac:chgData name="Tường SKHĐT" userId="ab9568c39a88b08a" providerId="LiveId" clId="{ADF4280D-D618-4FE4-8B90-76ED620F0306}" dt="2024-10-01T06:40:34.753" v="3267" actId="1076"/>
          <ac:spMkLst>
            <pc:docMk/>
            <pc:sldMk cId="1566083378" sldId="2147476378"/>
            <ac:spMk id="5" creationId="{85B0C6AB-4906-5932-12D4-5FAF7DC72C97}"/>
          </ac:spMkLst>
        </pc:spChg>
        <pc:graphicFrameChg chg="add del">
          <ac:chgData name="Tường SKHĐT" userId="ab9568c39a88b08a" providerId="LiveId" clId="{ADF4280D-D618-4FE4-8B90-76ED620F0306}" dt="2024-09-30T02:54:04.588" v="1931" actId="21"/>
          <ac:graphicFrameMkLst>
            <pc:docMk/>
            <pc:sldMk cId="1566083378" sldId="2147476378"/>
            <ac:graphicFrameMk id="2" creationId="{8A388C43-DB35-1DFB-C4E3-D60B13BBA5C2}"/>
          </ac:graphicFrameMkLst>
        </pc:graphicFrameChg>
        <pc:graphicFrameChg chg="mod modGraphic">
          <ac:chgData name="Tường SKHĐT" userId="ab9568c39a88b08a" providerId="LiveId" clId="{ADF4280D-D618-4FE4-8B90-76ED620F0306}" dt="2024-10-01T09:43:17.729" v="3950" actId="14734"/>
          <ac:graphicFrameMkLst>
            <pc:docMk/>
            <pc:sldMk cId="1566083378" sldId="2147476378"/>
            <ac:graphicFrameMk id="3" creationId="{F79B1FF7-AF8C-8F8D-4A7A-7073D7AFBA00}"/>
          </ac:graphicFrameMkLst>
        </pc:graphicFrameChg>
      </pc:sldChg>
      <pc:sldChg chg="modNotes">
        <pc:chgData name="Tường SKHĐT" userId="ab9568c39a88b08a" providerId="LiveId" clId="{ADF4280D-D618-4FE4-8B90-76ED620F0306}" dt="2024-10-01T09:54:38.133" v="3963"/>
        <pc:sldMkLst>
          <pc:docMk/>
          <pc:sldMk cId="981282780" sldId="2147476380"/>
        </pc:sldMkLst>
      </pc:sldChg>
      <pc:sldChg chg="modNotes">
        <pc:chgData name="Tường SKHĐT" userId="ab9568c39a88b08a" providerId="LiveId" clId="{ADF4280D-D618-4FE4-8B90-76ED620F0306}" dt="2024-10-01T09:54:38.133" v="3963"/>
        <pc:sldMkLst>
          <pc:docMk/>
          <pc:sldMk cId="916204238" sldId="2147476382"/>
        </pc:sldMkLst>
      </pc:sldChg>
      <pc:sldChg chg="delSp modSp add del mod">
        <pc:chgData name="Tường SKHĐT" userId="ab9568c39a88b08a" providerId="LiveId" clId="{ADF4280D-D618-4FE4-8B90-76ED620F0306}" dt="2024-10-01T09:22:47.538" v="3504" actId="2696"/>
        <pc:sldMkLst>
          <pc:docMk/>
          <pc:sldMk cId="3116985223" sldId="2147476388"/>
        </pc:sldMkLst>
        <pc:graphicFrameChg chg="del">
          <ac:chgData name="Tường SKHĐT" userId="ab9568c39a88b08a" providerId="LiveId" clId="{ADF4280D-D618-4FE4-8B90-76ED620F0306}" dt="2024-09-30T02:45:05.422" v="1890" actId="21"/>
          <ac:graphicFrameMkLst>
            <pc:docMk/>
            <pc:sldMk cId="3116985223" sldId="2147476388"/>
            <ac:graphicFrameMk id="2" creationId="{10C5F233-6621-7622-EA80-075EC4FE2515}"/>
          </ac:graphicFrameMkLst>
        </pc:graphicFrameChg>
        <pc:graphicFrameChg chg="mod modGraphic">
          <ac:chgData name="Tường SKHĐT" userId="ab9568c39a88b08a" providerId="LiveId" clId="{ADF4280D-D618-4FE4-8B90-76ED620F0306}" dt="2024-10-01T06:48:19.650" v="3277" actId="20577"/>
          <ac:graphicFrameMkLst>
            <pc:docMk/>
            <pc:sldMk cId="3116985223" sldId="2147476388"/>
            <ac:graphicFrameMk id="3" creationId="{459B59D4-9220-CF68-E3AE-031AFD42315F}"/>
          </ac:graphicFrameMkLst>
        </pc:graphicFrameChg>
      </pc:sldChg>
      <pc:sldChg chg="modSp mod">
        <pc:chgData name="Tường SKHĐT" userId="ab9568c39a88b08a" providerId="LiveId" clId="{ADF4280D-D618-4FE4-8B90-76ED620F0306}" dt="2024-10-01T08:42:58.019" v="3472"/>
        <pc:sldMkLst>
          <pc:docMk/>
          <pc:sldMk cId="1589613013" sldId="2147476390"/>
        </pc:sldMkLst>
        <pc:graphicFrameChg chg="mod modGraphic">
          <ac:chgData name="Tường SKHĐT" userId="ab9568c39a88b08a" providerId="LiveId" clId="{ADF4280D-D618-4FE4-8B90-76ED620F0306}" dt="2024-10-01T08:42:58.019" v="3472"/>
          <ac:graphicFrameMkLst>
            <pc:docMk/>
            <pc:sldMk cId="1589613013" sldId="2147476390"/>
            <ac:graphicFrameMk id="10" creationId="{83C0D92A-467E-3F41-0043-586F35EFB2C8}"/>
          </ac:graphicFrameMkLst>
        </pc:graphicFrameChg>
      </pc:sldChg>
      <pc:sldChg chg="modSp mod">
        <pc:chgData name="Tường SKHĐT" userId="ab9568c39a88b08a" providerId="LiveId" clId="{ADF4280D-D618-4FE4-8B90-76ED620F0306}" dt="2024-09-30T04:05:41.249" v="2015" actId="20577"/>
        <pc:sldMkLst>
          <pc:docMk/>
          <pc:sldMk cId="1326880129" sldId="2147476395"/>
        </pc:sldMkLst>
        <pc:graphicFrameChg chg="modGraphic">
          <ac:chgData name="Tường SKHĐT" userId="ab9568c39a88b08a" providerId="LiveId" clId="{ADF4280D-D618-4FE4-8B90-76ED620F0306}" dt="2024-09-30T04:05:41.249" v="2015" actId="20577"/>
          <ac:graphicFrameMkLst>
            <pc:docMk/>
            <pc:sldMk cId="1326880129" sldId="2147476395"/>
            <ac:graphicFrameMk id="3" creationId="{1243D2EC-FD70-31EF-486E-0289B57D5A19}"/>
          </ac:graphicFrameMkLst>
        </pc:graphicFrameChg>
      </pc:sldChg>
      <pc:sldChg chg="modSp mod modNotes">
        <pc:chgData name="Tường SKHĐT" userId="ab9568c39a88b08a" providerId="LiveId" clId="{ADF4280D-D618-4FE4-8B90-76ED620F0306}" dt="2024-10-01T09:54:38.133" v="3963"/>
        <pc:sldMkLst>
          <pc:docMk/>
          <pc:sldMk cId="658412988" sldId="2147476396"/>
        </pc:sldMkLst>
        <pc:spChg chg="mod">
          <ac:chgData name="Tường SKHĐT" userId="ab9568c39a88b08a" providerId="LiveId" clId="{ADF4280D-D618-4FE4-8B90-76ED620F0306}" dt="2024-09-30T09:06:27.938" v="2130" actId="20577"/>
          <ac:spMkLst>
            <pc:docMk/>
            <pc:sldMk cId="658412988" sldId="2147476396"/>
            <ac:spMk id="6" creationId="{2D239E81-5F60-A004-B5DE-4DDD82429E42}"/>
          </ac:spMkLst>
        </pc:spChg>
        <pc:spChg chg="mod">
          <ac:chgData name="Tường SKHĐT" userId="ab9568c39a88b08a" providerId="LiveId" clId="{ADF4280D-D618-4FE4-8B90-76ED620F0306}" dt="2024-09-30T09:06:33.985" v="2136" actId="20577"/>
          <ac:spMkLst>
            <pc:docMk/>
            <pc:sldMk cId="658412988" sldId="2147476396"/>
            <ac:spMk id="8" creationId="{37BE08AA-6F91-DE9E-C585-F224B1DC16C2}"/>
          </ac:spMkLst>
        </pc:spChg>
        <pc:spChg chg="mod">
          <ac:chgData name="Tường SKHĐT" userId="ab9568c39a88b08a" providerId="LiveId" clId="{ADF4280D-D618-4FE4-8B90-76ED620F0306}" dt="2024-09-30T04:20:30.647" v="2064" actId="20577"/>
          <ac:spMkLst>
            <pc:docMk/>
            <pc:sldMk cId="658412988" sldId="2147476396"/>
            <ac:spMk id="9" creationId="{9DA70A50-FDEF-EDBC-E266-4DB150551DD2}"/>
          </ac:spMkLst>
        </pc:spChg>
        <pc:spChg chg="mod">
          <ac:chgData name="Tường SKHĐT" userId="ab9568c39a88b08a" providerId="LiveId" clId="{ADF4280D-D618-4FE4-8B90-76ED620F0306}" dt="2024-09-30T09:06:11.193" v="2114" actId="20577"/>
          <ac:spMkLst>
            <pc:docMk/>
            <pc:sldMk cId="658412988" sldId="2147476396"/>
            <ac:spMk id="20" creationId="{394D8737-1CA3-C18F-155A-3F82403D4E3B}"/>
          </ac:spMkLst>
        </pc:spChg>
        <pc:spChg chg="mod">
          <ac:chgData name="Tường SKHĐT" userId="ab9568c39a88b08a" providerId="LiveId" clId="{ADF4280D-D618-4FE4-8B90-76ED620F0306}" dt="2024-09-30T09:06:20.355" v="2126" actId="20577"/>
          <ac:spMkLst>
            <pc:docMk/>
            <pc:sldMk cId="658412988" sldId="2147476396"/>
            <ac:spMk id="27" creationId="{8D0CB480-EC39-4DC1-0353-768C8526261D}"/>
          </ac:spMkLst>
        </pc:spChg>
        <pc:spChg chg="mod">
          <ac:chgData name="Tường SKHĐT" userId="ab9568c39a88b08a" providerId="LiveId" clId="{ADF4280D-D618-4FE4-8B90-76ED620F0306}" dt="2024-09-30T09:06:16.798" v="2122" actId="20577"/>
          <ac:spMkLst>
            <pc:docMk/>
            <pc:sldMk cId="658412988" sldId="2147476396"/>
            <ac:spMk id="28" creationId="{0F9FC2CC-E142-6E69-C8D8-33B29DA66359}"/>
          </ac:spMkLst>
        </pc:spChg>
        <pc:spChg chg="mod">
          <ac:chgData name="Tường SKHĐT" userId="ab9568c39a88b08a" providerId="LiveId" clId="{ADF4280D-D618-4FE4-8B90-76ED620F0306}" dt="2024-09-30T09:06:24.265" v="2128" actId="20577"/>
          <ac:spMkLst>
            <pc:docMk/>
            <pc:sldMk cId="658412988" sldId="2147476396"/>
            <ac:spMk id="29" creationId="{8DD5A653-6B03-584A-539A-C531FCC0C782}"/>
          </ac:spMkLst>
        </pc:spChg>
        <pc:spChg chg="mod">
          <ac:chgData name="Tường SKHĐT" userId="ab9568c39a88b08a" providerId="LiveId" clId="{ADF4280D-D618-4FE4-8B90-76ED620F0306}" dt="2024-09-30T09:06:31.174" v="2134" actId="20577"/>
          <ac:spMkLst>
            <pc:docMk/>
            <pc:sldMk cId="658412988" sldId="2147476396"/>
            <ac:spMk id="37" creationId="{A633A4AB-4B54-9DFF-1D3F-EE9B0A4D52DA}"/>
          </ac:spMkLst>
        </pc:spChg>
        <pc:spChg chg="mod">
          <ac:chgData name="Tường SKHĐT" userId="ab9568c39a88b08a" providerId="LiveId" clId="{ADF4280D-D618-4FE4-8B90-76ED620F0306}" dt="2024-09-30T04:20:08.956" v="2039" actId="20577"/>
          <ac:spMkLst>
            <pc:docMk/>
            <pc:sldMk cId="658412988" sldId="2147476396"/>
            <ac:spMk id="47" creationId="{615E2FF8-44B4-E5D2-386A-D270D5A07DA1}"/>
          </ac:spMkLst>
        </pc:spChg>
        <pc:spChg chg="mod">
          <ac:chgData name="Tường SKHĐT" userId="ab9568c39a88b08a" providerId="LiveId" clId="{ADF4280D-D618-4FE4-8B90-76ED620F0306}" dt="2024-09-30T09:06:36.889" v="2138" actId="20577"/>
          <ac:spMkLst>
            <pc:docMk/>
            <pc:sldMk cId="658412988" sldId="2147476396"/>
            <ac:spMk id="53" creationId="{940E7436-8D16-138B-2BFE-178612083DAB}"/>
          </ac:spMkLst>
        </pc:spChg>
      </pc:sldChg>
      <pc:sldChg chg="modSp mod">
        <pc:chgData name="Tường SKHĐT" userId="ab9568c39a88b08a" providerId="LiveId" clId="{ADF4280D-D618-4FE4-8B90-76ED620F0306}" dt="2024-10-01T03:46:32.631" v="2992" actId="20577"/>
        <pc:sldMkLst>
          <pc:docMk/>
          <pc:sldMk cId="605900043" sldId="2147476397"/>
        </pc:sldMkLst>
        <pc:spChg chg="mod">
          <ac:chgData name="Tường SKHĐT" userId="ab9568c39a88b08a" providerId="LiveId" clId="{ADF4280D-D618-4FE4-8B90-76ED620F0306}" dt="2024-10-01T03:46:15.218" v="2991" actId="1076"/>
          <ac:spMkLst>
            <pc:docMk/>
            <pc:sldMk cId="605900043" sldId="2147476397"/>
            <ac:spMk id="2" creationId="{E3F2BF9A-C482-E244-621B-6DF71CDC208B}"/>
          </ac:spMkLst>
        </pc:spChg>
        <pc:graphicFrameChg chg="mod modGraphic">
          <ac:chgData name="Tường SKHĐT" userId="ab9568c39a88b08a" providerId="LiveId" clId="{ADF4280D-D618-4FE4-8B90-76ED620F0306}" dt="2024-10-01T03:46:32.631" v="2992" actId="20577"/>
          <ac:graphicFrameMkLst>
            <pc:docMk/>
            <pc:sldMk cId="605900043" sldId="2147476397"/>
            <ac:graphicFrameMk id="8" creationId="{B5E5335D-2EED-82AF-3A59-FAE8BB94EAE1}"/>
          </ac:graphicFrameMkLst>
        </pc:graphicFrameChg>
      </pc:sldChg>
      <pc:sldChg chg="modSp mod">
        <pc:chgData name="Tường SKHĐT" userId="ab9568c39a88b08a" providerId="LiveId" clId="{ADF4280D-D618-4FE4-8B90-76ED620F0306}" dt="2024-10-01T03:42:19.800" v="2777" actId="27918"/>
        <pc:sldMkLst>
          <pc:docMk/>
          <pc:sldMk cId="3471379117" sldId="2147476398"/>
        </pc:sldMkLst>
        <pc:graphicFrameChg chg="modGraphic">
          <ac:chgData name="Tường SKHĐT" userId="ab9568c39a88b08a" providerId="LiveId" clId="{ADF4280D-D618-4FE4-8B90-76ED620F0306}" dt="2024-10-01T03:41:23.967" v="2763" actId="20577"/>
          <ac:graphicFrameMkLst>
            <pc:docMk/>
            <pc:sldMk cId="3471379117" sldId="2147476398"/>
            <ac:graphicFrameMk id="4" creationId="{9A682E59-E179-2A58-D3F5-0E52C56EEFF2}"/>
          </ac:graphicFrameMkLst>
        </pc:graphicFrameChg>
      </pc:sldChg>
      <pc:sldChg chg="modSp mod">
        <pc:chgData name="Tường SKHĐT" userId="ab9568c39a88b08a" providerId="LiveId" clId="{ADF4280D-D618-4FE4-8B90-76ED620F0306}" dt="2024-10-01T03:03:33.511" v="2397" actId="20577"/>
        <pc:sldMkLst>
          <pc:docMk/>
          <pc:sldMk cId="471371578" sldId="2147476399"/>
        </pc:sldMkLst>
        <pc:spChg chg="mod">
          <ac:chgData name="Tường SKHĐT" userId="ab9568c39a88b08a" providerId="LiveId" clId="{ADF4280D-D618-4FE4-8B90-76ED620F0306}" dt="2024-10-01T03:02:10.297" v="2329" actId="20577"/>
          <ac:spMkLst>
            <pc:docMk/>
            <pc:sldMk cId="471371578" sldId="2147476399"/>
            <ac:spMk id="3" creationId="{A0D5D58A-756E-802D-A09E-1BEA6D184E77}"/>
          </ac:spMkLst>
        </pc:spChg>
        <pc:spChg chg="mod">
          <ac:chgData name="Tường SKHĐT" userId="ab9568c39a88b08a" providerId="LiveId" clId="{ADF4280D-D618-4FE4-8B90-76ED620F0306}" dt="2024-10-01T03:03:33.511" v="2397" actId="20577"/>
          <ac:spMkLst>
            <pc:docMk/>
            <pc:sldMk cId="471371578" sldId="2147476399"/>
            <ac:spMk id="6" creationId="{81B6DC98-C123-5771-E46D-17ED3EE03739}"/>
          </ac:spMkLst>
        </pc:spChg>
        <pc:spChg chg="mod">
          <ac:chgData name="Tường SKHĐT" userId="ab9568c39a88b08a" providerId="LiveId" clId="{ADF4280D-D618-4FE4-8B90-76ED620F0306}" dt="2024-10-01T03:03:10.298" v="2377" actId="20577"/>
          <ac:spMkLst>
            <pc:docMk/>
            <pc:sldMk cId="471371578" sldId="2147476399"/>
            <ac:spMk id="16" creationId="{CD1FFBD1-4EFA-ED54-8F81-E3C9559069D4}"/>
          </ac:spMkLst>
        </pc:spChg>
        <pc:spChg chg="mod">
          <ac:chgData name="Tường SKHĐT" userId="ab9568c39a88b08a" providerId="LiveId" clId="{ADF4280D-D618-4FE4-8B90-76ED620F0306}" dt="2024-10-01T03:02:14.986" v="2335" actId="20577"/>
          <ac:spMkLst>
            <pc:docMk/>
            <pc:sldMk cId="471371578" sldId="2147476399"/>
            <ac:spMk id="17" creationId="{227F0722-3FD1-20AC-1889-4BEC4E408B20}"/>
          </ac:spMkLst>
        </pc:spChg>
        <pc:spChg chg="mod">
          <ac:chgData name="Tường SKHĐT" userId="ab9568c39a88b08a" providerId="LiveId" clId="{ADF4280D-D618-4FE4-8B90-76ED620F0306}" dt="2024-10-01T03:02:41.075" v="2347" actId="20577"/>
          <ac:spMkLst>
            <pc:docMk/>
            <pc:sldMk cId="471371578" sldId="2147476399"/>
            <ac:spMk id="18" creationId="{34F63EF8-BB71-3877-EDA9-5BA9EE3FB077}"/>
          </ac:spMkLst>
        </pc:spChg>
        <pc:spChg chg="mod">
          <ac:chgData name="Tường SKHĐT" userId="ab9568c39a88b08a" providerId="LiveId" clId="{ADF4280D-D618-4FE4-8B90-76ED620F0306}" dt="2024-10-01T03:03:02.890" v="2369" actId="20577"/>
          <ac:spMkLst>
            <pc:docMk/>
            <pc:sldMk cId="471371578" sldId="2147476399"/>
            <ac:spMk id="19" creationId="{7E1B28B2-E2F7-8C5A-E350-C981F667F0AE}"/>
          </ac:spMkLst>
        </pc:spChg>
        <pc:spChg chg="mod">
          <ac:chgData name="Tường SKHĐT" userId="ab9568c39a88b08a" providerId="LiveId" clId="{ADF4280D-D618-4FE4-8B90-76ED620F0306}" dt="2024-10-01T03:03:14.154" v="2385" actId="20577"/>
          <ac:spMkLst>
            <pc:docMk/>
            <pc:sldMk cId="471371578" sldId="2147476399"/>
            <ac:spMk id="20" creationId="{3E0C8D21-0D0F-9FC1-9373-B4FE0AFFD371}"/>
          </ac:spMkLst>
        </pc:spChg>
        <pc:spChg chg="mod">
          <ac:chgData name="Tường SKHĐT" userId="ab9568c39a88b08a" providerId="LiveId" clId="{ADF4280D-D618-4FE4-8B90-76ED620F0306}" dt="2024-10-01T03:02:38.106" v="2345" actId="20577"/>
          <ac:spMkLst>
            <pc:docMk/>
            <pc:sldMk cId="471371578" sldId="2147476399"/>
            <ac:spMk id="720" creationId="{00000000-0000-0000-0000-000000000000}"/>
          </ac:spMkLst>
        </pc:spChg>
        <pc:spChg chg="mod">
          <ac:chgData name="Tường SKHĐT" userId="ab9568c39a88b08a" providerId="LiveId" clId="{ADF4280D-D618-4FE4-8B90-76ED620F0306}" dt="2024-10-01T03:02:57.145" v="2361" actId="20577"/>
          <ac:spMkLst>
            <pc:docMk/>
            <pc:sldMk cId="471371578" sldId="2147476399"/>
            <ac:spMk id="726" creationId="{00000000-0000-0000-0000-000000000000}"/>
          </ac:spMkLst>
        </pc:spChg>
      </pc:sldChg>
      <pc:sldChg chg="modSp mod">
        <pc:chgData name="Tường SKHĐT" userId="ab9568c39a88b08a" providerId="LiveId" clId="{ADF4280D-D618-4FE4-8B90-76ED620F0306}" dt="2024-10-01T03:07:15.587" v="2409" actId="403"/>
        <pc:sldMkLst>
          <pc:docMk/>
          <pc:sldMk cId="164673341" sldId="2147476400"/>
        </pc:sldMkLst>
        <pc:graphicFrameChg chg="mod modGraphic">
          <ac:chgData name="Tường SKHĐT" userId="ab9568c39a88b08a" providerId="LiveId" clId="{ADF4280D-D618-4FE4-8B90-76ED620F0306}" dt="2024-10-01T03:07:15.587" v="2409" actId="403"/>
          <ac:graphicFrameMkLst>
            <pc:docMk/>
            <pc:sldMk cId="164673341" sldId="2147476400"/>
            <ac:graphicFrameMk id="4" creationId="{23765F39-D609-9A92-3ECF-A031D049A61B}"/>
          </ac:graphicFrameMkLst>
        </pc:graphicFrameChg>
      </pc:sldChg>
      <pc:sldChg chg="addSp delSp modSp mod modNotes">
        <pc:chgData name="Tường SKHĐT" userId="ab9568c39a88b08a" providerId="LiveId" clId="{ADF4280D-D618-4FE4-8B90-76ED620F0306}" dt="2024-10-01T09:54:38.133" v="3963"/>
        <pc:sldMkLst>
          <pc:docMk/>
          <pc:sldMk cId="3261645990" sldId="2147476401"/>
        </pc:sldMkLst>
        <pc:graphicFrameChg chg="del">
          <ac:chgData name="Tường SKHĐT" userId="ab9568c39a88b08a" providerId="LiveId" clId="{ADF4280D-D618-4FE4-8B90-76ED620F0306}" dt="2024-09-28T08:38:33.083" v="1171" actId="21"/>
          <ac:graphicFrameMkLst>
            <pc:docMk/>
            <pc:sldMk cId="3261645990" sldId="2147476401"/>
            <ac:graphicFrameMk id="2" creationId="{0DCEDBE7-5717-07DB-A45E-C98816171781}"/>
          </ac:graphicFrameMkLst>
        </pc:graphicFrameChg>
        <pc:graphicFrameChg chg="del">
          <ac:chgData name="Tường SKHĐT" userId="ab9568c39a88b08a" providerId="LiveId" clId="{ADF4280D-D618-4FE4-8B90-76ED620F0306}" dt="2024-09-28T08:38:31.460" v="1170" actId="21"/>
          <ac:graphicFrameMkLst>
            <pc:docMk/>
            <pc:sldMk cId="3261645990" sldId="2147476401"/>
            <ac:graphicFrameMk id="5" creationId="{623C9657-954D-219B-C03C-7393E8600955}"/>
          </ac:graphicFrameMkLst>
        </pc:graphicFrameChg>
        <pc:graphicFrameChg chg="mod modGraphic">
          <ac:chgData name="Tường SKHĐT" userId="ab9568c39a88b08a" providerId="LiveId" clId="{ADF4280D-D618-4FE4-8B90-76ED620F0306}" dt="2024-09-28T08:39:38.651" v="1305"/>
          <ac:graphicFrameMkLst>
            <pc:docMk/>
            <pc:sldMk cId="3261645990" sldId="2147476401"/>
            <ac:graphicFrameMk id="7" creationId="{8C111DB2-3155-8868-4AD6-91C52E56A6E9}"/>
          </ac:graphicFrameMkLst>
        </pc:graphicFrameChg>
        <pc:picChg chg="add mod">
          <ac:chgData name="Tường SKHĐT" userId="ab9568c39a88b08a" providerId="LiveId" clId="{ADF4280D-D618-4FE4-8B90-76ED620F0306}" dt="2024-09-28T08:39:04.629" v="1175" actId="14100"/>
          <ac:picMkLst>
            <pc:docMk/>
            <pc:sldMk cId="3261645990" sldId="2147476401"/>
            <ac:picMk id="6" creationId="{FCE48FBA-DA1D-B47F-0A60-F570C3B1E5F8}"/>
          </ac:picMkLst>
        </pc:picChg>
      </pc:sldChg>
      <pc:sldChg chg="addSp delSp modSp mod">
        <pc:chgData name="Tường SKHĐT" userId="ab9568c39a88b08a" providerId="LiveId" clId="{ADF4280D-D618-4FE4-8B90-76ED620F0306}" dt="2024-09-28T08:38:00.897" v="1169" actId="14100"/>
        <pc:sldMkLst>
          <pc:docMk/>
          <pc:sldMk cId="2351651380" sldId="2147476402"/>
        </pc:sldMkLst>
        <pc:graphicFrameChg chg="mod modGraphic">
          <ac:chgData name="Tường SKHĐT" userId="ab9568c39a88b08a" providerId="LiveId" clId="{ADF4280D-D618-4FE4-8B90-76ED620F0306}" dt="2024-09-28T08:37:40.101" v="1166" actId="1076"/>
          <ac:graphicFrameMkLst>
            <pc:docMk/>
            <pc:sldMk cId="2351651380" sldId="2147476402"/>
            <ac:graphicFrameMk id="3" creationId="{0B2274AF-63B0-4ECE-D2AB-7AE7B50BCD17}"/>
          </ac:graphicFrameMkLst>
        </pc:graphicFrameChg>
        <pc:picChg chg="add mod">
          <ac:chgData name="Tường SKHĐT" userId="ab9568c39a88b08a" providerId="LiveId" clId="{ADF4280D-D618-4FE4-8B90-76ED620F0306}" dt="2024-09-28T08:38:00.897" v="1169" actId="14100"/>
          <ac:picMkLst>
            <pc:docMk/>
            <pc:sldMk cId="2351651380" sldId="2147476402"/>
            <ac:picMk id="4" creationId="{1956FE7B-CE6F-4554-3C33-8E0809A6E33D}"/>
          </ac:picMkLst>
        </pc:picChg>
        <pc:picChg chg="del">
          <ac:chgData name="Tường SKHĐT" userId="ab9568c39a88b08a" providerId="LiveId" clId="{ADF4280D-D618-4FE4-8B90-76ED620F0306}" dt="2024-09-27T08:46:41.065" v="933" actId="21"/>
          <ac:picMkLst>
            <pc:docMk/>
            <pc:sldMk cId="2351651380" sldId="2147476402"/>
            <ac:picMk id="9" creationId="{F29A1714-378F-A04F-DD5D-160DEC691964}"/>
          </ac:picMkLst>
        </pc:picChg>
      </pc:sldChg>
      <pc:sldChg chg="addSp delSp modSp mod">
        <pc:chgData name="Tường SKHĐT" userId="ab9568c39a88b08a" providerId="LiveId" clId="{ADF4280D-D618-4FE4-8B90-76ED620F0306}" dt="2024-09-28T08:44:50.859" v="1365" actId="20577"/>
        <pc:sldMkLst>
          <pc:docMk/>
          <pc:sldMk cId="3778123212" sldId="2147476403"/>
        </pc:sldMkLst>
        <pc:graphicFrameChg chg="modGraphic">
          <ac:chgData name="Tường SKHĐT" userId="ab9568c39a88b08a" providerId="LiveId" clId="{ADF4280D-D618-4FE4-8B90-76ED620F0306}" dt="2024-09-28T08:44:50.859" v="1365" actId="20577"/>
          <ac:graphicFrameMkLst>
            <pc:docMk/>
            <pc:sldMk cId="3778123212" sldId="2147476403"/>
            <ac:graphicFrameMk id="2" creationId="{A85D31AB-A8E8-C687-D845-3FA3DE57EA35}"/>
          </ac:graphicFrameMkLst>
        </pc:graphicFrameChg>
        <pc:graphicFrameChg chg="del modGraphic">
          <ac:chgData name="Tường SKHĐT" userId="ab9568c39a88b08a" providerId="LiveId" clId="{ADF4280D-D618-4FE4-8B90-76ED620F0306}" dt="2024-09-28T08:36:46.148" v="1151" actId="21"/>
          <ac:graphicFrameMkLst>
            <pc:docMk/>
            <pc:sldMk cId="3778123212" sldId="2147476403"/>
            <ac:graphicFrameMk id="4" creationId="{44E5226F-C97C-7D14-A3EF-7425F03609BF}"/>
          </ac:graphicFrameMkLst>
        </pc:graphicFrameChg>
        <pc:graphicFrameChg chg="mod">
          <ac:chgData name="Tường SKHĐT" userId="ab9568c39a88b08a" providerId="LiveId" clId="{ADF4280D-D618-4FE4-8B90-76ED620F0306}" dt="2024-09-27T08:50:40.064" v="1002" actId="1076"/>
          <ac:graphicFrameMkLst>
            <pc:docMk/>
            <pc:sldMk cId="3778123212" sldId="2147476403"/>
            <ac:graphicFrameMk id="8" creationId="{B5E5335D-2EED-82AF-3A59-FAE8BB94EAE1}"/>
          </ac:graphicFrameMkLst>
        </pc:graphicFrameChg>
        <pc:picChg chg="add mod">
          <ac:chgData name="Tường SKHĐT" userId="ab9568c39a88b08a" providerId="LiveId" clId="{ADF4280D-D618-4FE4-8B90-76ED620F0306}" dt="2024-09-28T08:36:55.383" v="1155" actId="14100"/>
          <ac:picMkLst>
            <pc:docMk/>
            <pc:sldMk cId="3778123212" sldId="2147476403"/>
            <ac:picMk id="5" creationId="{9BCA0A7C-3C99-A405-FE63-E6A86737258A}"/>
          </ac:picMkLst>
        </pc:picChg>
      </pc:sldChg>
      <pc:sldChg chg="modSp mod">
        <pc:chgData name="Tường SKHĐT" userId="ab9568c39a88b08a" providerId="LiveId" clId="{ADF4280D-D618-4FE4-8B90-76ED620F0306}" dt="2024-10-01T09:21:39.099" v="3501" actId="1076"/>
        <pc:sldMkLst>
          <pc:docMk/>
          <pc:sldMk cId="2753649073" sldId="2147476404"/>
        </pc:sldMkLst>
        <pc:spChg chg="mod">
          <ac:chgData name="Tường SKHĐT" userId="ab9568c39a88b08a" providerId="LiveId" clId="{ADF4280D-D618-4FE4-8B90-76ED620F0306}" dt="2024-10-01T09:21:39.099" v="3501" actId="1076"/>
          <ac:spMkLst>
            <pc:docMk/>
            <pc:sldMk cId="2753649073" sldId="2147476404"/>
            <ac:spMk id="40963" creationId="{A7AC515C-C3EC-B8A0-D33F-FD85E6854517}"/>
          </ac:spMkLst>
        </pc:spChg>
      </pc:sldChg>
      <pc:sldChg chg="delSp modSp mod">
        <pc:chgData name="Tường SKHĐT" userId="ab9568c39a88b08a" providerId="LiveId" clId="{ADF4280D-D618-4FE4-8B90-76ED620F0306}" dt="2024-10-01T08:42:18.109" v="3463" actId="20577"/>
        <pc:sldMkLst>
          <pc:docMk/>
          <pc:sldMk cId="2189157763" sldId="2147476406"/>
        </pc:sldMkLst>
        <pc:graphicFrameChg chg="mod modGraphic">
          <ac:chgData name="Tường SKHĐT" userId="ab9568c39a88b08a" providerId="LiveId" clId="{ADF4280D-D618-4FE4-8B90-76ED620F0306}" dt="2024-10-01T08:42:18.109" v="3463" actId="20577"/>
          <ac:graphicFrameMkLst>
            <pc:docMk/>
            <pc:sldMk cId="2189157763" sldId="2147476406"/>
            <ac:graphicFrameMk id="2" creationId="{163DDC7E-7F22-10B8-5862-6C8C27509C5C}"/>
          </ac:graphicFrameMkLst>
        </pc:graphicFrameChg>
        <pc:graphicFrameChg chg="del mod modGraphic">
          <ac:chgData name="Tường SKHĐT" userId="ab9568c39a88b08a" providerId="LiveId" clId="{ADF4280D-D618-4FE4-8B90-76ED620F0306}" dt="2024-10-01T07:25:54.889" v="3301" actId="21"/>
          <ac:graphicFrameMkLst>
            <pc:docMk/>
            <pc:sldMk cId="2189157763" sldId="2147476406"/>
            <ac:graphicFrameMk id="6" creationId="{C493CCA1-1922-BF5A-64D7-1F3BDFF79127}"/>
          </ac:graphicFrameMkLst>
        </pc:graphicFrameChg>
      </pc:sldChg>
      <pc:sldChg chg="modSp add mod">
        <pc:chgData name="Tường SKHĐT" userId="ab9568c39a88b08a" providerId="LiveId" clId="{ADF4280D-D618-4FE4-8B90-76ED620F0306}" dt="2024-09-28T08:47:41.712" v="1466" actId="20577"/>
        <pc:sldMkLst>
          <pc:docMk/>
          <pc:sldMk cId="3652721987" sldId="2147476408"/>
        </pc:sldMkLst>
        <pc:spChg chg="mod">
          <ac:chgData name="Tường SKHĐT" userId="ab9568c39a88b08a" providerId="LiveId" clId="{ADF4280D-D618-4FE4-8B90-76ED620F0306}" dt="2024-09-28T08:47:41.712" v="1466" actId="20577"/>
          <ac:spMkLst>
            <pc:docMk/>
            <pc:sldMk cId="3652721987" sldId="2147476408"/>
            <ac:spMk id="3" creationId="{B0E1E633-D255-1218-5C50-869F2AB0F13A}"/>
          </ac:spMkLst>
        </pc:spChg>
      </pc:sldChg>
      <pc:sldChg chg="addSp delSp modSp add mod">
        <pc:chgData name="Tường SKHĐT" userId="ab9568c39a88b08a" providerId="LiveId" clId="{ADF4280D-D618-4FE4-8B90-76ED620F0306}" dt="2024-10-01T03:31:28.173" v="2484" actId="14100"/>
        <pc:sldMkLst>
          <pc:docMk/>
          <pc:sldMk cId="3079431253" sldId="2147476409"/>
        </pc:sldMkLst>
        <pc:picChg chg="add del mod">
          <ac:chgData name="Tường SKHĐT" userId="ab9568c39a88b08a" providerId="LiveId" clId="{ADF4280D-D618-4FE4-8B90-76ED620F0306}" dt="2024-10-01T03:30:09.383" v="2480" actId="21"/>
          <ac:picMkLst>
            <pc:docMk/>
            <pc:sldMk cId="3079431253" sldId="2147476409"/>
            <ac:picMk id="4" creationId="{48B538BA-FD08-0E6E-A46B-50F6458FFBC2}"/>
          </ac:picMkLst>
        </pc:picChg>
        <pc:picChg chg="add mod">
          <ac:chgData name="Tường SKHĐT" userId="ab9568c39a88b08a" providerId="LiveId" clId="{ADF4280D-D618-4FE4-8B90-76ED620F0306}" dt="2024-10-01T03:31:28.173" v="2484" actId="14100"/>
          <ac:picMkLst>
            <pc:docMk/>
            <pc:sldMk cId="3079431253" sldId="2147476409"/>
            <ac:picMk id="5" creationId="{D8CB0F1B-2614-C2EE-D3F5-00585F836EA0}"/>
          </ac:picMkLst>
        </pc:picChg>
        <pc:picChg chg="add mod">
          <ac:chgData name="Tường SKHĐT" userId="ab9568c39a88b08a" providerId="LiveId" clId="{ADF4280D-D618-4FE4-8B90-76ED620F0306}" dt="2024-09-28T09:25:06.153" v="1575" actId="14100"/>
          <ac:picMkLst>
            <pc:docMk/>
            <pc:sldMk cId="3079431253" sldId="2147476409"/>
            <ac:picMk id="6" creationId="{9DB47FD4-37CC-A331-73D1-1A030D6343B7}"/>
          </ac:picMkLst>
        </pc:picChg>
        <pc:picChg chg="del">
          <ac:chgData name="Tường SKHĐT" userId="ab9568c39a88b08a" providerId="LiveId" clId="{ADF4280D-D618-4FE4-8B90-76ED620F0306}" dt="2024-09-28T09:23:59.332" v="1565" actId="21"/>
          <ac:picMkLst>
            <pc:docMk/>
            <pc:sldMk cId="3079431253" sldId="2147476409"/>
            <ac:picMk id="8" creationId="{60DC8415-8AF7-EEC9-C333-7911D501552C}"/>
          </ac:picMkLst>
        </pc:picChg>
        <pc:picChg chg="del mod">
          <ac:chgData name="Tường SKHĐT" userId="ab9568c39a88b08a" providerId="LiveId" clId="{ADF4280D-D618-4FE4-8B90-76ED620F0306}" dt="2024-09-28T09:25:00.833" v="1573" actId="21"/>
          <ac:picMkLst>
            <pc:docMk/>
            <pc:sldMk cId="3079431253" sldId="2147476409"/>
            <ac:picMk id="14" creationId="{F4DA27B5-CD5C-450A-CE1A-DF0613CE72E4}"/>
          </ac:picMkLst>
        </pc:picChg>
        <pc:picChg chg="mod">
          <ac:chgData name="Tường SKHĐT" userId="ab9568c39a88b08a" providerId="LiveId" clId="{ADF4280D-D618-4FE4-8B90-76ED620F0306}" dt="2024-09-28T09:25:46.159" v="1576" actId="1076"/>
          <ac:picMkLst>
            <pc:docMk/>
            <pc:sldMk cId="3079431253" sldId="2147476409"/>
            <ac:picMk id="18" creationId="{A7EDFCF4-8BA5-F081-2B73-D56F30C197E4}"/>
          </ac:picMkLst>
        </pc:picChg>
      </pc:sldChg>
      <pc:sldChg chg="add del">
        <pc:chgData name="Tường SKHĐT" userId="ab9568c39a88b08a" providerId="LiveId" clId="{ADF4280D-D618-4FE4-8B90-76ED620F0306}" dt="2024-09-30T02:46:04.269" v="1899" actId="2696"/>
        <pc:sldMkLst>
          <pc:docMk/>
          <pc:sldMk cId="994408318" sldId="2147476410"/>
        </pc:sldMkLst>
      </pc:sldChg>
      <pc:sldChg chg="modSp add del mod">
        <pc:chgData name="Tường SKHĐT" userId="ab9568c39a88b08a" providerId="LiveId" clId="{ADF4280D-D618-4FE4-8B90-76ED620F0306}" dt="2024-10-01T08:43:04.873" v="3473" actId="2696"/>
        <pc:sldMkLst>
          <pc:docMk/>
          <pc:sldMk cId="1877742342" sldId="2147476410"/>
        </pc:sldMkLst>
        <pc:graphicFrameChg chg="mod modGraphic">
          <ac:chgData name="Tường SKHĐT" userId="ab9568c39a88b08a" providerId="LiveId" clId="{ADF4280D-D618-4FE4-8B90-76ED620F0306}" dt="2024-10-01T08:19:13.664" v="3459" actId="20577"/>
          <ac:graphicFrameMkLst>
            <pc:docMk/>
            <pc:sldMk cId="1877742342" sldId="2147476410"/>
            <ac:graphicFrameMk id="10" creationId="{83C0D92A-467E-3F41-0043-586F35EFB2C8}"/>
          </ac:graphicFrameMkLst>
        </pc:graphicFrameChg>
      </pc:sldChg>
      <pc:sldChg chg="add del">
        <pc:chgData name="Tường SKHĐT" userId="ab9568c39a88b08a" providerId="LiveId" clId="{ADF4280D-D618-4FE4-8B90-76ED620F0306}" dt="2024-10-01T07:33:50.289" v="3355" actId="2696"/>
        <pc:sldMkLst>
          <pc:docMk/>
          <pc:sldMk cId="609706118" sldId="2147476411"/>
        </pc:sldMkLst>
      </pc:sldChg>
      <pc:sldChg chg="add del">
        <pc:chgData name="Tường SKHĐT" userId="ab9568c39a88b08a" providerId="LiveId" clId="{ADF4280D-D618-4FE4-8B90-76ED620F0306}" dt="2024-10-01T04:26:16.143" v="3180" actId="2696"/>
        <pc:sldMkLst>
          <pc:docMk/>
          <pc:sldMk cId="740162041" sldId="2147476411"/>
        </pc:sldMkLst>
      </pc:sldChg>
      <pc:sldChg chg="addSp delSp modSp add del mod">
        <pc:chgData name="Tường SKHĐT" userId="ab9568c39a88b08a" providerId="LiveId" clId="{ADF4280D-D618-4FE4-8B90-76ED620F0306}" dt="2024-10-01T09:19:33.481" v="3475" actId="2696"/>
        <pc:sldMkLst>
          <pc:docMk/>
          <pc:sldMk cId="1055519948" sldId="2147476411"/>
        </pc:sldMkLst>
        <pc:graphicFrameChg chg="add mod">
          <ac:chgData name="Tường SKHĐT" userId="ab9568c39a88b08a" providerId="LiveId" clId="{ADF4280D-D618-4FE4-8B90-76ED620F0306}" dt="2024-10-01T08:02:23.791" v="3361"/>
          <ac:graphicFrameMkLst>
            <pc:docMk/>
            <pc:sldMk cId="1055519948" sldId="2147476411"/>
            <ac:graphicFrameMk id="3" creationId="{FE21DBEF-64C5-6196-C4F9-711D6C30FE67}"/>
          </ac:graphicFrameMkLst>
        </pc:graphicFrameChg>
        <pc:graphicFrameChg chg="del modGraphic">
          <ac:chgData name="Tường SKHĐT" userId="ab9568c39a88b08a" providerId="LiveId" clId="{ADF4280D-D618-4FE4-8B90-76ED620F0306}" dt="2024-10-01T08:03:22.380" v="3398" actId="21"/>
          <ac:graphicFrameMkLst>
            <pc:docMk/>
            <pc:sldMk cId="1055519948" sldId="2147476411"/>
            <ac:graphicFrameMk id="4" creationId="{1EE5DADE-6250-2AAD-8BCB-FD4EF266296C}"/>
          </ac:graphicFrameMkLst>
        </pc:graphicFrameChg>
        <pc:graphicFrameChg chg="add mod modGraphic">
          <ac:chgData name="Tường SKHĐT" userId="ab9568c39a88b08a" providerId="LiveId" clId="{ADF4280D-D618-4FE4-8B90-76ED620F0306}" dt="2024-10-01T08:06:13.478" v="3455" actId="20577"/>
          <ac:graphicFrameMkLst>
            <pc:docMk/>
            <pc:sldMk cId="1055519948" sldId="2147476411"/>
            <ac:graphicFrameMk id="9" creationId="{CAEC23C9-01C6-4027-CC37-672A3D99D35D}"/>
          </ac:graphicFrameMkLst>
        </pc:graphicFrameChg>
        <pc:picChg chg="del">
          <ac:chgData name="Tường SKHĐT" userId="ab9568c39a88b08a" providerId="LiveId" clId="{ADF4280D-D618-4FE4-8B90-76ED620F0306}" dt="2024-10-01T08:02:13.625" v="3357" actId="21"/>
          <ac:picMkLst>
            <pc:docMk/>
            <pc:sldMk cId="1055519948" sldId="2147476411"/>
            <ac:picMk id="5" creationId="{D8CB0F1B-2614-C2EE-D3F5-00585F836EA0}"/>
          </ac:picMkLst>
        </pc:picChg>
        <pc:picChg chg="del">
          <ac:chgData name="Tường SKHĐT" userId="ab9568c39a88b08a" providerId="LiveId" clId="{ADF4280D-D618-4FE4-8B90-76ED620F0306}" dt="2024-10-01T08:02:15.635" v="3358" actId="21"/>
          <ac:picMkLst>
            <pc:docMk/>
            <pc:sldMk cId="1055519948" sldId="2147476411"/>
            <ac:picMk id="6" creationId="{9DB47FD4-37CC-A331-73D1-1A030D6343B7}"/>
          </ac:picMkLst>
        </pc:picChg>
        <pc:picChg chg="add mod">
          <ac:chgData name="Tường SKHĐT" userId="ab9568c39a88b08a" providerId="LiveId" clId="{ADF4280D-D618-4FE4-8B90-76ED620F0306}" dt="2024-10-01T08:04:17.091" v="3403" actId="1076"/>
          <ac:picMkLst>
            <pc:docMk/>
            <pc:sldMk cId="1055519948" sldId="2147476411"/>
            <ac:picMk id="8" creationId="{07DDA650-FE85-86CB-0A55-8576DDFFF5A4}"/>
          </ac:picMkLst>
        </pc:picChg>
        <pc:picChg chg="del">
          <ac:chgData name="Tường SKHĐT" userId="ab9568c39a88b08a" providerId="LiveId" clId="{ADF4280D-D618-4FE4-8B90-76ED620F0306}" dt="2024-10-01T08:02:17.243" v="3359" actId="21"/>
          <ac:picMkLst>
            <pc:docMk/>
            <pc:sldMk cId="1055519948" sldId="2147476411"/>
            <ac:picMk id="12" creationId="{1FD3C765-5271-0323-D677-46423B93FECE}"/>
          </ac:picMkLst>
        </pc:picChg>
        <pc:picChg chg="del">
          <ac:chgData name="Tường SKHĐT" userId="ab9568c39a88b08a" providerId="LiveId" clId="{ADF4280D-D618-4FE4-8B90-76ED620F0306}" dt="2024-10-01T08:02:20.094" v="3360" actId="21"/>
          <ac:picMkLst>
            <pc:docMk/>
            <pc:sldMk cId="1055519948" sldId="2147476411"/>
            <ac:picMk id="18" creationId="{A7EDFCF4-8BA5-F081-2B73-D56F30C197E4}"/>
          </ac:picMkLst>
        </pc:picChg>
      </pc:sldChg>
      <pc:sldChg chg="add del">
        <pc:chgData name="Tường SKHĐT" userId="ab9568c39a88b08a" providerId="LiveId" clId="{ADF4280D-D618-4FE4-8B90-76ED620F0306}" dt="2024-10-01T07:24:34.284" v="3299" actId="2696"/>
        <pc:sldMkLst>
          <pc:docMk/>
          <pc:sldMk cId="1769292776" sldId="2147476411"/>
        </pc:sldMkLst>
      </pc:sldChg>
      <pc:sldChg chg="add del">
        <pc:chgData name="Tường SKHĐT" userId="ab9568c39a88b08a" providerId="LiveId" clId="{ADF4280D-D618-4FE4-8B90-76ED620F0306}" dt="2024-10-01T07:31:40.408" v="3316" actId="2696"/>
        <pc:sldMkLst>
          <pc:docMk/>
          <pc:sldMk cId="3293843124" sldId="2147476411"/>
        </pc:sldMkLst>
      </pc:sldChg>
      <pc:sldChg chg="add del">
        <pc:chgData name="Tường SKHĐT" userId="ab9568c39a88b08a" providerId="LiveId" clId="{ADF4280D-D618-4FE4-8B90-76ED620F0306}" dt="2024-10-01T09:21:00.628" v="3494" actId="2696"/>
        <pc:sldMkLst>
          <pc:docMk/>
          <pc:sldMk cId="1507763181" sldId="2147476412"/>
        </pc:sldMkLst>
      </pc:sldChg>
      <pc:sldChg chg="addSp modSp add mod">
        <pc:chgData name="Tường SKHĐT" userId="ab9568c39a88b08a" providerId="LiveId" clId="{ADF4280D-D618-4FE4-8B90-76ED620F0306}" dt="2024-10-01T09:21:50.642" v="3502" actId="207"/>
        <pc:sldMkLst>
          <pc:docMk/>
          <pc:sldMk cId="3044505758" sldId="2147476413"/>
        </pc:sldMkLst>
        <pc:spChg chg="mod">
          <ac:chgData name="Tường SKHĐT" userId="ab9568c39a88b08a" providerId="LiveId" clId="{ADF4280D-D618-4FE4-8B90-76ED620F0306}" dt="2024-10-01T09:21:50.642" v="3502" actId="207"/>
          <ac:spMkLst>
            <pc:docMk/>
            <pc:sldMk cId="3044505758" sldId="2147476413"/>
            <ac:spMk id="40963" creationId="{A7AC515C-C3EC-B8A0-D33F-FD85E6854517}"/>
          </ac:spMkLst>
        </pc:spChg>
        <pc:graphicFrameChg chg="mod">
          <ac:chgData name="Tường SKHĐT" userId="ab9568c39a88b08a" providerId="LiveId" clId="{ADF4280D-D618-4FE4-8B90-76ED620F0306}" dt="2024-10-01T09:20:21.310" v="3481" actId="20577"/>
          <ac:graphicFrameMkLst>
            <pc:docMk/>
            <pc:sldMk cId="3044505758" sldId="2147476413"/>
            <ac:graphicFrameMk id="6" creationId="{3C28C46B-D524-DA33-E029-5802ABC9CE66}"/>
          </ac:graphicFrameMkLst>
        </pc:graphicFrameChg>
        <pc:picChg chg="add mod">
          <ac:chgData name="Tường SKHĐT" userId="ab9568c39a88b08a" providerId="LiveId" clId="{ADF4280D-D618-4FE4-8B90-76ED620F0306}" dt="2024-10-01T09:20:53.244" v="3491" actId="14100"/>
          <ac:picMkLst>
            <pc:docMk/>
            <pc:sldMk cId="3044505758" sldId="2147476413"/>
            <ac:picMk id="2" creationId="{7E2727DC-C111-64AF-2FA5-49D836BCBFB8}"/>
          </ac:picMkLst>
        </pc:picChg>
      </pc:sldChg>
      <pc:sldChg chg="modSp add mod">
        <pc:chgData name="Tường SKHĐT" userId="ab9568c39a88b08a" providerId="LiveId" clId="{ADF4280D-D618-4FE4-8B90-76ED620F0306}" dt="2024-10-01T09:41:49.424" v="3940" actId="6549"/>
        <pc:sldMkLst>
          <pc:docMk/>
          <pc:sldMk cId="422648431" sldId="2147476414"/>
        </pc:sldMkLst>
        <pc:graphicFrameChg chg="mod modGraphic">
          <ac:chgData name="Tường SKHĐT" userId="ab9568c39a88b08a" providerId="LiveId" clId="{ADF4280D-D618-4FE4-8B90-76ED620F0306}" dt="2024-10-01T09:41:49.424" v="3940" actId="6549"/>
          <ac:graphicFrameMkLst>
            <pc:docMk/>
            <pc:sldMk cId="422648431" sldId="2147476414"/>
            <ac:graphicFrameMk id="3" creationId="{459B59D4-9220-CF68-E3AE-031AFD42315F}"/>
          </ac:graphicFrameMkLst>
        </pc:graphicFrameChg>
      </pc:sldChg>
      <pc:sldChg chg="modSp add mod">
        <pc:chgData name="Tường SKHĐT" userId="ab9568c39a88b08a" providerId="LiveId" clId="{ADF4280D-D618-4FE4-8B90-76ED620F0306}" dt="2024-10-01T09:42:11.386" v="3942" actId="122"/>
        <pc:sldMkLst>
          <pc:docMk/>
          <pc:sldMk cId="2159754298" sldId="2147476415"/>
        </pc:sldMkLst>
        <pc:graphicFrameChg chg="modGraphic">
          <ac:chgData name="Tường SKHĐT" userId="ab9568c39a88b08a" providerId="LiveId" clId="{ADF4280D-D618-4FE4-8B90-76ED620F0306}" dt="2024-10-01T09:42:11.386" v="3942" actId="122"/>
          <ac:graphicFrameMkLst>
            <pc:docMk/>
            <pc:sldMk cId="2159754298" sldId="2147476415"/>
            <ac:graphicFrameMk id="2" creationId="{B9314B2D-D9DA-9110-B802-F5750B38E850}"/>
          </ac:graphicFrameMkLst>
        </pc:graphicFrameChg>
      </pc:sldChg>
      <pc:sldChg chg="modSp add mod">
        <pc:chgData name="Tường SKHĐT" userId="ab9568c39a88b08a" providerId="LiveId" clId="{ADF4280D-D618-4FE4-8B90-76ED620F0306}" dt="2024-10-01T09:42:22.711" v="3943" actId="207"/>
        <pc:sldMkLst>
          <pc:docMk/>
          <pc:sldMk cId="200434545" sldId="2147476416"/>
        </pc:sldMkLst>
        <pc:graphicFrameChg chg="modGraphic">
          <ac:chgData name="Tường SKHĐT" userId="ab9568c39a88b08a" providerId="LiveId" clId="{ADF4280D-D618-4FE4-8B90-76ED620F0306}" dt="2024-10-01T09:42:22.711" v="3943" actId="207"/>
          <ac:graphicFrameMkLst>
            <pc:docMk/>
            <pc:sldMk cId="200434545" sldId="2147476416"/>
            <ac:graphicFrameMk id="3" creationId="{79C6D390-9F58-2DDE-D0FC-CA9A5FDC3B79}"/>
          </ac:graphicFrameMkLst>
        </pc:graphicFrameChg>
      </pc:sldChg>
      <pc:sldChg chg="addSp modSp add mod">
        <pc:chgData name="Tường SKHĐT" userId="ab9568c39a88b08a" providerId="LiveId" clId="{ADF4280D-D618-4FE4-8B90-76ED620F0306}" dt="2024-10-01T09:45:42.542" v="3962" actId="1076"/>
        <pc:sldMkLst>
          <pc:docMk/>
          <pc:sldMk cId="1490492322" sldId="2147476417"/>
        </pc:sldMkLst>
        <pc:spChg chg="mod">
          <ac:chgData name="Tường SKHĐT" userId="ab9568c39a88b08a" providerId="LiveId" clId="{ADF4280D-D618-4FE4-8B90-76ED620F0306}" dt="2024-10-01T09:45:42.542" v="3962" actId="1076"/>
          <ac:spMkLst>
            <pc:docMk/>
            <pc:sldMk cId="1490492322" sldId="2147476417"/>
            <ac:spMk id="5" creationId="{85B0C6AB-4906-5932-12D4-5FAF7DC72C97}"/>
          </ac:spMkLst>
        </pc:spChg>
        <pc:graphicFrameChg chg="mod modGraphic">
          <ac:chgData name="Tường SKHĐT" userId="ab9568c39a88b08a" providerId="LiveId" clId="{ADF4280D-D618-4FE4-8B90-76ED620F0306}" dt="2024-10-01T09:45:38.861" v="3961" actId="1076"/>
          <ac:graphicFrameMkLst>
            <pc:docMk/>
            <pc:sldMk cId="1490492322" sldId="2147476417"/>
            <ac:graphicFrameMk id="2" creationId="{22860E35-712D-B7A9-8165-92366F28FBEA}"/>
          </ac:graphicFrameMkLst>
        </pc:graphicFrameChg>
        <pc:graphicFrameChg chg="add">
          <ac:chgData name="Tường SKHĐT" userId="ab9568c39a88b08a" providerId="LiveId" clId="{ADF4280D-D618-4FE4-8B90-76ED620F0306}" dt="2024-10-01T09:44:34.607" v="3951"/>
          <ac:graphicFrameMkLst>
            <pc:docMk/>
            <pc:sldMk cId="1490492322" sldId="2147476417"/>
            <ac:graphicFrameMk id="3" creationId="{C5D53D7A-703C-0F61-087E-1949BF578251}"/>
          </ac:graphicFrameMkLst>
        </pc:graphicFrameChg>
      </pc:sldChg>
      <pc:sldChg chg="modSp add mod">
        <pc:chgData name="Tường SKHĐT" userId="ab9568c39a88b08a" providerId="LiveId" clId="{ADF4280D-D618-4FE4-8B90-76ED620F0306}" dt="2024-10-01T09:42:38.320" v="3944" actId="207"/>
        <pc:sldMkLst>
          <pc:docMk/>
          <pc:sldMk cId="2272179588" sldId="2147476418"/>
        </pc:sldMkLst>
        <pc:graphicFrameChg chg="modGraphic">
          <ac:chgData name="Tường SKHĐT" userId="ab9568c39a88b08a" providerId="LiveId" clId="{ADF4280D-D618-4FE4-8B90-76ED620F0306}" dt="2024-10-01T09:42:38.320" v="3944" actId="207"/>
          <ac:graphicFrameMkLst>
            <pc:docMk/>
            <pc:sldMk cId="2272179588" sldId="2147476418"/>
            <ac:graphicFrameMk id="2" creationId="{FF7070A7-B064-5F59-653C-C5DD54AD2BA1}"/>
          </ac:graphicFrameMkLst>
        </pc:graphicFrameChg>
      </pc:sldChg>
      <pc:sldChg chg="modSp add mod">
        <pc:chgData name="Tường SKHĐT" userId="ab9568c39a88b08a" providerId="LiveId" clId="{ADF4280D-D618-4FE4-8B90-76ED620F0306}" dt="2024-10-01T09:42:44.868" v="3945" actId="207"/>
        <pc:sldMkLst>
          <pc:docMk/>
          <pc:sldMk cId="3460353602" sldId="2147476419"/>
        </pc:sldMkLst>
        <pc:graphicFrameChg chg="modGraphic">
          <ac:chgData name="Tường SKHĐT" userId="ab9568c39a88b08a" providerId="LiveId" clId="{ADF4280D-D618-4FE4-8B90-76ED620F0306}" dt="2024-10-01T09:42:44.868" v="3945" actId="207"/>
          <ac:graphicFrameMkLst>
            <pc:docMk/>
            <pc:sldMk cId="3460353602" sldId="2147476419"/>
            <ac:graphicFrameMk id="3" creationId="{4EBE7740-9142-7DDC-678A-CCFFEFD31186}"/>
          </ac:graphicFrameMkLst>
        </pc:graphicFrameChg>
      </pc:sldChg>
      <pc:sldChg chg="modSp add mod">
        <pc:chgData name="Tường SKHĐT" userId="ab9568c39a88b08a" providerId="LiveId" clId="{ADF4280D-D618-4FE4-8B90-76ED620F0306}" dt="2024-10-01T10:09:01.545" v="4001" actId="122"/>
        <pc:sldMkLst>
          <pc:docMk/>
          <pc:sldMk cId="2724516829" sldId="2147476420"/>
        </pc:sldMkLst>
        <pc:graphicFrameChg chg="mod modGraphic">
          <ac:chgData name="Tường SKHĐT" userId="ab9568c39a88b08a" providerId="LiveId" clId="{ADF4280D-D618-4FE4-8B90-76ED620F0306}" dt="2024-10-01T10:09:01.545" v="4001" actId="122"/>
          <ac:graphicFrameMkLst>
            <pc:docMk/>
            <pc:sldMk cId="2724516829" sldId="2147476420"/>
            <ac:graphicFrameMk id="2" creationId="{F0BB8339-0508-D6A7-7B27-E05BAAC2893B}"/>
          </ac:graphicFrameMkLst>
        </pc:graphicFrameChg>
      </pc:sldChg>
      <pc:sldChg chg="modSp add mod">
        <pc:chgData name="Tường SKHĐT" userId="ab9568c39a88b08a" providerId="LiveId" clId="{ADF4280D-D618-4FE4-8B90-76ED620F0306}" dt="2024-10-01T10:12:27.720" v="4086" actId="20577"/>
        <pc:sldMkLst>
          <pc:docMk/>
          <pc:sldMk cId="2006201369" sldId="2147476421"/>
        </pc:sldMkLst>
        <pc:graphicFrameChg chg="modGraphic">
          <ac:chgData name="Tường SKHĐT" userId="ab9568c39a88b08a" providerId="LiveId" clId="{ADF4280D-D618-4FE4-8B90-76ED620F0306}" dt="2024-10-01T10:12:27.720" v="4086" actId="20577"/>
          <ac:graphicFrameMkLst>
            <pc:docMk/>
            <pc:sldMk cId="2006201369" sldId="2147476421"/>
            <ac:graphicFrameMk id="3" creationId="{C38B2BC2-DFB3-94A4-7E42-AABFCB9F2ACC}"/>
          </ac:graphicFrameMkLst>
        </pc:graphicFrameChg>
      </pc:sldChg>
      <pc:sldChg chg="modSp add mod">
        <pc:chgData name="Tường SKHĐT" userId="ab9568c39a88b08a" providerId="LiveId" clId="{ADF4280D-D618-4FE4-8B90-76ED620F0306}" dt="2024-10-01T10:32:05.704" v="4103" actId="6549"/>
        <pc:sldMkLst>
          <pc:docMk/>
          <pc:sldMk cId="1438711502" sldId="2147476422"/>
        </pc:sldMkLst>
        <pc:graphicFrameChg chg="modGraphic">
          <ac:chgData name="Tường SKHĐT" userId="ab9568c39a88b08a" providerId="LiveId" clId="{ADF4280D-D618-4FE4-8B90-76ED620F0306}" dt="2024-10-01T10:32:05.704" v="4103" actId="6549"/>
          <ac:graphicFrameMkLst>
            <pc:docMk/>
            <pc:sldMk cId="1438711502" sldId="2147476422"/>
            <ac:graphicFrameMk id="3" creationId="{8C29FFDB-2FA9-0A23-683A-C603DE1B363A}"/>
          </ac:graphicFrameMkLst>
        </pc:graphicFrameChg>
      </pc:sldChg>
      <pc:sldChg chg="add">
        <pc:chgData name="Tường SKHĐT" userId="ab9568c39a88b08a" providerId="LiveId" clId="{ADF4280D-D618-4FE4-8B90-76ED620F0306}" dt="2024-10-01T10:31:15.061" v="4087"/>
        <pc:sldMkLst>
          <pc:docMk/>
          <pc:sldMk cId="2233294802" sldId="2147476423"/>
        </pc:sldMkLst>
      </pc:sldChg>
      <pc:sldChg chg="modSp add mod">
        <pc:chgData name="Tường SKHĐT" userId="ab9568c39a88b08a" providerId="LiveId" clId="{ADF4280D-D618-4FE4-8B90-76ED620F0306}" dt="2024-10-01T10:33:18.502" v="4154" actId="20577"/>
        <pc:sldMkLst>
          <pc:docMk/>
          <pc:sldMk cId="486514616" sldId="2147476424"/>
        </pc:sldMkLst>
        <pc:graphicFrameChg chg="modGraphic">
          <ac:chgData name="Tường SKHĐT" userId="ab9568c39a88b08a" providerId="LiveId" clId="{ADF4280D-D618-4FE4-8B90-76ED620F0306}" dt="2024-10-01T10:33:18.502" v="4154" actId="20577"/>
          <ac:graphicFrameMkLst>
            <pc:docMk/>
            <pc:sldMk cId="486514616" sldId="2147476424"/>
            <ac:graphicFrameMk id="3" creationId="{F79B1FF7-AF8C-8F8D-4A7A-7073D7AFBA00}"/>
          </ac:graphicFrameMkLst>
        </pc:graphicFrameChg>
      </pc:sldChg>
    </pc:docChg>
  </pc:docChgLst>
  <pc:docChgLst>
    <pc:chgData name="Tường SKHĐT" userId="ab9568c39a88b08a" providerId="LiveId" clId="{71531423-3E47-43AA-8085-8CD9E719939A}"/>
    <pc:docChg chg="undo custSel addSld delSld modSld">
      <pc:chgData name="Tường SKHĐT" userId="ab9568c39a88b08a" providerId="LiveId" clId="{71531423-3E47-43AA-8085-8CD9E719939A}" dt="2024-09-20T04:11:34.057" v="761" actId="20577"/>
      <pc:docMkLst>
        <pc:docMk/>
      </pc:docMkLst>
      <pc:sldChg chg="modSp mod">
        <pc:chgData name="Tường SKHĐT" userId="ab9568c39a88b08a" providerId="LiveId" clId="{71531423-3E47-43AA-8085-8CD9E719939A}" dt="2024-09-20T02:52:05.790" v="139" actId="20577"/>
        <pc:sldMkLst>
          <pc:docMk/>
          <pc:sldMk cId="293803616" sldId="2147473681"/>
        </pc:sldMkLst>
        <pc:graphicFrameChg chg="modGraphic">
          <ac:chgData name="Tường SKHĐT" userId="ab9568c39a88b08a" providerId="LiveId" clId="{71531423-3E47-43AA-8085-8CD9E719939A}" dt="2024-09-20T02:52:05.790" v="139" actId="20577"/>
          <ac:graphicFrameMkLst>
            <pc:docMk/>
            <pc:sldMk cId="293803616" sldId="2147473681"/>
            <ac:graphicFrameMk id="8" creationId="{B5E5335D-2EED-82AF-3A59-FAE8BB94EAE1}"/>
          </ac:graphicFrameMkLst>
        </pc:graphicFrameChg>
      </pc:sldChg>
      <pc:sldChg chg="delSp modSp mod">
        <pc:chgData name="Tường SKHĐT" userId="ab9568c39a88b08a" providerId="LiveId" clId="{71531423-3E47-43AA-8085-8CD9E719939A}" dt="2024-09-20T04:00:44.578" v="597" actId="1076"/>
        <pc:sldMkLst>
          <pc:docMk/>
          <pc:sldMk cId="1957643202" sldId="2147473838"/>
        </pc:sldMkLst>
        <pc:graphicFrameChg chg="mod modGraphic">
          <ac:chgData name="Tường SKHĐT" userId="ab9568c39a88b08a" providerId="LiveId" clId="{71531423-3E47-43AA-8085-8CD9E719939A}" dt="2024-09-20T04:00:44.578" v="597" actId="1076"/>
          <ac:graphicFrameMkLst>
            <pc:docMk/>
            <pc:sldMk cId="1957643202" sldId="2147473838"/>
            <ac:graphicFrameMk id="2" creationId="{889666F8-E106-90F5-AF53-DF2CEFCEA2DB}"/>
          </ac:graphicFrameMkLst>
        </pc:graphicFrameChg>
        <pc:graphicFrameChg chg="del">
          <ac:chgData name="Tường SKHĐT" userId="ab9568c39a88b08a" providerId="LiveId" clId="{71531423-3E47-43AA-8085-8CD9E719939A}" dt="2024-09-20T03:59:14.611" v="573" actId="21"/>
          <ac:graphicFrameMkLst>
            <pc:docMk/>
            <pc:sldMk cId="1957643202" sldId="2147473838"/>
            <ac:graphicFrameMk id="3" creationId="{E8D888CF-4471-5BDD-6979-3419CB6F8D4F}"/>
          </ac:graphicFrameMkLst>
        </pc:graphicFrameChg>
      </pc:sldChg>
      <pc:sldChg chg="delSp modSp mod">
        <pc:chgData name="Tường SKHĐT" userId="ab9568c39a88b08a" providerId="LiveId" clId="{71531423-3E47-43AA-8085-8CD9E719939A}" dt="2024-09-20T04:09:43.632" v="681" actId="404"/>
        <pc:sldMkLst>
          <pc:docMk/>
          <pc:sldMk cId="3752301376" sldId="2147473839"/>
        </pc:sldMkLst>
        <pc:spChg chg="mod">
          <ac:chgData name="Tường SKHĐT" userId="ab9568c39a88b08a" providerId="LiveId" clId="{71531423-3E47-43AA-8085-8CD9E719939A}" dt="2024-09-20T04:07:35.839" v="643" actId="1076"/>
          <ac:spMkLst>
            <pc:docMk/>
            <pc:sldMk cId="3752301376" sldId="2147473839"/>
            <ac:spMk id="5" creationId="{85B0C6AB-4906-5932-12D4-5FAF7DC72C97}"/>
          </ac:spMkLst>
        </pc:spChg>
        <pc:graphicFrameChg chg="mod modGraphic">
          <ac:chgData name="Tường SKHĐT" userId="ab9568c39a88b08a" providerId="LiveId" clId="{71531423-3E47-43AA-8085-8CD9E719939A}" dt="2024-09-20T04:09:43.632" v="681" actId="404"/>
          <ac:graphicFrameMkLst>
            <pc:docMk/>
            <pc:sldMk cId="3752301376" sldId="2147473839"/>
            <ac:graphicFrameMk id="2" creationId="{B7388803-43FE-1FC2-239C-3AEC169053BF}"/>
          </ac:graphicFrameMkLst>
        </pc:graphicFrameChg>
        <pc:graphicFrameChg chg="del">
          <ac:chgData name="Tường SKHĐT" userId="ab9568c39a88b08a" providerId="LiveId" clId="{71531423-3E47-43AA-8085-8CD9E719939A}" dt="2024-09-20T04:05:39.942" v="615" actId="21"/>
          <ac:graphicFrameMkLst>
            <pc:docMk/>
            <pc:sldMk cId="3752301376" sldId="2147473839"/>
            <ac:graphicFrameMk id="3" creationId="{3A0F476A-9818-2794-EFBD-4ACC922C21B3}"/>
          </ac:graphicFrameMkLst>
        </pc:graphicFrameChg>
      </pc:sldChg>
      <pc:sldChg chg="modSp mod">
        <pc:chgData name="Tường SKHĐT" userId="ab9568c39a88b08a" providerId="LiveId" clId="{71531423-3E47-43AA-8085-8CD9E719939A}" dt="2024-09-20T02:53:12.372" v="158" actId="20577"/>
        <pc:sldMkLst>
          <pc:docMk/>
          <pc:sldMk cId="3852474045" sldId="2147476326"/>
        </pc:sldMkLst>
        <pc:spChg chg="mod">
          <ac:chgData name="Tường SKHĐT" userId="ab9568c39a88b08a" providerId="LiveId" clId="{71531423-3E47-43AA-8085-8CD9E719939A}" dt="2024-09-20T02:53:12.372" v="158" actId="20577"/>
          <ac:spMkLst>
            <pc:docMk/>
            <pc:sldMk cId="3852474045" sldId="2147476326"/>
            <ac:spMk id="7" creationId="{3D04B034-52E2-772C-5CBC-659F4E57483C}"/>
          </ac:spMkLst>
        </pc:spChg>
      </pc:sldChg>
      <pc:sldChg chg="modSp mod">
        <pc:chgData name="Tường SKHĐT" userId="ab9568c39a88b08a" providerId="LiveId" clId="{71531423-3E47-43AA-8085-8CD9E719939A}" dt="2024-09-20T02:51:46.890" v="137" actId="20577"/>
        <pc:sldMkLst>
          <pc:docMk/>
          <pc:sldMk cId="3998300180" sldId="2147476335"/>
        </pc:sldMkLst>
        <pc:graphicFrameChg chg="modGraphic">
          <ac:chgData name="Tường SKHĐT" userId="ab9568c39a88b08a" providerId="LiveId" clId="{71531423-3E47-43AA-8085-8CD9E719939A}" dt="2024-09-20T02:51:46.890" v="137" actId="20577"/>
          <ac:graphicFrameMkLst>
            <pc:docMk/>
            <pc:sldMk cId="3998300180" sldId="2147476335"/>
            <ac:graphicFrameMk id="8" creationId="{B5E5335D-2EED-82AF-3A59-FAE8BB94EAE1}"/>
          </ac:graphicFrameMkLst>
        </pc:graphicFrameChg>
      </pc:sldChg>
      <pc:sldChg chg="modSp mod">
        <pc:chgData name="Tường SKHĐT" userId="ab9568c39a88b08a" providerId="LiveId" clId="{71531423-3E47-43AA-8085-8CD9E719939A}" dt="2024-09-20T03:22:32.551" v="565" actId="20577"/>
        <pc:sldMkLst>
          <pc:docMk/>
          <pc:sldMk cId="1513528646" sldId="2147476346"/>
        </pc:sldMkLst>
        <pc:spChg chg="mod">
          <ac:chgData name="Tường SKHĐT" userId="ab9568c39a88b08a" providerId="LiveId" clId="{71531423-3E47-43AA-8085-8CD9E719939A}" dt="2024-09-20T03:22:32.551" v="565" actId="20577"/>
          <ac:spMkLst>
            <pc:docMk/>
            <pc:sldMk cId="1513528646" sldId="2147476346"/>
            <ac:spMk id="40963" creationId="{A7AC515C-C3EC-B8A0-D33F-FD85E6854517}"/>
          </ac:spMkLst>
        </pc:spChg>
      </pc:sldChg>
      <pc:sldChg chg="modSp mod">
        <pc:chgData name="Tường SKHĐT" userId="ab9568c39a88b08a" providerId="LiveId" clId="{71531423-3E47-43AA-8085-8CD9E719939A}" dt="2024-09-20T04:09:51.418" v="688" actId="20577"/>
        <pc:sldMkLst>
          <pc:docMk/>
          <pc:sldMk cId="981282780" sldId="2147476380"/>
        </pc:sldMkLst>
        <pc:spChg chg="mod">
          <ac:chgData name="Tường SKHĐT" userId="ab9568c39a88b08a" providerId="LiveId" clId="{71531423-3E47-43AA-8085-8CD9E719939A}" dt="2024-09-20T04:09:51.418" v="688" actId="20577"/>
          <ac:spMkLst>
            <pc:docMk/>
            <pc:sldMk cId="981282780" sldId="2147476380"/>
            <ac:spMk id="2" creationId="{238CF968-F5F9-238F-7A5F-34A03AE42E1B}"/>
          </ac:spMkLst>
        </pc:spChg>
      </pc:sldChg>
      <pc:sldChg chg="modSp mod">
        <pc:chgData name="Tường SKHĐT" userId="ab9568c39a88b08a" providerId="LiveId" clId="{71531423-3E47-43AA-8085-8CD9E719939A}" dt="2024-09-20T02:49:24.253" v="7" actId="20577"/>
        <pc:sldMkLst>
          <pc:docMk/>
          <pc:sldMk cId="916204238" sldId="2147476382"/>
        </pc:sldMkLst>
        <pc:spChg chg="mod">
          <ac:chgData name="Tường SKHĐT" userId="ab9568c39a88b08a" providerId="LiveId" clId="{71531423-3E47-43AA-8085-8CD9E719939A}" dt="2024-09-20T02:49:18.646" v="3" actId="20577"/>
          <ac:spMkLst>
            <pc:docMk/>
            <pc:sldMk cId="916204238" sldId="2147476382"/>
            <ac:spMk id="3" creationId="{9C4B6EDD-2FF8-1579-A98A-96F6002EC4FF}"/>
          </ac:spMkLst>
        </pc:spChg>
        <pc:spChg chg="mod">
          <ac:chgData name="Tường SKHĐT" userId="ab9568c39a88b08a" providerId="LiveId" clId="{71531423-3E47-43AA-8085-8CD9E719939A}" dt="2024-09-20T02:49:24.253" v="7" actId="20577"/>
          <ac:spMkLst>
            <pc:docMk/>
            <pc:sldMk cId="916204238" sldId="2147476382"/>
            <ac:spMk id="6" creationId="{06D03D79-0B62-8633-2463-3F508B07C798}"/>
          </ac:spMkLst>
        </pc:spChg>
        <pc:spChg chg="mod">
          <ac:chgData name="Tường SKHĐT" userId="ab9568c39a88b08a" providerId="LiveId" clId="{71531423-3E47-43AA-8085-8CD9E719939A}" dt="2024-09-20T02:49:21.895" v="5" actId="20577"/>
          <ac:spMkLst>
            <pc:docMk/>
            <pc:sldMk cId="916204238" sldId="2147476382"/>
            <ac:spMk id="7" creationId="{E6639C72-69F2-1AB3-FDD1-BBD1532EF732}"/>
          </ac:spMkLst>
        </pc:spChg>
      </pc:sldChg>
      <pc:sldChg chg="modSp">
        <pc:chgData name="Tường SKHĐT" userId="ab9568c39a88b08a" providerId="LiveId" clId="{71531423-3E47-43AA-8085-8CD9E719939A}" dt="2024-09-20T02:49:28.405" v="9" actId="20577"/>
        <pc:sldMkLst>
          <pc:docMk/>
          <pc:sldMk cId="294888241" sldId="2147476383"/>
        </pc:sldMkLst>
        <pc:graphicFrameChg chg="mod">
          <ac:chgData name="Tường SKHĐT" userId="ab9568c39a88b08a" providerId="LiveId" clId="{71531423-3E47-43AA-8085-8CD9E719939A}" dt="2024-09-20T02:49:28.405" v="9" actId="20577"/>
          <ac:graphicFrameMkLst>
            <pc:docMk/>
            <pc:sldMk cId="294888241" sldId="2147476383"/>
            <ac:graphicFrameMk id="3" creationId="{AC50B9E8-9F8A-748E-E089-8C267AD34C30}"/>
          </ac:graphicFrameMkLst>
        </pc:graphicFrameChg>
      </pc:sldChg>
      <pc:sldChg chg="modSp mod">
        <pc:chgData name="Tường SKHĐT" userId="ab9568c39a88b08a" providerId="LiveId" clId="{71531423-3E47-43AA-8085-8CD9E719939A}" dt="2024-09-20T02:55:09.361" v="310"/>
        <pc:sldMkLst>
          <pc:docMk/>
          <pc:sldMk cId="3608755459" sldId="2147476392"/>
        </pc:sldMkLst>
        <pc:graphicFrameChg chg="mod modGraphic">
          <ac:chgData name="Tường SKHĐT" userId="ab9568c39a88b08a" providerId="LiveId" clId="{71531423-3E47-43AA-8085-8CD9E719939A}" dt="2024-09-20T02:55:09.361" v="310"/>
          <ac:graphicFrameMkLst>
            <pc:docMk/>
            <pc:sldMk cId="3608755459" sldId="2147476392"/>
            <ac:graphicFrameMk id="2" creationId="{E51302D5-F56B-B44A-4B39-242555EDA128}"/>
          </ac:graphicFrameMkLst>
        </pc:graphicFrameChg>
      </pc:sldChg>
      <pc:sldChg chg="modSp mod">
        <pc:chgData name="Tường SKHĐT" userId="ab9568c39a88b08a" providerId="LiveId" clId="{71531423-3E47-43AA-8085-8CD9E719939A}" dt="2024-09-20T02:53:21.213" v="160" actId="20577"/>
        <pc:sldMkLst>
          <pc:docMk/>
          <pc:sldMk cId="658412988" sldId="2147476396"/>
        </pc:sldMkLst>
        <pc:spChg chg="mod">
          <ac:chgData name="Tường SKHĐT" userId="ab9568c39a88b08a" providerId="LiveId" clId="{71531423-3E47-43AA-8085-8CD9E719939A}" dt="2024-09-20T02:53:21.213" v="160" actId="20577"/>
          <ac:spMkLst>
            <pc:docMk/>
            <pc:sldMk cId="658412988" sldId="2147476396"/>
            <ac:spMk id="2" creationId="{A2518717-EF87-0090-E7D4-4415084501BD}"/>
          </ac:spMkLst>
        </pc:spChg>
      </pc:sldChg>
      <pc:sldChg chg="modSp mod">
        <pc:chgData name="Tường SKHĐT" userId="ab9568c39a88b08a" providerId="LiveId" clId="{71531423-3E47-43AA-8085-8CD9E719939A}" dt="2024-09-20T04:11:34.057" v="761" actId="20577"/>
        <pc:sldMkLst>
          <pc:docMk/>
          <pc:sldMk cId="605900043" sldId="2147476397"/>
        </pc:sldMkLst>
        <pc:graphicFrameChg chg="modGraphic">
          <ac:chgData name="Tường SKHĐT" userId="ab9568c39a88b08a" providerId="LiveId" clId="{71531423-3E47-43AA-8085-8CD9E719939A}" dt="2024-09-20T04:11:34.057" v="761" actId="20577"/>
          <ac:graphicFrameMkLst>
            <pc:docMk/>
            <pc:sldMk cId="605900043" sldId="2147476397"/>
            <ac:graphicFrameMk id="8" creationId="{B5E5335D-2EED-82AF-3A59-FAE8BB94EAE1}"/>
          </ac:graphicFrameMkLst>
        </pc:graphicFrameChg>
      </pc:sldChg>
      <pc:sldChg chg="modSp mod">
        <pc:chgData name="Tường SKHĐT" userId="ab9568c39a88b08a" providerId="LiveId" clId="{71531423-3E47-43AA-8085-8CD9E719939A}" dt="2024-09-20T03:20:25.258" v="553" actId="14100"/>
        <pc:sldMkLst>
          <pc:docMk/>
          <pc:sldMk cId="3471379117" sldId="2147476398"/>
        </pc:sldMkLst>
        <pc:graphicFrameChg chg="modGraphic">
          <ac:chgData name="Tường SKHĐT" userId="ab9568c39a88b08a" providerId="LiveId" clId="{71531423-3E47-43AA-8085-8CD9E719939A}" dt="2024-09-20T03:19:39.967" v="538" actId="20577"/>
          <ac:graphicFrameMkLst>
            <pc:docMk/>
            <pc:sldMk cId="3471379117" sldId="2147476398"/>
            <ac:graphicFrameMk id="4" creationId="{9A682E59-E179-2A58-D3F5-0E52C56EEFF2}"/>
          </ac:graphicFrameMkLst>
        </pc:graphicFrameChg>
        <pc:graphicFrameChg chg="mod">
          <ac:chgData name="Tường SKHĐT" userId="ab9568c39a88b08a" providerId="LiveId" clId="{71531423-3E47-43AA-8085-8CD9E719939A}" dt="2024-09-20T03:20:25.258" v="553" actId="14100"/>
          <ac:graphicFrameMkLst>
            <pc:docMk/>
            <pc:sldMk cId="3471379117" sldId="2147476398"/>
            <ac:graphicFrameMk id="9" creationId="{ADCA8F29-1AF2-47B6-14A4-74BE24D06883}"/>
          </ac:graphicFrameMkLst>
        </pc:graphicFrameChg>
        <pc:graphicFrameChg chg="modGraphic">
          <ac:chgData name="Tường SKHĐT" userId="ab9568c39a88b08a" providerId="LiveId" clId="{71531423-3E47-43AA-8085-8CD9E719939A}" dt="2024-09-20T03:19:42.782" v="540" actId="20577"/>
          <ac:graphicFrameMkLst>
            <pc:docMk/>
            <pc:sldMk cId="3471379117" sldId="2147476398"/>
            <ac:graphicFrameMk id="10" creationId="{EB528CB7-05B4-7905-3410-5A1FC60E03C8}"/>
          </ac:graphicFrameMkLst>
        </pc:graphicFrameChg>
      </pc:sldChg>
      <pc:sldChg chg="modSp mod">
        <pc:chgData name="Tường SKHĐT" userId="ab9568c39a88b08a" providerId="LiveId" clId="{71531423-3E47-43AA-8085-8CD9E719939A}" dt="2024-09-20T03:18:13.037" v="488" actId="20577"/>
        <pc:sldMkLst>
          <pc:docMk/>
          <pc:sldMk cId="471371578" sldId="2147476399"/>
        </pc:sldMkLst>
        <pc:spChg chg="mod">
          <ac:chgData name="Tường SKHĐT" userId="ab9568c39a88b08a" providerId="LiveId" clId="{71531423-3E47-43AA-8085-8CD9E719939A}" dt="2024-09-20T03:16:12.910" v="326" actId="20577"/>
          <ac:spMkLst>
            <pc:docMk/>
            <pc:sldMk cId="471371578" sldId="2147476399"/>
            <ac:spMk id="3" creationId="{A0D5D58A-756E-802D-A09E-1BEA6D184E77}"/>
          </ac:spMkLst>
        </pc:spChg>
        <pc:spChg chg="mod">
          <ac:chgData name="Tường SKHĐT" userId="ab9568c39a88b08a" providerId="LiveId" clId="{71531423-3E47-43AA-8085-8CD9E719939A}" dt="2024-09-20T03:18:13.037" v="488" actId="20577"/>
          <ac:spMkLst>
            <pc:docMk/>
            <pc:sldMk cId="471371578" sldId="2147476399"/>
            <ac:spMk id="6" creationId="{81B6DC98-C123-5771-E46D-17ED3EE03739}"/>
          </ac:spMkLst>
        </pc:spChg>
        <pc:spChg chg="mod">
          <ac:chgData name="Tường SKHĐT" userId="ab9568c39a88b08a" providerId="LiveId" clId="{71531423-3E47-43AA-8085-8CD9E719939A}" dt="2024-09-20T03:17:21.566" v="390" actId="20577"/>
          <ac:spMkLst>
            <pc:docMk/>
            <pc:sldMk cId="471371578" sldId="2147476399"/>
            <ac:spMk id="16" creationId="{CD1FFBD1-4EFA-ED54-8F81-E3C9559069D4}"/>
          </ac:spMkLst>
        </pc:spChg>
        <pc:spChg chg="mod">
          <ac:chgData name="Tường SKHĐT" userId="ab9568c39a88b08a" providerId="LiveId" clId="{71531423-3E47-43AA-8085-8CD9E719939A}" dt="2024-09-20T03:16:20.251" v="334" actId="20577"/>
          <ac:spMkLst>
            <pc:docMk/>
            <pc:sldMk cId="471371578" sldId="2147476399"/>
            <ac:spMk id="17" creationId="{227F0722-3FD1-20AC-1889-4BEC4E408B20}"/>
          </ac:spMkLst>
        </pc:spChg>
        <pc:spChg chg="mod">
          <ac:chgData name="Tường SKHĐT" userId="ab9568c39a88b08a" providerId="LiveId" clId="{71531423-3E47-43AA-8085-8CD9E719939A}" dt="2024-09-20T03:17:42.893" v="464" actId="20577"/>
          <ac:spMkLst>
            <pc:docMk/>
            <pc:sldMk cId="471371578" sldId="2147476399"/>
            <ac:spMk id="18" creationId="{34F63EF8-BB71-3877-EDA9-5BA9EE3FB077}"/>
          </ac:spMkLst>
        </pc:spChg>
        <pc:spChg chg="mod">
          <ac:chgData name="Tường SKHĐT" userId="ab9568c39a88b08a" providerId="LiveId" clId="{71531423-3E47-43AA-8085-8CD9E719939A}" dt="2024-09-20T03:17:10.326" v="380" actId="20577"/>
          <ac:spMkLst>
            <pc:docMk/>
            <pc:sldMk cId="471371578" sldId="2147476399"/>
            <ac:spMk id="19" creationId="{7E1B28B2-E2F7-8C5A-E350-C981F667F0AE}"/>
          </ac:spMkLst>
        </pc:spChg>
        <pc:spChg chg="mod">
          <ac:chgData name="Tường SKHĐT" userId="ab9568c39a88b08a" providerId="LiveId" clId="{71531423-3E47-43AA-8085-8CD9E719939A}" dt="2024-09-20T03:17:25.872" v="398" actId="20577"/>
          <ac:spMkLst>
            <pc:docMk/>
            <pc:sldMk cId="471371578" sldId="2147476399"/>
            <ac:spMk id="20" creationId="{3E0C8D21-0D0F-9FC1-9373-B4FE0AFFD371}"/>
          </ac:spMkLst>
        </pc:spChg>
        <pc:spChg chg="mod">
          <ac:chgData name="Tường SKHĐT" userId="ab9568c39a88b08a" providerId="LiveId" clId="{71531423-3E47-43AA-8085-8CD9E719939A}" dt="2024-09-20T03:16:35.605" v="350" actId="20577"/>
          <ac:spMkLst>
            <pc:docMk/>
            <pc:sldMk cId="471371578" sldId="2147476399"/>
            <ac:spMk id="720" creationId="{00000000-0000-0000-0000-000000000000}"/>
          </ac:spMkLst>
        </pc:spChg>
        <pc:spChg chg="mod">
          <ac:chgData name="Tường SKHĐT" userId="ab9568c39a88b08a" providerId="LiveId" clId="{71531423-3E47-43AA-8085-8CD9E719939A}" dt="2024-09-20T03:17:05.662" v="372" actId="20577"/>
          <ac:spMkLst>
            <pc:docMk/>
            <pc:sldMk cId="471371578" sldId="2147476399"/>
            <ac:spMk id="726" creationId="{00000000-0000-0000-0000-000000000000}"/>
          </ac:spMkLst>
        </pc:spChg>
      </pc:sldChg>
      <pc:sldChg chg="modSp mod">
        <pc:chgData name="Tường SKHĐT" userId="ab9568c39a88b08a" providerId="LiveId" clId="{71531423-3E47-43AA-8085-8CD9E719939A}" dt="2024-09-20T04:10:33.730" v="691" actId="20577"/>
        <pc:sldMkLst>
          <pc:docMk/>
          <pc:sldMk cId="164673341" sldId="2147476400"/>
        </pc:sldMkLst>
        <pc:spChg chg="mod">
          <ac:chgData name="Tường SKHĐT" userId="ab9568c39a88b08a" providerId="LiveId" clId="{71531423-3E47-43AA-8085-8CD9E719939A}" dt="2024-09-20T02:52:49.653" v="155" actId="20577"/>
          <ac:spMkLst>
            <pc:docMk/>
            <pc:sldMk cId="164673341" sldId="2147476400"/>
            <ac:spMk id="27" creationId="{01DC26C3-E6F4-C27A-8624-3A65D81B6008}"/>
          </ac:spMkLst>
        </pc:spChg>
        <pc:graphicFrameChg chg="modGraphic">
          <ac:chgData name="Tường SKHĐT" userId="ab9568c39a88b08a" providerId="LiveId" clId="{71531423-3E47-43AA-8085-8CD9E719939A}" dt="2024-09-20T04:10:33.730" v="691" actId="20577"/>
          <ac:graphicFrameMkLst>
            <pc:docMk/>
            <pc:sldMk cId="164673341" sldId="2147476400"/>
            <ac:graphicFrameMk id="4" creationId="{23765F39-D609-9A92-3ECF-A031D049A61B}"/>
          </ac:graphicFrameMkLst>
        </pc:graphicFrameChg>
      </pc:sldChg>
      <pc:sldChg chg="modSp mod">
        <pc:chgData name="Tường SKHĐT" userId="ab9568c39a88b08a" providerId="LiveId" clId="{71531423-3E47-43AA-8085-8CD9E719939A}" dt="2024-09-20T02:52:35.173" v="153" actId="20577"/>
        <pc:sldMkLst>
          <pc:docMk/>
          <pc:sldMk cId="3261645990" sldId="2147476401"/>
        </pc:sldMkLst>
        <pc:graphicFrameChg chg="modGraphic">
          <ac:chgData name="Tường SKHĐT" userId="ab9568c39a88b08a" providerId="LiveId" clId="{71531423-3E47-43AA-8085-8CD9E719939A}" dt="2024-09-20T02:52:35.173" v="153" actId="20577"/>
          <ac:graphicFrameMkLst>
            <pc:docMk/>
            <pc:sldMk cId="3261645990" sldId="2147476401"/>
            <ac:graphicFrameMk id="5" creationId="{623C9657-954D-219B-C03C-7393E8600955}"/>
          </ac:graphicFrameMkLst>
        </pc:graphicFrameChg>
        <pc:graphicFrameChg chg="modGraphic">
          <ac:chgData name="Tường SKHĐT" userId="ab9568c39a88b08a" providerId="LiveId" clId="{71531423-3E47-43AA-8085-8CD9E719939A}" dt="2024-09-20T02:52:24.825" v="149" actId="20577"/>
          <ac:graphicFrameMkLst>
            <pc:docMk/>
            <pc:sldMk cId="3261645990" sldId="2147476401"/>
            <ac:graphicFrameMk id="7" creationId="{8C111DB2-3155-8868-4AD6-91C52E56A6E9}"/>
          </ac:graphicFrameMkLst>
        </pc:graphicFrameChg>
      </pc:sldChg>
      <pc:sldChg chg="modSp mod">
        <pc:chgData name="Tường SKHĐT" userId="ab9568c39a88b08a" providerId="LiveId" clId="{71531423-3E47-43AA-8085-8CD9E719939A}" dt="2024-09-20T02:52:14.566" v="143" actId="20577"/>
        <pc:sldMkLst>
          <pc:docMk/>
          <pc:sldMk cId="2351651380" sldId="2147476402"/>
        </pc:sldMkLst>
        <pc:graphicFrameChg chg="modGraphic">
          <ac:chgData name="Tường SKHĐT" userId="ab9568c39a88b08a" providerId="LiveId" clId="{71531423-3E47-43AA-8085-8CD9E719939A}" dt="2024-09-20T02:52:14.566" v="143" actId="20577"/>
          <ac:graphicFrameMkLst>
            <pc:docMk/>
            <pc:sldMk cId="2351651380" sldId="2147476402"/>
            <ac:graphicFrameMk id="3" creationId="{0B2274AF-63B0-4ECE-D2AB-7AE7B50BCD17}"/>
          </ac:graphicFrameMkLst>
        </pc:graphicFrameChg>
      </pc:sldChg>
      <pc:sldChg chg="modSp mod">
        <pc:chgData name="Tường SKHĐT" userId="ab9568c39a88b08a" providerId="LiveId" clId="{71531423-3E47-43AA-8085-8CD9E719939A}" dt="2024-09-20T02:50:42.278" v="33" actId="20577"/>
        <pc:sldMkLst>
          <pc:docMk/>
          <pc:sldMk cId="3778123212" sldId="2147476403"/>
        </pc:sldMkLst>
        <pc:graphicFrameChg chg="modGraphic">
          <ac:chgData name="Tường SKHĐT" userId="ab9568c39a88b08a" providerId="LiveId" clId="{71531423-3E47-43AA-8085-8CD9E719939A}" dt="2024-09-20T02:50:42.278" v="33" actId="20577"/>
          <ac:graphicFrameMkLst>
            <pc:docMk/>
            <pc:sldMk cId="3778123212" sldId="2147476403"/>
            <ac:graphicFrameMk id="8" creationId="{B5E5335D-2EED-82AF-3A59-FAE8BB94EAE1}"/>
          </ac:graphicFrameMkLst>
        </pc:graphicFrameChg>
      </pc:sldChg>
      <pc:sldChg chg="add">
        <pc:chgData name="Tường SKHĐT" userId="ab9568c39a88b08a" providerId="LiveId" clId="{71531423-3E47-43AA-8085-8CD9E719939A}" dt="2024-09-20T03:22:50.240" v="566"/>
        <pc:sldMkLst>
          <pc:docMk/>
          <pc:sldMk cId="2753649073" sldId="2147476404"/>
        </pc:sldMkLst>
      </pc:sldChg>
      <pc:sldChg chg="modSp add mod">
        <pc:chgData name="Tường SKHĐT" userId="ab9568c39a88b08a" providerId="LiveId" clId="{71531423-3E47-43AA-8085-8CD9E719939A}" dt="2024-09-20T03:23:16.094" v="570" actId="20577"/>
        <pc:sldMkLst>
          <pc:docMk/>
          <pc:sldMk cId="79173371" sldId="2147476405"/>
        </pc:sldMkLst>
        <pc:spChg chg="mod">
          <ac:chgData name="Tường SKHĐT" userId="ab9568c39a88b08a" providerId="LiveId" clId="{71531423-3E47-43AA-8085-8CD9E719939A}" dt="2024-09-20T03:23:16.094" v="570" actId="20577"/>
          <ac:spMkLst>
            <pc:docMk/>
            <pc:sldMk cId="79173371" sldId="2147476405"/>
            <ac:spMk id="40963" creationId="{A7AC515C-C3EC-B8A0-D33F-FD85E6854517}"/>
          </ac:spMkLst>
        </pc:spChg>
      </pc:sldChg>
      <pc:sldChg chg="addSp delSp modSp add mod">
        <pc:chgData name="Tường SKHĐT" userId="ab9568c39a88b08a" providerId="LiveId" clId="{71531423-3E47-43AA-8085-8CD9E719939A}" dt="2024-09-20T04:08:42.038" v="657" actId="20577"/>
        <pc:sldMkLst>
          <pc:docMk/>
          <pc:sldMk cId="2189157763" sldId="2147476406"/>
        </pc:sldMkLst>
        <pc:spChg chg="del">
          <ac:chgData name="Tường SKHĐT" userId="ab9568c39a88b08a" providerId="LiveId" clId="{71531423-3E47-43AA-8085-8CD9E719939A}" dt="2024-09-20T04:07:19.228" v="638" actId="21"/>
          <ac:spMkLst>
            <pc:docMk/>
            <pc:sldMk cId="2189157763" sldId="2147476406"/>
            <ac:spMk id="4" creationId="{F2F47907-BFA6-9C9C-7410-0773243570E0}"/>
          </ac:spMkLst>
        </pc:spChg>
        <pc:spChg chg="del">
          <ac:chgData name="Tường SKHĐT" userId="ab9568c39a88b08a" providerId="LiveId" clId="{71531423-3E47-43AA-8085-8CD9E719939A}" dt="2024-09-20T04:07:12.799" v="637" actId="21"/>
          <ac:spMkLst>
            <pc:docMk/>
            <pc:sldMk cId="2189157763" sldId="2147476406"/>
            <ac:spMk id="5" creationId="{85B0C6AB-4906-5932-12D4-5FAF7DC72C97}"/>
          </ac:spMkLst>
        </pc:spChg>
        <pc:spChg chg="add mod">
          <ac:chgData name="Tường SKHĐT" userId="ab9568c39a88b08a" providerId="LiveId" clId="{71531423-3E47-43AA-8085-8CD9E719939A}" dt="2024-09-20T04:07:24.868" v="640" actId="1076"/>
          <ac:spMkLst>
            <pc:docMk/>
            <pc:sldMk cId="2189157763" sldId="2147476406"/>
            <ac:spMk id="7" creationId="{58C75249-034A-754C-F81D-A47FFE3CD856}"/>
          </ac:spMkLst>
        </pc:spChg>
        <pc:graphicFrameChg chg="del mod modGraphic">
          <ac:chgData name="Tường SKHĐT" userId="ab9568c39a88b08a" providerId="LiveId" clId="{71531423-3E47-43AA-8085-8CD9E719939A}" dt="2024-09-20T04:05:43.165" v="616" actId="21"/>
          <ac:graphicFrameMkLst>
            <pc:docMk/>
            <pc:sldMk cId="2189157763" sldId="2147476406"/>
            <ac:graphicFrameMk id="2" creationId="{05D26745-B0FA-50B4-4AB6-7584B0291E6D}"/>
          </ac:graphicFrameMkLst>
        </pc:graphicFrameChg>
        <pc:graphicFrameChg chg="del">
          <ac:chgData name="Tường SKHĐT" userId="ab9568c39a88b08a" providerId="LiveId" clId="{71531423-3E47-43AA-8085-8CD9E719939A}" dt="2024-09-20T04:01:07.057" v="599" actId="21"/>
          <ac:graphicFrameMkLst>
            <pc:docMk/>
            <pc:sldMk cId="2189157763" sldId="2147476406"/>
            <ac:graphicFrameMk id="3" creationId="{E8D888CF-4471-5BDD-6979-3419CB6F8D4F}"/>
          </ac:graphicFrameMkLst>
        </pc:graphicFrameChg>
        <pc:graphicFrameChg chg="mod modGraphic">
          <ac:chgData name="Tường SKHĐT" userId="ab9568c39a88b08a" providerId="LiveId" clId="{71531423-3E47-43AA-8085-8CD9E719939A}" dt="2024-09-20T04:08:42.038" v="657" actId="20577"/>
          <ac:graphicFrameMkLst>
            <pc:docMk/>
            <pc:sldMk cId="2189157763" sldId="2147476406"/>
            <ac:graphicFrameMk id="6" creationId="{C493CCA1-1922-BF5A-64D7-1F3BDFF79127}"/>
          </ac:graphicFrameMkLst>
        </pc:graphicFrameChg>
      </pc:sldChg>
    </pc:docChg>
  </pc:docChgLst>
  <pc:docChgLst>
    <pc:chgData name="Tường SKHĐT" userId="ab9568c39a88b08a" providerId="LiveId" clId="{39406E5F-A89F-4907-823B-0EED31B3B736}"/>
    <pc:docChg chg="undo custSel addSld delSld modSld">
      <pc:chgData name="Tường SKHĐT" userId="ab9568c39a88b08a" providerId="LiveId" clId="{39406E5F-A89F-4907-823B-0EED31B3B736}" dt="2024-09-10T09:56:15.760" v="541" actId="404"/>
      <pc:docMkLst>
        <pc:docMk/>
      </pc:docMkLst>
      <pc:sldChg chg="modSp mod">
        <pc:chgData name="Tường SKHĐT" userId="ab9568c39a88b08a" providerId="LiveId" clId="{39406E5F-A89F-4907-823B-0EED31B3B736}" dt="2024-09-10T09:54:24.855" v="530" actId="20577"/>
        <pc:sldMkLst>
          <pc:docMk/>
          <pc:sldMk cId="293803616" sldId="2147473681"/>
        </pc:sldMkLst>
        <pc:graphicFrameChg chg="modGraphic">
          <ac:chgData name="Tường SKHĐT" userId="ab9568c39a88b08a" providerId="LiveId" clId="{39406E5F-A89F-4907-823B-0EED31B3B736}" dt="2024-09-10T09:54:24.855" v="530" actId="20577"/>
          <ac:graphicFrameMkLst>
            <pc:docMk/>
            <pc:sldMk cId="293803616" sldId="2147473681"/>
            <ac:graphicFrameMk id="8" creationId="{B5E5335D-2EED-82AF-3A59-FAE8BB94EAE1}"/>
          </ac:graphicFrameMkLst>
        </pc:graphicFrameChg>
      </pc:sldChg>
      <pc:sldChg chg="modSp mod">
        <pc:chgData name="Tường SKHĐT" userId="ab9568c39a88b08a" providerId="LiveId" clId="{39406E5F-A89F-4907-823B-0EED31B3B736}" dt="2024-09-10T09:28:09.105" v="3" actId="20577"/>
        <pc:sldMkLst>
          <pc:docMk/>
          <pc:sldMk cId="1855791898" sldId="2147474108"/>
        </pc:sldMkLst>
        <pc:spChg chg="mod">
          <ac:chgData name="Tường SKHĐT" userId="ab9568c39a88b08a" providerId="LiveId" clId="{39406E5F-A89F-4907-823B-0EED31B3B736}" dt="2024-09-10T09:28:09.105" v="3" actId="20577"/>
          <ac:spMkLst>
            <pc:docMk/>
            <pc:sldMk cId="1855791898" sldId="2147474108"/>
            <ac:spMk id="2" creationId="{293E168C-8042-5B4E-A5A4-A5BF693AE2D6}"/>
          </ac:spMkLst>
        </pc:spChg>
      </pc:sldChg>
      <pc:sldChg chg="modSp mod">
        <pc:chgData name="Tường SKHĐT" userId="ab9568c39a88b08a" providerId="LiveId" clId="{39406E5F-A89F-4907-823B-0EED31B3B736}" dt="2024-09-10T09:28:13.964" v="5" actId="20577"/>
        <pc:sldMkLst>
          <pc:docMk/>
          <pc:sldMk cId="2625301549" sldId="2147474109"/>
        </pc:sldMkLst>
        <pc:spChg chg="mod">
          <ac:chgData name="Tường SKHĐT" userId="ab9568c39a88b08a" providerId="LiveId" clId="{39406E5F-A89F-4907-823B-0EED31B3B736}" dt="2024-09-10T09:28:13.964" v="5" actId="20577"/>
          <ac:spMkLst>
            <pc:docMk/>
            <pc:sldMk cId="2625301549" sldId="2147474109"/>
            <ac:spMk id="4" creationId="{A8ED73C0-6DEB-F036-A81D-A84B4FA62951}"/>
          </ac:spMkLst>
        </pc:spChg>
      </pc:sldChg>
      <pc:sldChg chg="modSp mod">
        <pc:chgData name="Tường SKHĐT" userId="ab9568c39a88b08a" providerId="LiveId" clId="{39406E5F-A89F-4907-823B-0EED31B3B736}" dt="2024-09-10T09:28:26.401" v="7" actId="20577"/>
        <pc:sldMkLst>
          <pc:docMk/>
          <pc:sldMk cId="3735850874" sldId="2147474111"/>
        </pc:sldMkLst>
        <pc:spChg chg="mod">
          <ac:chgData name="Tường SKHĐT" userId="ab9568c39a88b08a" providerId="LiveId" clId="{39406E5F-A89F-4907-823B-0EED31B3B736}" dt="2024-09-10T09:28:26.401" v="7" actId="20577"/>
          <ac:spMkLst>
            <pc:docMk/>
            <pc:sldMk cId="3735850874" sldId="2147474111"/>
            <ac:spMk id="4" creationId="{A8ED73C0-6DEB-F036-A81D-A84B4FA62951}"/>
          </ac:spMkLst>
        </pc:spChg>
      </pc:sldChg>
      <pc:sldChg chg="add del">
        <pc:chgData name="Tường SKHĐT" userId="ab9568c39a88b08a" providerId="LiveId" clId="{39406E5F-A89F-4907-823B-0EED31B3B736}" dt="2024-09-10T09:52:22.554" v="503"/>
        <pc:sldMkLst>
          <pc:docMk/>
          <pc:sldMk cId="3852474045" sldId="2147476326"/>
        </pc:sldMkLst>
      </pc:sldChg>
      <pc:sldChg chg="addSp delSp modSp mod">
        <pc:chgData name="Tường SKHĐT" userId="ab9568c39a88b08a" providerId="LiveId" clId="{39406E5F-A89F-4907-823B-0EED31B3B736}" dt="2024-09-10T09:53:40.683" v="524"/>
        <pc:sldMkLst>
          <pc:docMk/>
          <pc:sldMk cId="1453076751" sldId="2147476333"/>
        </pc:sldMkLst>
        <pc:graphicFrameChg chg="mod modGraphic">
          <ac:chgData name="Tường SKHĐT" userId="ab9568c39a88b08a" providerId="LiveId" clId="{39406E5F-A89F-4907-823B-0EED31B3B736}" dt="2024-09-10T09:53:30.386" v="522" actId="404"/>
          <ac:graphicFrameMkLst>
            <pc:docMk/>
            <pc:sldMk cId="1453076751" sldId="2147476333"/>
            <ac:graphicFrameMk id="2" creationId="{207C86B0-DBF4-FD20-221B-BD96FD50EA79}"/>
          </ac:graphicFrameMkLst>
        </pc:graphicFrameChg>
        <pc:picChg chg="add mod">
          <ac:chgData name="Tường SKHĐT" userId="ab9568c39a88b08a" providerId="LiveId" clId="{39406E5F-A89F-4907-823B-0EED31B3B736}" dt="2024-09-10T09:53:40.683" v="524"/>
          <ac:picMkLst>
            <pc:docMk/>
            <pc:sldMk cId="1453076751" sldId="2147476333"/>
            <ac:picMk id="3" creationId="{E5FC4AFE-9FF9-4D4B-4DDA-8F05674B786E}"/>
          </ac:picMkLst>
        </pc:picChg>
        <pc:picChg chg="add mod">
          <ac:chgData name="Tường SKHĐT" userId="ab9568c39a88b08a" providerId="LiveId" clId="{39406E5F-A89F-4907-823B-0EED31B3B736}" dt="2024-09-10T09:53:40.683" v="524"/>
          <ac:picMkLst>
            <pc:docMk/>
            <pc:sldMk cId="1453076751" sldId="2147476333"/>
            <ac:picMk id="4" creationId="{FBB0CC64-80EF-37BC-6521-6EA4AF168CEE}"/>
          </ac:picMkLst>
        </pc:picChg>
        <pc:picChg chg="del">
          <ac:chgData name="Tường SKHĐT" userId="ab9568c39a88b08a" providerId="LiveId" clId="{39406E5F-A89F-4907-823B-0EED31B3B736}" dt="2024-09-10T09:53:37.089" v="523" actId="21"/>
          <ac:picMkLst>
            <pc:docMk/>
            <pc:sldMk cId="1453076751" sldId="2147476333"/>
            <ac:picMk id="5" creationId="{B8CFF9BA-08F6-C692-EFBB-10C3CEF0DB90}"/>
          </ac:picMkLst>
        </pc:picChg>
      </pc:sldChg>
      <pc:sldChg chg="modSp mod">
        <pc:chgData name="Tường SKHĐT" userId="ab9568c39a88b08a" providerId="LiveId" clId="{39406E5F-A89F-4907-823B-0EED31B3B736}" dt="2024-09-10T09:50:22.339" v="482" actId="20577"/>
        <pc:sldMkLst>
          <pc:docMk/>
          <pc:sldMk cId="2115372625" sldId="2147476338"/>
        </pc:sldMkLst>
        <pc:graphicFrameChg chg="modGraphic">
          <ac:chgData name="Tường SKHĐT" userId="ab9568c39a88b08a" providerId="LiveId" clId="{39406E5F-A89F-4907-823B-0EED31B3B736}" dt="2024-09-10T09:50:22.339" v="482" actId="20577"/>
          <ac:graphicFrameMkLst>
            <pc:docMk/>
            <pc:sldMk cId="2115372625" sldId="2147476338"/>
            <ac:graphicFrameMk id="9" creationId="{0FC7DBA8-03B5-1D5D-B7A1-68AA6F62DF7E}"/>
          </ac:graphicFrameMkLst>
        </pc:graphicFrameChg>
      </pc:sldChg>
      <pc:sldChg chg="modSp mod">
        <pc:chgData name="Tường SKHĐT" userId="ab9568c39a88b08a" providerId="LiveId" clId="{39406E5F-A89F-4907-823B-0EED31B3B736}" dt="2024-09-10T09:44:55.042" v="448"/>
        <pc:sldMkLst>
          <pc:docMk/>
          <pc:sldMk cId="1520649457" sldId="2147476339"/>
        </pc:sldMkLst>
        <pc:graphicFrameChg chg="mod modGraphic">
          <ac:chgData name="Tường SKHĐT" userId="ab9568c39a88b08a" providerId="LiveId" clId="{39406E5F-A89F-4907-823B-0EED31B3B736}" dt="2024-09-10T09:44:55.042" v="448"/>
          <ac:graphicFrameMkLst>
            <pc:docMk/>
            <pc:sldMk cId="1520649457" sldId="2147476339"/>
            <ac:graphicFrameMk id="2" creationId="{E51302D5-F56B-B44A-4B39-242555EDA128}"/>
          </ac:graphicFrameMkLst>
        </pc:graphicFrameChg>
      </pc:sldChg>
      <pc:sldChg chg="modSp mod">
        <pc:chgData name="Tường SKHĐT" userId="ab9568c39a88b08a" providerId="LiveId" clId="{39406E5F-A89F-4907-823B-0EED31B3B736}" dt="2024-09-10T09:49:49.198" v="473" actId="20577"/>
        <pc:sldMkLst>
          <pc:docMk/>
          <pc:sldMk cId="3835396376" sldId="2147476368"/>
        </pc:sldMkLst>
        <pc:graphicFrameChg chg="modGraphic">
          <ac:chgData name="Tường SKHĐT" userId="ab9568c39a88b08a" providerId="LiveId" clId="{39406E5F-A89F-4907-823B-0EED31B3B736}" dt="2024-09-10T09:49:49.198" v="473" actId="20577"/>
          <ac:graphicFrameMkLst>
            <pc:docMk/>
            <pc:sldMk cId="3835396376" sldId="2147476368"/>
            <ac:graphicFrameMk id="10" creationId="{83C0D92A-467E-3F41-0043-586F35EFB2C8}"/>
          </ac:graphicFrameMkLst>
        </pc:graphicFrameChg>
      </pc:sldChg>
      <pc:sldChg chg="modSp mod">
        <pc:chgData name="Tường SKHĐT" userId="ab9568c39a88b08a" providerId="LiveId" clId="{39406E5F-A89F-4907-823B-0EED31B3B736}" dt="2024-09-10T09:50:08.684" v="480" actId="20577"/>
        <pc:sldMkLst>
          <pc:docMk/>
          <pc:sldMk cId="1589613013" sldId="2147476390"/>
        </pc:sldMkLst>
        <pc:graphicFrameChg chg="modGraphic">
          <ac:chgData name="Tường SKHĐT" userId="ab9568c39a88b08a" providerId="LiveId" clId="{39406E5F-A89F-4907-823B-0EED31B3B736}" dt="2024-09-10T09:50:08.684" v="480" actId="20577"/>
          <ac:graphicFrameMkLst>
            <pc:docMk/>
            <pc:sldMk cId="1589613013" sldId="2147476390"/>
            <ac:graphicFrameMk id="10" creationId="{83C0D92A-467E-3F41-0043-586F35EFB2C8}"/>
          </ac:graphicFrameMkLst>
        </pc:graphicFrameChg>
      </pc:sldChg>
      <pc:sldChg chg="modSp mod">
        <pc:chgData name="Tường SKHĐT" userId="ab9568c39a88b08a" providerId="LiveId" clId="{39406E5F-A89F-4907-823B-0EED31B3B736}" dt="2024-09-10T09:44:19.104" v="434" actId="20577"/>
        <pc:sldMkLst>
          <pc:docMk/>
          <pc:sldMk cId="3608755459" sldId="2147476392"/>
        </pc:sldMkLst>
        <pc:graphicFrameChg chg="mod modGraphic">
          <ac:chgData name="Tường SKHĐT" userId="ab9568c39a88b08a" providerId="LiveId" clId="{39406E5F-A89F-4907-823B-0EED31B3B736}" dt="2024-09-10T09:44:19.104" v="434" actId="20577"/>
          <ac:graphicFrameMkLst>
            <pc:docMk/>
            <pc:sldMk cId="3608755459" sldId="2147476392"/>
            <ac:graphicFrameMk id="2" creationId="{E51302D5-F56B-B44A-4B39-242555EDA128}"/>
          </ac:graphicFrameMkLst>
        </pc:graphicFrameChg>
      </pc:sldChg>
      <pc:sldChg chg="modSp add mod">
        <pc:chgData name="Tường SKHĐT" userId="ab9568c39a88b08a" providerId="LiveId" clId="{39406E5F-A89F-4907-823B-0EED31B3B736}" dt="2024-09-10T09:46:09.463" v="461" actId="20577"/>
        <pc:sldMkLst>
          <pc:docMk/>
          <pc:sldMk cId="3673245340" sldId="2147476393"/>
        </pc:sldMkLst>
        <pc:spChg chg="mod">
          <ac:chgData name="Tường SKHĐT" userId="ab9568c39a88b08a" providerId="LiveId" clId="{39406E5F-A89F-4907-823B-0EED31B3B736}" dt="2024-09-10T09:46:09.463" v="461" actId="20577"/>
          <ac:spMkLst>
            <pc:docMk/>
            <pc:sldMk cId="3673245340" sldId="2147476393"/>
            <ac:spMk id="40963" creationId="{A7AC515C-C3EC-B8A0-D33F-FD85E6854517}"/>
          </ac:spMkLst>
        </pc:spChg>
      </pc:sldChg>
      <pc:sldChg chg="add">
        <pc:chgData name="Tường SKHĐT" userId="ab9568c39a88b08a" providerId="LiveId" clId="{39406E5F-A89F-4907-823B-0EED31B3B736}" dt="2024-09-10T09:34:56.991" v="311"/>
        <pc:sldMkLst>
          <pc:docMk/>
          <pc:sldMk cId="1764153640" sldId="2147476394"/>
        </pc:sldMkLst>
      </pc:sldChg>
      <pc:sldChg chg="modSp add mod">
        <pc:chgData name="Tường SKHĐT" userId="ab9568c39a88b08a" providerId="LiveId" clId="{39406E5F-A89F-4907-823B-0EED31B3B736}" dt="2024-09-10T09:49:01.745" v="470" actId="20577"/>
        <pc:sldMkLst>
          <pc:docMk/>
          <pc:sldMk cId="1326880129" sldId="2147476395"/>
        </pc:sldMkLst>
        <pc:graphicFrameChg chg="modGraphic">
          <ac:chgData name="Tường SKHĐT" userId="ab9568c39a88b08a" providerId="LiveId" clId="{39406E5F-A89F-4907-823B-0EED31B3B736}" dt="2024-09-10T09:49:01.745" v="470" actId="20577"/>
          <ac:graphicFrameMkLst>
            <pc:docMk/>
            <pc:sldMk cId="1326880129" sldId="2147476395"/>
            <ac:graphicFrameMk id="3" creationId="{1243D2EC-FD70-31EF-486E-0289B57D5A19}"/>
          </ac:graphicFrameMkLst>
        </pc:graphicFrameChg>
      </pc:sldChg>
      <pc:sldChg chg="add">
        <pc:chgData name="Tường SKHĐT" userId="ab9568c39a88b08a" providerId="LiveId" clId="{39406E5F-A89F-4907-823B-0EED31B3B736}" dt="2024-09-10T09:50:43.050" v="483"/>
        <pc:sldMkLst>
          <pc:docMk/>
          <pc:sldMk cId="658412988" sldId="2147476396"/>
        </pc:sldMkLst>
      </pc:sldChg>
      <pc:sldChg chg="modSp add mod">
        <pc:chgData name="Tường SKHĐT" userId="ab9568c39a88b08a" providerId="LiveId" clId="{39406E5F-A89F-4907-823B-0EED31B3B736}" dt="2024-09-10T09:51:45.246" v="501" actId="20577"/>
        <pc:sldMkLst>
          <pc:docMk/>
          <pc:sldMk cId="605900043" sldId="2147476397"/>
        </pc:sldMkLst>
        <pc:graphicFrameChg chg="modGraphic">
          <ac:chgData name="Tường SKHĐT" userId="ab9568c39a88b08a" providerId="LiveId" clId="{39406E5F-A89F-4907-823B-0EED31B3B736}" dt="2024-09-10T09:51:45.246" v="501" actId="20577"/>
          <ac:graphicFrameMkLst>
            <pc:docMk/>
            <pc:sldMk cId="605900043" sldId="2147476397"/>
            <ac:graphicFrameMk id="8" creationId="{B5E5335D-2EED-82AF-3A59-FAE8BB94EAE1}"/>
          </ac:graphicFrameMkLst>
        </pc:graphicFrameChg>
      </pc:sldChg>
      <pc:sldChg chg="add">
        <pc:chgData name="Tường SKHĐT" userId="ab9568c39a88b08a" providerId="LiveId" clId="{39406E5F-A89F-4907-823B-0EED31B3B736}" dt="2024-09-10T09:52:22.554" v="503"/>
        <pc:sldMkLst>
          <pc:docMk/>
          <pc:sldMk cId="3471379117" sldId="2147476398"/>
        </pc:sldMkLst>
      </pc:sldChg>
      <pc:sldChg chg="add">
        <pc:chgData name="Tường SKHĐT" userId="ab9568c39a88b08a" providerId="LiveId" clId="{39406E5F-A89F-4907-823B-0EED31B3B736}" dt="2024-09-10T09:52:46.651" v="506"/>
        <pc:sldMkLst>
          <pc:docMk/>
          <pc:sldMk cId="471371578" sldId="2147476399"/>
        </pc:sldMkLst>
      </pc:sldChg>
      <pc:sldChg chg="add">
        <pc:chgData name="Tường SKHĐT" userId="ab9568c39a88b08a" providerId="LiveId" clId="{39406E5F-A89F-4907-823B-0EED31B3B736}" dt="2024-09-10T09:52:46.651" v="506"/>
        <pc:sldMkLst>
          <pc:docMk/>
          <pc:sldMk cId="164673341" sldId="2147476400"/>
        </pc:sldMkLst>
      </pc:sldChg>
      <pc:sldChg chg="add">
        <pc:chgData name="Tường SKHĐT" userId="ab9568c39a88b08a" providerId="LiveId" clId="{39406E5F-A89F-4907-823B-0EED31B3B736}" dt="2024-09-10T09:53:54.964" v="525"/>
        <pc:sldMkLst>
          <pc:docMk/>
          <pc:sldMk cId="3261645990" sldId="2147476401"/>
        </pc:sldMkLst>
      </pc:sldChg>
      <pc:sldChg chg="add">
        <pc:chgData name="Tường SKHĐT" userId="ab9568c39a88b08a" providerId="LiveId" clId="{39406E5F-A89F-4907-823B-0EED31B3B736}" dt="2024-09-10T09:54:12.809" v="527"/>
        <pc:sldMkLst>
          <pc:docMk/>
          <pc:sldMk cId="2351651380" sldId="2147476402"/>
        </pc:sldMkLst>
      </pc:sldChg>
      <pc:sldChg chg="add">
        <pc:chgData name="Tường SKHĐT" userId="ab9568c39a88b08a" providerId="LiveId" clId="{39406E5F-A89F-4907-823B-0EED31B3B736}" dt="2024-09-10T09:54:41.526" v="531"/>
        <pc:sldMkLst>
          <pc:docMk/>
          <pc:sldMk cId="3778123212" sldId="2147476403"/>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909792400067895E-2"/>
          <c:y val="7.6128005109497757E-2"/>
          <c:w val="0.92854905101449747"/>
          <c:h val="0.80104250664842003"/>
        </c:manualLayout>
      </c:layout>
      <c:barChart>
        <c:barDir val="col"/>
        <c:grouping val="clustered"/>
        <c:varyColors val="0"/>
        <c:ser>
          <c:idx val="0"/>
          <c:order val="0"/>
          <c:tx>
            <c:strRef>
              <c:f>Sheet1!$B$1</c:f>
              <c:strCache>
                <c:ptCount val="1"/>
                <c:pt idx="0">
                  <c:v>Tốc độ tăng trưởng</c:v>
                </c:pt>
              </c:strCache>
            </c:strRef>
          </c:tx>
          <c:spPr>
            <a:solidFill>
              <a:schemeClr val="accent1">
                <a:lumMod val="75000"/>
              </a:schemeClr>
            </a:solidFill>
            <a:ln>
              <a:solidFill>
                <a:schemeClr val="accent6">
                  <a:lumMod val="50000"/>
                </a:schemeClr>
              </a:solidFill>
            </a:ln>
            <a:effectLst>
              <a:outerShdw blurRad="50800" dist="38100" dir="2700000" algn="tl" rotWithShape="0">
                <a:prstClr val="black">
                  <a:alpha val="40000"/>
                </a:prstClr>
              </a:outerShdw>
            </a:effectLst>
          </c:spPr>
          <c:invertIfNegative val="0"/>
          <c:dPt>
            <c:idx val="0"/>
            <c:invertIfNegative val="0"/>
            <c:bubble3D val="0"/>
            <c:spPr>
              <a:solidFill>
                <a:srgbClr val="FF0000"/>
              </a:solidFill>
              <a:ln>
                <a:solidFill>
                  <a:schemeClr val="accent6">
                    <a:lumMod val="50000"/>
                  </a:schemeClr>
                </a:solidFill>
              </a:ln>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5-79AD-43BE-A760-B70CD79EA4C7}"/>
              </c:ext>
            </c:extLst>
          </c:dPt>
          <c:dPt>
            <c:idx val="1"/>
            <c:invertIfNegative val="0"/>
            <c:bubble3D val="0"/>
            <c:extLst xmlns:c16r2="http://schemas.microsoft.com/office/drawing/2015/06/chart">
              <c:ext xmlns:c16="http://schemas.microsoft.com/office/drawing/2014/chart" uri="{C3380CC4-5D6E-409C-BE32-E72D297353CC}">
                <c16:uniqueId val="{00000002-1046-4EC0-89AC-E4AAE47D661A}"/>
              </c:ext>
            </c:extLst>
          </c:dPt>
          <c:dPt>
            <c:idx val="2"/>
            <c:invertIfNegative val="0"/>
            <c:bubble3D val="0"/>
            <c:spPr>
              <a:solidFill>
                <a:schemeClr val="accent2">
                  <a:lumMod val="60000"/>
                  <a:lumOff val="40000"/>
                </a:schemeClr>
              </a:solidFill>
              <a:ln>
                <a:solidFill>
                  <a:schemeClr val="accent6">
                    <a:lumMod val="50000"/>
                  </a:schemeClr>
                </a:solidFill>
              </a:ln>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6-79AD-43BE-A760-B70CD79EA4C7}"/>
              </c:ext>
            </c:extLst>
          </c:dPt>
          <c:dPt>
            <c:idx val="3"/>
            <c:invertIfNegative val="0"/>
            <c:bubble3D val="0"/>
            <c:spPr>
              <a:solidFill>
                <a:schemeClr val="accent6">
                  <a:lumMod val="75000"/>
                </a:schemeClr>
              </a:solidFill>
              <a:ln>
                <a:solidFill>
                  <a:schemeClr val="accent6">
                    <a:lumMod val="50000"/>
                  </a:schemeClr>
                </a:solidFill>
              </a:ln>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7-79AD-43BE-A760-B70CD79EA4C7}"/>
              </c:ext>
            </c:extLst>
          </c:dPt>
          <c:dPt>
            <c:idx val="4"/>
            <c:invertIfNegative val="0"/>
            <c:bubble3D val="0"/>
            <c:spPr>
              <a:solidFill>
                <a:schemeClr val="tx2"/>
              </a:solidFill>
              <a:ln>
                <a:solidFill>
                  <a:schemeClr val="accent6">
                    <a:lumMod val="50000"/>
                  </a:schemeClr>
                </a:solidFill>
              </a:ln>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8-79AD-43BE-A760-B70CD79EA4C7}"/>
              </c:ext>
            </c:extLst>
          </c:dPt>
          <c:dLbls>
            <c:dLbl>
              <c:idx val="0"/>
              <c:layout>
                <c:manualLayout>
                  <c:x val="9.1565859104656526E-3"/>
                  <c:y val="-1.1516309590362672E-16"/>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79AD-43BE-A760-B70CD79EA4C7}"/>
                </c:ext>
              </c:extLst>
            </c:dLbl>
            <c:dLbl>
              <c:idx val="1"/>
              <c:layout>
                <c:manualLayout>
                  <c:x val="6.3608786927843346E-3"/>
                  <c:y val="0"/>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1046-4EC0-89AC-E4AAE47D661A}"/>
                </c:ext>
              </c:extLst>
            </c:dLbl>
            <c:dLbl>
              <c:idx val="2"/>
              <c:layout>
                <c:manualLayout>
                  <c:x val="7.951098365980418E-3"/>
                  <c:y val="-5.8874428535236094E-17"/>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79AD-43BE-A760-B70CD79EA4C7}"/>
                </c:ext>
              </c:extLst>
            </c:dLbl>
            <c:dLbl>
              <c:idx val="3"/>
              <c:layout>
                <c:manualLayout>
                  <c:x val="1.2721757385568669E-2"/>
                  <c:y val="6.422739126290016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79AD-43BE-A760-B70CD79EA4C7}"/>
                </c:ext>
              </c:extLst>
            </c:dLbl>
            <c:dLbl>
              <c:idx val="4"/>
              <c:layout>
                <c:manualLayout>
                  <c:x val="6.3608786927842175E-3"/>
                  <c:y val="-1.1774885707047219E-16"/>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79AD-43BE-A760-B70CD79EA4C7}"/>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Tốc độ tăng GRDP</c:v>
                </c:pt>
                <c:pt idx="1">
                  <c:v>Khu vực nông, 
lâm nghiệp 
và thủy sản</c:v>
                </c:pt>
                <c:pt idx="2">
                  <c:v>Khu vực 
công nghiệp
và xây dựng</c:v>
                </c:pt>
                <c:pt idx="3">
                  <c:v>Khu vực
dịch vụ</c:v>
                </c:pt>
                <c:pt idx="4">
                  <c:v>Thuế sản phẩm trừ trợ cấp sản phẩm</c:v>
                </c:pt>
              </c:strCache>
            </c:strRef>
          </c:cat>
          <c:val>
            <c:numRef>
              <c:f>Sheet1!$B$2:$B$6</c:f>
              <c:numCache>
                <c:formatCode>#.000%</c:formatCode>
                <c:ptCount val="5"/>
                <c:pt idx="0">
                  <c:v>7.5300000000000006E-2</c:v>
                </c:pt>
                <c:pt idx="1">
                  <c:v>2.9700000000000001E-2</c:v>
                </c:pt>
                <c:pt idx="2">
                  <c:v>0.1094</c:v>
                </c:pt>
                <c:pt idx="3">
                  <c:v>8.1100000000000005E-2</c:v>
                </c:pt>
                <c:pt idx="4">
                  <c:v>8.1500000000000003E-2</c:v>
                </c:pt>
              </c:numCache>
            </c:numRef>
          </c:val>
          <c:extLst xmlns:c16r2="http://schemas.microsoft.com/office/drawing/2015/06/chart">
            <c:ext xmlns:c16="http://schemas.microsoft.com/office/drawing/2014/chart" uri="{C3380CC4-5D6E-409C-BE32-E72D297353CC}">
              <c16:uniqueId val="{00000001-2B34-4844-9157-A5C876EC3F8C}"/>
            </c:ext>
          </c:extLst>
        </c:ser>
        <c:dLbls>
          <c:dLblPos val="outEnd"/>
          <c:showLegendKey val="0"/>
          <c:showVal val="1"/>
          <c:showCatName val="0"/>
          <c:showSerName val="0"/>
          <c:showPercent val="0"/>
          <c:showBubbleSize val="0"/>
        </c:dLbls>
        <c:gapWidth val="219"/>
        <c:overlap val="-27"/>
        <c:axId val="333601024"/>
        <c:axId val="333617792"/>
      </c:barChart>
      <c:catAx>
        <c:axId val="333601024"/>
        <c:scaling>
          <c:orientation val="minMax"/>
        </c:scaling>
        <c:delete val="0"/>
        <c:axPos val="b"/>
        <c:numFmt formatCode="General" sourceLinked="1"/>
        <c:majorTickMark val="none"/>
        <c:minorTickMark val="none"/>
        <c:tickLblPos val="low"/>
        <c:spPr>
          <a:noFill/>
          <a:ln w="9525" cap="flat" cmpd="sng" algn="ctr">
            <a:solidFill>
              <a:srgbClr val="4D312F"/>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333617792"/>
        <c:crosses val="autoZero"/>
        <c:auto val="1"/>
        <c:lblAlgn val="ctr"/>
        <c:lblOffset val="100"/>
        <c:noMultiLvlLbl val="0"/>
      </c:catAx>
      <c:valAx>
        <c:axId val="333617792"/>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333601024"/>
        <c:crosses val="autoZero"/>
        <c:crossBetween val="between"/>
      </c:valAx>
      <c:spPr>
        <a:noFill/>
        <a:ln>
          <a:noFill/>
        </a:ln>
        <a:effectLst>
          <a:outerShdw blurRad="50800" dist="38100" dir="5400000" algn="t" rotWithShape="0">
            <a:prstClr val="black">
              <a:alpha val="40000"/>
            </a:prstClr>
          </a:outerShdw>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solidFill>
        <a:schemeClr val="accent1"/>
      </a:solidFill>
    </a:ln>
    <a:effectLst/>
    <a:scene3d>
      <a:camera prst="orthographicFront"/>
      <a:lightRig rig="threePt" dir="t"/>
    </a:scene3d>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316982324397132"/>
          <c:y val="9.300825652797573E-2"/>
          <c:w val="0.42285806703075701"/>
          <c:h val="0.84429272684154422"/>
        </c:manualLayout>
      </c:layout>
      <c:doughnutChart>
        <c:varyColors val="1"/>
        <c:ser>
          <c:idx val="0"/>
          <c:order val="0"/>
          <c:tx>
            <c:strRef>
              <c:f>Sheet1!$B$1</c:f>
              <c:strCache>
                <c:ptCount val="1"/>
                <c:pt idx="0">
                  <c:v>Tỷ trọng</c:v>
                </c:pt>
              </c:strCache>
            </c:strRef>
          </c:tx>
          <c:spPr>
            <a:ln>
              <a:solidFill>
                <a:srgbClr val="FFFF00"/>
              </a:solidFill>
            </a:ln>
          </c:spPr>
          <c:dPt>
            <c:idx val="0"/>
            <c:bubble3D val="0"/>
            <c:explosion val="1"/>
            <c:spPr>
              <a:solidFill>
                <a:srgbClr val="92D050"/>
              </a:solidFill>
              <a:ln>
                <a:solidFill>
                  <a:srgbClr val="FFFF00"/>
                </a:solid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1-54DD-482D-9EC8-5469531F22BD}"/>
              </c:ext>
            </c:extLst>
          </c:dPt>
          <c:dPt>
            <c:idx val="1"/>
            <c:bubble3D val="0"/>
            <c:spPr>
              <a:solidFill>
                <a:srgbClr val="FF7C80"/>
              </a:solidFill>
              <a:ln>
                <a:solidFill>
                  <a:srgbClr val="FFFF00"/>
                </a:solid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3-54DD-482D-9EC8-5469531F22BD}"/>
              </c:ext>
            </c:extLst>
          </c:dPt>
          <c:dPt>
            <c:idx val="2"/>
            <c:bubble3D val="0"/>
            <c:spPr>
              <a:solidFill>
                <a:srgbClr val="FF9900"/>
              </a:solidFill>
              <a:ln>
                <a:solidFill>
                  <a:srgbClr val="FFFF00"/>
                </a:solid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5-54DD-482D-9EC8-5469531F22BD}"/>
              </c:ext>
            </c:extLst>
          </c:dPt>
          <c:dPt>
            <c:idx val="3"/>
            <c:bubble3D val="0"/>
            <c:explosion val="9"/>
            <c:spPr>
              <a:solidFill>
                <a:schemeClr val="accent4"/>
              </a:solidFill>
              <a:ln>
                <a:solidFill>
                  <a:srgbClr val="FFFF00"/>
                </a:solid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7-54DD-482D-9EC8-5469531F22BD}"/>
              </c:ext>
            </c:extLst>
          </c:dPt>
          <c:dLbls>
            <c:dLbl>
              <c:idx val="0"/>
              <c:layout>
                <c:manualLayout>
                  <c:x val="0.12873779013578959"/>
                  <c:y val="-5.317773982602368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4DD-482D-9EC8-5469531F22BD}"/>
                </c:ext>
              </c:extLst>
            </c:dLbl>
            <c:dLbl>
              <c:idx val="1"/>
              <c:layout>
                <c:manualLayout>
                  <c:x val="0.1627439988509039"/>
                  <c:y val="0.10990066230711555"/>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54DD-482D-9EC8-5469531F22BD}"/>
                </c:ext>
              </c:extLst>
            </c:dLbl>
            <c:dLbl>
              <c:idx val="2"/>
              <c:layout>
                <c:manualLayout>
                  <c:x val="-0.16517301375912627"/>
                  <c:y val="0.12408139292738846"/>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54DD-482D-9EC8-5469531F22BD}"/>
                </c:ext>
              </c:extLst>
            </c:dLbl>
            <c:dLbl>
              <c:idx val="3"/>
              <c:layout>
                <c:manualLayout>
                  <c:x val="-0.19189217774957315"/>
                  <c:y val="-1.418073062027297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54DD-482D-9EC8-5469531F22BD}"/>
                </c:ext>
              </c:extLst>
            </c:dLbl>
            <c:spPr>
              <a:noFill/>
              <a:ln>
                <a:noFill/>
              </a:ln>
              <a:effectLst/>
            </c:spPr>
            <c:txPr>
              <a:bodyPr wrap="square" lIns="38100" tIns="19050" rIns="38100" bIns="19050" anchor="ctr">
                <a:spAutoFit/>
              </a:bodyPr>
              <a:lstStyle/>
              <a:p>
                <a:pPr>
                  <a:defRPr sz="1800" b="1"/>
                </a:pPr>
                <a:endParaRPr lang="en-US"/>
              </a:p>
            </c:txPr>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Sheet1!$A$2:$A$5</c:f>
              <c:strCache>
                <c:ptCount val="4"/>
                <c:pt idx="0">
                  <c:v>Nông, lâm nghiệp và thủy sản</c:v>
                </c:pt>
                <c:pt idx="1">
                  <c:v>Công nghiệp và xây dựng</c:v>
                </c:pt>
                <c:pt idx="2">
                  <c:v>Dịch vụ</c:v>
                </c:pt>
                <c:pt idx="3">
                  <c:v>Thuế SP trừ trợ cấp SP</c:v>
                </c:pt>
              </c:strCache>
            </c:strRef>
          </c:cat>
          <c:val>
            <c:numRef>
              <c:f>Sheet1!$B$2:$B$5</c:f>
              <c:numCache>
                <c:formatCode>#.000%</c:formatCode>
                <c:ptCount val="4"/>
                <c:pt idx="0">
                  <c:v>0.28189999999999998</c:v>
                </c:pt>
                <c:pt idx="1">
                  <c:v>0.29849999999999999</c:v>
                </c:pt>
                <c:pt idx="2">
                  <c:v>0.379</c:v>
                </c:pt>
                <c:pt idx="3">
                  <c:v>4.0500000000000001E-2</c:v>
                </c:pt>
              </c:numCache>
            </c:numRef>
          </c:val>
          <c:extLst xmlns:c16r2="http://schemas.microsoft.com/office/drawing/2015/06/chart">
            <c:ext xmlns:c16="http://schemas.microsoft.com/office/drawing/2014/chart" uri="{C3380CC4-5D6E-409C-BE32-E72D297353CC}">
              <c16:uniqueId val="{0000000A-54DD-482D-9EC8-5469531F22BD}"/>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316982324397132"/>
          <c:y val="9.300825652797573E-2"/>
          <c:w val="0.42285806703075701"/>
          <c:h val="0.84429272684154422"/>
        </c:manualLayout>
      </c:layout>
      <c:doughnutChart>
        <c:varyColors val="1"/>
        <c:ser>
          <c:idx val="0"/>
          <c:order val="0"/>
          <c:tx>
            <c:strRef>
              <c:f>Sheet1!$B$1</c:f>
              <c:strCache>
                <c:ptCount val="1"/>
                <c:pt idx="0">
                  <c:v>Tỷ trọng</c:v>
                </c:pt>
              </c:strCache>
            </c:strRef>
          </c:tx>
          <c:spPr>
            <a:ln>
              <a:solidFill>
                <a:srgbClr val="FFFF00"/>
              </a:solidFill>
            </a:ln>
          </c:spPr>
          <c:dPt>
            <c:idx val="0"/>
            <c:bubble3D val="0"/>
            <c:explosion val="1"/>
            <c:spPr>
              <a:solidFill>
                <a:srgbClr val="92D050"/>
              </a:solidFill>
              <a:ln>
                <a:solidFill>
                  <a:srgbClr val="FFFF00"/>
                </a:solid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1-5882-4EC4-B4A4-59F7188ED3DC}"/>
              </c:ext>
            </c:extLst>
          </c:dPt>
          <c:dPt>
            <c:idx val="1"/>
            <c:bubble3D val="0"/>
            <c:spPr>
              <a:solidFill>
                <a:srgbClr val="FF7C80"/>
              </a:solidFill>
              <a:ln>
                <a:solidFill>
                  <a:srgbClr val="FFFF00"/>
                </a:solid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3-5882-4EC4-B4A4-59F7188ED3DC}"/>
              </c:ext>
            </c:extLst>
          </c:dPt>
          <c:dPt>
            <c:idx val="2"/>
            <c:bubble3D val="0"/>
            <c:spPr>
              <a:solidFill>
                <a:srgbClr val="FF9900"/>
              </a:solidFill>
              <a:ln>
                <a:solidFill>
                  <a:srgbClr val="FFFF00"/>
                </a:solid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5-5882-4EC4-B4A4-59F7188ED3DC}"/>
              </c:ext>
            </c:extLst>
          </c:dPt>
          <c:dPt>
            <c:idx val="3"/>
            <c:bubble3D val="0"/>
            <c:explosion val="9"/>
            <c:spPr>
              <a:solidFill>
                <a:schemeClr val="accent4"/>
              </a:solidFill>
              <a:ln>
                <a:solidFill>
                  <a:srgbClr val="FFFF00"/>
                </a:solid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7-5882-4EC4-B4A4-59F7188ED3DC}"/>
              </c:ext>
            </c:extLst>
          </c:dPt>
          <c:dLbls>
            <c:dLbl>
              <c:idx val="0"/>
              <c:layout>
                <c:manualLayout>
                  <c:x val="0.11615517233494753"/>
                  <c:y val="-6.381326997786630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882-4EC4-B4A4-59F7188ED3DC}"/>
                </c:ext>
              </c:extLst>
            </c:dLbl>
            <c:dLbl>
              <c:idx val="1"/>
              <c:layout>
                <c:manualLayout>
                  <c:x val="0.16261724126892674"/>
                  <c:y val="1.772590832718509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5882-4EC4-B4A4-59F7188ED3DC}"/>
                </c:ext>
              </c:extLst>
            </c:dLbl>
            <c:dLbl>
              <c:idx val="2"/>
              <c:layout>
                <c:manualLayout>
                  <c:x val="-0.20210999986280886"/>
                  <c:y val="0.19853017326447306"/>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5882-4EC4-B4A4-59F7188ED3DC}"/>
                </c:ext>
              </c:extLst>
            </c:dLbl>
            <c:dLbl>
              <c:idx val="3"/>
              <c:layout>
                <c:manualLayout>
                  <c:x val="-0.21372551709630366"/>
                  <c:y val="-3.545181665437019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5882-4EC4-B4A4-59F7188ED3DC}"/>
                </c:ext>
              </c:extLst>
            </c:dLbl>
            <c:spPr>
              <a:noFill/>
              <a:ln>
                <a:noFill/>
              </a:ln>
              <a:effectLst/>
            </c:spPr>
            <c:txPr>
              <a:bodyPr wrap="square" lIns="38100" tIns="19050" rIns="38100" bIns="19050" anchor="ctr">
                <a:spAutoFit/>
              </a:bodyPr>
              <a:lstStyle/>
              <a:p>
                <a:pPr>
                  <a:defRPr sz="2000" b="1"/>
                </a:pPr>
                <a:endParaRPr lang="en-US"/>
              </a:p>
            </c:txPr>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Sheet1!$A$2:$A$5</c:f>
              <c:strCache>
                <c:ptCount val="4"/>
                <c:pt idx="0">
                  <c:v>Nông, lâm nghiệp và thủy sản</c:v>
                </c:pt>
                <c:pt idx="1">
                  <c:v>Công nghiệp và xây dựng</c:v>
                </c:pt>
                <c:pt idx="2">
                  <c:v>Dịch vụ</c:v>
                </c:pt>
                <c:pt idx="3">
                  <c:v>Thuế SP trừ trợ cấp SP</c:v>
                </c:pt>
              </c:strCache>
            </c:strRef>
          </c:cat>
          <c:val>
            <c:numRef>
              <c:f>Sheet1!$B$2:$B$5</c:f>
              <c:numCache>
                <c:formatCode>#.000%</c:formatCode>
                <c:ptCount val="4"/>
                <c:pt idx="0">
                  <c:v>0.27060000000000001</c:v>
                </c:pt>
                <c:pt idx="1">
                  <c:v>0.30380000000000001</c:v>
                </c:pt>
                <c:pt idx="2">
                  <c:v>0.38490000000000002</c:v>
                </c:pt>
                <c:pt idx="3">
                  <c:v>4.07E-2</c:v>
                </c:pt>
              </c:numCache>
            </c:numRef>
          </c:val>
          <c:extLst xmlns:c16r2="http://schemas.microsoft.com/office/drawing/2015/06/chart">
            <c:ext xmlns:c16="http://schemas.microsoft.com/office/drawing/2014/chart" uri="{C3380CC4-5D6E-409C-BE32-E72D297353CC}">
              <c16:uniqueId val="{0000000A-5882-4EC4-B4A4-59F7188ED3DC}"/>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TỶ LỆ GIẢI NGÂN VỐN ĐẦU TƯ CÔNG 4 THÁNG NĂM 2024</c:v>
                </c:pt>
              </c:strCache>
            </c:strRef>
          </c:tx>
          <c:spPr>
            <a:solidFill>
              <a:srgbClr val="FF0000"/>
            </a:solidFill>
            <a:ln>
              <a:noFill/>
            </a:ln>
            <a:effectLst/>
          </c:spPr>
          <c:invertIfNegative val="0"/>
          <c:dPt>
            <c:idx val="0"/>
            <c:invertIfNegative val="0"/>
            <c:bubble3D val="0"/>
            <c:spPr>
              <a:solidFill>
                <a:srgbClr val="000099"/>
              </a:solidFill>
              <a:ln>
                <a:noFill/>
              </a:ln>
              <a:effectLst/>
            </c:spPr>
            <c:extLst xmlns:c16r2="http://schemas.microsoft.com/office/drawing/2015/06/chart">
              <c:ext xmlns:c16="http://schemas.microsoft.com/office/drawing/2014/chart" uri="{C3380CC4-5D6E-409C-BE32-E72D297353CC}">
                <c16:uniqueId val="{00000005-1ADA-4E4A-B876-35466BF1FC0D}"/>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TỔNG SỐ</c:v>
                </c:pt>
                <c:pt idx="1">
                  <c:v>VỐN NGÂN SÁCH ĐỊA PHƯƠNG</c:v>
                </c:pt>
                <c:pt idx="2">
                  <c:v>NGUỒN THU TIỀN SỬ DỤNG ĐẤT</c:v>
                </c:pt>
                <c:pt idx="3">
                  <c:v>VỐN TRUNG ƯƠNG HỖ TRỢ CÓ MỤC TIÊU</c:v>
                </c:pt>
                <c:pt idx="4">
                  <c:v>NGUỒN VƯỢT THU NSTW NĂM 2022</c:v>
                </c:pt>
                <c:pt idx="5">
                  <c:v>VỐN CHƯƠNG TRÌNH MỤC TIÊU QUỐC GIA</c:v>
                </c:pt>
                <c:pt idx="6">
                  <c:v>VỐN NƯỚC NGOÀI (ODA)</c:v>
                </c:pt>
              </c:strCache>
            </c:strRef>
          </c:cat>
          <c:val>
            <c:numRef>
              <c:f>Sheet1!$B$2:$B$8</c:f>
              <c:numCache>
                <c:formatCode>#.000%</c:formatCode>
                <c:ptCount val="7"/>
                <c:pt idx="0">
                  <c:v>0.60599999999999998</c:v>
                </c:pt>
                <c:pt idx="1">
                  <c:v>0.58509999999999995</c:v>
                </c:pt>
                <c:pt idx="2">
                  <c:v>0.58169999999999999</c:v>
                </c:pt>
                <c:pt idx="3">
                  <c:v>0.66779999999999995</c:v>
                </c:pt>
                <c:pt idx="4">
                  <c:v>0.74350000000000005</c:v>
                </c:pt>
                <c:pt idx="5">
                  <c:v>0.58399999999999996</c:v>
                </c:pt>
                <c:pt idx="6">
                  <c:v>0.89319999999999999</c:v>
                </c:pt>
              </c:numCache>
            </c:numRef>
          </c:val>
          <c:extLst xmlns:c16r2="http://schemas.microsoft.com/office/drawing/2015/06/chart">
            <c:ext xmlns:c16="http://schemas.microsoft.com/office/drawing/2014/chart" uri="{C3380CC4-5D6E-409C-BE32-E72D297353CC}">
              <c16:uniqueId val="{00000000-1ADA-4E4A-B876-35466BF1FC0D}"/>
            </c:ext>
          </c:extLst>
        </c:ser>
        <c:dLbls>
          <c:dLblPos val="outEnd"/>
          <c:showLegendKey val="0"/>
          <c:showVal val="1"/>
          <c:showCatName val="0"/>
          <c:showSerName val="0"/>
          <c:showPercent val="0"/>
          <c:showBubbleSize val="0"/>
        </c:dLbls>
        <c:gapWidth val="219"/>
        <c:overlap val="-27"/>
        <c:axId val="406497920"/>
        <c:axId val="406837120"/>
      </c:barChart>
      <c:catAx>
        <c:axId val="4064979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6837120"/>
        <c:crosses val="autoZero"/>
        <c:auto val="1"/>
        <c:lblAlgn val="ctr"/>
        <c:lblOffset val="100"/>
        <c:noMultiLvlLbl val="0"/>
      </c:catAx>
      <c:valAx>
        <c:axId val="406837120"/>
        <c:scaling>
          <c:orientation val="minMax"/>
        </c:scaling>
        <c:delete val="0"/>
        <c:axPos val="l"/>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649792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Arial" panose="020B0604020202020204" pitchFamily="34" charset="0"/>
            <a:cs typeface="Arial" panose="020B0604020202020204" pitchFamily="34"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en-US" sz="2400" b="1" kern="1200">
              <a:solidFill>
                <a:srgbClr val="C00000"/>
              </a:solidFill>
              <a:latin typeface="Arial" panose="020B0604020202020204" pitchFamily="34" charset="0"/>
              <a:ea typeface="Calibri" panose="020F0502020204030204" pitchFamily="34" charset="0"/>
              <a:cs typeface="+mn-cs"/>
            </a:rPr>
            <a:t>NHIỆM VỤ TRỌNG TÂM THỜI GIAN ĐẾN</a:t>
          </a:r>
          <a:endParaRPr lang="en-US" sz="2400" b="1" kern="1200" dirty="0">
            <a:solidFill>
              <a:schemeClr val="tx1"/>
            </a:solidFill>
            <a:latin typeface="Arial" panose="020B0604020202020204" pitchFamily="34"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t>
        <a:bodyPr/>
        <a:lstStyle/>
        <a:p>
          <a:endParaRPr lang="en-US"/>
        </a:p>
      </dgm:t>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t>
        <a:bodyPr/>
        <a:lstStyle/>
        <a:p>
          <a:endParaRPr lang="en-US"/>
        </a:p>
      </dgm:t>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t>
        <a:bodyPr/>
        <a:lstStyle/>
        <a:p>
          <a:endParaRPr lang="en-US"/>
        </a:p>
      </dgm:t>
    </dgm:pt>
  </dgm:ptLst>
  <dgm:cxnLst>
    <dgm:cxn modelId="{40842B22-64DD-4AD4-ADE7-E6340E5AC9CE}" type="presOf" srcId="{7158C417-01D3-4DA0-9415-16B3B3977CD1}" destId="{9770188F-3220-4119-9599-0FD33E998D96}"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151F138B-8227-4665-BD22-1724EE04FEC3}" srcId="{CE531857-95D9-4450-A523-F1CA7AE880F1}" destId="{7158C417-01D3-4DA0-9415-16B3B3977CD1}" srcOrd="0" destOrd="0" parTransId="{8C5248B0-CF95-46B9-B3DF-5903DA7BE923}" sibTransId="{932BBA9B-3838-4105-B5F8-F779936A7798}"/>
    <dgm:cxn modelId="{663F9700-562A-4CCD-AE89-78493DE569CE}" type="presOf" srcId="{CE531857-95D9-4450-A523-F1CA7AE880F1}" destId="{E5F4221C-3B75-4195-B6B0-6C7247B30852}" srcOrd="0" destOrd="0" presId="urn:microsoft.com/office/officeart/2005/8/layout/chevron2"/>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Arial" panose="020B0604020202020204" pitchFamily="34" charset="0"/>
            <a:cs typeface="Arial" panose="020B0604020202020204" pitchFamily="34"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vi-VN" sz="2800" b="1" kern="1200">
              <a:solidFill>
                <a:srgbClr val="C00000"/>
              </a:solidFill>
              <a:latin typeface="Arial" panose="020B0604020202020204" pitchFamily="34" charset="0"/>
              <a:ea typeface="Calibri" panose="020F0502020204030204" pitchFamily="34" charset="0"/>
              <a:cs typeface="+mn-cs"/>
            </a:rPr>
            <a:t>6</a:t>
          </a:r>
          <a:r>
            <a:rPr lang="pt-BR" sz="2800" b="1" kern="1200">
              <a:solidFill>
                <a:srgbClr val="C00000"/>
              </a:solidFill>
              <a:latin typeface="Arial" panose="020B0604020202020204" pitchFamily="34" charset="0"/>
              <a:ea typeface="Calibri" panose="020F0502020204030204" pitchFamily="34" charset="0"/>
              <a:cs typeface="+mn-cs"/>
            </a:rPr>
            <a:t>. </a:t>
          </a:r>
          <a:r>
            <a:rPr lang="vi-VN" sz="2800" b="1" kern="1200">
              <a:solidFill>
                <a:srgbClr val="C00000"/>
              </a:solidFill>
              <a:latin typeface="Arial" panose="020B0604020202020204" pitchFamily="34" charset="0"/>
              <a:ea typeface="Calibri" panose="020F0502020204030204" pitchFamily="34" charset="0"/>
              <a:cs typeface="+mn-cs"/>
            </a:rPr>
            <a:t>ĐẦU TƯ NGOÀI NGÂN SÁCH</a:t>
          </a:r>
          <a:endParaRPr lang="en-US" sz="2800" b="1" kern="1200" dirty="0">
            <a:solidFill>
              <a:schemeClr val="tx1"/>
            </a:solidFill>
            <a:latin typeface="Arial" panose="020B0604020202020204" pitchFamily="34"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t>
        <a:bodyPr/>
        <a:lstStyle/>
        <a:p>
          <a:endParaRPr lang="en-US"/>
        </a:p>
      </dgm:t>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custLinFactNeighborY="1442">
        <dgm:presLayoutVars>
          <dgm:chMax val="1"/>
          <dgm:bulletEnabled val="1"/>
        </dgm:presLayoutVars>
      </dgm:prSet>
      <dgm:spPr/>
      <dgm:t>
        <a:bodyPr/>
        <a:lstStyle/>
        <a:p>
          <a:endParaRPr lang="en-US"/>
        </a:p>
      </dgm:t>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t>
        <a:bodyPr/>
        <a:lstStyle/>
        <a:p>
          <a:endParaRPr lang="en-US"/>
        </a:p>
      </dgm:t>
    </dgm:pt>
  </dgm:ptLst>
  <dgm:cxnLst>
    <dgm:cxn modelId="{40842B22-64DD-4AD4-ADE7-E6340E5AC9CE}" type="presOf" srcId="{7158C417-01D3-4DA0-9415-16B3B3977CD1}" destId="{9770188F-3220-4119-9599-0FD33E998D96}"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151F138B-8227-4665-BD22-1724EE04FEC3}" srcId="{CE531857-95D9-4450-A523-F1CA7AE880F1}" destId="{7158C417-01D3-4DA0-9415-16B3B3977CD1}" srcOrd="0" destOrd="0" parTransId="{8C5248B0-CF95-46B9-B3DF-5903DA7BE923}" sibTransId="{932BBA9B-3838-4105-B5F8-F779936A7798}"/>
    <dgm:cxn modelId="{663F9700-562A-4CCD-AE89-78493DE569CE}" type="presOf" srcId="{CE531857-95D9-4450-A523-F1CA7AE880F1}" destId="{E5F4221C-3B75-4195-B6B0-6C7247B30852}" srcOrd="0" destOrd="0" presId="urn:microsoft.com/office/officeart/2005/8/layout/chevron2"/>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Arial" panose="020B0604020202020204" pitchFamily="34" charset="0"/>
            <a:cs typeface="Arial" panose="020B0604020202020204" pitchFamily="34"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vi-VN" sz="2800" b="1" kern="1200">
              <a:solidFill>
                <a:srgbClr val="C00000"/>
              </a:solidFill>
              <a:latin typeface="Arial" panose="020B0604020202020204" pitchFamily="34" charset="0"/>
              <a:ea typeface="Calibri" panose="020F0502020204030204" pitchFamily="34" charset="0"/>
              <a:cs typeface="+mn-cs"/>
            </a:rPr>
            <a:t>6</a:t>
          </a:r>
          <a:r>
            <a:rPr lang="pt-BR" sz="2800" b="1" kern="1200">
              <a:solidFill>
                <a:srgbClr val="C00000"/>
              </a:solidFill>
              <a:latin typeface="Arial" panose="020B0604020202020204" pitchFamily="34" charset="0"/>
              <a:ea typeface="Calibri" panose="020F0502020204030204" pitchFamily="34" charset="0"/>
              <a:cs typeface="+mn-cs"/>
            </a:rPr>
            <a:t>. </a:t>
          </a:r>
          <a:r>
            <a:rPr lang="vi-VN" sz="2800" b="1" kern="1200">
              <a:solidFill>
                <a:srgbClr val="C00000"/>
              </a:solidFill>
              <a:latin typeface="Arial" panose="020B0604020202020204" pitchFamily="34" charset="0"/>
              <a:ea typeface="Calibri" panose="020F0502020204030204" pitchFamily="34" charset="0"/>
              <a:cs typeface="+mn-cs"/>
            </a:rPr>
            <a:t>ĐẦU TƯ NGOÀI NGÂN SÁCH (TT)</a:t>
          </a:r>
          <a:endParaRPr lang="en-US" sz="2800" b="1" kern="1200" dirty="0">
            <a:solidFill>
              <a:schemeClr val="tx1"/>
            </a:solidFill>
            <a:latin typeface="Arial" panose="020B0604020202020204" pitchFamily="34"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t>
        <a:bodyPr/>
        <a:lstStyle/>
        <a:p>
          <a:endParaRPr lang="en-US"/>
        </a:p>
      </dgm:t>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custLinFactNeighborY="1442">
        <dgm:presLayoutVars>
          <dgm:chMax val="1"/>
          <dgm:bulletEnabled val="1"/>
        </dgm:presLayoutVars>
      </dgm:prSet>
      <dgm:spPr/>
      <dgm:t>
        <a:bodyPr/>
        <a:lstStyle/>
        <a:p>
          <a:endParaRPr lang="en-US"/>
        </a:p>
      </dgm:t>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t>
        <a:bodyPr/>
        <a:lstStyle/>
        <a:p>
          <a:endParaRPr lang="en-US"/>
        </a:p>
      </dgm:t>
    </dgm:pt>
  </dgm:ptLst>
  <dgm:cxnLst>
    <dgm:cxn modelId="{40842B22-64DD-4AD4-ADE7-E6340E5AC9CE}" type="presOf" srcId="{7158C417-01D3-4DA0-9415-16B3B3977CD1}" destId="{9770188F-3220-4119-9599-0FD33E998D96}"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151F138B-8227-4665-BD22-1724EE04FEC3}" srcId="{CE531857-95D9-4450-A523-F1CA7AE880F1}" destId="{7158C417-01D3-4DA0-9415-16B3B3977CD1}" srcOrd="0" destOrd="0" parTransId="{8C5248B0-CF95-46B9-B3DF-5903DA7BE923}" sibTransId="{932BBA9B-3838-4105-B5F8-F779936A7798}"/>
    <dgm:cxn modelId="{663F9700-562A-4CCD-AE89-78493DE569CE}" type="presOf" srcId="{CE531857-95D9-4450-A523-F1CA7AE880F1}" destId="{E5F4221C-3B75-4195-B6B0-6C7247B30852}" srcOrd="0" destOrd="0" presId="urn:microsoft.com/office/officeart/2005/8/layout/chevron2"/>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Arial" panose="020B0604020202020204" pitchFamily="34" charset="0"/>
            <a:cs typeface="Arial" panose="020B0604020202020204" pitchFamily="34"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pt-BR" sz="2800" b="1" kern="1200">
              <a:solidFill>
                <a:srgbClr val="C00000"/>
              </a:solidFill>
              <a:latin typeface="Arial" panose="020B0604020202020204" pitchFamily="34" charset="0"/>
              <a:ea typeface="Calibri" panose="020F0502020204030204" pitchFamily="34" charset="0"/>
              <a:cs typeface="+mn-cs"/>
            </a:rPr>
            <a:t>7. </a:t>
          </a:r>
          <a:r>
            <a:rPr lang="vi-VN" sz="2800" b="1" kern="1200">
              <a:solidFill>
                <a:srgbClr val="C00000"/>
              </a:solidFill>
              <a:latin typeface="Arial" panose="020B0604020202020204" pitchFamily="34" charset="0"/>
              <a:ea typeface="Calibri" panose="020F0502020204030204" pitchFamily="34" charset="0"/>
              <a:cs typeface="+mn-cs"/>
            </a:rPr>
            <a:t>VĂN HÓA – XÃ HỘI</a:t>
          </a:r>
          <a:endParaRPr lang="en-US" sz="2800" b="1" kern="1200" dirty="0">
            <a:solidFill>
              <a:schemeClr val="tx1"/>
            </a:solidFill>
            <a:latin typeface="Arial" panose="020B0604020202020204" pitchFamily="34"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t>
        <a:bodyPr/>
        <a:lstStyle/>
        <a:p>
          <a:endParaRPr lang="en-US"/>
        </a:p>
      </dgm:t>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t>
        <a:bodyPr/>
        <a:lstStyle/>
        <a:p>
          <a:endParaRPr lang="en-US"/>
        </a:p>
      </dgm:t>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t>
        <a:bodyPr/>
        <a:lstStyle/>
        <a:p>
          <a:endParaRPr lang="en-US"/>
        </a:p>
      </dgm:t>
    </dgm:pt>
  </dgm:ptLst>
  <dgm:cxnLst>
    <dgm:cxn modelId="{40842B22-64DD-4AD4-ADE7-E6340E5AC9CE}" type="presOf" srcId="{7158C417-01D3-4DA0-9415-16B3B3977CD1}" destId="{9770188F-3220-4119-9599-0FD33E998D96}"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151F138B-8227-4665-BD22-1724EE04FEC3}" srcId="{CE531857-95D9-4450-A523-F1CA7AE880F1}" destId="{7158C417-01D3-4DA0-9415-16B3B3977CD1}" srcOrd="0" destOrd="0" parTransId="{8C5248B0-CF95-46B9-B3DF-5903DA7BE923}" sibTransId="{932BBA9B-3838-4105-B5F8-F779936A7798}"/>
    <dgm:cxn modelId="{663F9700-562A-4CCD-AE89-78493DE569CE}" type="presOf" srcId="{CE531857-95D9-4450-A523-F1CA7AE880F1}" destId="{E5F4221C-3B75-4195-B6B0-6C7247B30852}" srcOrd="0" destOrd="0" presId="urn:microsoft.com/office/officeart/2005/8/layout/chevron2"/>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Arial" panose="020B0604020202020204" pitchFamily="34" charset="0"/>
            <a:cs typeface="Arial" panose="020B0604020202020204" pitchFamily="34"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vi-VN" sz="2800" b="1" kern="1200">
              <a:solidFill>
                <a:srgbClr val="C00000"/>
              </a:solidFill>
              <a:latin typeface="Arial" panose="020B0604020202020204" pitchFamily="34" charset="0"/>
              <a:ea typeface="Calibri" panose="020F0502020204030204" pitchFamily="34" charset="0"/>
              <a:cs typeface="+mn-cs"/>
            </a:rPr>
            <a:t>8. NỘI CHÍNH</a:t>
          </a:r>
          <a:endParaRPr lang="en-US" sz="2800" b="1" kern="1200" dirty="0">
            <a:solidFill>
              <a:schemeClr val="tx1"/>
            </a:solidFill>
            <a:latin typeface="Arial" panose="020B0604020202020204" pitchFamily="34"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t>
        <a:bodyPr/>
        <a:lstStyle/>
        <a:p>
          <a:endParaRPr lang="en-US"/>
        </a:p>
      </dgm:t>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t>
        <a:bodyPr/>
        <a:lstStyle/>
        <a:p>
          <a:endParaRPr lang="en-US"/>
        </a:p>
      </dgm:t>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t>
        <a:bodyPr/>
        <a:lstStyle/>
        <a:p>
          <a:endParaRPr lang="en-US"/>
        </a:p>
      </dgm:t>
    </dgm:pt>
  </dgm:ptLst>
  <dgm:cxnLst>
    <dgm:cxn modelId="{40842B22-64DD-4AD4-ADE7-E6340E5AC9CE}" type="presOf" srcId="{7158C417-01D3-4DA0-9415-16B3B3977CD1}" destId="{9770188F-3220-4119-9599-0FD33E998D96}"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151F138B-8227-4665-BD22-1724EE04FEC3}" srcId="{CE531857-95D9-4450-A523-F1CA7AE880F1}" destId="{7158C417-01D3-4DA0-9415-16B3B3977CD1}" srcOrd="0" destOrd="0" parTransId="{8C5248B0-CF95-46B9-B3DF-5903DA7BE923}" sibTransId="{932BBA9B-3838-4105-B5F8-F779936A7798}"/>
    <dgm:cxn modelId="{663F9700-562A-4CCD-AE89-78493DE569CE}" type="presOf" srcId="{CE531857-95D9-4450-A523-F1CA7AE880F1}" destId="{E5F4221C-3B75-4195-B6B0-6C7247B30852}" srcOrd="0" destOrd="0" presId="urn:microsoft.com/office/officeart/2005/8/layout/chevron2"/>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122926-23E9-4DA1-96DC-340223CFC003}" type="doc">
      <dgm:prSet loTypeId="urn:microsoft.com/office/officeart/2011/layout/TabList" loCatId="list" qsTypeId="urn:microsoft.com/office/officeart/2005/8/quickstyle/simple4" qsCatId="simple" csTypeId="urn:microsoft.com/office/officeart/2005/8/colors/colorful2" csCatId="colorful" phldr="1"/>
      <dgm:spPr/>
      <dgm:t>
        <a:bodyPr/>
        <a:lstStyle/>
        <a:p>
          <a:endParaRPr lang="en-US"/>
        </a:p>
      </dgm:t>
    </dgm:pt>
    <dgm:pt modelId="{9F7F1530-5E8A-4EF1-80F4-CFCABBCD35E2}">
      <dgm:prSet phldrT="[Text]" custT="1"/>
      <dgm:spPr/>
      <dgm:t>
        <a:bodyPr/>
        <a:lstStyle/>
        <a:p>
          <a:r>
            <a:rPr lang="en-US" sz="2000" b="1">
              <a:latin typeface="Arial" panose="020B0604020202020204" pitchFamily="34" charset="0"/>
              <a:cs typeface="Arial" panose="020B0604020202020204" pitchFamily="34" charset="0"/>
            </a:rPr>
            <a:t>1</a:t>
          </a:r>
        </a:p>
      </dgm:t>
    </dgm:pt>
    <dgm:pt modelId="{A87E0440-88F3-471E-9EE4-D260C18C2FCB}" type="parTrans" cxnId="{500D854E-DE73-4F6F-9E82-F3BA4AC91C06}">
      <dgm:prSet/>
      <dgm:spPr/>
      <dgm:t>
        <a:bodyPr/>
        <a:lstStyle/>
        <a:p>
          <a:endParaRPr lang="en-US" sz="2000">
            <a:latin typeface="Times New Roman" panose="02020603050405020304" pitchFamily="18" charset="0"/>
            <a:cs typeface="Times New Roman" panose="02020603050405020304" pitchFamily="18" charset="0"/>
          </a:endParaRPr>
        </a:p>
      </dgm:t>
    </dgm:pt>
    <dgm:pt modelId="{E9666DC9-D2FA-42BF-A81C-50E3E67A8DA2}" type="sibTrans" cxnId="{500D854E-DE73-4F6F-9E82-F3BA4AC91C06}">
      <dgm:prSet/>
      <dgm:spPr/>
      <dgm:t>
        <a:bodyPr/>
        <a:lstStyle/>
        <a:p>
          <a:endParaRPr lang="en-US" sz="2000">
            <a:latin typeface="Times New Roman" panose="02020603050405020304" pitchFamily="18" charset="0"/>
            <a:cs typeface="Times New Roman" panose="02020603050405020304" pitchFamily="18" charset="0"/>
          </a:endParaRPr>
        </a:p>
      </dgm:t>
    </dgm:pt>
    <dgm:pt modelId="{82ABC07D-ABA9-461E-A985-B020FA27660F}">
      <dgm:prSet phldrT="[Text]" custT="1"/>
      <dgm:spPr/>
      <dgm:t>
        <a:bodyPr/>
        <a:lstStyle/>
        <a:p>
          <a:pPr algn="l">
            <a:spcAft>
              <a:spcPts val="0"/>
            </a:spcAft>
          </a:pPr>
          <a:r>
            <a:rPr lang="vi-VN" sz="2400" b="0" kern="1200">
              <a:solidFill>
                <a:prstClr val="black">
                  <a:hueOff val="0"/>
                  <a:satOff val="0"/>
                  <a:lumOff val="0"/>
                  <a:alphaOff val="0"/>
                </a:prstClr>
              </a:solidFill>
              <a:latin typeface="+mn-lt"/>
              <a:ea typeface="+mn-ea"/>
              <a:cs typeface="Times New Roman" panose="02020603050405020304" pitchFamily="18" charset="0"/>
            </a:rPr>
            <a:t>Trên cơ sở kết quả thực hiện 9 tháng năm 2024, các Sở, ngành, địa phương cần chủ động rà soát, phân tích, đánh giá các chỉ tiêu còn đạt thấp để đề ra phương hướng, phấn đấu hoàn thành tất cả các chỉ tiêu kinh tế - xã hội năm 2024 Hội đồng nhân dân và Ủy ban nhân dân tỉnh đã giao từ đầu năm</a:t>
          </a:r>
          <a:endParaRPr lang="en-US" sz="2400" kern="1200" spc="-20">
            <a:solidFill>
              <a:prstClr val="black">
                <a:hueOff val="0"/>
                <a:satOff val="0"/>
                <a:lumOff val="0"/>
                <a:alphaOff val="0"/>
              </a:prstClr>
            </a:solidFill>
            <a:effectLst/>
            <a:latin typeface="+mn-lt"/>
            <a:ea typeface="Times New Roman" panose="02020603050405020304" pitchFamily="18" charset="0"/>
            <a:cs typeface="+mn-cs"/>
          </a:endParaRPr>
        </a:p>
      </dgm:t>
    </dgm:pt>
    <dgm:pt modelId="{963D7B37-6B42-4646-BA6E-8BEA0E958EE0}" type="parTrans" cxnId="{61C0B7E0-71A9-475F-9488-911F3A9C4278}">
      <dgm:prSet/>
      <dgm:spPr/>
      <dgm:t>
        <a:bodyPr/>
        <a:lstStyle/>
        <a:p>
          <a:endParaRPr lang="en-US" sz="2000">
            <a:latin typeface="Times New Roman" panose="02020603050405020304" pitchFamily="18" charset="0"/>
            <a:cs typeface="Times New Roman" panose="02020603050405020304" pitchFamily="18" charset="0"/>
          </a:endParaRPr>
        </a:p>
      </dgm:t>
    </dgm:pt>
    <dgm:pt modelId="{76857578-D14C-475D-82F0-92FCDCE99C3E}" type="sibTrans" cxnId="{61C0B7E0-71A9-475F-9488-911F3A9C4278}">
      <dgm:prSet/>
      <dgm:spPr/>
      <dgm:t>
        <a:bodyPr/>
        <a:lstStyle/>
        <a:p>
          <a:endParaRPr lang="en-US" sz="2000">
            <a:latin typeface="Times New Roman" panose="02020603050405020304" pitchFamily="18" charset="0"/>
            <a:cs typeface="Times New Roman" panose="02020603050405020304" pitchFamily="18" charset="0"/>
          </a:endParaRPr>
        </a:p>
      </dgm:t>
    </dgm:pt>
    <dgm:pt modelId="{3A47E239-3B68-471A-BC88-561FF403BA50}">
      <dgm:prSet phldrT="[Text]" custT="1"/>
      <dgm:spPr/>
      <dgm:t>
        <a:bodyPr/>
        <a:lstStyle/>
        <a:p>
          <a:r>
            <a:rPr lang="en-US" sz="2000" b="1">
              <a:latin typeface="Arial" panose="020B0604020202020204" pitchFamily="34" charset="0"/>
              <a:cs typeface="Arial" panose="020B0604020202020204" pitchFamily="34" charset="0"/>
            </a:rPr>
            <a:t>2</a:t>
          </a:r>
        </a:p>
      </dgm:t>
    </dgm:pt>
    <dgm:pt modelId="{6EFAC4F9-469D-42B9-87BE-889143674961}" type="parTrans" cxnId="{86F1637B-207F-43B5-98C7-F8B4A21897ED}">
      <dgm:prSet/>
      <dgm:spPr/>
      <dgm:t>
        <a:bodyPr/>
        <a:lstStyle/>
        <a:p>
          <a:endParaRPr lang="en-US" sz="2000">
            <a:latin typeface="Times New Roman" panose="02020603050405020304" pitchFamily="18" charset="0"/>
            <a:cs typeface="Times New Roman" panose="02020603050405020304" pitchFamily="18" charset="0"/>
          </a:endParaRPr>
        </a:p>
      </dgm:t>
    </dgm:pt>
    <dgm:pt modelId="{34917C90-4692-4C64-9F5D-530FC044A5BC}" type="sibTrans" cxnId="{86F1637B-207F-43B5-98C7-F8B4A21897ED}">
      <dgm:prSet/>
      <dgm:spPr/>
      <dgm:t>
        <a:bodyPr/>
        <a:lstStyle/>
        <a:p>
          <a:endParaRPr lang="en-US" sz="2000">
            <a:latin typeface="Times New Roman" panose="02020603050405020304" pitchFamily="18" charset="0"/>
            <a:cs typeface="Times New Roman" panose="02020603050405020304" pitchFamily="18" charset="0"/>
          </a:endParaRPr>
        </a:p>
      </dgm:t>
    </dgm:pt>
    <dgm:pt modelId="{A1C5ACE9-4A4C-4B78-A1ED-2825FEE83F72}">
      <dgm:prSet phldrT="[Text]" custT="1"/>
      <dgm:spPr/>
      <dgm:t>
        <a:bodyPr/>
        <a:lstStyle/>
        <a:p>
          <a:pPr marL="0" lvl="0" indent="0" algn="l" defTabSz="1244600">
            <a:lnSpc>
              <a:spcPct val="90000"/>
            </a:lnSpc>
            <a:spcBef>
              <a:spcPct val="0"/>
            </a:spcBef>
            <a:spcAft>
              <a:spcPts val="0"/>
            </a:spcAft>
            <a:buNone/>
          </a:pPr>
          <a:r>
            <a:rPr lang="en-US" sz="2400" kern="1200" spc="-20">
              <a:solidFill>
                <a:prstClr val="black">
                  <a:hueOff val="0"/>
                  <a:satOff val="0"/>
                  <a:lumOff val="0"/>
                  <a:alphaOff val="0"/>
                </a:prstClr>
              </a:solidFill>
              <a:effectLst/>
              <a:latin typeface="Arial" panose="020B0604020202020204" pitchFamily="34" charset="0"/>
              <a:ea typeface="Times New Roman" panose="02020603050405020304" pitchFamily="18" charset="0"/>
              <a:cs typeface="+mn-cs"/>
            </a:rPr>
            <a:t>Tập trung hoàn thiện </a:t>
          </a:r>
          <a:r>
            <a:rPr lang="vi-VN" sz="2400" kern="1200" spc="-20">
              <a:solidFill>
                <a:prstClr val="black">
                  <a:hueOff val="0"/>
                  <a:satOff val="0"/>
                  <a:lumOff val="0"/>
                  <a:alphaOff val="0"/>
                </a:prstClr>
              </a:solidFill>
              <a:effectLst/>
              <a:latin typeface="Arial" panose="020B0604020202020204" pitchFamily="34" charset="0"/>
              <a:ea typeface="Times New Roman" panose="02020603050405020304" pitchFamily="18" charset="0"/>
              <a:cs typeface="+mn-cs"/>
            </a:rPr>
            <a:t>Báo cáo kinh tế - xã hội giai đoạn 2021-2025 và phương hướng, nhiệm vụ giai đoạn 2026 - 2030 phục vụ xây dựng Báo cáo Chính trị trình Đại hội đại biểu Đảng bộ tỉnh lần thứ XXI</a:t>
          </a:r>
          <a:endParaRPr lang="en-US" sz="2400" kern="1200">
            <a:effectLst/>
            <a:latin typeface="Arial" panose="020B0604020202020204" pitchFamily="34" charset="0"/>
            <a:ea typeface="Times New Roman" panose="02020603050405020304" pitchFamily="18" charset="0"/>
            <a:cs typeface="DokChampa" panose="020B0604020202020204" pitchFamily="34" charset="-34"/>
          </a:endParaRPr>
        </a:p>
      </dgm:t>
    </dgm:pt>
    <dgm:pt modelId="{2098E87D-4D3D-4C74-AAFA-1E91FC77E154}" type="parTrans" cxnId="{84DCE863-6DCB-4C00-BCE6-E36C18E04711}">
      <dgm:prSet/>
      <dgm:spPr/>
      <dgm:t>
        <a:bodyPr/>
        <a:lstStyle/>
        <a:p>
          <a:endParaRPr lang="en-US" sz="2000">
            <a:latin typeface="Times New Roman" panose="02020603050405020304" pitchFamily="18" charset="0"/>
            <a:cs typeface="Times New Roman" panose="02020603050405020304" pitchFamily="18" charset="0"/>
          </a:endParaRPr>
        </a:p>
      </dgm:t>
    </dgm:pt>
    <dgm:pt modelId="{60DAB23D-17A2-4B65-837E-E314828200BE}" type="sibTrans" cxnId="{84DCE863-6DCB-4C00-BCE6-E36C18E04711}">
      <dgm:prSet/>
      <dgm:spPr/>
      <dgm:t>
        <a:bodyPr/>
        <a:lstStyle/>
        <a:p>
          <a:endParaRPr lang="en-US" sz="2000">
            <a:latin typeface="Times New Roman" panose="02020603050405020304" pitchFamily="18" charset="0"/>
            <a:cs typeface="Times New Roman" panose="02020603050405020304" pitchFamily="18" charset="0"/>
          </a:endParaRPr>
        </a:p>
      </dgm:t>
    </dgm:pt>
    <dgm:pt modelId="{B8C1ECAD-D5C0-45F3-962D-9B64CC5F591E}">
      <dgm:prSet phldrT="[Text]" custT="1"/>
      <dgm:spPr/>
      <dgm:t>
        <a:bodyPr/>
        <a:lstStyle/>
        <a:p>
          <a:r>
            <a:rPr lang="en-US" sz="2000" b="1">
              <a:latin typeface="Arial" panose="020B0604020202020204" pitchFamily="34" charset="0"/>
              <a:cs typeface="Arial" panose="020B0604020202020204" pitchFamily="34" charset="0"/>
            </a:rPr>
            <a:t>3</a:t>
          </a:r>
        </a:p>
      </dgm:t>
    </dgm:pt>
    <dgm:pt modelId="{B2CC3D09-B0BF-4FB2-9208-0F8BAD766D57}" type="parTrans" cxnId="{C31E9ECF-55F6-43C7-9DF2-CD321F587439}">
      <dgm:prSet/>
      <dgm:spPr/>
      <dgm:t>
        <a:bodyPr/>
        <a:lstStyle/>
        <a:p>
          <a:endParaRPr lang="en-US" sz="2000">
            <a:latin typeface="Times New Roman" panose="02020603050405020304" pitchFamily="18" charset="0"/>
            <a:cs typeface="Times New Roman" panose="02020603050405020304" pitchFamily="18" charset="0"/>
          </a:endParaRPr>
        </a:p>
      </dgm:t>
    </dgm:pt>
    <dgm:pt modelId="{0B48911A-E0C3-46AF-B473-189126411843}" type="sibTrans" cxnId="{C31E9ECF-55F6-43C7-9DF2-CD321F587439}">
      <dgm:prSet/>
      <dgm:spPr/>
      <dgm:t>
        <a:bodyPr/>
        <a:lstStyle/>
        <a:p>
          <a:endParaRPr lang="en-US" sz="2000">
            <a:latin typeface="Times New Roman" panose="02020603050405020304" pitchFamily="18" charset="0"/>
            <a:cs typeface="Times New Roman" panose="02020603050405020304" pitchFamily="18" charset="0"/>
          </a:endParaRPr>
        </a:p>
      </dgm:t>
    </dgm:pt>
    <dgm:pt modelId="{25B3DA02-89E6-4C33-B080-B2699F2F5CE8}">
      <dgm:prSet phldrT="[Text]" custT="1"/>
      <dgm:spPr/>
      <dgm:t>
        <a:bodyPr/>
        <a:lstStyle/>
        <a:p>
          <a:pPr marL="0" lvl="0" indent="0" algn="l" defTabSz="1244600">
            <a:lnSpc>
              <a:spcPct val="90000"/>
            </a:lnSpc>
            <a:spcBef>
              <a:spcPct val="0"/>
            </a:spcBef>
            <a:spcAft>
              <a:spcPts val="0"/>
            </a:spcAft>
            <a:buNone/>
          </a:pPr>
          <a:r>
            <a:rPr lang="it-IT" sz="2400" kern="1200" spc="-20">
              <a:latin typeface="Arial" panose="020B0604020202020204" pitchFamily="34" charset="0"/>
              <a:ea typeface="Times New Roman" panose="02020603050405020304" pitchFamily="18" charset="0"/>
            </a:rPr>
            <a:t>Các Sở, ngành, địa phương tiếp tục thực hiện </a:t>
          </a:r>
          <a:r>
            <a:rPr lang="nl-NL" sz="2400" kern="1200" spc="-20">
              <a:effectLst/>
              <a:latin typeface="Arial" panose="020B0604020202020204" pitchFamily="34" charset="0"/>
              <a:ea typeface="Times New Roman" panose="02020603050405020304" pitchFamily="18" charset="0"/>
            </a:rPr>
            <a:t>Chương trình công tác trọng tâm năm 2024 đã được UBND tỉnh phê duyệt; chuẩn bị chu đáo các nội dung trình Hội đồng nhân dân tỉnh tại kỳ họp </a:t>
          </a:r>
          <a:r>
            <a:rPr lang="vi-VN" sz="2400" kern="1200" spc="-20">
              <a:effectLst/>
              <a:latin typeface="Arial" panose="020B0604020202020204" pitchFamily="34" charset="0"/>
              <a:ea typeface="Times New Roman" panose="02020603050405020304" pitchFamily="18" charset="0"/>
            </a:rPr>
            <a:t>lần thứ 19, </a:t>
          </a:r>
          <a:r>
            <a:rPr lang="nl-NL" sz="2400" kern="1200" spc="-20">
              <a:effectLst/>
              <a:latin typeface="Arial" panose="020B0604020202020204" pitchFamily="34" charset="0"/>
              <a:ea typeface="Times New Roman" panose="02020603050405020304" pitchFamily="18" charset="0"/>
            </a:rPr>
            <a:t>Hội đồng nhân dân tỉnh </a:t>
          </a:r>
          <a:r>
            <a:rPr lang="vi-VN" sz="2400" kern="1200" spc="-20">
              <a:effectLst/>
              <a:latin typeface="Arial" panose="020B0604020202020204" pitchFamily="34" charset="0"/>
              <a:ea typeface="Times New Roman" panose="02020603050405020304" pitchFamily="18" charset="0"/>
            </a:rPr>
            <a:t>khóa XIII</a:t>
          </a:r>
          <a:endParaRPr lang="en-US" sz="2400" kern="1200" spc="-20">
            <a:effectLst/>
            <a:latin typeface="Arial" panose="020B0604020202020204" pitchFamily="34" charset="0"/>
            <a:ea typeface="Times New Roman" panose="02020603050405020304" pitchFamily="18" charset="0"/>
          </a:endParaRPr>
        </a:p>
      </dgm:t>
    </dgm:pt>
    <dgm:pt modelId="{365A6916-A4A0-4231-9CD7-408B9F29A7A7}" type="parTrans" cxnId="{432D013D-461A-4DEC-B336-0557C9646B0A}">
      <dgm:prSet/>
      <dgm:spPr/>
      <dgm:t>
        <a:bodyPr/>
        <a:lstStyle/>
        <a:p>
          <a:endParaRPr lang="en-US" sz="2000">
            <a:latin typeface="Times New Roman" panose="02020603050405020304" pitchFamily="18" charset="0"/>
            <a:cs typeface="Times New Roman" panose="02020603050405020304" pitchFamily="18" charset="0"/>
          </a:endParaRPr>
        </a:p>
      </dgm:t>
    </dgm:pt>
    <dgm:pt modelId="{E7744260-D9FA-40EA-85EE-C936DCD76570}" type="sibTrans" cxnId="{432D013D-461A-4DEC-B336-0557C9646B0A}">
      <dgm:prSet/>
      <dgm:spPr/>
      <dgm:t>
        <a:bodyPr/>
        <a:lstStyle/>
        <a:p>
          <a:endParaRPr lang="en-US" sz="2000">
            <a:latin typeface="Times New Roman" panose="02020603050405020304" pitchFamily="18" charset="0"/>
            <a:cs typeface="Times New Roman" panose="02020603050405020304" pitchFamily="18" charset="0"/>
          </a:endParaRPr>
        </a:p>
      </dgm:t>
    </dgm:pt>
    <dgm:pt modelId="{81A4BF3E-D2DE-4F9B-BFF4-EEEE8CAB0147}" type="pres">
      <dgm:prSet presAssocID="{71122926-23E9-4DA1-96DC-340223CFC003}" presName="Name0" presStyleCnt="0">
        <dgm:presLayoutVars>
          <dgm:chMax/>
          <dgm:chPref val="3"/>
          <dgm:dir/>
          <dgm:animOne val="branch"/>
          <dgm:animLvl val="lvl"/>
        </dgm:presLayoutVars>
      </dgm:prSet>
      <dgm:spPr/>
      <dgm:t>
        <a:bodyPr/>
        <a:lstStyle/>
        <a:p>
          <a:endParaRPr lang="en-US"/>
        </a:p>
      </dgm:t>
    </dgm:pt>
    <dgm:pt modelId="{E58FF343-5158-4A90-9837-A72F86E88703}" type="pres">
      <dgm:prSet presAssocID="{9F7F1530-5E8A-4EF1-80F4-CFCABBCD35E2}" presName="composite" presStyleCnt="0"/>
      <dgm:spPr/>
    </dgm:pt>
    <dgm:pt modelId="{7D5B63A6-13D4-4674-BC5F-E14764069460}" type="pres">
      <dgm:prSet presAssocID="{9F7F1530-5E8A-4EF1-80F4-CFCABBCD35E2}" presName="FirstChild" presStyleLbl="revTx" presStyleIdx="0" presStyleCnt="3" custScaleX="114938" custScaleY="52020" custLinFactNeighborX="-6430" custLinFactNeighborY="23345">
        <dgm:presLayoutVars>
          <dgm:chMax val="0"/>
          <dgm:chPref val="0"/>
          <dgm:bulletEnabled val="1"/>
        </dgm:presLayoutVars>
      </dgm:prSet>
      <dgm:spPr/>
      <dgm:t>
        <a:bodyPr/>
        <a:lstStyle/>
        <a:p>
          <a:endParaRPr lang="en-US"/>
        </a:p>
      </dgm:t>
    </dgm:pt>
    <dgm:pt modelId="{2DA8B601-D096-476E-BD4A-9B0B2E7AAA16}" type="pres">
      <dgm:prSet presAssocID="{9F7F1530-5E8A-4EF1-80F4-CFCABBCD35E2}" presName="Parent" presStyleLbl="alignNode1" presStyleIdx="0" presStyleCnt="3" custScaleX="41102" custLinFactNeighborX="-29746">
        <dgm:presLayoutVars>
          <dgm:chMax val="3"/>
          <dgm:chPref val="3"/>
          <dgm:bulletEnabled val="1"/>
        </dgm:presLayoutVars>
      </dgm:prSet>
      <dgm:spPr/>
      <dgm:t>
        <a:bodyPr/>
        <a:lstStyle/>
        <a:p>
          <a:endParaRPr lang="en-US"/>
        </a:p>
      </dgm:t>
    </dgm:pt>
    <dgm:pt modelId="{A096979C-113B-456A-A016-80C106BAFC0D}" type="pres">
      <dgm:prSet presAssocID="{9F7F1530-5E8A-4EF1-80F4-CFCABBCD35E2}" presName="Accent" presStyleLbl="parChTrans1D1" presStyleIdx="0" presStyleCnt="3" custLinFactNeighborX="3905"/>
      <dgm:spPr/>
    </dgm:pt>
    <dgm:pt modelId="{69D0EC87-89B8-4E75-9DD8-674EE72BE2D6}" type="pres">
      <dgm:prSet presAssocID="{E9666DC9-D2FA-42BF-A81C-50E3E67A8DA2}" presName="sibTrans" presStyleCnt="0"/>
      <dgm:spPr/>
    </dgm:pt>
    <dgm:pt modelId="{D6B9CBE7-F134-4DF7-9335-E17D95A7FA66}" type="pres">
      <dgm:prSet presAssocID="{3A47E239-3B68-471A-BC88-561FF403BA50}" presName="composite" presStyleCnt="0"/>
      <dgm:spPr/>
    </dgm:pt>
    <dgm:pt modelId="{3B6881F4-25C6-42D9-B9DE-65CD14AABBD2}" type="pres">
      <dgm:prSet presAssocID="{3A47E239-3B68-471A-BC88-561FF403BA50}" presName="FirstChild" presStyleLbl="revTx" presStyleIdx="1" presStyleCnt="3" custScaleX="117990" custScaleY="82336" custLinFactNeighborX="-3976" custLinFactNeighborY="-7497">
        <dgm:presLayoutVars>
          <dgm:chMax val="0"/>
          <dgm:chPref val="0"/>
          <dgm:bulletEnabled val="1"/>
        </dgm:presLayoutVars>
      </dgm:prSet>
      <dgm:spPr/>
      <dgm:t>
        <a:bodyPr/>
        <a:lstStyle/>
        <a:p>
          <a:endParaRPr lang="en-US"/>
        </a:p>
      </dgm:t>
    </dgm:pt>
    <dgm:pt modelId="{F554227D-044F-4DE2-8960-72AD0A2E7D8A}" type="pres">
      <dgm:prSet presAssocID="{3A47E239-3B68-471A-BC88-561FF403BA50}" presName="Parent" presStyleLbl="alignNode1" presStyleIdx="1" presStyleCnt="3" custScaleX="41102" custLinFactNeighborX="-29746">
        <dgm:presLayoutVars>
          <dgm:chMax val="3"/>
          <dgm:chPref val="3"/>
          <dgm:bulletEnabled val="1"/>
        </dgm:presLayoutVars>
      </dgm:prSet>
      <dgm:spPr/>
      <dgm:t>
        <a:bodyPr/>
        <a:lstStyle/>
        <a:p>
          <a:endParaRPr lang="en-US"/>
        </a:p>
      </dgm:t>
    </dgm:pt>
    <dgm:pt modelId="{7B5EAA56-50F0-4F40-B4BA-F9D899B8FACB}" type="pres">
      <dgm:prSet presAssocID="{3A47E239-3B68-471A-BC88-561FF403BA50}" presName="Accent" presStyleLbl="parChTrans1D1" presStyleIdx="1" presStyleCnt="3" custLinFactNeighborX="3142"/>
      <dgm:spPr/>
    </dgm:pt>
    <dgm:pt modelId="{F2D70AA6-AC2C-482A-81C8-2639C3D3B9EF}" type="pres">
      <dgm:prSet presAssocID="{34917C90-4692-4C64-9F5D-530FC044A5BC}" presName="sibTrans" presStyleCnt="0"/>
      <dgm:spPr/>
    </dgm:pt>
    <dgm:pt modelId="{1954A633-E32E-42A1-8363-C0B410E314E1}" type="pres">
      <dgm:prSet presAssocID="{B8C1ECAD-D5C0-45F3-962D-9B64CC5F591E}" presName="composite" presStyleCnt="0"/>
      <dgm:spPr/>
    </dgm:pt>
    <dgm:pt modelId="{C9CEDFDF-D679-479A-9C36-1A5C21B9F768}" type="pres">
      <dgm:prSet presAssocID="{B8C1ECAD-D5C0-45F3-962D-9B64CC5F591E}" presName="FirstChild" presStyleLbl="revTx" presStyleIdx="2" presStyleCnt="3" custScaleX="116012" custLinFactNeighborX="-5466" custLinFactNeighborY="-8900">
        <dgm:presLayoutVars>
          <dgm:chMax val="0"/>
          <dgm:chPref val="0"/>
          <dgm:bulletEnabled val="1"/>
        </dgm:presLayoutVars>
      </dgm:prSet>
      <dgm:spPr/>
      <dgm:t>
        <a:bodyPr/>
        <a:lstStyle/>
        <a:p>
          <a:endParaRPr lang="en-US"/>
        </a:p>
      </dgm:t>
    </dgm:pt>
    <dgm:pt modelId="{26A338F4-670E-4B7D-B9AC-9CAB07FDE5E1}" type="pres">
      <dgm:prSet presAssocID="{B8C1ECAD-D5C0-45F3-962D-9B64CC5F591E}" presName="Parent" presStyleLbl="alignNode1" presStyleIdx="2" presStyleCnt="3" custScaleX="41102" custLinFactNeighborX="-29746">
        <dgm:presLayoutVars>
          <dgm:chMax val="3"/>
          <dgm:chPref val="3"/>
          <dgm:bulletEnabled val="1"/>
        </dgm:presLayoutVars>
      </dgm:prSet>
      <dgm:spPr/>
      <dgm:t>
        <a:bodyPr/>
        <a:lstStyle/>
        <a:p>
          <a:endParaRPr lang="en-US"/>
        </a:p>
      </dgm:t>
    </dgm:pt>
    <dgm:pt modelId="{7DE02C26-EE18-42A4-BE48-6789A6997DB0}" type="pres">
      <dgm:prSet presAssocID="{B8C1ECAD-D5C0-45F3-962D-9B64CC5F591E}" presName="Accent" presStyleLbl="parChTrans1D1" presStyleIdx="2" presStyleCnt="3" custLinFactNeighborX="3542"/>
      <dgm:spPr/>
    </dgm:pt>
  </dgm:ptLst>
  <dgm:cxnLst>
    <dgm:cxn modelId="{A0DFA951-C477-46B4-AA1C-FFBB9DE174A7}" type="presOf" srcId="{82ABC07D-ABA9-461E-A985-B020FA27660F}" destId="{7D5B63A6-13D4-4674-BC5F-E14764069460}" srcOrd="0" destOrd="0" presId="urn:microsoft.com/office/officeart/2011/layout/TabList"/>
    <dgm:cxn modelId="{432D013D-461A-4DEC-B336-0557C9646B0A}" srcId="{B8C1ECAD-D5C0-45F3-962D-9B64CC5F591E}" destId="{25B3DA02-89E6-4C33-B080-B2699F2F5CE8}" srcOrd="0" destOrd="0" parTransId="{365A6916-A4A0-4231-9CD7-408B9F29A7A7}" sibTransId="{E7744260-D9FA-40EA-85EE-C936DCD76570}"/>
    <dgm:cxn modelId="{ECAEA210-A460-42FF-AD8E-71ED5D2201D8}" type="presOf" srcId="{25B3DA02-89E6-4C33-B080-B2699F2F5CE8}" destId="{C9CEDFDF-D679-479A-9C36-1A5C21B9F768}" srcOrd="0" destOrd="0" presId="urn:microsoft.com/office/officeart/2011/layout/TabList"/>
    <dgm:cxn modelId="{E393404F-EB71-43E0-93CB-5A10B623C573}" type="presOf" srcId="{B8C1ECAD-D5C0-45F3-962D-9B64CC5F591E}" destId="{26A338F4-670E-4B7D-B9AC-9CAB07FDE5E1}" srcOrd="0" destOrd="0" presId="urn:microsoft.com/office/officeart/2011/layout/TabList"/>
    <dgm:cxn modelId="{C4E9E982-C5B9-43B7-9664-9C7128391E73}" type="presOf" srcId="{3A47E239-3B68-471A-BC88-561FF403BA50}" destId="{F554227D-044F-4DE2-8960-72AD0A2E7D8A}" srcOrd="0" destOrd="0" presId="urn:microsoft.com/office/officeart/2011/layout/TabList"/>
    <dgm:cxn modelId="{84DCE863-6DCB-4C00-BCE6-E36C18E04711}" srcId="{3A47E239-3B68-471A-BC88-561FF403BA50}" destId="{A1C5ACE9-4A4C-4B78-A1ED-2825FEE83F72}" srcOrd="0" destOrd="0" parTransId="{2098E87D-4D3D-4C74-AAFA-1E91FC77E154}" sibTransId="{60DAB23D-17A2-4B65-837E-E314828200BE}"/>
    <dgm:cxn modelId="{30F27999-0307-4DE8-8B2F-BD9ADEA4022A}" type="presOf" srcId="{71122926-23E9-4DA1-96DC-340223CFC003}" destId="{81A4BF3E-D2DE-4F9B-BFF4-EEEE8CAB0147}" srcOrd="0" destOrd="0" presId="urn:microsoft.com/office/officeart/2011/layout/TabList"/>
    <dgm:cxn modelId="{61C0B7E0-71A9-475F-9488-911F3A9C4278}" srcId="{9F7F1530-5E8A-4EF1-80F4-CFCABBCD35E2}" destId="{82ABC07D-ABA9-461E-A985-B020FA27660F}" srcOrd="0" destOrd="0" parTransId="{963D7B37-6B42-4646-BA6E-8BEA0E958EE0}" sibTransId="{76857578-D14C-475D-82F0-92FCDCE99C3E}"/>
    <dgm:cxn modelId="{86F1637B-207F-43B5-98C7-F8B4A21897ED}" srcId="{71122926-23E9-4DA1-96DC-340223CFC003}" destId="{3A47E239-3B68-471A-BC88-561FF403BA50}" srcOrd="1" destOrd="0" parTransId="{6EFAC4F9-469D-42B9-87BE-889143674961}" sibTransId="{34917C90-4692-4C64-9F5D-530FC044A5BC}"/>
    <dgm:cxn modelId="{D543B924-8F36-47AF-9DCA-FFE4448392F8}" type="presOf" srcId="{9F7F1530-5E8A-4EF1-80F4-CFCABBCD35E2}" destId="{2DA8B601-D096-476E-BD4A-9B0B2E7AAA16}" srcOrd="0" destOrd="0" presId="urn:microsoft.com/office/officeart/2011/layout/TabList"/>
    <dgm:cxn modelId="{647E0988-BECA-4ADC-8F31-503600F38560}" type="presOf" srcId="{A1C5ACE9-4A4C-4B78-A1ED-2825FEE83F72}" destId="{3B6881F4-25C6-42D9-B9DE-65CD14AABBD2}" srcOrd="0" destOrd="0" presId="urn:microsoft.com/office/officeart/2011/layout/TabList"/>
    <dgm:cxn modelId="{500D854E-DE73-4F6F-9E82-F3BA4AC91C06}" srcId="{71122926-23E9-4DA1-96DC-340223CFC003}" destId="{9F7F1530-5E8A-4EF1-80F4-CFCABBCD35E2}" srcOrd="0" destOrd="0" parTransId="{A87E0440-88F3-471E-9EE4-D260C18C2FCB}" sibTransId="{E9666DC9-D2FA-42BF-A81C-50E3E67A8DA2}"/>
    <dgm:cxn modelId="{C31E9ECF-55F6-43C7-9DF2-CD321F587439}" srcId="{71122926-23E9-4DA1-96DC-340223CFC003}" destId="{B8C1ECAD-D5C0-45F3-962D-9B64CC5F591E}" srcOrd="2" destOrd="0" parTransId="{B2CC3D09-B0BF-4FB2-9208-0F8BAD766D57}" sibTransId="{0B48911A-E0C3-46AF-B473-189126411843}"/>
    <dgm:cxn modelId="{32292781-79FA-4B4A-A6BE-F58B6D948C4D}" type="presParOf" srcId="{81A4BF3E-D2DE-4F9B-BFF4-EEEE8CAB0147}" destId="{E58FF343-5158-4A90-9837-A72F86E88703}" srcOrd="0" destOrd="0" presId="urn:microsoft.com/office/officeart/2011/layout/TabList"/>
    <dgm:cxn modelId="{5179D659-417B-4323-8484-8DB34DB1E89D}" type="presParOf" srcId="{E58FF343-5158-4A90-9837-A72F86E88703}" destId="{7D5B63A6-13D4-4674-BC5F-E14764069460}" srcOrd="0" destOrd="0" presId="urn:microsoft.com/office/officeart/2011/layout/TabList"/>
    <dgm:cxn modelId="{763C5A2C-FA9B-4825-B90E-9AB831787097}" type="presParOf" srcId="{E58FF343-5158-4A90-9837-A72F86E88703}" destId="{2DA8B601-D096-476E-BD4A-9B0B2E7AAA16}" srcOrd="1" destOrd="0" presId="urn:microsoft.com/office/officeart/2011/layout/TabList"/>
    <dgm:cxn modelId="{787BA61E-8E93-4AA7-A3E5-A6A466A661A5}" type="presParOf" srcId="{E58FF343-5158-4A90-9837-A72F86E88703}" destId="{A096979C-113B-456A-A016-80C106BAFC0D}" srcOrd="2" destOrd="0" presId="urn:microsoft.com/office/officeart/2011/layout/TabList"/>
    <dgm:cxn modelId="{54AE420A-B750-418E-BA0C-C5520A9C586D}" type="presParOf" srcId="{81A4BF3E-D2DE-4F9B-BFF4-EEEE8CAB0147}" destId="{69D0EC87-89B8-4E75-9DD8-674EE72BE2D6}" srcOrd="1" destOrd="0" presId="urn:microsoft.com/office/officeart/2011/layout/TabList"/>
    <dgm:cxn modelId="{30F104F7-6A59-4250-B2A8-5F9F80B4C154}" type="presParOf" srcId="{81A4BF3E-D2DE-4F9B-BFF4-EEEE8CAB0147}" destId="{D6B9CBE7-F134-4DF7-9335-E17D95A7FA66}" srcOrd="2" destOrd="0" presId="urn:microsoft.com/office/officeart/2011/layout/TabList"/>
    <dgm:cxn modelId="{E029B8EB-25D8-47EA-BE17-2FC4C6E8C0D3}" type="presParOf" srcId="{D6B9CBE7-F134-4DF7-9335-E17D95A7FA66}" destId="{3B6881F4-25C6-42D9-B9DE-65CD14AABBD2}" srcOrd="0" destOrd="0" presId="urn:microsoft.com/office/officeart/2011/layout/TabList"/>
    <dgm:cxn modelId="{8067110F-C5C9-4F1D-8CE4-357BE50A2BF1}" type="presParOf" srcId="{D6B9CBE7-F134-4DF7-9335-E17D95A7FA66}" destId="{F554227D-044F-4DE2-8960-72AD0A2E7D8A}" srcOrd="1" destOrd="0" presId="urn:microsoft.com/office/officeart/2011/layout/TabList"/>
    <dgm:cxn modelId="{1A51DD06-83E4-42BC-BDDE-05EEC0052B48}" type="presParOf" srcId="{D6B9CBE7-F134-4DF7-9335-E17D95A7FA66}" destId="{7B5EAA56-50F0-4F40-B4BA-F9D899B8FACB}" srcOrd="2" destOrd="0" presId="urn:microsoft.com/office/officeart/2011/layout/TabList"/>
    <dgm:cxn modelId="{D2F558D5-3CA1-4E9F-9DFE-0C7405EB75D5}" type="presParOf" srcId="{81A4BF3E-D2DE-4F9B-BFF4-EEEE8CAB0147}" destId="{F2D70AA6-AC2C-482A-81C8-2639C3D3B9EF}" srcOrd="3" destOrd="0" presId="urn:microsoft.com/office/officeart/2011/layout/TabList"/>
    <dgm:cxn modelId="{0E605EB4-365C-4255-8E3E-AEB8540940E6}" type="presParOf" srcId="{81A4BF3E-D2DE-4F9B-BFF4-EEEE8CAB0147}" destId="{1954A633-E32E-42A1-8363-C0B410E314E1}" srcOrd="4" destOrd="0" presId="urn:microsoft.com/office/officeart/2011/layout/TabList"/>
    <dgm:cxn modelId="{3B73BD78-AF14-4927-86C9-AB42A94AAF87}" type="presParOf" srcId="{1954A633-E32E-42A1-8363-C0B410E314E1}" destId="{C9CEDFDF-D679-479A-9C36-1A5C21B9F768}" srcOrd="0" destOrd="0" presId="urn:microsoft.com/office/officeart/2011/layout/TabList"/>
    <dgm:cxn modelId="{9D6EA327-FBC9-496E-8DF6-BDD91CE96320}" type="presParOf" srcId="{1954A633-E32E-42A1-8363-C0B410E314E1}" destId="{26A338F4-670E-4B7D-B9AC-9CAB07FDE5E1}" srcOrd="1" destOrd="0" presId="urn:microsoft.com/office/officeart/2011/layout/TabList"/>
    <dgm:cxn modelId="{C6EB4E84-C962-41E8-A8B9-2B4155502814}" type="presParOf" srcId="{1954A633-E32E-42A1-8363-C0B410E314E1}" destId="{7DE02C26-EE18-42A4-BE48-6789A6997DB0}" srcOrd="2" destOrd="0" presId="urn:microsoft.com/office/officeart/2011/layout/Tab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Arial" panose="020B0604020202020204" pitchFamily="34" charset="0"/>
            <a:cs typeface="Arial" panose="020B0604020202020204" pitchFamily="34"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en-US" sz="2400" b="1" kern="1200">
              <a:solidFill>
                <a:srgbClr val="C00000"/>
              </a:solidFill>
              <a:latin typeface="Arial" panose="020B0604020202020204" pitchFamily="34" charset="0"/>
              <a:ea typeface="Calibri" panose="020F0502020204030204" pitchFamily="34" charset="0"/>
              <a:cs typeface="+mn-cs"/>
            </a:rPr>
            <a:t>NHIỆM VỤ TRỌNG TÂM THỜI GIAN ĐẾN (TT)</a:t>
          </a:r>
          <a:endParaRPr lang="en-US" sz="2400" b="1" kern="1200" dirty="0">
            <a:solidFill>
              <a:schemeClr val="tx1"/>
            </a:solidFill>
            <a:latin typeface="Arial" panose="020B0604020202020204" pitchFamily="34"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t>
        <a:bodyPr/>
        <a:lstStyle/>
        <a:p>
          <a:endParaRPr lang="en-US"/>
        </a:p>
      </dgm:t>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t>
        <a:bodyPr/>
        <a:lstStyle/>
        <a:p>
          <a:endParaRPr lang="en-US"/>
        </a:p>
      </dgm:t>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t>
        <a:bodyPr/>
        <a:lstStyle/>
        <a:p>
          <a:endParaRPr lang="en-US"/>
        </a:p>
      </dgm:t>
    </dgm:pt>
  </dgm:ptLst>
  <dgm:cxnLst>
    <dgm:cxn modelId="{40842B22-64DD-4AD4-ADE7-E6340E5AC9CE}" type="presOf" srcId="{7158C417-01D3-4DA0-9415-16B3B3977CD1}" destId="{9770188F-3220-4119-9599-0FD33E998D96}"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151F138B-8227-4665-BD22-1724EE04FEC3}" srcId="{CE531857-95D9-4450-A523-F1CA7AE880F1}" destId="{7158C417-01D3-4DA0-9415-16B3B3977CD1}" srcOrd="0" destOrd="0" parTransId="{8C5248B0-CF95-46B9-B3DF-5903DA7BE923}" sibTransId="{932BBA9B-3838-4105-B5F8-F779936A7798}"/>
    <dgm:cxn modelId="{663F9700-562A-4CCD-AE89-78493DE569CE}" type="presOf" srcId="{CE531857-95D9-4450-A523-F1CA7AE880F1}" destId="{E5F4221C-3B75-4195-B6B0-6C7247B30852}" srcOrd="0" destOrd="0" presId="urn:microsoft.com/office/officeart/2005/8/layout/chevron2"/>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122926-23E9-4DA1-96DC-340223CFC003}" type="doc">
      <dgm:prSet loTypeId="urn:microsoft.com/office/officeart/2011/layout/TabList" loCatId="list" qsTypeId="urn:microsoft.com/office/officeart/2005/8/quickstyle/simple4" qsCatId="simple" csTypeId="urn:microsoft.com/office/officeart/2005/8/colors/colorful2" csCatId="colorful" phldr="1"/>
      <dgm:spPr/>
      <dgm:t>
        <a:bodyPr/>
        <a:lstStyle/>
        <a:p>
          <a:endParaRPr lang="en-US"/>
        </a:p>
      </dgm:t>
    </dgm:pt>
    <dgm:pt modelId="{71C92471-879B-4FBF-A743-815B7DE17F01}">
      <dgm:prSet phldrT="[Text]" custT="1"/>
      <dgm:spPr/>
      <dgm:t>
        <a:bodyPr/>
        <a:lstStyle/>
        <a:p>
          <a:r>
            <a:rPr lang="en-US" sz="2000" b="1">
              <a:latin typeface="Arial" panose="020B0604020202020204" pitchFamily="34" charset="0"/>
              <a:cs typeface="Arial" panose="020B0604020202020204" pitchFamily="34" charset="0"/>
            </a:rPr>
            <a:t>4</a:t>
          </a:r>
        </a:p>
      </dgm:t>
    </dgm:pt>
    <dgm:pt modelId="{BBB8AE6A-0CFE-4D72-82E6-07E422CA6CD5}" type="parTrans" cxnId="{4A00A05D-4E95-4313-9BED-52B3D1FF1112}">
      <dgm:prSet/>
      <dgm:spPr/>
      <dgm:t>
        <a:bodyPr/>
        <a:lstStyle/>
        <a:p>
          <a:endParaRPr lang="en-US" sz="2000">
            <a:latin typeface="Times New Roman" panose="02020603050405020304" pitchFamily="18" charset="0"/>
            <a:cs typeface="Times New Roman" panose="02020603050405020304" pitchFamily="18" charset="0"/>
          </a:endParaRPr>
        </a:p>
      </dgm:t>
    </dgm:pt>
    <dgm:pt modelId="{0DC11AB2-07B9-400F-A1FB-FDD37AA1DE3E}" type="sibTrans" cxnId="{4A00A05D-4E95-4313-9BED-52B3D1FF1112}">
      <dgm:prSet/>
      <dgm:spPr/>
      <dgm:t>
        <a:bodyPr/>
        <a:lstStyle/>
        <a:p>
          <a:endParaRPr lang="en-US" sz="2000">
            <a:latin typeface="Times New Roman" panose="02020603050405020304" pitchFamily="18" charset="0"/>
            <a:cs typeface="Times New Roman" panose="02020603050405020304" pitchFamily="18" charset="0"/>
          </a:endParaRPr>
        </a:p>
      </dgm:t>
    </dgm:pt>
    <dgm:pt modelId="{0782324D-114D-49D4-9CED-AE6D469CEBAC}">
      <dgm:prSet phldrT="[Text]" custT="1"/>
      <dgm:spPr/>
      <dgm:t>
        <a:bodyPr/>
        <a:lstStyle/>
        <a:p>
          <a:pPr marL="0" lvl="0" indent="0" algn="l" defTabSz="1244600">
            <a:lnSpc>
              <a:spcPct val="90000"/>
            </a:lnSpc>
            <a:spcBef>
              <a:spcPct val="0"/>
            </a:spcBef>
            <a:spcAft>
              <a:spcPts val="0"/>
            </a:spcAft>
            <a:buFont typeface="+mj-lt"/>
            <a:buAutoNum type="arabicPeriod"/>
          </a:pPr>
          <a:r>
            <a:rPr lang="en-US" sz="2400" kern="1200" spc="-20">
              <a:latin typeface="Arial" panose="020B0604020202020204" pitchFamily="34" charset="0"/>
            </a:rPr>
            <a:t>Tiếp tục khẩn trương tổ chức đấu giá quyền sử dụng đất đối với các lô đất đã </a:t>
          </a:r>
          <a:r>
            <a:rPr lang="en-US" sz="2400" kern="1200" spc="-20">
              <a:solidFill>
                <a:prstClr val="black">
                  <a:hueOff val="0"/>
                  <a:satOff val="0"/>
                  <a:lumOff val="0"/>
                  <a:alphaOff val="0"/>
                </a:prstClr>
              </a:solidFill>
              <a:latin typeface="Arial" panose="020B0604020202020204" pitchFamily="34" charset="0"/>
              <a:ea typeface="+mn-ea"/>
              <a:cs typeface="+mn-cs"/>
            </a:rPr>
            <a:t>đảm bảo điều kiện</a:t>
          </a:r>
          <a:r>
            <a:rPr lang="en-US" sz="2400" kern="1200" spc="-20">
              <a:latin typeface="Arial" panose="020B0604020202020204" pitchFamily="34" charset="0"/>
            </a:rPr>
            <a:t>; thực hiện tính tiền sử dụng đất và đôn đốc nhà đầu tư nộp tiền sử dụng đất đối với các dự án đã thực hiện đấu giá và giao đất</a:t>
          </a:r>
          <a:endParaRPr lang="en-US" sz="2400" b="0" i="0" kern="1200">
            <a:latin typeface="Arial" panose="020B0604020202020204" pitchFamily="34" charset="0"/>
            <a:ea typeface="+mn-ea"/>
            <a:cs typeface="Arial" panose="020B0604020202020204" pitchFamily="34" charset="0"/>
          </a:endParaRPr>
        </a:p>
      </dgm:t>
    </dgm:pt>
    <dgm:pt modelId="{50A6C66F-5B2F-46CD-996D-D2781A7309BA}" type="parTrans" cxnId="{66F27F99-AB60-4050-9B39-03B5BA31DE39}">
      <dgm:prSet/>
      <dgm:spPr/>
      <dgm:t>
        <a:bodyPr/>
        <a:lstStyle/>
        <a:p>
          <a:endParaRPr lang="en-US" sz="2000">
            <a:latin typeface="Times New Roman" panose="02020603050405020304" pitchFamily="18" charset="0"/>
            <a:cs typeface="Times New Roman" panose="02020603050405020304" pitchFamily="18" charset="0"/>
          </a:endParaRPr>
        </a:p>
      </dgm:t>
    </dgm:pt>
    <dgm:pt modelId="{CD268B29-791A-47D3-9F96-DE58441849A2}" type="sibTrans" cxnId="{66F27F99-AB60-4050-9B39-03B5BA31DE39}">
      <dgm:prSet/>
      <dgm:spPr/>
      <dgm:t>
        <a:bodyPr/>
        <a:lstStyle/>
        <a:p>
          <a:endParaRPr lang="en-US" sz="2000">
            <a:latin typeface="Times New Roman" panose="02020603050405020304" pitchFamily="18" charset="0"/>
            <a:cs typeface="Times New Roman" panose="02020603050405020304" pitchFamily="18" charset="0"/>
          </a:endParaRPr>
        </a:p>
      </dgm:t>
    </dgm:pt>
    <dgm:pt modelId="{EEF6F821-B2AE-4F1F-82AA-3D4346AC4B8A}">
      <dgm:prSet phldrT="[Text]" custT="1"/>
      <dgm:spPr/>
      <dgm:t>
        <a:bodyPr/>
        <a:lstStyle/>
        <a:p>
          <a:pPr marL="0" lvl="0" indent="0" algn="ctr" defTabSz="1244600">
            <a:lnSpc>
              <a:spcPct val="90000"/>
            </a:lnSpc>
            <a:spcBef>
              <a:spcPct val="0"/>
            </a:spcBef>
            <a:spcAft>
              <a:spcPts val="0"/>
            </a:spcAft>
            <a:buFont typeface="+mj-lt"/>
            <a:buAutoNum type="arabicPeriod"/>
          </a:pPr>
          <a:r>
            <a:rPr lang="en-US" sz="2000" b="0" i="0" kern="1200">
              <a:latin typeface="Arial" panose="020B0604020202020204" pitchFamily="34" charset="0"/>
              <a:ea typeface="+mn-ea"/>
              <a:cs typeface="Arial" panose="020B0604020202020204" pitchFamily="34" charset="0"/>
            </a:rPr>
            <a:t>5</a:t>
          </a:r>
        </a:p>
      </dgm:t>
    </dgm:pt>
    <dgm:pt modelId="{373681C7-8047-4BE5-BB0F-8071EA00C605}" type="parTrans" cxnId="{023874E3-3186-41BE-AD7B-E3D85281CB36}">
      <dgm:prSet/>
      <dgm:spPr/>
      <dgm:t>
        <a:bodyPr/>
        <a:lstStyle/>
        <a:p>
          <a:endParaRPr lang="vi-VN" sz="2000"/>
        </a:p>
      </dgm:t>
    </dgm:pt>
    <dgm:pt modelId="{47A09898-462B-4B53-9953-0C37B3111521}" type="sibTrans" cxnId="{023874E3-3186-41BE-AD7B-E3D85281CB36}">
      <dgm:prSet/>
      <dgm:spPr/>
      <dgm:t>
        <a:bodyPr/>
        <a:lstStyle/>
        <a:p>
          <a:endParaRPr lang="vi-VN" sz="2000"/>
        </a:p>
      </dgm:t>
    </dgm:pt>
    <dgm:pt modelId="{CB5EC786-3A50-4010-B095-0D95F7DE6F60}">
      <dgm:prSet phldrT="[Text]" custT="1"/>
      <dgm:spPr/>
      <dgm:t>
        <a:bodyPr/>
        <a:lstStyle/>
        <a:p>
          <a:pPr marL="0" lvl="0" indent="0" algn="l" defTabSz="1244600">
            <a:lnSpc>
              <a:spcPct val="90000"/>
            </a:lnSpc>
            <a:spcBef>
              <a:spcPct val="0"/>
            </a:spcBef>
            <a:spcAft>
              <a:spcPts val="0"/>
            </a:spcAft>
            <a:buFont typeface="+mj-lt"/>
            <a:buAutoNum type="arabicPeriod"/>
          </a:pPr>
          <a:r>
            <a:rPr lang="en-US" sz="2400" kern="1200" spc="-20">
              <a:solidFill>
                <a:prstClr val="black">
                  <a:hueOff val="0"/>
                  <a:satOff val="0"/>
                  <a:lumOff val="0"/>
                  <a:alphaOff val="0"/>
                </a:prstClr>
              </a:solidFill>
              <a:latin typeface="Arial" panose="020B0604020202020204" pitchFamily="34" charset="0"/>
              <a:ea typeface="+mn-ea"/>
              <a:cs typeface="+mn-cs"/>
            </a:rPr>
            <a:t>Tập trung đẩy mạnh giải ngân kế hoạch vốn đầu tư công năm 2024 và vốn các Chương trình MTQG theo Chỉ thị số 02/CT-UBND ngày 09/02/2024 của UBND tỉnh, phấn đấu giải ngân 100% kế hoạch vốn được HĐND tỉnh giao năm 2024</a:t>
          </a:r>
        </a:p>
      </dgm:t>
    </dgm:pt>
    <dgm:pt modelId="{275C3530-7C01-4A92-A676-E181DA4862B9}" type="parTrans" cxnId="{9B37CCFD-907B-411F-AB27-09E6C9EA6929}">
      <dgm:prSet/>
      <dgm:spPr/>
      <dgm:t>
        <a:bodyPr/>
        <a:lstStyle/>
        <a:p>
          <a:endParaRPr lang="vi-VN" sz="2000"/>
        </a:p>
      </dgm:t>
    </dgm:pt>
    <dgm:pt modelId="{E70F8DCE-01BA-4EF3-9878-3AFF0CB7B7D6}" type="sibTrans" cxnId="{9B37CCFD-907B-411F-AB27-09E6C9EA6929}">
      <dgm:prSet/>
      <dgm:spPr/>
      <dgm:t>
        <a:bodyPr/>
        <a:lstStyle/>
        <a:p>
          <a:endParaRPr lang="vi-VN" sz="2000"/>
        </a:p>
      </dgm:t>
    </dgm:pt>
    <dgm:pt modelId="{FCD43E57-B9BF-45BF-A9C3-C715921E72F8}">
      <dgm:prSet phldrT="[Text]" custT="1"/>
      <dgm:spPr/>
      <dgm:t>
        <a:bodyPr/>
        <a:lstStyle/>
        <a:p>
          <a:pPr marL="0" lvl="0" indent="0" algn="ctr" defTabSz="1244600">
            <a:lnSpc>
              <a:spcPct val="90000"/>
            </a:lnSpc>
            <a:spcBef>
              <a:spcPct val="0"/>
            </a:spcBef>
            <a:spcAft>
              <a:spcPts val="0"/>
            </a:spcAft>
            <a:buFont typeface="+mj-lt"/>
            <a:buAutoNum type="arabicPeriod"/>
          </a:pPr>
          <a:r>
            <a:rPr lang="en-US" sz="2000" b="1" kern="1200" spc="-20">
              <a:solidFill>
                <a:schemeClr val="bg1"/>
              </a:solidFill>
              <a:latin typeface="Arial" panose="020B0604020202020204" pitchFamily="34" charset="0"/>
              <a:ea typeface="+mn-ea"/>
              <a:cs typeface="+mn-cs"/>
            </a:rPr>
            <a:t>6</a:t>
          </a:r>
        </a:p>
      </dgm:t>
    </dgm:pt>
    <dgm:pt modelId="{874EC088-4BD1-4C3D-9C02-99F940BA68C4}" type="parTrans" cxnId="{231B21AA-5429-4036-B18A-23123AC1F990}">
      <dgm:prSet/>
      <dgm:spPr/>
      <dgm:t>
        <a:bodyPr/>
        <a:lstStyle/>
        <a:p>
          <a:endParaRPr lang="en-US"/>
        </a:p>
      </dgm:t>
    </dgm:pt>
    <dgm:pt modelId="{C328D3AE-807E-4547-ACEE-C0164EB9CBCF}" type="sibTrans" cxnId="{231B21AA-5429-4036-B18A-23123AC1F990}">
      <dgm:prSet/>
      <dgm:spPr/>
      <dgm:t>
        <a:bodyPr/>
        <a:lstStyle/>
        <a:p>
          <a:endParaRPr lang="en-US"/>
        </a:p>
      </dgm:t>
    </dgm:pt>
    <dgm:pt modelId="{3F3E17FF-7834-454F-9071-84C5D07EC795}">
      <dgm:prSet phldrT="[Text]" custT="1"/>
      <dgm:spPr/>
      <dgm:t>
        <a:bodyPr/>
        <a:lstStyle/>
        <a:p>
          <a:pPr marL="0" lvl="0" indent="0" algn="l" defTabSz="1244600">
            <a:lnSpc>
              <a:spcPct val="90000"/>
            </a:lnSpc>
            <a:spcBef>
              <a:spcPct val="0"/>
            </a:spcBef>
            <a:spcAft>
              <a:spcPts val="0"/>
            </a:spcAft>
            <a:buFont typeface="+mj-lt"/>
            <a:buNone/>
          </a:pPr>
          <a:r>
            <a:rPr lang="vi-VN" sz="2800" kern="1200" spc="-20">
              <a:solidFill>
                <a:prstClr val="black">
                  <a:hueOff val="0"/>
                  <a:satOff val="0"/>
                  <a:lumOff val="0"/>
                  <a:alphaOff val="0"/>
                </a:prstClr>
              </a:solidFill>
              <a:latin typeface="Arial" panose="020B0604020202020204" pitchFamily="34" charset="0"/>
              <a:ea typeface="+mn-ea"/>
              <a:cs typeface="+mn-cs"/>
            </a:rPr>
            <a:t>Thực hiện tốt công tác p</a:t>
          </a:r>
          <a:r>
            <a:rPr lang="pt-BR" sz="2800" kern="1200" spc="-20">
              <a:solidFill>
                <a:prstClr val="black">
                  <a:hueOff val="0"/>
                  <a:satOff val="0"/>
                  <a:lumOff val="0"/>
                  <a:alphaOff val="0"/>
                </a:prstClr>
              </a:solidFill>
              <a:latin typeface="Arial" panose="020B0604020202020204" pitchFamily="34" charset="0"/>
              <a:ea typeface="+mn-ea"/>
              <a:cs typeface="+mn-cs"/>
            </a:rPr>
            <a:t>hòng, chống thiên tai, tìm kiếm cứu nạn</a:t>
          </a:r>
          <a:r>
            <a:rPr lang="vi-VN" sz="2800" kern="1200" spc="-20">
              <a:solidFill>
                <a:prstClr val="black">
                  <a:hueOff val="0"/>
                  <a:satOff val="0"/>
                  <a:lumOff val="0"/>
                  <a:alphaOff val="0"/>
                </a:prstClr>
              </a:solidFill>
              <a:latin typeface="Arial" panose="020B0604020202020204" pitchFamily="34" charset="0"/>
              <a:ea typeface="+mn-ea"/>
              <a:cs typeface="+mn-cs"/>
            </a:rPr>
            <a:t>,</a:t>
          </a:r>
          <a:r>
            <a:rPr lang="pt-BR" sz="2800" kern="1200" spc="-20">
              <a:solidFill>
                <a:prstClr val="black">
                  <a:hueOff val="0"/>
                  <a:satOff val="0"/>
                  <a:lumOff val="0"/>
                  <a:alphaOff val="0"/>
                </a:prstClr>
              </a:solidFill>
              <a:latin typeface="Arial" panose="020B0604020202020204" pitchFamily="34" charset="0"/>
              <a:ea typeface="+mn-ea"/>
              <a:cs typeface="+mn-cs"/>
            </a:rPr>
            <a:t> </a:t>
          </a:r>
          <a:r>
            <a:rPr lang="vi-VN" sz="2800" kern="1200" spc="-20">
              <a:solidFill>
                <a:prstClr val="black">
                  <a:hueOff val="0"/>
                  <a:satOff val="0"/>
                  <a:lumOff val="0"/>
                  <a:alphaOff val="0"/>
                </a:prstClr>
              </a:solidFill>
              <a:latin typeface="Arial" panose="020B0604020202020204" pitchFamily="34" charset="0"/>
              <a:ea typeface="+mn-ea"/>
              <a:cs typeface="+mn-cs"/>
            </a:rPr>
            <a:t>p</a:t>
          </a:r>
          <a:r>
            <a:rPr lang="pt-BR" sz="2800" kern="1200" spc="-20">
              <a:solidFill>
                <a:prstClr val="black">
                  <a:hueOff val="0"/>
                  <a:satOff val="0"/>
                  <a:lumOff val="0"/>
                  <a:alphaOff val="0"/>
                </a:prstClr>
              </a:solidFill>
              <a:latin typeface="Arial" panose="020B0604020202020204" pitchFamily="34" charset="0"/>
              <a:ea typeface="+mn-ea"/>
              <a:cs typeface="+mn-cs"/>
            </a:rPr>
            <a:t>hương án ứng phó thiên tai năm 202</a:t>
          </a:r>
          <a:r>
            <a:rPr lang="vi-VN" sz="2800" kern="1200" spc="-20">
              <a:solidFill>
                <a:prstClr val="black">
                  <a:hueOff val="0"/>
                  <a:satOff val="0"/>
                  <a:lumOff val="0"/>
                  <a:alphaOff val="0"/>
                </a:prstClr>
              </a:solidFill>
              <a:latin typeface="Arial" panose="020B0604020202020204" pitchFamily="34" charset="0"/>
              <a:ea typeface="+mn-ea"/>
              <a:cs typeface="+mn-cs"/>
            </a:rPr>
            <a:t>4</a:t>
          </a:r>
          <a:endParaRPr lang="en-US" sz="2800" kern="1200" spc="-20">
            <a:solidFill>
              <a:prstClr val="black">
                <a:hueOff val="0"/>
                <a:satOff val="0"/>
                <a:lumOff val="0"/>
                <a:alphaOff val="0"/>
              </a:prstClr>
            </a:solidFill>
            <a:latin typeface="Arial" panose="020B0604020202020204" pitchFamily="34" charset="0"/>
            <a:ea typeface="+mn-ea"/>
            <a:cs typeface="+mn-cs"/>
          </a:endParaRPr>
        </a:p>
      </dgm:t>
    </dgm:pt>
    <dgm:pt modelId="{FDA98C6B-0235-449C-AD88-57F195133E41}" type="parTrans" cxnId="{9ECFFC4B-8DD3-4DFF-9DD6-996BC58E13C5}">
      <dgm:prSet/>
      <dgm:spPr/>
      <dgm:t>
        <a:bodyPr/>
        <a:lstStyle/>
        <a:p>
          <a:endParaRPr lang="en-US"/>
        </a:p>
      </dgm:t>
    </dgm:pt>
    <dgm:pt modelId="{8E3FE40B-F028-4AB2-9255-273C0E2D367D}" type="sibTrans" cxnId="{9ECFFC4B-8DD3-4DFF-9DD6-996BC58E13C5}">
      <dgm:prSet/>
      <dgm:spPr/>
      <dgm:t>
        <a:bodyPr/>
        <a:lstStyle/>
        <a:p>
          <a:endParaRPr lang="en-US"/>
        </a:p>
      </dgm:t>
    </dgm:pt>
    <dgm:pt modelId="{81A4BF3E-D2DE-4F9B-BFF4-EEEE8CAB0147}" type="pres">
      <dgm:prSet presAssocID="{71122926-23E9-4DA1-96DC-340223CFC003}" presName="Name0" presStyleCnt="0">
        <dgm:presLayoutVars>
          <dgm:chMax/>
          <dgm:chPref val="3"/>
          <dgm:dir/>
          <dgm:animOne val="branch"/>
          <dgm:animLvl val="lvl"/>
        </dgm:presLayoutVars>
      </dgm:prSet>
      <dgm:spPr/>
      <dgm:t>
        <a:bodyPr/>
        <a:lstStyle/>
        <a:p>
          <a:endParaRPr lang="en-US"/>
        </a:p>
      </dgm:t>
    </dgm:pt>
    <dgm:pt modelId="{817546C4-2B40-46A7-9DCF-1A7043256BD7}" type="pres">
      <dgm:prSet presAssocID="{71C92471-879B-4FBF-A743-815B7DE17F01}" presName="composite" presStyleCnt="0"/>
      <dgm:spPr/>
    </dgm:pt>
    <dgm:pt modelId="{8D2EFB67-B1CE-45EF-A10A-28C5F1E2DEA3}" type="pres">
      <dgm:prSet presAssocID="{71C92471-879B-4FBF-A743-815B7DE17F01}" presName="FirstChild" presStyleLbl="revTx" presStyleIdx="0" presStyleCnt="3" custScaleX="117365" custScaleY="65935" custLinFactNeighborX="-4552" custLinFactNeighborY="5650">
        <dgm:presLayoutVars>
          <dgm:chMax val="0"/>
          <dgm:chPref val="0"/>
          <dgm:bulletEnabled val="1"/>
        </dgm:presLayoutVars>
      </dgm:prSet>
      <dgm:spPr/>
      <dgm:t>
        <a:bodyPr/>
        <a:lstStyle/>
        <a:p>
          <a:endParaRPr lang="en-US"/>
        </a:p>
      </dgm:t>
    </dgm:pt>
    <dgm:pt modelId="{43AC833B-96AE-40BD-B7E6-75B1C76810E5}" type="pres">
      <dgm:prSet presAssocID="{71C92471-879B-4FBF-A743-815B7DE17F01}" presName="Parent" presStyleLbl="alignNode1" presStyleIdx="0" presStyleCnt="3" custScaleX="41102" custLinFactNeighborX="-29746">
        <dgm:presLayoutVars>
          <dgm:chMax val="3"/>
          <dgm:chPref val="3"/>
          <dgm:bulletEnabled val="1"/>
        </dgm:presLayoutVars>
      </dgm:prSet>
      <dgm:spPr/>
      <dgm:t>
        <a:bodyPr/>
        <a:lstStyle/>
        <a:p>
          <a:endParaRPr lang="en-US"/>
        </a:p>
      </dgm:t>
    </dgm:pt>
    <dgm:pt modelId="{467C13CD-C13D-4E65-868A-8573DEC9CD61}" type="pres">
      <dgm:prSet presAssocID="{71C92471-879B-4FBF-A743-815B7DE17F01}" presName="Accent" presStyleLbl="parChTrans1D1" presStyleIdx="0" presStyleCnt="3" custLinFactNeighborX="2691"/>
      <dgm:spPr/>
    </dgm:pt>
    <dgm:pt modelId="{03E49EE9-99F0-4F48-9E24-2EAC84A6DEE8}" type="pres">
      <dgm:prSet presAssocID="{0DC11AB2-07B9-400F-A1FB-FDD37AA1DE3E}" presName="sibTrans" presStyleCnt="0"/>
      <dgm:spPr/>
    </dgm:pt>
    <dgm:pt modelId="{D425D9F0-5C67-4E8B-A8C3-4EF53DF3D2F9}" type="pres">
      <dgm:prSet presAssocID="{EEF6F821-B2AE-4F1F-82AA-3D4346AC4B8A}" presName="composite" presStyleCnt="0"/>
      <dgm:spPr/>
    </dgm:pt>
    <dgm:pt modelId="{737B6FF7-6115-43BB-B942-5DB4168D2666}" type="pres">
      <dgm:prSet presAssocID="{EEF6F821-B2AE-4F1F-82AA-3D4346AC4B8A}" presName="FirstChild" presStyleLbl="revTx" presStyleIdx="1" presStyleCnt="3" custScaleX="116522" custLinFactNeighborX="-5238" custLinFactNeighborY="-2403">
        <dgm:presLayoutVars>
          <dgm:chMax val="0"/>
          <dgm:chPref val="0"/>
          <dgm:bulletEnabled val="1"/>
        </dgm:presLayoutVars>
      </dgm:prSet>
      <dgm:spPr/>
      <dgm:t>
        <a:bodyPr/>
        <a:lstStyle/>
        <a:p>
          <a:endParaRPr lang="en-US"/>
        </a:p>
      </dgm:t>
    </dgm:pt>
    <dgm:pt modelId="{AC2CF2C3-C977-4D4E-A25D-F28A294A8AFC}" type="pres">
      <dgm:prSet presAssocID="{EEF6F821-B2AE-4F1F-82AA-3D4346AC4B8A}" presName="Parent" presStyleLbl="alignNode1" presStyleIdx="1" presStyleCnt="3" custScaleX="42118" custLinFactNeighborX="-30139" custLinFactNeighborY="-1480">
        <dgm:presLayoutVars>
          <dgm:chMax val="3"/>
          <dgm:chPref val="3"/>
          <dgm:bulletEnabled val="1"/>
        </dgm:presLayoutVars>
      </dgm:prSet>
      <dgm:spPr/>
      <dgm:t>
        <a:bodyPr/>
        <a:lstStyle/>
        <a:p>
          <a:endParaRPr lang="en-US"/>
        </a:p>
      </dgm:t>
    </dgm:pt>
    <dgm:pt modelId="{62097BA2-965A-41FF-9219-A447AB73908C}" type="pres">
      <dgm:prSet presAssocID="{EEF6F821-B2AE-4F1F-82AA-3D4346AC4B8A}" presName="Accent" presStyleLbl="parChTrans1D1" presStyleIdx="1" presStyleCnt="3"/>
      <dgm:spPr/>
    </dgm:pt>
    <dgm:pt modelId="{6D7A0DAA-3635-4A8F-B9D2-32A4F22E0402}" type="pres">
      <dgm:prSet presAssocID="{47A09898-462B-4B53-9953-0C37B3111521}" presName="sibTrans" presStyleCnt="0"/>
      <dgm:spPr/>
    </dgm:pt>
    <dgm:pt modelId="{EB5706C0-1D28-4C24-B4A4-D1A59B4A8092}" type="pres">
      <dgm:prSet presAssocID="{FCD43E57-B9BF-45BF-A9C3-C715921E72F8}" presName="composite" presStyleCnt="0"/>
      <dgm:spPr/>
    </dgm:pt>
    <dgm:pt modelId="{B30BB6D3-8101-4C20-85C8-3D679D4CF32E}" type="pres">
      <dgm:prSet presAssocID="{FCD43E57-B9BF-45BF-A9C3-C715921E72F8}" presName="FirstChild" presStyleLbl="revTx" presStyleIdx="2" presStyleCnt="3" custScaleX="114289" custLinFactNeighborX="-6268" custLinFactNeighborY="-22826">
        <dgm:presLayoutVars>
          <dgm:chMax val="0"/>
          <dgm:chPref val="0"/>
          <dgm:bulletEnabled val="1"/>
        </dgm:presLayoutVars>
      </dgm:prSet>
      <dgm:spPr/>
      <dgm:t>
        <a:bodyPr/>
        <a:lstStyle/>
        <a:p>
          <a:endParaRPr lang="en-US"/>
        </a:p>
      </dgm:t>
    </dgm:pt>
    <dgm:pt modelId="{01B063D6-C58E-4F2D-9DF0-0287447203AF}" type="pres">
      <dgm:prSet presAssocID="{FCD43E57-B9BF-45BF-A9C3-C715921E72F8}" presName="Parent" presStyleLbl="alignNode1" presStyleIdx="2" presStyleCnt="3" custFlipHor="1" custScaleX="40216" custLinFactNeighborX="-20229" custLinFactNeighborY="-3345">
        <dgm:presLayoutVars>
          <dgm:chMax val="3"/>
          <dgm:chPref val="3"/>
          <dgm:bulletEnabled val="1"/>
        </dgm:presLayoutVars>
      </dgm:prSet>
      <dgm:spPr/>
      <dgm:t>
        <a:bodyPr/>
        <a:lstStyle/>
        <a:p>
          <a:endParaRPr lang="en-US"/>
        </a:p>
      </dgm:t>
    </dgm:pt>
    <dgm:pt modelId="{B481B5C8-0B2C-49F4-AE25-3A4320FB5CE6}" type="pres">
      <dgm:prSet presAssocID="{FCD43E57-B9BF-45BF-A9C3-C715921E72F8}" presName="Accent" presStyleLbl="parChTrans1D1" presStyleIdx="2" presStyleCnt="3"/>
      <dgm:spPr/>
    </dgm:pt>
  </dgm:ptLst>
  <dgm:cxnLst>
    <dgm:cxn modelId="{7B14F4BF-2EEB-48BA-9331-D7FEEAEA408C}" type="presOf" srcId="{FCD43E57-B9BF-45BF-A9C3-C715921E72F8}" destId="{01B063D6-C58E-4F2D-9DF0-0287447203AF}" srcOrd="0" destOrd="0" presId="urn:microsoft.com/office/officeart/2011/layout/TabList"/>
    <dgm:cxn modelId="{66F27F99-AB60-4050-9B39-03B5BA31DE39}" srcId="{71C92471-879B-4FBF-A743-815B7DE17F01}" destId="{0782324D-114D-49D4-9CED-AE6D469CEBAC}" srcOrd="0" destOrd="0" parTransId="{50A6C66F-5B2F-46CD-996D-D2781A7309BA}" sibTransId="{CD268B29-791A-47D3-9F96-DE58441849A2}"/>
    <dgm:cxn modelId="{231B21AA-5429-4036-B18A-23123AC1F990}" srcId="{71122926-23E9-4DA1-96DC-340223CFC003}" destId="{FCD43E57-B9BF-45BF-A9C3-C715921E72F8}" srcOrd="2" destOrd="0" parTransId="{874EC088-4BD1-4C3D-9C02-99F940BA68C4}" sibTransId="{C328D3AE-807E-4547-ACEE-C0164EB9CBCF}"/>
    <dgm:cxn modelId="{30F27999-0307-4DE8-8B2F-BD9ADEA4022A}" type="presOf" srcId="{71122926-23E9-4DA1-96DC-340223CFC003}" destId="{81A4BF3E-D2DE-4F9B-BFF4-EEEE8CAB0147}" srcOrd="0" destOrd="0" presId="urn:microsoft.com/office/officeart/2011/layout/TabList"/>
    <dgm:cxn modelId="{7576F5FA-7D8B-424D-A2A2-782D442DA4E4}" type="presOf" srcId="{CB5EC786-3A50-4010-B095-0D95F7DE6F60}" destId="{737B6FF7-6115-43BB-B942-5DB4168D2666}" srcOrd="0" destOrd="0" presId="urn:microsoft.com/office/officeart/2011/layout/TabList"/>
    <dgm:cxn modelId="{9B37CCFD-907B-411F-AB27-09E6C9EA6929}" srcId="{EEF6F821-B2AE-4F1F-82AA-3D4346AC4B8A}" destId="{CB5EC786-3A50-4010-B095-0D95F7DE6F60}" srcOrd="0" destOrd="0" parTransId="{275C3530-7C01-4A92-A676-E181DA4862B9}" sibTransId="{E70F8DCE-01BA-4EF3-9878-3AFF0CB7B7D6}"/>
    <dgm:cxn modelId="{023874E3-3186-41BE-AD7B-E3D85281CB36}" srcId="{71122926-23E9-4DA1-96DC-340223CFC003}" destId="{EEF6F821-B2AE-4F1F-82AA-3D4346AC4B8A}" srcOrd="1" destOrd="0" parTransId="{373681C7-8047-4BE5-BB0F-8071EA00C605}" sibTransId="{47A09898-462B-4B53-9953-0C37B3111521}"/>
    <dgm:cxn modelId="{0D449C04-091A-46B4-A505-EB124061744C}" type="presOf" srcId="{71C92471-879B-4FBF-A743-815B7DE17F01}" destId="{43AC833B-96AE-40BD-B7E6-75B1C76810E5}" srcOrd="0" destOrd="0" presId="urn:microsoft.com/office/officeart/2011/layout/TabList"/>
    <dgm:cxn modelId="{9CF0BD8D-3B85-4BF8-A43B-43C5833C8D39}" type="presOf" srcId="{0782324D-114D-49D4-9CED-AE6D469CEBAC}" destId="{8D2EFB67-B1CE-45EF-A10A-28C5F1E2DEA3}" srcOrd="0" destOrd="0" presId="urn:microsoft.com/office/officeart/2011/layout/TabList"/>
    <dgm:cxn modelId="{9ECFFC4B-8DD3-4DFF-9DD6-996BC58E13C5}" srcId="{FCD43E57-B9BF-45BF-A9C3-C715921E72F8}" destId="{3F3E17FF-7834-454F-9071-84C5D07EC795}" srcOrd="0" destOrd="0" parTransId="{FDA98C6B-0235-449C-AD88-57F195133E41}" sibTransId="{8E3FE40B-F028-4AB2-9255-273C0E2D367D}"/>
    <dgm:cxn modelId="{2DCF2825-BCD0-4CD2-A8BA-149A6FEAEF90}" type="presOf" srcId="{EEF6F821-B2AE-4F1F-82AA-3D4346AC4B8A}" destId="{AC2CF2C3-C977-4D4E-A25D-F28A294A8AFC}" srcOrd="0" destOrd="0" presId="urn:microsoft.com/office/officeart/2011/layout/TabList"/>
    <dgm:cxn modelId="{4A00A05D-4E95-4313-9BED-52B3D1FF1112}" srcId="{71122926-23E9-4DA1-96DC-340223CFC003}" destId="{71C92471-879B-4FBF-A743-815B7DE17F01}" srcOrd="0" destOrd="0" parTransId="{BBB8AE6A-0CFE-4D72-82E6-07E422CA6CD5}" sibTransId="{0DC11AB2-07B9-400F-A1FB-FDD37AA1DE3E}"/>
    <dgm:cxn modelId="{EEAE8663-5A98-49C9-95D7-DDDB97E94F75}" type="presOf" srcId="{3F3E17FF-7834-454F-9071-84C5D07EC795}" destId="{B30BB6D3-8101-4C20-85C8-3D679D4CF32E}" srcOrd="0" destOrd="0" presId="urn:microsoft.com/office/officeart/2011/layout/TabList"/>
    <dgm:cxn modelId="{A1B36B3F-3CF5-471D-82D8-E5E81A151F9F}" type="presParOf" srcId="{81A4BF3E-D2DE-4F9B-BFF4-EEEE8CAB0147}" destId="{817546C4-2B40-46A7-9DCF-1A7043256BD7}" srcOrd="0" destOrd="0" presId="urn:microsoft.com/office/officeart/2011/layout/TabList"/>
    <dgm:cxn modelId="{EBDD635B-9D73-47E3-8A85-54C88250B567}" type="presParOf" srcId="{817546C4-2B40-46A7-9DCF-1A7043256BD7}" destId="{8D2EFB67-B1CE-45EF-A10A-28C5F1E2DEA3}" srcOrd="0" destOrd="0" presId="urn:microsoft.com/office/officeart/2011/layout/TabList"/>
    <dgm:cxn modelId="{735597EC-1ABA-4DA3-9423-BB4D92DDCD53}" type="presParOf" srcId="{817546C4-2B40-46A7-9DCF-1A7043256BD7}" destId="{43AC833B-96AE-40BD-B7E6-75B1C76810E5}" srcOrd="1" destOrd="0" presId="urn:microsoft.com/office/officeart/2011/layout/TabList"/>
    <dgm:cxn modelId="{3980162F-C466-4BC0-A3F6-632175591F1C}" type="presParOf" srcId="{817546C4-2B40-46A7-9DCF-1A7043256BD7}" destId="{467C13CD-C13D-4E65-868A-8573DEC9CD61}" srcOrd="2" destOrd="0" presId="urn:microsoft.com/office/officeart/2011/layout/TabList"/>
    <dgm:cxn modelId="{4C3C707C-7122-4F04-8455-633E4DCB31B7}" type="presParOf" srcId="{81A4BF3E-D2DE-4F9B-BFF4-EEEE8CAB0147}" destId="{03E49EE9-99F0-4F48-9E24-2EAC84A6DEE8}" srcOrd="1" destOrd="0" presId="urn:microsoft.com/office/officeart/2011/layout/TabList"/>
    <dgm:cxn modelId="{5D467AF6-0CA5-4BF5-9BEB-CCB0B6F292E8}" type="presParOf" srcId="{81A4BF3E-D2DE-4F9B-BFF4-EEEE8CAB0147}" destId="{D425D9F0-5C67-4E8B-A8C3-4EF53DF3D2F9}" srcOrd="2" destOrd="0" presId="urn:microsoft.com/office/officeart/2011/layout/TabList"/>
    <dgm:cxn modelId="{AE82BFD2-F6B6-48C4-B27A-AE92CB0001D1}" type="presParOf" srcId="{D425D9F0-5C67-4E8B-A8C3-4EF53DF3D2F9}" destId="{737B6FF7-6115-43BB-B942-5DB4168D2666}" srcOrd="0" destOrd="0" presId="urn:microsoft.com/office/officeart/2011/layout/TabList"/>
    <dgm:cxn modelId="{1DB153BC-1B9B-42B6-AD6A-48D0C01380D8}" type="presParOf" srcId="{D425D9F0-5C67-4E8B-A8C3-4EF53DF3D2F9}" destId="{AC2CF2C3-C977-4D4E-A25D-F28A294A8AFC}" srcOrd="1" destOrd="0" presId="urn:microsoft.com/office/officeart/2011/layout/TabList"/>
    <dgm:cxn modelId="{31386551-D2BE-40D3-A790-A4ED9C0CAB90}" type="presParOf" srcId="{D425D9F0-5C67-4E8B-A8C3-4EF53DF3D2F9}" destId="{62097BA2-965A-41FF-9219-A447AB73908C}" srcOrd="2" destOrd="0" presId="urn:microsoft.com/office/officeart/2011/layout/TabList"/>
    <dgm:cxn modelId="{1A4A535D-7697-4D0E-990A-B7E66A401505}" type="presParOf" srcId="{81A4BF3E-D2DE-4F9B-BFF4-EEEE8CAB0147}" destId="{6D7A0DAA-3635-4A8F-B9D2-32A4F22E0402}" srcOrd="3" destOrd="0" presId="urn:microsoft.com/office/officeart/2011/layout/TabList"/>
    <dgm:cxn modelId="{2E617E40-1176-497F-8749-85EFEBB07E66}" type="presParOf" srcId="{81A4BF3E-D2DE-4F9B-BFF4-EEEE8CAB0147}" destId="{EB5706C0-1D28-4C24-B4A4-D1A59B4A8092}" srcOrd="4" destOrd="0" presId="urn:microsoft.com/office/officeart/2011/layout/TabList"/>
    <dgm:cxn modelId="{DB52329A-5048-4B89-80AE-ABF7DB8535CA}" type="presParOf" srcId="{EB5706C0-1D28-4C24-B4A4-D1A59B4A8092}" destId="{B30BB6D3-8101-4C20-85C8-3D679D4CF32E}" srcOrd="0" destOrd="0" presId="urn:microsoft.com/office/officeart/2011/layout/TabList"/>
    <dgm:cxn modelId="{4A873B8B-B01B-47FA-B61D-9AC0D76C1CA0}" type="presParOf" srcId="{EB5706C0-1D28-4C24-B4A4-D1A59B4A8092}" destId="{01B063D6-C58E-4F2D-9DF0-0287447203AF}" srcOrd="1" destOrd="0" presId="urn:microsoft.com/office/officeart/2011/layout/TabList"/>
    <dgm:cxn modelId="{4C8E4731-CC95-43D2-BBE1-162D7874E9BF}" type="presParOf" srcId="{EB5706C0-1D28-4C24-B4A4-D1A59B4A8092}" destId="{B481B5C8-0B2C-49F4-AE25-3A4320FB5CE6}" srcOrd="2" destOrd="0" presId="urn:microsoft.com/office/officeart/2011/layout/Tab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Arial" panose="020B0604020202020204" pitchFamily="34" charset="0"/>
            <a:cs typeface="Arial" panose="020B0604020202020204" pitchFamily="34"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vi-VN" sz="2400" b="1" kern="1200">
              <a:solidFill>
                <a:srgbClr val="C00000"/>
              </a:solidFill>
              <a:latin typeface="Arial" panose="020B0604020202020204" pitchFamily="34" charset="0"/>
              <a:ea typeface="Calibri" panose="020F0502020204030204" pitchFamily="34" charset="0"/>
              <a:cs typeface="+mn-cs"/>
            </a:rPr>
            <a:t>1</a:t>
          </a:r>
          <a:r>
            <a:rPr lang="pt-BR" sz="2400" b="1" kern="1200">
              <a:solidFill>
                <a:srgbClr val="C00000"/>
              </a:solidFill>
              <a:latin typeface="Arial" panose="020B0604020202020204" pitchFamily="34" charset="0"/>
              <a:ea typeface="Calibri" panose="020F0502020204030204" pitchFamily="34" charset="0"/>
              <a:cs typeface="+mn-cs"/>
            </a:rPr>
            <a:t>. </a:t>
          </a:r>
          <a:r>
            <a:rPr lang="vi-VN" sz="2400" b="1" kern="1200">
              <a:solidFill>
                <a:srgbClr val="C00000"/>
              </a:solidFill>
              <a:latin typeface="Arial" panose="020B0604020202020204" pitchFamily="34" charset="0"/>
              <a:ea typeface="Calibri" panose="020F0502020204030204" pitchFamily="34" charset="0"/>
              <a:cs typeface="+mn-cs"/>
            </a:rPr>
            <a:t>NÔNG, LÂM, THỦY SẢN, QUẢN LÝ TÀI NGUYÊN – MÔI TRƯỜNG</a:t>
          </a:r>
          <a:endParaRPr lang="en-US" sz="2400" b="1" kern="1200" dirty="0">
            <a:solidFill>
              <a:schemeClr val="tx1"/>
            </a:solidFill>
            <a:latin typeface="Arial" panose="020B0604020202020204" pitchFamily="34"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t>
        <a:bodyPr/>
        <a:lstStyle/>
        <a:p>
          <a:endParaRPr lang="en-US"/>
        </a:p>
      </dgm:t>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t>
        <a:bodyPr/>
        <a:lstStyle/>
        <a:p>
          <a:endParaRPr lang="en-US"/>
        </a:p>
      </dgm:t>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t>
        <a:bodyPr/>
        <a:lstStyle/>
        <a:p>
          <a:endParaRPr lang="en-US"/>
        </a:p>
      </dgm:t>
    </dgm:pt>
  </dgm:ptLst>
  <dgm:cxnLst>
    <dgm:cxn modelId="{40842B22-64DD-4AD4-ADE7-E6340E5AC9CE}" type="presOf" srcId="{7158C417-01D3-4DA0-9415-16B3B3977CD1}" destId="{9770188F-3220-4119-9599-0FD33E998D96}"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151F138B-8227-4665-BD22-1724EE04FEC3}" srcId="{CE531857-95D9-4450-A523-F1CA7AE880F1}" destId="{7158C417-01D3-4DA0-9415-16B3B3977CD1}" srcOrd="0" destOrd="0" parTransId="{8C5248B0-CF95-46B9-B3DF-5903DA7BE923}" sibTransId="{932BBA9B-3838-4105-B5F8-F779936A7798}"/>
    <dgm:cxn modelId="{663F9700-562A-4CCD-AE89-78493DE569CE}" type="presOf" srcId="{CE531857-95D9-4450-A523-F1CA7AE880F1}" destId="{E5F4221C-3B75-4195-B6B0-6C7247B30852}" srcOrd="0" destOrd="0" presId="urn:microsoft.com/office/officeart/2005/8/layout/chevron2"/>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Arial" panose="020B0604020202020204" pitchFamily="34" charset="0"/>
            <a:cs typeface="Arial" panose="020B0604020202020204" pitchFamily="34"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vi-VN" sz="2800" b="1" kern="1200">
              <a:solidFill>
                <a:srgbClr val="C00000"/>
              </a:solidFill>
              <a:latin typeface="Arial" panose="020B0604020202020204" pitchFamily="34" charset="0"/>
              <a:ea typeface="Calibri" panose="020F0502020204030204" pitchFamily="34" charset="0"/>
              <a:cs typeface="+mn-cs"/>
            </a:rPr>
            <a:t>2</a:t>
          </a:r>
          <a:r>
            <a:rPr lang="pt-BR" sz="2800" b="1" kern="1200">
              <a:solidFill>
                <a:srgbClr val="C00000"/>
              </a:solidFill>
              <a:latin typeface="Arial" panose="020B0604020202020204" pitchFamily="34" charset="0"/>
              <a:ea typeface="Calibri" panose="020F0502020204030204" pitchFamily="34" charset="0"/>
              <a:cs typeface="+mn-cs"/>
            </a:rPr>
            <a:t>. </a:t>
          </a:r>
          <a:r>
            <a:rPr lang="vi-VN" sz="2800" b="1" kern="1200">
              <a:solidFill>
                <a:srgbClr val="C00000"/>
              </a:solidFill>
              <a:latin typeface="Arial" panose="020B0604020202020204" pitchFamily="34" charset="0"/>
              <a:ea typeface="Calibri" panose="020F0502020204030204" pitchFamily="34" charset="0"/>
              <a:cs typeface="+mn-cs"/>
            </a:rPr>
            <a:t>CÔNG NGHIỆP – XÂY DỰNG</a:t>
          </a:r>
          <a:endParaRPr lang="en-US" sz="2800" b="1" kern="1200" dirty="0">
            <a:solidFill>
              <a:schemeClr val="tx1"/>
            </a:solidFill>
            <a:latin typeface="Arial" panose="020B0604020202020204" pitchFamily="34"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t>
        <a:bodyPr/>
        <a:lstStyle/>
        <a:p>
          <a:endParaRPr lang="en-US"/>
        </a:p>
      </dgm:t>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t>
        <a:bodyPr/>
        <a:lstStyle/>
        <a:p>
          <a:endParaRPr lang="en-US"/>
        </a:p>
      </dgm:t>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t>
        <a:bodyPr/>
        <a:lstStyle/>
        <a:p>
          <a:endParaRPr lang="en-US"/>
        </a:p>
      </dgm:t>
    </dgm:pt>
  </dgm:ptLst>
  <dgm:cxnLst>
    <dgm:cxn modelId="{40842B22-64DD-4AD4-ADE7-E6340E5AC9CE}" type="presOf" srcId="{7158C417-01D3-4DA0-9415-16B3B3977CD1}" destId="{9770188F-3220-4119-9599-0FD33E998D96}"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151F138B-8227-4665-BD22-1724EE04FEC3}" srcId="{CE531857-95D9-4450-A523-F1CA7AE880F1}" destId="{7158C417-01D3-4DA0-9415-16B3B3977CD1}" srcOrd="0" destOrd="0" parTransId="{8C5248B0-CF95-46B9-B3DF-5903DA7BE923}" sibTransId="{932BBA9B-3838-4105-B5F8-F779936A7798}"/>
    <dgm:cxn modelId="{663F9700-562A-4CCD-AE89-78493DE569CE}" type="presOf" srcId="{CE531857-95D9-4450-A523-F1CA7AE880F1}" destId="{E5F4221C-3B75-4195-B6B0-6C7247B30852}" srcOrd="0" destOrd="0" presId="urn:microsoft.com/office/officeart/2005/8/layout/chevron2"/>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Arial" panose="020B0604020202020204" pitchFamily="34" charset="0"/>
            <a:cs typeface="Arial" panose="020B0604020202020204" pitchFamily="34"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vi-VN" sz="2800" b="1" kern="1200">
              <a:solidFill>
                <a:srgbClr val="C00000"/>
              </a:solidFill>
              <a:latin typeface="Arial" panose="020B0604020202020204" pitchFamily="34" charset="0"/>
              <a:ea typeface="Calibri" panose="020F0502020204030204" pitchFamily="34" charset="0"/>
              <a:cs typeface="+mn-cs"/>
            </a:rPr>
            <a:t>3</a:t>
          </a:r>
          <a:r>
            <a:rPr lang="pt-BR" sz="2800" b="1" kern="1200">
              <a:solidFill>
                <a:srgbClr val="C00000"/>
              </a:solidFill>
              <a:latin typeface="Arial" panose="020B0604020202020204" pitchFamily="34" charset="0"/>
              <a:ea typeface="Calibri" panose="020F0502020204030204" pitchFamily="34" charset="0"/>
              <a:cs typeface="+mn-cs"/>
            </a:rPr>
            <a:t>. </a:t>
          </a:r>
          <a:r>
            <a:rPr lang="vi-VN" sz="2800" b="1" kern="1200">
              <a:solidFill>
                <a:srgbClr val="C00000"/>
              </a:solidFill>
              <a:latin typeface="Arial" panose="020B0604020202020204" pitchFamily="34" charset="0"/>
              <a:ea typeface="Calibri" panose="020F0502020204030204" pitchFamily="34" charset="0"/>
              <a:cs typeface="+mn-cs"/>
            </a:rPr>
            <a:t>THƯƠNG MẠI, DỊCH VỤ, DU LỊCH</a:t>
          </a:r>
          <a:endParaRPr lang="en-US" sz="2800" b="1" kern="1200" dirty="0">
            <a:solidFill>
              <a:schemeClr val="tx1"/>
            </a:solidFill>
            <a:latin typeface="Arial" panose="020B0604020202020204" pitchFamily="34"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t>
        <a:bodyPr/>
        <a:lstStyle/>
        <a:p>
          <a:endParaRPr lang="en-US"/>
        </a:p>
      </dgm:t>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t>
        <a:bodyPr/>
        <a:lstStyle/>
        <a:p>
          <a:endParaRPr lang="en-US"/>
        </a:p>
      </dgm:t>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t>
        <a:bodyPr/>
        <a:lstStyle/>
        <a:p>
          <a:endParaRPr lang="en-US"/>
        </a:p>
      </dgm:t>
    </dgm:pt>
  </dgm:ptLst>
  <dgm:cxnLst>
    <dgm:cxn modelId="{40842B22-64DD-4AD4-ADE7-E6340E5AC9CE}" type="presOf" srcId="{7158C417-01D3-4DA0-9415-16B3B3977CD1}" destId="{9770188F-3220-4119-9599-0FD33E998D96}"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151F138B-8227-4665-BD22-1724EE04FEC3}" srcId="{CE531857-95D9-4450-A523-F1CA7AE880F1}" destId="{7158C417-01D3-4DA0-9415-16B3B3977CD1}" srcOrd="0" destOrd="0" parTransId="{8C5248B0-CF95-46B9-B3DF-5903DA7BE923}" sibTransId="{932BBA9B-3838-4105-B5F8-F779936A7798}"/>
    <dgm:cxn modelId="{663F9700-562A-4CCD-AE89-78493DE569CE}" type="presOf" srcId="{CE531857-95D9-4450-A523-F1CA7AE880F1}" destId="{E5F4221C-3B75-4195-B6B0-6C7247B30852}" srcOrd="0" destOrd="0" presId="urn:microsoft.com/office/officeart/2005/8/layout/chevron2"/>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Arial" panose="020B0604020202020204" pitchFamily="34" charset="0"/>
            <a:cs typeface="Arial" panose="020B0604020202020204" pitchFamily="34"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vi-VN" sz="2800" b="1" kern="1200">
              <a:solidFill>
                <a:srgbClr val="C00000"/>
              </a:solidFill>
              <a:latin typeface="Arial" panose="020B0604020202020204" pitchFamily="34" charset="0"/>
              <a:ea typeface="Calibri" panose="020F0502020204030204" pitchFamily="34" charset="0"/>
              <a:cs typeface="+mn-cs"/>
            </a:rPr>
            <a:t>4</a:t>
          </a:r>
          <a:r>
            <a:rPr lang="pt-BR" sz="2800" b="1" kern="1200">
              <a:solidFill>
                <a:srgbClr val="C00000"/>
              </a:solidFill>
              <a:latin typeface="Arial" panose="020B0604020202020204" pitchFamily="34" charset="0"/>
              <a:ea typeface="Calibri" panose="020F0502020204030204" pitchFamily="34" charset="0"/>
              <a:cs typeface="+mn-cs"/>
            </a:rPr>
            <a:t>. </a:t>
          </a:r>
          <a:r>
            <a:rPr lang="vi-VN" sz="2800" b="1" kern="1200">
              <a:solidFill>
                <a:srgbClr val="C00000"/>
              </a:solidFill>
              <a:latin typeface="Arial" panose="020B0604020202020204" pitchFamily="34" charset="0"/>
              <a:ea typeface="Calibri" panose="020F0502020204030204" pitchFamily="34" charset="0"/>
              <a:cs typeface="+mn-cs"/>
            </a:rPr>
            <a:t>TÀI CHÍNH – NGÂN SÁCH</a:t>
          </a:r>
          <a:endParaRPr lang="en-US" sz="2800" b="1" kern="1200" dirty="0">
            <a:solidFill>
              <a:schemeClr val="tx1"/>
            </a:solidFill>
            <a:latin typeface="Arial" panose="020B0604020202020204" pitchFamily="34"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t>
        <a:bodyPr/>
        <a:lstStyle/>
        <a:p>
          <a:endParaRPr lang="en-US"/>
        </a:p>
      </dgm:t>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t>
        <a:bodyPr/>
        <a:lstStyle/>
        <a:p>
          <a:endParaRPr lang="en-US"/>
        </a:p>
      </dgm:t>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t>
        <a:bodyPr/>
        <a:lstStyle/>
        <a:p>
          <a:endParaRPr lang="en-US"/>
        </a:p>
      </dgm:t>
    </dgm:pt>
  </dgm:ptLst>
  <dgm:cxnLst>
    <dgm:cxn modelId="{40842B22-64DD-4AD4-ADE7-E6340E5AC9CE}" type="presOf" srcId="{7158C417-01D3-4DA0-9415-16B3B3977CD1}" destId="{9770188F-3220-4119-9599-0FD33E998D96}"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151F138B-8227-4665-BD22-1724EE04FEC3}" srcId="{CE531857-95D9-4450-A523-F1CA7AE880F1}" destId="{7158C417-01D3-4DA0-9415-16B3B3977CD1}" srcOrd="0" destOrd="0" parTransId="{8C5248B0-CF95-46B9-B3DF-5903DA7BE923}" sibTransId="{932BBA9B-3838-4105-B5F8-F779936A7798}"/>
    <dgm:cxn modelId="{663F9700-562A-4CCD-AE89-78493DE569CE}" type="presOf" srcId="{CE531857-95D9-4450-A523-F1CA7AE880F1}" destId="{E5F4221C-3B75-4195-B6B0-6C7247B30852}" srcOrd="0" destOrd="0" presId="urn:microsoft.com/office/officeart/2005/8/layout/chevron2"/>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Arial" panose="020B0604020202020204" pitchFamily="34" charset="0"/>
            <a:cs typeface="Arial" panose="020B0604020202020204" pitchFamily="34"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vi-VN" sz="2800" b="1" kern="1200">
              <a:solidFill>
                <a:srgbClr val="C00000"/>
              </a:solidFill>
              <a:latin typeface="Arial" panose="020B0604020202020204" pitchFamily="34" charset="0"/>
              <a:ea typeface="Calibri" panose="020F0502020204030204" pitchFamily="34" charset="0"/>
              <a:cs typeface="+mn-cs"/>
            </a:rPr>
            <a:t>5</a:t>
          </a:r>
          <a:r>
            <a:rPr lang="pt-BR" sz="2800" b="1" kern="1200">
              <a:solidFill>
                <a:srgbClr val="C00000"/>
              </a:solidFill>
              <a:latin typeface="Arial" panose="020B0604020202020204" pitchFamily="34" charset="0"/>
              <a:ea typeface="Calibri" panose="020F0502020204030204" pitchFamily="34" charset="0"/>
              <a:cs typeface="+mn-cs"/>
            </a:rPr>
            <a:t>. </a:t>
          </a:r>
          <a:r>
            <a:rPr lang="vi-VN" sz="2800" b="1" kern="1200">
              <a:solidFill>
                <a:srgbClr val="C00000"/>
              </a:solidFill>
              <a:latin typeface="Arial" panose="020B0604020202020204" pitchFamily="34" charset="0"/>
              <a:ea typeface="Calibri" panose="020F0502020204030204" pitchFamily="34" charset="0"/>
              <a:cs typeface="+mn-cs"/>
            </a:rPr>
            <a:t>ĐẦU TƯ CÔNG</a:t>
          </a:r>
          <a:endParaRPr lang="en-US" sz="2800" b="1" kern="1200" dirty="0">
            <a:solidFill>
              <a:schemeClr val="tx1"/>
            </a:solidFill>
            <a:latin typeface="Arial" panose="020B0604020202020204" pitchFamily="34"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t>
        <a:bodyPr/>
        <a:lstStyle/>
        <a:p>
          <a:endParaRPr lang="en-US"/>
        </a:p>
      </dgm:t>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t>
        <a:bodyPr/>
        <a:lstStyle/>
        <a:p>
          <a:endParaRPr lang="en-US"/>
        </a:p>
      </dgm:t>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t>
        <a:bodyPr/>
        <a:lstStyle/>
        <a:p>
          <a:endParaRPr lang="en-US"/>
        </a:p>
      </dgm:t>
    </dgm:pt>
  </dgm:ptLst>
  <dgm:cxnLst>
    <dgm:cxn modelId="{40842B22-64DD-4AD4-ADE7-E6340E5AC9CE}" type="presOf" srcId="{7158C417-01D3-4DA0-9415-16B3B3977CD1}" destId="{9770188F-3220-4119-9599-0FD33E998D96}"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151F138B-8227-4665-BD22-1724EE04FEC3}" srcId="{CE531857-95D9-4450-A523-F1CA7AE880F1}" destId="{7158C417-01D3-4DA0-9415-16B3B3977CD1}" srcOrd="0" destOrd="0" parTransId="{8C5248B0-CF95-46B9-B3DF-5903DA7BE923}" sibTransId="{932BBA9B-3838-4105-B5F8-F779936A7798}"/>
    <dgm:cxn modelId="{663F9700-562A-4CCD-AE89-78493DE569CE}" type="presOf" srcId="{CE531857-95D9-4450-A523-F1CA7AE880F1}" destId="{E5F4221C-3B75-4195-B6B0-6C7247B30852}" srcOrd="0" destOrd="0" presId="urn:microsoft.com/office/officeart/2005/8/layout/chevron2"/>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drawing1.xml><?xml version="1.0" encoding="utf-8"?>
<c:userShapes xmlns:c="http://schemas.openxmlformats.org/drawingml/2006/chart">
  <cdr:relSizeAnchor xmlns:cdr="http://schemas.openxmlformats.org/drawingml/2006/chartDrawing">
    <cdr:from>
      <cdr:x>0.73618</cdr:x>
      <cdr:y>0.06596</cdr:y>
    </cdr:from>
    <cdr:to>
      <cdr:x>0.91771</cdr:x>
      <cdr:y>0.27285</cdr:y>
    </cdr:to>
    <cdr:sp macro="" textlink="">
      <cdr:nvSpPr>
        <cdr:cNvPr id="2" name="TextBox 1">
          <a:extLst xmlns:a="http://schemas.openxmlformats.org/drawingml/2006/main">
            <a:ext uri="{FF2B5EF4-FFF2-40B4-BE49-F238E27FC236}">
              <a16:creationId xmlns:a16="http://schemas.microsoft.com/office/drawing/2014/main" xmlns="" id="{6D37A5E8-E8A6-B301-064E-7ED03831B7D8}"/>
            </a:ext>
          </a:extLst>
        </cdr:cNvPr>
        <cdr:cNvSpPr txBox="1"/>
      </cdr:nvSpPr>
      <cdr:spPr>
        <a:xfrm xmlns:a="http://schemas.openxmlformats.org/drawingml/2006/main">
          <a:off x="3448241" y="207622"/>
          <a:ext cx="850293" cy="65123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800" b="1" dirty="0" err="1">
              <a:solidFill>
                <a:srgbClr val="28883A"/>
              </a:solidFill>
              <a:latin typeface="+mn-lt"/>
            </a:rPr>
            <a:t>Nông</a:t>
          </a:r>
          <a:r>
            <a:rPr lang="en-US" sz="1800" b="1" dirty="0">
              <a:solidFill>
                <a:srgbClr val="28883A"/>
              </a:solidFill>
              <a:latin typeface="+mn-lt"/>
            </a:rPr>
            <a:t>, </a:t>
          </a:r>
          <a:r>
            <a:rPr lang="en-US" sz="1800" b="1" dirty="0" err="1">
              <a:solidFill>
                <a:srgbClr val="28883A"/>
              </a:solidFill>
              <a:latin typeface="+mn-lt"/>
            </a:rPr>
            <a:t>lâm</a:t>
          </a:r>
          <a:r>
            <a:rPr lang="en-US" sz="1800" b="1" dirty="0">
              <a:solidFill>
                <a:srgbClr val="28883A"/>
              </a:solidFill>
              <a:latin typeface="+mn-lt"/>
            </a:rPr>
            <a:t> </a:t>
          </a:r>
          <a:r>
            <a:rPr lang="en-US" sz="1800" b="1" dirty="0" err="1">
              <a:solidFill>
                <a:srgbClr val="28883A"/>
              </a:solidFill>
              <a:latin typeface="+mn-lt"/>
            </a:rPr>
            <a:t>nghiệp</a:t>
          </a:r>
          <a:r>
            <a:rPr lang="en-US" sz="1800" b="1" dirty="0">
              <a:solidFill>
                <a:srgbClr val="28883A"/>
              </a:solidFill>
              <a:latin typeface="+mn-lt"/>
            </a:rPr>
            <a:t> </a:t>
          </a:r>
        </a:p>
        <a:p xmlns:a="http://schemas.openxmlformats.org/drawingml/2006/main">
          <a:pPr algn="ctr"/>
          <a:r>
            <a:rPr lang="en-US" sz="1800" b="1" dirty="0" err="1">
              <a:solidFill>
                <a:srgbClr val="28883A"/>
              </a:solidFill>
              <a:latin typeface="+mn-lt"/>
            </a:rPr>
            <a:t>và</a:t>
          </a:r>
          <a:r>
            <a:rPr lang="en-US" sz="1800" b="1" dirty="0">
              <a:solidFill>
                <a:srgbClr val="28883A"/>
              </a:solidFill>
              <a:latin typeface="+mn-lt"/>
            </a:rPr>
            <a:t> </a:t>
          </a:r>
          <a:r>
            <a:rPr lang="en-US" sz="1800" b="1" dirty="0" err="1">
              <a:solidFill>
                <a:srgbClr val="28883A"/>
              </a:solidFill>
              <a:latin typeface="+mn-lt"/>
            </a:rPr>
            <a:t>thủy</a:t>
          </a:r>
          <a:r>
            <a:rPr lang="en-US" sz="1800" b="1" dirty="0">
              <a:solidFill>
                <a:srgbClr val="28883A"/>
              </a:solidFill>
              <a:latin typeface="+mn-lt"/>
            </a:rPr>
            <a:t> </a:t>
          </a:r>
          <a:r>
            <a:rPr lang="en-US" sz="1800" b="1" dirty="0" err="1">
              <a:solidFill>
                <a:srgbClr val="28883A"/>
              </a:solidFill>
              <a:latin typeface="+mn-lt"/>
            </a:rPr>
            <a:t>sản</a:t>
          </a:r>
          <a:endParaRPr lang="en-US" sz="1800" b="1" dirty="0">
            <a:solidFill>
              <a:srgbClr val="28883A"/>
            </a:solidFill>
            <a:latin typeface="+mn-lt"/>
          </a:endParaRPr>
        </a:p>
      </cdr:txBody>
    </cdr:sp>
  </cdr:relSizeAnchor>
  <cdr:relSizeAnchor xmlns:cdr="http://schemas.openxmlformats.org/drawingml/2006/chartDrawing">
    <cdr:from>
      <cdr:x>0.76608</cdr:x>
      <cdr:y>0.5382</cdr:y>
    </cdr:from>
    <cdr:to>
      <cdr:x>1</cdr:x>
      <cdr:y>0.77511</cdr:y>
    </cdr:to>
    <cdr:sp macro="" textlink="">
      <cdr:nvSpPr>
        <cdr:cNvPr id="3" name="TextBox 2">
          <a:extLst xmlns:a="http://schemas.openxmlformats.org/drawingml/2006/main">
            <a:ext uri="{FF2B5EF4-FFF2-40B4-BE49-F238E27FC236}">
              <a16:creationId xmlns:a16="http://schemas.microsoft.com/office/drawing/2014/main" xmlns="" id="{004F003A-80CE-7AA2-625E-A94435163922}"/>
            </a:ext>
          </a:extLst>
        </cdr:cNvPr>
        <cdr:cNvSpPr txBox="1"/>
      </cdr:nvSpPr>
      <cdr:spPr>
        <a:xfrm xmlns:a="http://schemas.openxmlformats.org/drawingml/2006/main">
          <a:off x="3588292" y="1694099"/>
          <a:ext cx="1095673" cy="74573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marL="0" indent="0" algn="ctr"/>
          <a:r>
            <a:rPr lang="en-US" sz="1800" b="1" dirty="0" err="1">
              <a:solidFill>
                <a:srgbClr val="FF0066"/>
              </a:solidFill>
              <a:latin typeface="+mn-lt"/>
              <a:ea typeface="+mn-ea"/>
              <a:cs typeface="+mn-cs"/>
            </a:rPr>
            <a:t>Công</a:t>
          </a:r>
          <a:r>
            <a:rPr lang="en-US" sz="1800" b="1" dirty="0">
              <a:solidFill>
                <a:srgbClr val="FF0066"/>
              </a:solidFill>
              <a:latin typeface="+mn-lt"/>
              <a:ea typeface="+mn-ea"/>
              <a:cs typeface="+mn-cs"/>
            </a:rPr>
            <a:t> </a:t>
          </a:r>
          <a:r>
            <a:rPr lang="en-US" sz="1800" b="1" dirty="0" err="1">
              <a:solidFill>
                <a:srgbClr val="FF0066"/>
              </a:solidFill>
              <a:latin typeface="+mn-lt"/>
              <a:ea typeface="+mn-ea"/>
              <a:cs typeface="+mn-cs"/>
            </a:rPr>
            <a:t>nghiệp</a:t>
          </a:r>
          <a:r>
            <a:rPr lang="en-US" sz="1800" b="1" dirty="0">
              <a:solidFill>
                <a:srgbClr val="FF0066"/>
              </a:solidFill>
              <a:latin typeface="+mn-lt"/>
              <a:ea typeface="+mn-ea"/>
              <a:cs typeface="+mn-cs"/>
            </a:rPr>
            <a:t> </a:t>
          </a:r>
        </a:p>
        <a:p xmlns:a="http://schemas.openxmlformats.org/drawingml/2006/main">
          <a:pPr marL="0" indent="0" algn="ctr"/>
          <a:r>
            <a:rPr lang="en-US" sz="1800" b="1" dirty="0" err="1">
              <a:solidFill>
                <a:srgbClr val="FF0066"/>
              </a:solidFill>
              <a:latin typeface="+mn-lt"/>
              <a:ea typeface="+mn-ea"/>
              <a:cs typeface="+mn-cs"/>
            </a:rPr>
            <a:t>và</a:t>
          </a:r>
          <a:r>
            <a:rPr lang="en-US" sz="1800" b="1" dirty="0">
              <a:solidFill>
                <a:srgbClr val="FF0066"/>
              </a:solidFill>
              <a:latin typeface="+mn-lt"/>
              <a:ea typeface="+mn-ea"/>
              <a:cs typeface="+mn-cs"/>
            </a:rPr>
            <a:t> </a:t>
          </a:r>
          <a:r>
            <a:rPr lang="en-US" sz="1800" b="1" dirty="0" err="1">
              <a:solidFill>
                <a:srgbClr val="FF0066"/>
              </a:solidFill>
              <a:latin typeface="+mn-lt"/>
              <a:ea typeface="+mn-ea"/>
              <a:cs typeface="+mn-cs"/>
            </a:rPr>
            <a:t>xây</a:t>
          </a:r>
          <a:r>
            <a:rPr lang="en-US" sz="1800" b="1" dirty="0">
              <a:solidFill>
                <a:srgbClr val="FF0066"/>
              </a:solidFill>
              <a:latin typeface="+mn-lt"/>
              <a:ea typeface="+mn-ea"/>
              <a:cs typeface="+mn-cs"/>
            </a:rPr>
            <a:t> </a:t>
          </a:r>
          <a:r>
            <a:rPr lang="en-US" sz="1800" b="1" dirty="0" err="1">
              <a:solidFill>
                <a:srgbClr val="FF0066"/>
              </a:solidFill>
              <a:latin typeface="+mn-lt"/>
              <a:ea typeface="+mn-ea"/>
              <a:cs typeface="+mn-cs"/>
            </a:rPr>
            <a:t>dựng</a:t>
          </a:r>
          <a:endParaRPr lang="en-US" sz="1800" b="1" dirty="0">
            <a:solidFill>
              <a:srgbClr val="FF0066"/>
            </a:solidFill>
            <a:latin typeface="+mn-lt"/>
            <a:ea typeface="+mn-ea"/>
            <a:cs typeface="+mn-cs"/>
          </a:endParaRPr>
        </a:p>
      </cdr:txBody>
    </cdr:sp>
  </cdr:relSizeAnchor>
  <cdr:relSizeAnchor xmlns:cdr="http://schemas.openxmlformats.org/drawingml/2006/chartDrawing">
    <cdr:from>
      <cdr:x>0.06736</cdr:x>
      <cdr:y>0.44774</cdr:y>
    </cdr:from>
    <cdr:to>
      <cdr:x>0.16878</cdr:x>
      <cdr:y>0.53651</cdr:y>
    </cdr:to>
    <cdr:sp macro="" textlink="">
      <cdr:nvSpPr>
        <cdr:cNvPr id="4" name="TextBox 3">
          <a:extLst xmlns:a="http://schemas.openxmlformats.org/drawingml/2006/main">
            <a:ext uri="{FF2B5EF4-FFF2-40B4-BE49-F238E27FC236}">
              <a16:creationId xmlns:a16="http://schemas.microsoft.com/office/drawing/2014/main" xmlns="" id="{E7B5E230-D2F6-5B1A-7244-E2CB1F3F86C1}"/>
            </a:ext>
          </a:extLst>
        </cdr:cNvPr>
        <cdr:cNvSpPr txBox="1"/>
      </cdr:nvSpPr>
      <cdr:spPr>
        <a:xfrm xmlns:a="http://schemas.openxmlformats.org/drawingml/2006/main">
          <a:off x="520248" y="2125627"/>
          <a:ext cx="783327" cy="4214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marL="0" indent="0" algn="ctr"/>
          <a:r>
            <a:rPr lang="en-US" sz="1800" b="1" dirty="0" err="1">
              <a:solidFill>
                <a:srgbClr val="CC6600"/>
              </a:solidFill>
              <a:latin typeface="+mn-lt"/>
              <a:ea typeface="+mn-ea"/>
              <a:cs typeface="+mn-cs"/>
            </a:rPr>
            <a:t>Dịch</a:t>
          </a:r>
          <a:r>
            <a:rPr lang="en-US" sz="1800" b="1" dirty="0">
              <a:solidFill>
                <a:srgbClr val="CC6600"/>
              </a:solidFill>
              <a:latin typeface="+mn-lt"/>
              <a:ea typeface="+mn-ea"/>
              <a:cs typeface="+mn-cs"/>
            </a:rPr>
            <a:t> </a:t>
          </a:r>
          <a:r>
            <a:rPr lang="en-US" sz="1800" b="1" dirty="0" err="1">
              <a:solidFill>
                <a:srgbClr val="CC6600"/>
              </a:solidFill>
              <a:latin typeface="+mn-lt"/>
              <a:ea typeface="+mn-ea"/>
              <a:cs typeface="+mn-cs"/>
            </a:rPr>
            <a:t>vụ</a:t>
          </a:r>
          <a:endParaRPr lang="en-US" sz="1800" b="1" dirty="0">
            <a:solidFill>
              <a:srgbClr val="CC6600"/>
            </a:solidFill>
            <a:latin typeface="+mn-lt"/>
            <a:ea typeface="+mn-ea"/>
            <a:cs typeface="+mn-cs"/>
          </a:endParaRPr>
        </a:p>
      </cdr:txBody>
    </cdr:sp>
  </cdr:relSizeAnchor>
  <cdr:relSizeAnchor xmlns:cdr="http://schemas.openxmlformats.org/drawingml/2006/chartDrawing">
    <cdr:from>
      <cdr:x>0.03254</cdr:x>
      <cdr:y>0</cdr:y>
    </cdr:from>
    <cdr:to>
      <cdr:x>0.35562</cdr:x>
      <cdr:y>0.2747</cdr:y>
    </cdr:to>
    <cdr:sp macro="" textlink="">
      <cdr:nvSpPr>
        <cdr:cNvPr id="5" name="TextBox 4">
          <a:extLst xmlns:a="http://schemas.openxmlformats.org/drawingml/2006/main">
            <a:ext uri="{FF2B5EF4-FFF2-40B4-BE49-F238E27FC236}">
              <a16:creationId xmlns:a16="http://schemas.microsoft.com/office/drawing/2014/main" xmlns="" id="{B05613FD-DFB4-9AF1-B8E6-3C363A3B6E26}"/>
            </a:ext>
          </a:extLst>
        </cdr:cNvPr>
        <cdr:cNvSpPr txBox="1"/>
      </cdr:nvSpPr>
      <cdr:spPr>
        <a:xfrm xmlns:a="http://schemas.openxmlformats.org/drawingml/2006/main">
          <a:off x="152401" y="0"/>
          <a:ext cx="1513296" cy="86466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b="1" dirty="0" err="1">
              <a:solidFill>
                <a:srgbClr val="C00000"/>
              </a:solidFill>
            </a:rPr>
            <a:t>Thuế</a:t>
          </a:r>
          <a:r>
            <a:rPr lang="en-US" sz="1600" b="1" dirty="0">
              <a:solidFill>
                <a:srgbClr val="C00000"/>
              </a:solidFill>
            </a:rPr>
            <a:t> </a:t>
          </a:r>
          <a:r>
            <a:rPr lang="en-US" sz="1600" b="1" dirty="0" err="1">
              <a:solidFill>
                <a:srgbClr val="C00000"/>
              </a:solidFill>
            </a:rPr>
            <a:t>sản</a:t>
          </a:r>
          <a:r>
            <a:rPr lang="en-US" sz="1600" b="1" dirty="0">
              <a:solidFill>
                <a:srgbClr val="C00000"/>
              </a:solidFill>
            </a:rPr>
            <a:t> </a:t>
          </a:r>
          <a:r>
            <a:rPr lang="en-US" sz="1600" b="1" dirty="0" err="1">
              <a:solidFill>
                <a:srgbClr val="C00000"/>
              </a:solidFill>
            </a:rPr>
            <a:t>phẩm</a:t>
          </a:r>
          <a:r>
            <a:rPr lang="en-US" sz="1600" b="1" dirty="0">
              <a:solidFill>
                <a:srgbClr val="C00000"/>
              </a:solidFill>
            </a:rPr>
            <a:t> </a:t>
          </a:r>
        </a:p>
        <a:p xmlns:a="http://schemas.openxmlformats.org/drawingml/2006/main">
          <a:pPr algn="ctr">
            <a:lnSpc>
              <a:spcPct val="150000"/>
            </a:lnSpc>
          </a:pPr>
          <a:r>
            <a:rPr lang="en-US" sz="1600" b="1" dirty="0" err="1">
              <a:solidFill>
                <a:srgbClr val="C00000"/>
              </a:solidFill>
            </a:rPr>
            <a:t>trừ</a:t>
          </a:r>
          <a:r>
            <a:rPr lang="en-US" sz="1600" b="1" dirty="0">
              <a:solidFill>
                <a:srgbClr val="C00000"/>
              </a:solidFill>
            </a:rPr>
            <a:t> </a:t>
          </a:r>
          <a:r>
            <a:rPr lang="en-US" sz="1600" b="1" dirty="0" err="1">
              <a:solidFill>
                <a:srgbClr val="C00000"/>
              </a:solidFill>
            </a:rPr>
            <a:t>trợ</a:t>
          </a:r>
          <a:r>
            <a:rPr lang="en-US" sz="1600" b="1" dirty="0">
              <a:solidFill>
                <a:srgbClr val="C00000"/>
              </a:solidFill>
            </a:rPr>
            <a:t> </a:t>
          </a:r>
          <a:r>
            <a:rPr lang="en-US" sz="1600" b="1" dirty="0" err="1">
              <a:solidFill>
                <a:srgbClr val="C00000"/>
              </a:solidFill>
            </a:rPr>
            <a:t>cấp</a:t>
          </a:r>
          <a:r>
            <a:rPr lang="en-US" sz="1600" b="1" dirty="0">
              <a:solidFill>
                <a:srgbClr val="C00000"/>
              </a:solidFill>
            </a:rPr>
            <a:t> </a:t>
          </a:r>
          <a:r>
            <a:rPr lang="en-US" sz="1600" b="1" dirty="0" err="1">
              <a:solidFill>
                <a:srgbClr val="C00000"/>
              </a:solidFill>
            </a:rPr>
            <a:t>sản</a:t>
          </a:r>
          <a:r>
            <a:rPr lang="en-US" sz="1600" b="1" dirty="0">
              <a:solidFill>
                <a:srgbClr val="C00000"/>
              </a:solidFill>
            </a:rPr>
            <a:t> </a:t>
          </a:r>
          <a:r>
            <a:rPr lang="en-US" sz="1600" b="1" dirty="0" err="1">
              <a:solidFill>
                <a:srgbClr val="C00000"/>
              </a:solidFill>
            </a:rPr>
            <a:t>phẩm</a:t>
          </a:r>
          <a:endParaRPr lang="en-US" sz="1600" b="1" dirty="0">
            <a:solidFill>
              <a:srgbClr val="C00000"/>
            </a:solidFill>
          </a:endParaRPr>
        </a:p>
      </cdr:txBody>
    </cdr:sp>
  </cdr:relSizeAnchor>
  <cdr:relSizeAnchor xmlns:cdr="http://schemas.openxmlformats.org/drawingml/2006/chartDrawing">
    <cdr:from>
      <cdr:x>0.68567</cdr:x>
      <cdr:y>0.60744</cdr:y>
    </cdr:from>
    <cdr:to>
      <cdr:x>0.80978</cdr:x>
      <cdr:y>0.60744</cdr:y>
    </cdr:to>
    <cdr:cxnSp macro="">
      <cdr:nvCxnSpPr>
        <cdr:cNvPr id="9" name="Straight Arrow Connector 8">
          <a:extLst xmlns:a="http://schemas.openxmlformats.org/drawingml/2006/main">
            <a:ext uri="{FF2B5EF4-FFF2-40B4-BE49-F238E27FC236}">
              <a16:creationId xmlns:a16="http://schemas.microsoft.com/office/drawing/2014/main" xmlns="" id="{580D08E4-35BB-368A-F6CB-42BC7DE732B0}"/>
            </a:ext>
          </a:extLst>
        </cdr:cNvPr>
        <cdr:cNvCxnSpPr/>
      </cdr:nvCxnSpPr>
      <cdr:spPr>
        <a:xfrm xmlns:a="http://schemas.openxmlformats.org/drawingml/2006/main">
          <a:off x="4756800" y="2110604"/>
          <a:ext cx="861060" cy="0"/>
        </a:xfrm>
        <a:prstGeom xmlns:a="http://schemas.openxmlformats.org/drawingml/2006/main" prst="straightConnector1">
          <a:avLst/>
        </a:prstGeom>
        <a:ln xmlns:a="http://schemas.openxmlformats.org/drawingml/2006/main" w="25400">
          <a:solidFill>
            <a:srgbClr val="FF7C80"/>
          </a:solidFill>
          <a:prstDash val="sysDot"/>
          <a:tailEnd type="triangle"/>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0.60109</cdr:x>
      <cdr:y>0.13593</cdr:y>
    </cdr:from>
    <cdr:to>
      <cdr:x>0.74937</cdr:x>
      <cdr:y>0.18199</cdr:y>
    </cdr:to>
    <cdr:cxnSp macro="">
      <cdr:nvCxnSpPr>
        <cdr:cNvPr id="12" name="Straight Arrow Connector 11">
          <a:extLst xmlns:a="http://schemas.openxmlformats.org/drawingml/2006/main">
            <a:ext uri="{FF2B5EF4-FFF2-40B4-BE49-F238E27FC236}">
              <a16:creationId xmlns:a16="http://schemas.microsoft.com/office/drawing/2014/main" xmlns="" id="{792ABFFE-6B21-A96A-C4AE-D82040DEDD2A}"/>
            </a:ext>
          </a:extLst>
        </cdr:cNvPr>
        <cdr:cNvCxnSpPr/>
      </cdr:nvCxnSpPr>
      <cdr:spPr>
        <a:xfrm xmlns:a="http://schemas.openxmlformats.org/drawingml/2006/main" flipV="1">
          <a:off x="4170060" y="472304"/>
          <a:ext cx="1028700" cy="160020"/>
        </a:xfrm>
        <a:prstGeom xmlns:a="http://schemas.openxmlformats.org/drawingml/2006/main" prst="straightConnector1">
          <a:avLst/>
        </a:prstGeom>
        <a:ln xmlns:a="http://schemas.openxmlformats.org/drawingml/2006/main" w="25400">
          <a:solidFill>
            <a:srgbClr val="92D050"/>
          </a:solidFill>
          <a:prstDash val="sysDot"/>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0.28586</cdr:x>
      <cdr:y>0.12716</cdr:y>
    </cdr:from>
    <cdr:to>
      <cdr:x>0.37922</cdr:x>
      <cdr:y>0.12716</cdr:y>
    </cdr:to>
    <cdr:cxnSp macro="">
      <cdr:nvCxnSpPr>
        <cdr:cNvPr id="22" name="Straight Arrow Connector 21">
          <a:extLst xmlns:a="http://schemas.openxmlformats.org/drawingml/2006/main">
            <a:ext uri="{FF2B5EF4-FFF2-40B4-BE49-F238E27FC236}">
              <a16:creationId xmlns:a16="http://schemas.microsoft.com/office/drawing/2014/main" xmlns="" id="{4E8FDAA2-3A52-28B7-E606-1E8592BBF5B4}"/>
            </a:ext>
          </a:extLst>
        </cdr:cNvPr>
        <cdr:cNvCxnSpPr/>
      </cdr:nvCxnSpPr>
      <cdr:spPr>
        <a:xfrm xmlns:a="http://schemas.openxmlformats.org/drawingml/2006/main" flipH="1">
          <a:off x="1983120" y="441824"/>
          <a:ext cx="647700" cy="0"/>
        </a:xfrm>
        <a:prstGeom xmlns:a="http://schemas.openxmlformats.org/drawingml/2006/main" prst="straightConnector1">
          <a:avLst/>
        </a:prstGeom>
        <a:ln xmlns:a="http://schemas.openxmlformats.org/drawingml/2006/main" w="22225">
          <a:solidFill>
            <a:srgbClr val="C75C3E"/>
          </a:solidFill>
          <a:prstDash val="sysDot"/>
          <a:tailEnd type="triangle"/>
        </a:ln>
      </cdr:spPr>
      <cdr:style>
        <a:lnRef xmlns:a="http://schemas.openxmlformats.org/drawingml/2006/main" idx="1">
          <a:schemeClr val="accent4"/>
        </a:lnRef>
        <a:fillRef xmlns:a="http://schemas.openxmlformats.org/drawingml/2006/main" idx="0">
          <a:schemeClr val="accent4"/>
        </a:fillRef>
        <a:effectRef xmlns:a="http://schemas.openxmlformats.org/drawingml/2006/main" idx="0">
          <a:schemeClr val="accent4"/>
        </a:effectRef>
        <a:fontRef xmlns:a="http://schemas.openxmlformats.org/drawingml/2006/main" idx="minor">
          <a:schemeClr val="tx1"/>
        </a:fontRef>
      </cdr:style>
    </cdr:cxnSp>
  </cdr:relSizeAnchor>
  <cdr:relSizeAnchor xmlns:cdr="http://schemas.openxmlformats.org/drawingml/2006/chartDrawing">
    <cdr:from>
      <cdr:x>0.16878</cdr:x>
      <cdr:y>0.49212</cdr:y>
    </cdr:from>
    <cdr:to>
      <cdr:x>0.2668</cdr:x>
      <cdr:y>0.52551</cdr:y>
    </cdr:to>
    <cdr:cxnSp macro="">
      <cdr:nvCxnSpPr>
        <cdr:cNvPr id="27" name="Straight Arrow Connector 26">
          <a:extLst xmlns:a="http://schemas.openxmlformats.org/drawingml/2006/main">
            <a:ext uri="{FF2B5EF4-FFF2-40B4-BE49-F238E27FC236}">
              <a16:creationId xmlns:a16="http://schemas.microsoft.com/office/drawing/2014/main" xmlns="" id="{FDCB7D43-77C6-86DE-D347-4283CDCA600D}"/>
            </a:ext>
          </a:extLst>
        </cdr:cNvPr>
        <cdr:cNvCxnSpPr>
          <a:endCxn xmlns:a="http://schemas.openxmlformats.org/drawingml/2006/main" id="4" idx="3"/>
        </cdr:cNvCxnSpPr>
      </cdr:nvCxnSpPr>
      <cdr:spPr>
        <a:xfrm xmlns:a="http://schemas.openxmlformats.org/drawingml/2006/main" flipH="1" flipV="1">
          <a:off x="1303575" y="2336319"/>
          <a:ext cx="757067" cy="158518"/>
        </a:xfrm>
        <a:prstGeom xmlns:a="http://schemas.openxmlformats.org/drawingml/2006/main" prst="straightConnector1">
          <a:avLst/>
        </a:prstGeom>
        <a:ln xmlns:a="http://schemas.openxmlformats.org/drawingml/2006/main" w="25400">
          <a:solidFill>
            <a:srgbClr val="FF9900"/>
          </a:solidFill>
          <a:prstDash val="sysDot"/>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0.73618</cdr:x>
      <cdr:y>0.06596</cdr:y>
    </cdr:from>
    <cdr:to>
      <cdr:x>0.96576</cdr:x>
      <cdr:y>0.33927</cdr:y>
    </cdr:to>
    <cdr:sp macro="" textlink="">
      <cdr:nvSpPr>
        <cdr:cNvPr id="2" name="TextBox 1">
          <a:extLst xmlns:a="http://schemas.openxmlformats.org/drawingml/2006/main">
            <a:ext uri="{FF2B5EF4-FFF2-40B4-BE49-F238E27FC236}">
              <a16:creationId xmlns:a16="http://schemas.microsoft.com/office/drawing/2014/main" xmlns="" id="{6D37A5E8-E8A6-B301-064E-7ED03831B7D8}"/>
            </a:ext>
          </a:extLst>
        </cdr:cNvPr>
        <cdr:cNvSpPr txBox="1"/>
      </cdr:nvSpPr>
      <cdr:spPr>
        <a:xfrm xmlns:a="http://schemas.openxmlformats.org/drawingml/2006/main">
          <a:off x="3776684" y="208020"/>
          <a:ext cx="1177771" cy="86196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800" b="1" dirty="0" err="1">
              <a:solidFill>
                <a:srgbClr val="28883A"/>
              </a:solidFill>
              <a:latin typeface="+mn-lt"/>
            </a:rPr>
            <a:t>Nông</a:t>
          </a:r>
          <a:r>
            <a:rPr lang="en-US" sz="1800" b="1" dirty="0">
              <a:solidFill>
                <a:srgbClr val="28883A"/>
              </a:solidFill>
              <a:latin typeface="+mn-lt"/>
            </a:rPr>
            <a:t>, </a:t>
          </a:r>
          <a:r>
            <a:rPr lang="en-US" sz="1800" b="1" dirty="0" err="1">
              <a:solidFill>
                <a:srgbClr val="28883A"/>
              </a:solidFill>
              <a:latin typeface="+mn-lt"/>
            </a:rPr>
            <a:t>lâm</a:t>
          </a:r>
          <a:r>
            <a:rPr lang="en-US" sz="1800" b="1" dirty="0">
              <a:solidFill>
                <a:srgbClr val="28883A"/>
              </a:solidFill>
              <a:latin typeface="+mn-lt"/>
            </a:rPr>
            <a:t> </a:t>
          </a:r>
          <a:r>
            <a:rPr lang="en-US" sz="1800" b="1" dirty="0" err="1">
              <a:solidFill>
                <a:srgbClr val="28883A"/>
              </a:solidFill>
              <a:latin typeface="+mn-lt"/>
            </a:rPr>
            <a:t>nghiệp</a:t>
          </a:r>
          <a:r>
            <a:rPr lang="en-US" sz="1800" b="1" dirty="0">
              <a:solidFill>
                <a:srgbClr val="28883A"/>
              </a:solidFill>
              <a:latin typeface="+mn-lt"/>
            </a:rPr>
            <a:t> </a:t>
          </a:r>
        </a:p>
        <a:p xmlns:a="http://schemas.openxmlformats.org/drawingml/2006/main">
          <a:pPr algn="ctr"/>
          <a:r>
            <a:rPr lang="en-US" sz="1800" b="1" dirty="0" err="1">
              <a:solidFill>
                <a:srgbClr val="28883A"/>
              </a:solidFill>
              <a:latin typeface="+mn-lt"/>
            </a:rPr>
            <a:t>và</a:t>
          </a:r>
          <a:r>
            <a:rPr lang="en-US" sz="1800" b="1" dirty="0">
              <a:solidFill>
                <a:srgbClr val="28883A"/>
              </a:solidFill>
              <a:latin typeface="+mn-lt"/>
            </a:rPr>
            <a:t> </a:t>
          </a:r>
          <a:r>
            <a:rPr lang="en-US" sz="1800" b="1" dirty="0" err="1">
              <a:solidFill>
                <a:srgbClr val="28883A"/>
              </a:solidFill>
              <a:latin typeface="+mn-lt"/>
            </a:rPr>
            <a:t>thủy</a:t>
          </a:r>
          <a:r>
            <a:rPr lang="en-US" sz="1800" b="1" dirty="0">
              <a:solidFill>
                <a:srgbClr val="28883A"/>
              </a:solidFill>
              <a:latin typeface="+mn-lt"/>
            </a:rPr>
            <a:t> </a:t>
          </a:r>
          <a:r>
            <a:rPr lang="en-US" sz="1800" b="1" dirty="0" err="1">
              <a:solidFill>
                <a:srgbClr val="28883A"/>
              </a:solidFill>
              <a:latin typeface="+mn-lt"/>
            </a:rPr>
            <a:t>sản</a:t>
          </a:r>
          <a:endParaRPr lang="en-US" sz="1800" b="1" dirty="0">
            <a:solidFill>
              <a:srgbClr val="28883A"/>
            </a:solidFill>
            <a:latin typeface="+mn-lt"/>
          </a:endParaRPr>
        </a:p>
      </cdr:txBody>
    </cdr:sp>
  </cdr:relSizeAnchor>
  <cdr:relSizeAnchor xmlns:cdr="http://schemas.openxmlformats.org/drawingml/2006/chartDrawing">
    <cdr:from>
      <cdr:x>0.76608</cdr:x>
      <cdr:y>0.5382</cdr:y>
    </cdr:from>
    <cdr:to>
      <cdr:x>1</cdr:x>
      <cdr:y>0.75263</cdr:y>
    </cdr:to>
    <cdr:sp macro="" textlink="">
      <cdr:nvSpPr>
        <cdr:cNvPr id="3" name="TextBox 2">
          <a:extLst xmlns:a="http://schemas.openxmlformats.org/drawingml/2006/main">
            <a:ext uri="{FF2B5EF4-FFF2-40B4-BE49-F238E27FC236}">
              <a16:creationId xmlns:a16="http://schemas.microsoft.com/office/drawing/2014/main" xmlns="" id="{004F003A-80CE-7AA2-625E-A94435163922}"/>
            </a:ext>
          </a:extLst>
        </cdr:cNvPr>
        <cdr:cNvSpPr txBox="1"/>
      </cdr:nvSpPr>
      <cdr:spPr>
        <a:xfrm xmlns:a="http://schemas.openxmlformats.org/drawingml/2006/main">
          <a:off x="3930075" y="1697340"/>
          <a:ext cx="1200035" cy="67625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marL="0" indent="0" algn="ctr"/>
          <a:r>
            <a:rPr lang="en-US" sz="1800" b="1" dirty="0" err="1">
              <a:solidFill>
                <a:srgbClr val="FF0066"/>
              </a:solidFill>
              <a:latin typeface="+mn-lt"/>
              <a:ea typeface="+mn-ea"/>
              <a:cs typeface="+mn-cs"/>
            </a:rPr>
            <a:t>Công</a:t>
          </a:r>
          <a:r>
            <a:rPr lang="en-US" sz="1800" b="1" dirty="0">
              <a:solidFill>
                <a:srgbClr val="FF0066"/>
              </a:solidFill>
              <a:latin typeface="+mn-lt"/>
              <a:ea typeface="+mn-ea"/>
              <a:cs typeface="+mn-cs"/>
            </a:rPr>
            <a:t> </a:t>
          </a:r>
          <a:r>
            <a:rPr lang="en-US" sz="1800" b="1" dirty="0" err="1">
              <a:solidFill>
                <a:srgbClr val="FF0066"/>
              </a:solidFill>
              <a:latin typeface="+mn-lt"/>
              <a:ea typeface="+mn-ea"/>
              <a:cs typeface="+mn-cs"/>
            </a:rPr>
            <a:t>nghiệp</a:t>
          </a:r>
          <a:r>
            <a:rPr lang="en-US" sz="1800" b="1" dirty="0">
              <a:solidFill>
                <a:srgbClr val="FF0066"/>
              </a:solidFill>
              <a:latin typeface="+mn-lt"/>
              <a:ea typeface="+mn-ea"/>
              <a:cs typeface="+mn-cs"/>
            </a:rPr>
            <a:t> </a:t>
          </a:r>
        </a:p>
        <a:p xmlns:a="http://schemas.openxmlformats.org/drawingml/2006/main">
          <a:pPr marL="0" indent="0" algn="ctr"/>
          <a:r>
            <a:rPr lang="en-US" sz="1800" b="1" dirty="0" err="1">
              <a:solidFill>
                <a:srgbClr val="FF0066"/>
              </a:solidFill>
              <a:latin typeface="+mn-lt"/>
              <a:ea typeface="+mn-ea"/>
              <a:cs typeface="+mn-cs"/>
            </a:rPr>
            <a:t>và</a:t>
          </a:r>
          <a:r>
            <a:rPr lang="en-US" sz="1800" b="1" dirty="0">
              <a:solidFill>
                <a:srgbClr val="FF0066"/>
              </a:solidFill>
              <a:latin typeface="+mn-lt"/>
              <a:ea typeface="+mn-ea"/>
              <a:cs typeface="+mn-cs"/>
            </a:rPr>
            <a:t> </a:t>
          </a:r>
          <a:r>
            <a:rPr lang="en-US" sz="1800" b="1" dirty="0" err="1">
              <a:solidFill>
                <a:srgbClr val="FF0066"/>
              </a:solidFill>
              <a:latin typeface="+mn-lt"/>
              <a:ea typeface="+mn-ea"/>
              <a:cs typeface="+mn-cs"/>
            </a:rPr>
            <a:t>xây</a:t>
          </a:r>
          <a:r>
            <a:rPr lang="en-US" sz="1800" b="1" dirty="0">
              <a:solidFill>
                <a:srgbClr val="FF0066"/>
              </a:solidFill>
              <a:latin typeface="+mn-lt"/>
              <a:ea typeface="+mn-ea"/>
              <a:cs typeface="+mn-cs"/>
            </a:rPr>
            <a:t> </a:t>
          </a:r>
          <a:r>
            <a:rPr lang="en-US" sz="1800" b="1" dirty="0" err="1">
              <a:solidFill>
                <a:srgbClr val="FF0066"/>
              </a:solidFill>
              <a:latin typeface="+mn-lt"/>
              <a:ea typeface="+mn-ea"/>
              <a:cs typeface="+mn-cs"/>
            </a:rPr>
            <a:t>dựng</a:t>
          </a:r>
          <a:endParaRPr lang="en-US" sz="1800" b="1" dirty="0">
            <a:solidFill>
              <a:srgbClr val="FF0066"/>
            </a:solidFill>
            <a:latin typeface="+mn-lt"/>
            <a:ea typeface="+mn-ea"/>
            <a:cs typeface="+mn-cs"/>
          </a:endParaRPr>
        </a:p>
      </cdr:txBody>
    </cdr:sp>
  </cdr:relSizeAnchor>
  <cdr:relSizeAnchor xmlns:cdr="http://schemas.openxmlformats.org/drawingml/2006/chartDrawing">
    <cdr:from>
      <cdr:x>0.06347</cdr:x>
      <cdr:y>0.518</cdr:y>
    </cdr:from>
    <cdr:to>
      <cdr:x>0.16489</cdr:x>
      <cdr:y>0.72215</cdr:y>
    </cdr:to>
    <cdr:sp macro="" textlink="">
      <cdr:nvSpPr>
        <cdr:cNvPr id="4" name="TextBox 3">
          <a:extLst xmlns:a="http://schemas.openxmlformats.org/drawingml/2006/main">
            <a:ext uri="{FF2B5EF4-FFF2-40B4-BE49-F238E27FC236}">
              <a16:creationId xmlns:a16="http://schemas.microsoft.com/office/drawing/2014/main" xmlns="" id="{E7B5E230-D2F6-5B1A-7244-E2CB1F3F86C1}"/>
            </a:ext>
          </a:extLst>
        </cdr:cNvPr>
        <cdr:cNvSpPr txBox="1"/>
      </cdr:nvSpPr>
      <cdr:spPr>
        <a:xfrm xmlns:a="http://schemas.openxmlformats.org/drawingml/2006/main">
          <a:off x="325603" y="1633637"/>
          <a:ext cx="520295" cy="64382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marL="0" indent="0" algn="ctr"/>
          <a:r>
            <a:rPr lang="en-US" sz="1800" b="1" dirty="0" err="1">
              <a:solidFill>
                <a:srgbClr val="CC6600"/>
              </a:solidFill>
              <a:latin typeface="+mn-lt"/>
              <a:ea typeface="+mn-ea"/>
              <a:cs typeface="+mn-cs"/>
            </a:rPr>
            <a:t>Dịch</a:t>
          </a:r>
          <a:r>
            <a:rPr lang="en-US" sz="1800" b="1" dirty="0">
              <a:solidFill>
                <a:srgbClr val="CC6600"/>
              </a:solidFill>
              <a:latin typeface="+mn-lt"/>
              <a:ea typeface="+mn-ea"/>
              <a:cs typeface="+mn-cs"/>
            </a:rPr>
            <a:t> </a:t>
          </a:r>
          <a:r>
            <a:rPr lang="en-US" sz="1800" b="1" dirty="0" err="1">
              <a:solidFill>
                <a:srgbClr val="CC6600"/>
              </a:solidFill>
              <a:latin typeface="+mn-lt"/>
              <a:ea typeface="+mn-ea"/>
              <a:cs typeface="+mn-cs"/>
            </a:rPr>
            <a:t>vụ</a:t>
          </a:r>
          <a:endParaRPr lang="en-US" sz="1800" b="1" dirty="0">
            <a:solidFill>
              <a:srgbClr val="CC6600"/>
            </a:solidFill>
            <a:latin typeface="+mn-lt"/>
            <a:ea typeface="+mn-ea"/>
            <a:cs typeface="+mn-cs"/>
          </a:endParaRPr>
        </a:p>
      </cdr:txBody>
    </cdr:sp>
  </cdr:relSizeAnchor>
  <cdr:relSizeAnchor xmlns:cdr="http://schemas.openxmlformats.org/drawingml/2006/chartDrawing">
    <cdr:from>
      <cdr:x>0.08362</cdr:x>
      <cdr:y>0.00229</cdr:y>
    </cdr:from>
    <cdr:to>
      <cdr:x>0.33541</cdr:x>
      <cdr:y>0.25469</cdr:y>
    </cdr:to>
    <cdr:sp macro="" textlink="">
      <cdr:nvSpPr>
        <cdr:cNvPr id="5" name="TextBox 4">
          <a:extLst xmlns:a="http://schemas.openxmlformats.org/drawingml/2006/main">
            <a:ext uri="{FF2B5EF4-FFF2-40B4-BE49-F238E27FC236}">
              <a16:creationId xmlns:a16="http://schemas.microsoft.com/office/drawing/2014/main" xmlns="" id="{B05613FD-DFB4-9AF1-B8E6-3C363A3B6E26}"/>
            </a:ext>
          </a:extLst>
        </cdr:cNvPr>
        <cdr:cNvSpPr txBox="1"/>
      </cdr:nvSpPr>
      <cdr:spPr>
        <a:xfrm xmlns:a="http://schemas.openxmlformats.org/drawingml/2006/main">
          <a:off x="428977" y="7221"/>
          <a:ext cx="1291710" cy="79599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b="1" dirty="0" err="1">
              <a:solidFill>
                <a:srgbClr val="C00000"/>
              </a:solidFill>
            </a:rPr>
            <a:t>Thuế</a:t>
          </a:r>
          <a:r>
            <a:rPr lang="en-US" sz="1600" b="1" dirty="0">
              <a:solidFill>
                <a:srgbClr val="C00000"/>
              </a:solidFill>
            </a:rPr>
            <a:t> </a:t>
          </a:r>
          <a:r>
            <a:rPr lang="en-US" sz="1600" b="1" dirty="0" err="1">
              <a:solidFill>
                <a:srgbClr val="C00000"/>
              </a:solidFill>
            </a:rPr>
            <a:t>sản</a:t>
          </a:r>
          <a:r>
            <a:rPr lang="en-US" sz="1600" b="1" dirty="0">
              <a:solidFill>
                <a:srgbClr val="C00000"/>
              </a:solidFill>
            </a:rPr>
            <a:t> </a:t>
          </a:r>
          <a:r>
            <a:rPr lang="en-US" sz="1600" b="1" dirty="0" err="1">
              <a:solidFill>
                <a:srgbClr val="C00000"/>
              </a:solidFill>
            </a:rPr>
            <a:t>phẩm</a:t>
          </a:r>
          <a:r>
            <a:rPr lang="en-US" sz="1600" b="1" dirty="0">
              <a:solidFill>
                <a:srgbClr val="C00000"/>
              </a:solidFill>
            </a:rPr>
            <a:t> </a:t>
          </a:r>
        </a:p>
        <a:p xmlns:a="http://schemas.openxmlformats.org/drawingml/2006/main">
          <a:pPr algn="ctr">
            <a:lnSpc>
              <a:spcPct val="150000"/>
            </a:lnSpc>
          </a:pPr>
          <a:r>
            <a:rPr lang="en-US" sz="1600" b="1" dirty="0" err="1">
              <a:solidFill>
                <a:srgbClr val="C00000"/>
              </a:solidFill>
            </a:rPr>
            <a:t>trừ</a:t>
          </a:r>
          <a:r>
            <a:rPr lang="en-US" sz="1600" b="1" dirty="0">
              <a:solidFill>
                <a:srgbClr val="C00000"/>
              </a:solidFill>
            </a:rPr>
            <a:t> </a:t>
          </a:r>
          <a:r>
            <a:rPr lang="en-US" sz="1600" b="1" dirty="0" err="1">
              <a:solidFill>
                <a:srgbClr val="C00000"/>
              </a:solidFill>
            </a:rPr>
            <a:t>trợ</a:t>
          </a:r>
          <a:r>
            <a:rPr lang="en-US" sz="1600" b="1" dirty="0">
              <a:solidFill>
                <a:srgbClr val="C00000"/>
              </a:solidFill>
            </a:rPr>
            <a:t> </a:t>
          </a:r>
          <a:r>
            <a:rPr lang="en-US" sz="1600" b="1" dirty="0" err="1">
              <a:solidFill>
                <a:srgbClr val="C00000"/>
              </a:solidFill>
            </a:rPr>
            <a:t>cấp</a:t>
          </a:r>
          <a:r>
            <a:rPr lang="en-US" sz="1600" b="1" dirty="0">
              <a:solidFill>
                <a:srgbClr val="C00000"/>
              </a:solidFill>
            </a:rPr>
            <a:t> </a:t>
          </a:r>
          <a:r>
            <a:rPr lang="en-US" sz="1600" b="1" dirty="0" err="1">
              <a:solidFill>
                <a:srgbClr val="C00000"/>
              </a:solidFill>
            </a:rPr>
            <a:t>sản</a:t>
          </a:r>
          <a:r>
            <a:rPr lang="en-US" sz="1600" b="1" dirty="0">
              <a:solidFill>
                <a:srgbClr val="C00000"/>
              </a:solidFill>
            </a:rPr>
            <a:t> </a:t>
          </a:r>
          <a:r>
            <a:rPr lang="en-US" sz="1600" b="1" dirty="0" err="1">
              <a:solidFill>
                <a:srgbClr val="C00000"/>
              </a:solidFill>
            </a:rPr>
            <a:t>phẩm</a:t>
          </a:r>
          <a:endParaRPr lang="en-US" sz="1600" b="1" dirty="0">
            <a:solidFill>
              <a:srgbClr val="C00000"/>
            </a:solidFill>
          </a:endParaRPr>
        </a:p>
      </cdr:txBody>
    </cdr:sp>
  </cdr:relSizeAnchor>
  <cdr:relSizeAnchor xmlns:cdr="http://schemas.openxmlformats.org/drawingml/2006/chartDrawing">
    <cdr:from>
      <cdr:x>0.68567</cdr:x>
      <cdr:y>0.60744</cdr:y>
    </cdr:from>
    <cdr:to>
      <cdr:x>0.80978</cdr:x>
      <cdr:y>0.60744</cdr:y>
    </cdr:to>
    <cdr:cxnSp macro="">
      <cdr:nvCxnSpPr>
        <cdr:cNvPr id="9" name="Straight Arrow Connector 8">
          <a:extLst xmlns:a="http://schemas.openxmlformats.org/drawingml/2006/main">
            <a:ext uri="{FF2B5EF4-FFF2-40B4-BE49-F238E27FC236}">
              <a16:creationId xmlns:a16="http://schemas.microsoft.com/office/drawing/2014/main" xmlns="" id="{580D08E4-35BB-368A-F6CB-42BC7DE732B0}"/>
            </a:ext>
          </a:extLst>
        </cdr:cNvPr>
        <cdr:cNvCxnSpPr/>
      </cdr:nvCxnSpPr>
      <cdr:spPr>
        <a:xfrm xmlns:a="http://schemas.openxmlformats.org/drawingml/2006/main">
          <a:off x="4756800" y="2110604"/>
          <a:ext cx="861060" cy="0"/>
        </a:xfrm>
        <a:prstGeom xmlns:a="http://schemas.openxmlformats.org/drawingml/2006/main" prst="straightConnector1">
          <a:avLst/>
        </a:prstGeom>
        <a:ln xmlns:a="http://schemas.openxmlformats.org/drawingml/2006/main" w="25400">
          <a:solidFill>
            <a:srgbClr val="FF7C80"/>
          </a:solidFill>
          <a:prstDash val="sysDot"/>
          <a:tailEnd type="triangle"/>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0.60109</cdr:x>
      <cdr:y>0.13593</cdr:y>
    </cdr:from>
    <cdr:to>
      <cdr:x>0.74937</cdr:x>
      <cdr:y>0.18199</cdr:y>
    </cdr:to>
    <cdr:cxnSp macro="">
      <cdr:nvCxnSpPr>
        <cdr:cNvPr id="12" name="Straight Arrow Connector 11">
          <a:extLst xmlns:a="http://schemas.openxmlformats.org/drawingml/2006/main">
            <a:ext uri="{FF2B5EF4-FFF2-40B4-BE49-F238E27FC236}">
              <a16:creationId xmlns:a16="http://schemas.microsoft.com/office/drawing/2014/main" xmlns="" id="{792ABFFE-6B21-A96A-C4AE-D82040DEDD2A}"/>
            </a:ext>
          </a:extLst>
        </cdr:cNvPr>
        <cdr:cNvCxnSpPr/>
      </cdr:nvCxnSpPr>
      <cdr:spPr>
        <a:xfrm xmlns:a="http://schemas.openxmlformats.org/drawingml/2006/main" flipV="1">
          <a:off x="4170060" y="472304"/>
          <a:ext cx="1028700" cy="160020"/>
        </a:xfrm>
        <a:prstGeom xmlns:a="http://schemas.openxmlformats.org/drawingml/2006/main" prst="straightConnector1">
          <a:avLst/>
        </a:prstGeom>
        <a:ln xmlns:a="http://schemas.openxmlformats.org/drawingml/2006/main" w="25400">
          <a:solidFill>
            <a:srgbClr val="92D050"/>
          </a:solidFill>
          <a:prstDash val="sysDot"/>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0.28586</cdr:x>
      <cdr:y>0.12716</cdr:y>
    </cdr:from>
    <cdr:to>
      <cdr:x>0.37922</cdr:x>
      <cdr:y>0.12716</cdr:y>
    </cdr:to>
    <cdr:cxnSp macro="">
      <cdr:nvCxnSpPr>
        <cdr:cNvPr id="22" name="Straight Arrow Connector 21">
          <a:extLst xmlns:a="http://schemas.openxmlformats.org/drawingml/2006/main">
            <a:ext uri="{FF2B5EF4-FFF2-40B4-BE49-F238E27FC236}">
              <a16:creationId xmlns:a16="http://schemas.microsoft.com/office/drawing/2014/main" xmlns="" id="{4E8FDAA2-3A52-28B7-E606-1E8592BBF5B4}"/>
            </a:ext>
          </a:extLst>
        </cdr:cNvPr>
        <cdr:cNvCxnSpPr/>
      </cdr:nvCxnSpPr>
      <cdr:spPr>
        <a:xfrm xmlns:a="http://schemas.openxmlformats.org/drawingml/2006/main" flipH="1">
          <a:off x="1983120" y="441824"/>
          <a:ext cx="647700" cy="0"/>
        </a:xfrm>
        <a:prstGeom xmlns:a="http://schemas.openxmlformats.org/drawingml/2006/main" prst="straightConnector1">
          <a:avLst/>
        </a:prstGeom>
        <a:ln xmlns:a="http://schemas.openxmlformats.org/drawingml/2006/main" w="22225">
          <a:solidFill>
            <a:srgbClr val="C75C3E"/>
          </a:solidFill>
          <a:prstDash val="sysDot"/>
          <a:tailEnd type="triangle"/>
        </a:ln>
      </cdr:spPr>
      <cdr:style>
        <a:lnRef xmlns:a="http://schemas.openxmlformats.org/drawingml/2006/main" idx="1">
          <a:schemeClr val="accent4"/>
        </a:lnRef>
        <a:fillRef xmlns:a="http://schemas.openxmlformats.org/drawingml/2006/main" idx="0">
          <a:schemeClr val="accent4"/>
        </a:fillRef>
        <a:effectRef xmlns:a="http://schemas.openxmlformats.org/drawingml/2006/main" idx="0">
          <a:schemeClr val="accent4"/>
        </a:effectRef>
        <a:fontRef xmlns:a="http://schemas.openxmlformats.org/drawingml/2006/main" idx="minor">
          <a:schemeClr val="tx1"/>
        </a:fontRef>
      </cdr:style>
    </cdr:cxnSp>
  </cdr:relSizeAnchor>
  <cdr:relSizeAnchor xmlns:cdr="http://schemas.openxmlformats.org/drawingml/2006/chartDrawing">
    <cdr:from>
      <cdr:x>0.16489</cdr:x>
      <cdr:y>0.59577</cdr:y>
    </cdr:from>
    <cdr:to>
      <cdr:x>0.26291</cdr:x>
      <cdr:y>0.62007</cdr:y>
    </cdr:to>
    <cdr:cxnSp macro="">
      <cdr:nvCxnSpPr>
        <cdr:cNvPr id="27" name="Straight Arrow Connector 26">
          <a:extLst xmlns:a="http://schemas.openxmlformats.org/drawingml/2006/main">
            <a:ext uri="{FF2B5EF4-FFF2-40B4-BE49-F238E27FC236}">
              <a16:creationId xmlns:a16="http://schemas.microsoft.com/office/drawing/2014/main" xmlns="" id="{FDCB7D43-77C6-86DE-D347-4283CDCA600D}"/>
            </a:ext>
          </a:extLst>
        </cdr:cNvPr>
        <cdr:cNvCxnSpPr>
          <a:endCxn xmlns:a="http://schemas.openxmlformats.org/drawingml/2006/main" id="4" idx="3"/>
        </cdr:cNvCxnSpPr>
      </cdr:nvCxnSpPr>
      <cdr:spPr>
        <a:xfrm xmlns:a="http://schemas.openxmlformats.org/drawingml/2006/main" flipH="1">
          <a:off x="845898" y="1878903"/>
          <a:ext cx="502854" cy="76646"/>
        </a:xfrm>
        <a:prstGeom xmlns:a="http://schemas.openxmlformats.org/drawingml/2006/main" prst="straightConnector1">
          <a:avLst/>
        </a:prstGeom>
        <a:ln xmlns:a="http://schemas.openxmlformats.org/drawingml/2006/main" w="25400">
          <a:solidFill>
            <a:srgbClr val="FF9900"/>
          </a:solidFill>
          <a:prstDash val="sysDot"/>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19413" cy="493713"/>
          </a:xfrm>
          <a:prstGeom prst="rect">
            <a:avLst/>
          </a:prstGeom>
        </p:spPr>
        <p:txBody>
          <a:bodyPr vert="horz" lIns="91906" tIns="45953" rIns="91906" bIns="45953" rtlCol="0"/>
          <a:lstStyle>
            <a:lvl1pPr algn="l">
              <a:defRPr sz="1200"/>
            </a:lvl1pPr>
          </a:lstStyle>
          <a:p>
            <a:endParaRPr lang="en-US"/>
          </a:p>
        </p:txBody>
      </p:sp>
      <p:sp>
        <p:nvSpPr>
          <p:cNvPr id="3" name="Date Placeholder 2"/>
          <p:cNvSpPr>
            <a:spLocks noGrp="1"/>
          </p:cNvSpPr>
          <p:nvPr>
            <p:ph type="dt" sz="quarter" idx="1"/>
          </p:nvPr>
        </p:nvSpPr>
        <p:spPr>
          <a:xfrm>
            <a:off x="3814763" y="1"/>
            <a:ext cx="2919412" cy="493713"/>
          </a:xfrm>
          <a:prstGeom prst="rect">
            <a:avLst/>
          </a:prstGeom>
        </p:spPr>
        <p:txBody>
          <a:bodyPr vert="horz" lIns="91906" tIns="45953" rIns="91906" bIns="45953" rtlCol="0"/>
          <a:lstStyle>
            <a:lvl1pPr algn="r">
              <a:defRPr sz="1200"/>
            </a:lvl1pPr>
          </a:lstStyle>
          <a:p>
            <a:fld id="{B13A25BA-8A98-4EEA-8689-C0028DE6E2D9}" type="datetimeFigureOut">
              <a:rPr lang="en-US" smtClean="0"/>
              <a:t>10/1/2024</a:t>
            </a:fld>
            <a:endParaRPr lang="en-US"/>
          </a:p>
        </p:txBody>
      </p:sp>
      <p:sp>
        <p:nvSpPr>
          <p:cNvPr id="4" name="Footer Placeholder 3"/>
          <p:cNvSpPr>
            <a:spLocks noGrp="1"/>
          </p:cNvSpPr>
          <p:nvPr>
            <p:ph type="ftr" sz="quarter" idx="2"/>
          </p:nvPr>
        </p:nvSpPr>
        <p:spPr>
          <a:xfrm>
            <a:off x="1" y="9371014"/>
            <a:ext cx="2919413" cy="493712"/>
          </a:xfrm>
          <a:prstGeom prst="rect">
            <a:avLst/>
          </a:prstGeom>
        </p:spPr>
        <p:txBody>
          <a:bodyPr vert="horz" lIns="91906" tIns="45953" rIns="91906" bIns="45953" rtlCol="0" anchor="b"/>
          <a:lstStyle>
            <a:lvl1pPr algn="l">
              <a:defRPr sz="1200"/>
            </a:lvl1pPr>
          </a:lstStyle>
          <a:p>
            <a:endParaRPr lang="en-US"/>
          </a:p>
        </p:txBody>
      </p:sp>
      <p:sp>
        <p:nvSpPr>
          <p:cNvPr id="5" name="Slide Number Placeholder 4"/>
          <p:cNvSpPr>
            <a:spLocks noGrp="1"/>
          </p:cNvSpPr>
          <p:nvPr>
            <p:ph type="sldNum" sz="quarter" idx="3"/>
          </p:nvPr>
        </p:nvSpPr>
        <p:spPr>
          <a:xfrm>
            <a:off x="3814763" y="9371014"/>
            <a:ext cx="2919412" cy="493712"/>
          </a:xfrm>
          <a:prstGeom prst="rect">
            <a:avLst/>
          </a:prstGeom>
        </p:spPr>
        <p:txBody>
          <a:bodyPr vert="horz" lIns="91906" tIns="45953" rIns="91906" bIns="45953" rtlCol="0" anchor="b"/>
          <a:lstStyle>
            <a:lvl1pPr algn="r">
              <a:defRPr sz="1200"/>
            </a:lvl1pPr>
          </a:lstStyle>
          <a:p>
            <a:fld id="{55C72323-D372-47DC-A3A4-6E0EAAF160B0}" type="slidenum">
              <a:rPr lang="en-US" smtClean="0"/>
              <a:t>‹#›</a:t>
            </a:fld>
            <a:endParaRPr lang="en-US"/>
          </a:p>
        </p:txBody>
      </p:sp>
    </p:spTree>
    <p:extLst>
      <p:ext uri="{BB962C8B-B14F-4D97-AF65-F5344CB8AC3E}">
        <p14:creationId xmlns:p14="http://schemas.microsoft.com/office/powerpoint/2010/main" val="482817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30"/>
          </a:xfrm>
          <a:prstGeom prst="rect">
            <a:avLst/>
          </a:prstGeom>
        </p:spPr>
        <p:txBody>
          <a:bodyPr vert="horz" lIns="91906" tIns="45953" rIns="91906" bIns="45953" rtlCol="0"/>
          <a:lstStyle>
            <a:lvl1pPr algn="l">
              <a:defRPr sz="1200"/>
            </a:lvl1pPr>
          </a:lstStyle>
          <a:p>
            <a:endParaRPr lang="en-US"/>
          </a:p>
        </p:txBody>
      </p:sp>
      <p:sp>
        <p:nvSpPr>
          <p:cNvPr id="3" name="Date Placeholder 2"/>
          <p:cNvSpPr>
            <a:spLocks noGrp="1"/>
          </p:cNvSpPr>
          <p:nvPr>
            <p:ph type="dt" idx="1"/>
          </p:nvPr>
        </p:nvSpPr>
        <p:spPr>
          <a:xfrm>
            <a:off x="3815374" y="0"/>
            <a:ext cx="2918831" cy="495030"/>
          </a:xfrm>
          <a:prstGeom prst="rect">
            <a:avLst/>
          </a:prstGeom>
        </p:spPr>
        <p:txBody>
          <a:bodyPr vert="horz" lIns="91906" tIns="45953" rIns="91906" bIns="45953" rtlCol="0"/>
          <a:lstStyle>
            <a:lvl1pPr algn="r">
              <a:defRPr sz="1200"/>
            </a:lvl1pPr>
          </a:lstStyle>
          <a:p>
            <a:fld id="{3769496F-9A71-4833-9730-4D2CD16F06D7}" type="datetimeFigureOut">
              <a:rPr lang="en-US" smtClean="0"/>
              <a:t>10/1/2024</a:t>
            </a:fld>
            <a:endParaRPr lang="en-US"/>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906" tIns="45953" rIns="91906" bIns="45953" rtlCol="0" anchor="ctr"/>
          <a:lstStyle/>
          <a:p>
            <a:endParaRPr lang="en-US"/>
          </a:p>
        </p:txBody>
      </p:sp>
      <p:sp>
        <p:nvSpPr>
          <p:cNvPr id="5" name="Notes Placeholder 4"/>
          <p:cNvSpPr>
            <a:spLocks noGrp="1"/>
          </p:cNvSpPr>
          <p:nvPr>
            <p:ph type="body" sz="quarter" idx="3"/>
          </p:nvPr>
        </p:nvSpPr>
        <p:spPr>
          <a:xfrm>
            <a:off x="673577" y="4748164"/>
            <a:ext cx="5388610" cy="3884861"/>
          </a:xfrm>
          <a:prstGeom prst="rect">
            <a:avLst/>
          </a:prstGeom>
        </p:spPr>
        <p:txBody>
          <a:bodyPr vert="horz" lIns="91906" tIns="45953" rIns="91906" bIns="4595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287"/>
            <a:ext cx="2918831" cy="495029"/>
          </a:xfrm>
          <a:prstGeom prst="rect">
            <a:avLst/>
          </a:prstGeom>
        </p:spPr>
        <p:txBody>
          <a:bodyPr vert="horz" lIns="91906" tIns="45953" rIns="91906" bIns="45953" rtlCol="0" anchor="b"/>
          <a:lstStyle>
            <a:lvl1pPr algn="l">
              <a:defRPr sz="1200"/>
            </a:lvl1pPr>
          </a:lstStyle>
          <a:p>
            <a:endParaRPr lang="en-US"/>
          </a:p>
        </p:txBody>
      </p:sp>
      <p:sp>
        <p:nvSpPr>
          <p:cNvPr id="7" name="Slide Number Placeholder 6"/>
          <p:cNvSpPr>
            <a:spLocks noGrp="1"/>
          </p:cNvSpPr>
          <p:nvPr>
            <p:ph type="sldNum" sz="quarter" idx="5"/>
          </p:nvPr>
        </p:nvSpPr>
        <p:spPr>
          <a:xfrm>
            <a:off x="3815374" y="9371287"/>
            <a:ext cx="2918831" cy="495029"/>
          </a:xfrm>
          <a:prstGeom prst="rect">
            <a:avLst/>
          </a:prstGeom>
        </p:spPr>
        <p:txBody>
          <a:bodyPr vert="horz" lIns="91906" tIns="45953" rIns="91906" bIns="45953" rtlCol="0" anchor="b"/>
          <a:lstStyle>
            <a:lvl1pPr algn="r">
              <a:defRPr sz="1200"/>
            </a:lvl1pPr>
          </a:lstStyle>
          <a:p>
            <a:fld id="{B4F1694E-3169-44A7-8401-E9E00CD4E967}" type="slidenum">
              <a:rPr lang="en-US" smtClean="0"/>
              <a:t>‹#›</a:t>
            </a:fld>
            <a:endParaRPr lang="en-US"/>
          </a:p>
        </p:txBody>
      </p:sp>
    </p:spTree>
    <p:extLst>
      <p:ext uri="{BB962C8B-B14F-4D97-AF65-F5344CB8AC3E}">
        <p14:creationId xmlns:p14="http://schemas.microsoft.com/office/powerpoint/2010/main" val="334280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563563"/>
            <a:ext cx="5630863" cy="3168650"/>
          </a:xfrm>
        </p:spPr>
      </p:sp>
      <p:sp>
        <p:nvSpPr>
          <p:cNvPr id="3" name="Notes Placeholder 2"/>
          <p:cNvSpPr>
            <a:spLocks noGrp="1"/>
          </p:cNvSpPr>
          <p:nvPr>
            <p:ph type="body" idx="1"/>
          </p:nvPr>
        </p:nvSpPr>
        <p:spPr/>
        <p:txBody>
          <a:bodyPr rtlCol="0"/>
          <a:lstStyle/>
          <a:p>
            <a:pPr rtl="0"/>
            <a:endParaRPr lang="en-US"/>
          </a:p>
        </p:txBody>
      </p:sp>
      <p:sp>
        <p:nvSpPr>
          <p:cNvPr id="4" name="Date Placeholder 3"/>
          <p:cNvSpPr>
            <a:spLocks noGrp="1"/>
          </p:cNvSpPr>
          <p:nvPr>
            <p:ph type="dt" idx="1"/>
          </p:nvPr>
        </p:nvSpPr>
        <p:spPr/>
        <p:txBody>
          <a:bodyPr rtlCol="0"/>
          <a:lstStyle/>
          <a:p>
            <a:pPr defTabSz="919063">
              <a:defRPr/>
            </a:pPr>
            <a:r>
              <a:rPr lang="en-US" sz="900">
                <a:solidFill>
                  <a:srgbClr val="000000"/>
                </a:solidFill>
                <a:latin typeface="Arial"/>
                <a:cs typeface="Arial" panose="020B0604020202020204" pitchFamily="34" charset="0"/>
              </a:rPr>
              <a:t>3 August 2022</a:t>
            </a:r>
          </a:p>
        </p:txBody>
      </p:sp>
      <p:sp>
        <p:nvSpPr>
          <p:cNvPr id="5" name="Slide Number Placeholder 4"/>
          <p:cNvSpPr>
            <a:spLocks noGrp="1"/>
          </p:cNvSpPr>
          <p:nvPr>
            <p:ph type="sldNum" sz="quarter" idx="5"/>
          </p:nvPr>
        </p:nvSpPr>
        <p:spPr/>
        <p:txBody>
          <a:bodyPr rtlCol="0"/>
          <a:lstStyle/>
          <a:p>
            <a:pPr defTabSz="919063">
              <a:defRPr/>
            </a:pPr>
            <a:fld id="{CF5EBCF4-26FC-4F76-8DA1-52FDDC328D44}" type="slidenum">
              <a:rPr lang="en-US" sz="900">
                <a:solidFill>
                  <a:srgbClr val="000000"/>
                </a:solidFill>
                <a:latin typeface="Arial"/>
                <a:cs typeface="Arial" panose="020B0604020202020204" pitchFamily="34" charset="0"/>
              </a:rPr>
              <a:pPr defTabSz="919063">
                <a:defRPr/>
              </a:pPr>
              <a:t>2</a:t>
            </a:fld>
            <a:endParaRPr lang="en-US" sz="900">
              <a:solidFill>
                <a:srgbClr val="000000"/>
              </a:solidFill>
              <a:latin typeface="Arial"/>
              <a:cs typeface="Arial" panose="020B0604020202020204" pitchFamily="34" charset="0"/>
            </a:endParaRPr>
          </a:p>
        </p:txBody>
      </p:sp>
    </p:spTree>
    <p:extLst>
      <p:ext uri="{BB962C8B-B14F-4D97-AF65-F5344CB8AC3E}">
        <p14:creationId xmlns:p14="http://schemas.microsoft.com/office/powerpoint/2010/main" val="1998757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7"/>
              </a:spcBef>
              <a:buSzPct val="100000"/>
            </a:pPr>
            <a:endParaRPr lang="en-US" sz="2400">
              <a:solidFill>
                <a:prstClr val="black"/>
              </a:solidFill>
              <a:latin typeface="Arial" pitchFamily="34" charset="0"/>
              <a:cs typeface="Arial" pitchFamily="34" charset="0"/>
            </a:endParaRPr>
          </a:p>
          <a:p>
            <a:pPr marL="0" lvl="1" algn="just" defTabSz="919063">
              <a:spcBef>
                <a:spcPts val="437"/>
              </a:spcBef>
              <a:buSzPct val="100000"/>
              <a:defRPr/>
            </a:pPr>
            <a:endParaRPr lang="en-US" sz="2800">
              <a:solidFill>
                <a:prstClr val="black"/>
              </a:solidFill>
              <a:latin typeface="Arial" pitchFamily="34" charset="0"/>
              <a:cs typeface="Arial" pitchFamily="34" charset="0"/>
            </a:endParaRPr>
          </a:p>
          <a:p>
            <a:pPr marL="0" lvl="1" algn="just">
              <a:spcBef>
                <a:spcPts val="437"/>
              </a:spcBef>
              <a:buSzPct val="100000"/>
            </a:pPr>
            <a:endParaRPr lang="en-US" sz="2800">
              <a:solidFill>
                <a:prstClr val="black"/>
              </a:solidFill>
              <a:latin typeface="Arial" pitchFamily="34" charset="0"/>
              <a:cs typeface="Arial" pitchFamily="34" charset="0"/>
            </a:endParaRPr>
          </a:p>
          <a:p>
            <a:pPr lvl="1" indent="-459532" algn="just">
              <a:spcBef>
                <a:spcPts val="437"/>
              </a:spcBef>
              <a:buSzPct val="100000"/>
              <a:buFontTx/>
              <a:buChar char="-"/>
            </a:pPr>
            <a:endParaRPr lang="en-US" sz="2800">
              <a:solidFill>
                <a:prstClr val="black"/>
              </a:solidFill>
              <a:latin typeface="Arial" pitchFamily="34" charset="0"/>
              <a:cs typeface="Arial" pitchFamily="34" charset="0"/>
            </a:endParaRPr>
          </a:p>
          <a:p>
            <a:pPr marL="344649" lvl="1" indent="-344649" algn="just">
              <a:spcBef>
                <a:spcPts val="437"/>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defTabSz="919063">
              <a:defRPr/>
            </a:pPr>
            <a:fld id="{B4F1694E-3169-44A7-8401-E9E00CD4E967}" type="slidenum">
              <a:rPr lang="en-US">
                <a:solidFill>
                  <a:prstClr val="black"/>
                </a:solidFill>
                <a:latin typeface="Calibri"/>
              </a:rPr>
              <a:pPr defTabSz="919063">
                <a:defRPr/>
              </a:pPr>
              <a:t>11</a:t>
            </a:fld>
            <a:endParaRPr lang="en-US">
              <a:solidFill>
                <a:prstClr val="black"/>
              </a:solidFill>
              <a:latin typeface="Calibri"/>
            </a:endParaRPr>
          </a:p>
        </p:txBody>
      </p:sp>
    </p:spTree>
    <p:extLst>
      <p:ext uri="{BB962C8B-B14F-4D97-AF65-F5344CB8AC3E}">
        <p14:creationId xmlns:p14="http://schemas.microsoft.com/office/powerpoint/2010/main" val="1463823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7"/>
              </a:spcBef>
              <a:buSzPct val="100000"/>
            </a:pPr>
            <a:endParaRPr lang="en-US" sz="2400">
              <a:solidFill>
                <a:prstClr val="black"/>
              </a:solidFill>
              <a:latin typeface="Arial" pitchFamily="34" charset="0"/>
              <a:cs typeface="Arial" pitchFamily="34" charset="0"/>
            </a:endParaRPr>
          </a:p>
          <a:p>
            <a:pPr marL="0" lvl="1" algn="just" defTabSz="919063">
              <a:spcBef>
                <a:spcPts val="437"/>
              </a:spcBef>
              <a:buSzPct val="100000"/>
              <a:defRPr/>
            </a:pPr>
            <a:endParaRPr lang="en-US" sz="2800">
              <a:solidFill>
                <a:prstClr val="black"/>
              </a:solidFill>
              <a:latin typeface="Arial" pitchFamily="34" charset="0"/>
              <a:cs typeface="Arial" pitchFamily="34" charset="0"/>
            </a:endParaRPr>
          </a:p>
          <a:p>
            <a:pPr marL="0" lvl="1" algn="just">
              <a:spcBef>
                <a:spcPts val="437"/>
              </a:spcBef>
              <a:buSzPct val="100000"/>
            </a:pPr>
            <a:endParaRPr lang="en-US" sz="2800">
              <a:solidFill>
                <a:prstClr val="black"/>
              </a:solidFill>
              <a:latin typeface="Arial" pitchFamily="34" charset="0"/>
              <a:cs typeface="Arial" pitchFamily="34" charset="0"/>
            </a:endParaRPr>
          </a:p>
          <a:p>
            <a:pPr lvl="1" indent="-459532" algn="just">
              <a:spcBef>
                <a:spcPts val="437"/>
              </a:spcBef>
              <a:buSzPct val="100000"/>
              <a:buFontTx/>
              <a:buChar char="-"/>
            </a:pPr>
            <a:endParaRPr lang="en-US" sz="2800">
              <a:solidFill>
                <a:prstClr val="black"/>
              </a:solidFill>
              <a:latin typeface="Arial" pitchFamily="34" charset="0"/>
              <a:cs typeface="Arial" pitchFamily="34" charset="0"/>
            </a:endParaRPr>
          </a:p>
          <a:p>
            <a:pPr marL="344649" lvl="1" indent="-344649" algn="just">
              <a:spcBef>
                <a:spcPts val="437"/>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defTabSz="919063">
              <a:defRPr/>
            </a:pPr>
            <a:fld id="{B4F1694E-3169-44A7-8401-E9E00CD4E967}" type="slidenum">
              <a:rPr lang="en-US">
                <a:solidFill>
                  <a:prstClr val="black"/>
                </a:solidFill>
                <a:latin typeface="Calibri"/>
              </a:rPr>
              <a:pPr defTabSz="919063">
                <a:defRPr/>
              </a:pPr>
              <a:t>12</a:t>
            </a:fld>
            <a:endParaRPr lang="en-US">
              <a:solidFill>
                <a:prstClr val="black"/>
              </a:solidFill>
              <a:latin typeface="Calibri"/>
            </a:endParaRPr>
          </a:p>
        </p:txBody>
      </p:sp>
    </p:spTree>
    <p:extLst>
      <p:ext uri="{BB962C8B-B14F-4D97-AF65-F5344CB8AC3E}">
        <p14:creationId xmlns:p14="http://schemas.microsoft.com/office/powerpoint/2010/main" val="3259098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7"/>
              </a:spcBef>
              <a:buSzPct val="100000"/>
            </a:pPr>
            <a:endParaRPr lang="en-US" sz="2400">
              <a:solidFill>
                <a:prstClr val="black"/>
              </a:solidFill>
              <a:latin typeface="Arial" pitchFamily="34" charset="0"/>
              <a:cs typeface="Arial" pitchFamily="34" charset="0"/>
            </a:endParaRPr>
          </a:p>
          <a:p>
            <a:pPr marL="0" lvl="1" algn="just" defTabSz="919063">
              <a:spcBef>
                <a:spcPts val="437"/>
              </a:spcBef>
              <a:buSzPct val="100000"/>
              <a:defRPr/>
            </a:pPr>
            <a:endParaRPr lang="en-US" sz="2800">
              <a:solidFill>
                <a:prstClr val="black"/>
              </a:solidFill>
              <a:latin typeface="Arial" pitchFamily="34" charset="0"/>
              <a:cs typeface="Arial" pitchFamily="34" charset="0"/>
            </a:endParaRPr>
          </a:p>
          <a:p>
            <a:pPr marL="0" lvl="1" algn="just">
              <a:spcBef>
                <a:spcPts val="437"/>
              </a:spcBef>
              <a:buSzPct val="100000"/>
            </a:pPr>
            <a:endParaRPr lang="en-US" sz="2800">
              <a:solidFill>
                <a:prstClr val="black"/>
              </a:solidFill>
              <a:latin typeface="Arial" pitchFamily="34" charset="0"/>
              <a:cs typeface="Arial" pitchFamily="34" charset="0"/>
            </a:endParaRPr>
          </a:p>
          <a:p>
            <a:pPr lvl="1" indent="-459532" algn="just">
              <a:spcBef>
                <a:spcPts val="437"/>
              </a:spcBef>
              <a:buSzPct val="100000"/>
              <a:buFontTx/>
              <a:buChar char="-"/>
            </a:pPr>
            <a:endParaRPr lang="en-US" sz="2800">
              <a:solidFill>
                <a:prstClr val="black"/>
              </a:solidFill>
              <a:latin typeface="Arial" pitchFamily="34" charset="0"/>
              <a:cs typeface="Arial" pitchFamily="34" charset="0"/>
            </a:endParaRPr>
          </a:p>
          <a:p>
            <a:pPr marL="344649" lvl="1" indent="-344649" algn="just">
              <a:spcBef>
                <a:spcPts val="437"/>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defTabSz="919063">
              <a:defRPr/>
            </a:pPr>
            <a:fld id="{B4F1694E-3169-44A7-8401-E9E00CD4E967}" type="slidenum">
              <a:rPr lang="en-US">
                <a:solidFill>
                  <a:prstClr val="black"/>
                </a:solidFill>
                <a:latin typeface="Calibri"/>
              </a:rPr>
              <a:pPr defTabSz="919063">
                <a:defRPr/>
              </a:pPr>
              <a:t>13</a:t>
            </a:fld>
            <a:endParaRPr lang="en-US">
              <a:solidFill>
                <a:prstClr val="black"/>
              </a:solidFill>
              <a:latin typeface="Calibri"/>
            </a:endParaRPr>
          </a:p>
        </p:txBody>
      </p:sp>
    </p:spTree>
    <p:extLst>
      <p:ext uri="{BB962C8B-B14F-4D97-AF65-F5344CB8AC3E}">
        <p14:creationId xmlns:p14="http://schemas.microsoft.com/office/powerpoint/2010/main" val="4270348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7"/>
              </a:spcBef>
              <a:buSzPct val="100000"/>
            </a:pPr>
            <a:endParaRPr lang="en-US" sz="2400">
              <a:solidFill>
                <a:prstClr val="black"/>
              </a:solidFill>
              <a:latin typeface="Arial" pitchFamily="34" charset="0"/>
              <a:cs typeface="Arial" pitchFamily="34" charset="0"/>
            </a:endParaRPr>
          </a:p>
          <a:p>
            <a:pPr marL="0" lvl="1" algn="just" defTabSz="919063">
              <a:spcBef>
                <a:spcPts val="437"/>
              </a:spcBef>
              <a:buSzPct val="100000"/>
              <a:defRPr/>
            </a:pPr>
            <a:endParaRPr lang="en-US" sz="2800">
              <a:solidFill>
                <a:prstClr val="black"/>
              </a:solidFill>
              <a:latin typeface="Arial" pitchFamily="34" charset="0"/>
              <a:cs typeface="Arial" pitchFamily="34" charset="0"/>
            </a:endParaRPr>
          </a:p>
          <a:p>
            <a:pPr marL="0" lvl="1" algn="just">
              <a:spcBef>
                <a:spcPts val="437"/>
              </a:spcBef>
              <a:buSzPct val="100000"/>
            </a:pPr>
            <a:endParaRPr lang="en-US" sz="2800">
              <a:solidFill>
                <a:prstClr val="black"/>
              </a:solidFill>
              <a:latin typeface="Arial" pitchFamily="34" charset="0"/>
              <a:cs typeface="Arial" pitchFamily="34" charset="0"/>
            </a:endParaRPr>
          </a:p>
          <a:p>
            <a:pPr lvl="1" indent="-459532" algn="just">
              <a:spcBef>
                <a:spcPts val="437"/>
              </a:spcBef>
              <a:buSzPct val="100000"/>
              <a:buFontTx/>
              <a:buChar char="-"/>
            </a:pPr>
            <a:endParaRPr lang="en-US" sz="2800">
              <a:solidFill>
                <a:prstClr val="black"/>
              </a:solidFill>
              <a:latin typeface="Arial" pitchFamily="34" charset="0"/>
              <a:cs typeface="Arial" pitchFamily="34" charset="0"/>
            </a:endParaRPr>
          </a:p>
          <a:p>
            <a:pPr marL="344649" lvl="1" indent="-344649" algn="just">
              <a:spcBef>
                <a:spcPts val="437"/>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defTabSz="919063">
              <a:defRPr/>
            </a:pPr>
            <a:fld id="{B4F1694E-3169-44A7-8401-E9E00CD4E967}" type="slidenum">
              <a:rPr lang="en-US">
                <a:solidFill>
                  <a:prstClr val="black"/>
                </a:solidFill>
                <a:latin typeface="Calibri"/>
              </a:rPr>
              <a:pPr defTabSz="919063">
                <a:defRPr/>
              </a:pPr>
              <a:t>14</a:t>
            </a:fld>
            <a:endParaRPr lang="en-US">
              <a:solidFill>
                <a:prstClr val="black"/>
              </a:solidFill>
              <a:latin typeface="Calibri"/>
            </a:endParaRPr>
          </a:p>
        </p:txBody>
      </p:sp>
    </p:spTree>
    <p:extLst>
      <p:ext uri="{BB962C8B-B14F-4D97-AF65-F5344CB8AC3E}">
        <p14:creationId xmlns:p14="http://schemas.microsoft.com/office/powerpoint/2010/main" val="1792004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7420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0182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6887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028537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81613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3788" y="544513"/>
            <a:ext cx="4841875" cy="2724150"/>
          </a:xfrm>
        </p:spPr>
      </p:sp>
      <p:sp>
        <p:nvSpPr>
          <p:cNvPr id="3" name="Notes Placeholder 2"/>
          <p:cNvSpPr>
            <a:spLocks noGrp="1"/>
          </p:cNvSpPr>
          <p:nvPr>
            <p:ph type="body" idx="1"/>
          </p:nvPr>
        </p:nvSpPr>
        <p:spPr/>
        <p:txBody>
          <a:bodyPr/>
          <a:lstStyle/>
          <a:p>
            <a:pPr algn="just">
              <a:lnSpc>
                <a:spcPct val="150000"/>
              </a:lnSpc>
              <a:spcAft>
                <a:spcPts val="101"/>
              </a:spcAft>
            </a:pPr>
            <a:r>
              <a:rPr lang="en-GB" sz="1000" dirty="0">
                <a:latin typeface="Arial" panose="020B0604020202020204" pitchFamily="34" charset="0"/>
                <a:ea typeface="Times New Roman" panose="02020603050405020304" pitchFamily="18" charset="0"/>
                <a:cs typeface="Arial" panose="020B0604020202020204" pitchFamily="34" charset="0"/>
              </a:rPr>
              <a:t>Kim </a:t>
            </a:r>
            <a:r>
              <a:rPr lang="en-GB" sz="1000" dirty="0" err="1">
                <a:latin typeface="Arial" panose="020B0604020202020204" pitchFamily="34" charset="0"/>
                <a:ea typeface="Times New Roman" panose="02020603050405020304" pitchFamily="18" charset="0"/>
                <a:cs typeface="Arial" panose="020B0604020202020204" pitchFamily="34" charset="0"/>
              </a:rPr>
              <a:t>ngạch</a:t>
            </a:r>
            <a:r>
              <a:rPr lang="en-GB" sz="1000" dirty="0">
                <a:latin typeface="Arial" panose="020B0604020202020204" pitchFamily="34" charset="0"/>
                <a:ea typeface="Times New Roman" panose="02020603050405020304" pitchFamily="18" charset="0"/>
                <a:cs typeface="Arial" panose="020B0604020202020204" pitchFamily="34" charset="0"/>
              </a:rPr>
              <a:t> </a:t>
            </a:r>
            <a:r>
              <a:rPr lang="en-GB" sz="1000" b="1" dirty="0" err="1">
                <a:latin typeface="Arial" panose="020B0604020202020204" pitchFamily="34" charset="0"/>
                <a:ea typeface="Times New Roman" panose="02020603050405020304" pitchFamily="18" charset="0"/>
                <a:cs typeface="Arial" panose="020B0604020202020204" pitchFamily="34" charset="0"/>
              </a:rPr>
              <a:t>xuất</a:t>
            </a:r>
            <a:r>
              <a:rPr lang="en-GB" sz="1000" b="1" dirty="0">
                <a:latin typeface="Arial" panose="020B0604020202020204" pitchFamily="34" charset="0"/>
                <a:ea typeface="Times New Roman" panose="02020603050405020304" pitchFamily="18" charset="0"/>
                <a:cs typeface="Arial" panose="020B0604020202020204" pitchFamily="34" charset="0"/>
              </a:rPr>
              <a:t> </a:t>
            </a:r>
            <a:r>
              <a:rPr lang="en-GB" sz="1000" b="1" dirty="0" err="1">
                <a:latin typeface="Arial" panose="020B0604020202020204" pitchFamily="34" charset="0"/>
                <a:ea typeface="Times New Roman" panose="02020603050405020304" pitchFamily="18" charset="0"/>
                <a:cs typeface="Arial" panose="020B0604020202020204" pitchFamily="34" charset="0"/>
              </a:rPr>
              <a:t>khẩu</a:t>
            </a:r>
            <a:r>
              <a:rPr lang="en-GB" sz="1000" b="1" dirty="0">
                <a:latin typeface="Arial" panose="020B0604020202020204" pitchFamily="34" charset="0"/>
                <a:ea typeface="Times New Roman" panose="02020603050405020304" pitchFamily="18" charset="0"/>
                <a:cs typeface="Arial" panose="020B0604020202020204" pitchFamily="34" charset="0"/>
              </a:rPr>
              <a:t> dịch </a:t>
            </a:r>
            <a:r>
              <a:rPr lang="en-GB" sz="1000" b="1" dirty="0" err="1">
                <a:latin typeface="Arial" panose="020B0604020202020204" pitchFamily="34" charset="0"/>
                <a:ea typeface="Times New Roman" panose="02020603050405020304" pitchFamily="18" charset="0"/>
                <a:cs typeface="Arial" panose="020B0604020202020204" pitchFamily="34" charset="0"/>
              </a:rPr>
              <a:t>vụ</a:t>
            </a:r>
            <a:r>
              <a:rPr lang="en-GB" sz="1000" b="1" dirty="0">
                <a:latin typeface="Arial" panose="020B0604020202020204" pitchFamily="34" charset="0"/>
                <a:ea typeface="Times New Roman" panose="02020603050405020304" pitchFamily="18" charset="0"/>
                <a:cs typeface="Arial" panose="020B0604020202020204" pitchFamily="34" charset="0"/>
              </a:rPr>
              <a:t> </a:t>
            </a:r>
            <a:r>
              <a:rPr lang="en-GB" sz="1000" dirty="0">
                <a:latin typeface="Arial" panose="020B0604020202020204" pitchFamily="34" charset="0"/>
                <a:ea typeface="Times New Roman" panose="02020603050405020304" pitchFamily="18" charset="0"/>
                <a:cs typeface="Arial" panose="020B0604020202020204" pitchFamily="34" charset="0"/>
              </a:rPr>
              <a:t> </a:t>
            </a:r>
            <a:r>
              <a:rPr lang="en-GB" sz="1000" dirty="0" err="1">
                <a:latin typeface="Arial" panose="020B0604020202020204" pitchFamily="34" charset="0"/>
                <a:ea typeface="Times New Roman" panose="02020603050405020304" pitchFamily="18" charset="0"/>
                <a:cs typeface="Arial" panose="020B0604020202020204" pitchFamily="34" charset="0"/>
              </a:rPr>
              <a:t>năm</a:t>
            </a:r>
            <a:r>
              <a:rPr lang="en-GB" sz="1000" dirty="0">
                <a:latin typeface="Arial" panose="020B0604020202020204" pitchFamily="34" charset="0"/>
                <a:ea typeface="Times New Roman" panose="02020603050405020304" pitchFamily="18" charset="0"/>
                <a:cs typeface="Arial" panose="020B0604020202020204" pitchFamily="34" charset="0"/>
              </a:rPr>
              <a:t> 2022,</a:t>
            </a:r>
            <a:r>
              <a:rPr lang="vi-VN" sz="1000" dirty="0">
                <a:latin typeface="Arial" panose="020B0604020202020204" pitchFamily="34" charset="0"/>
                <a:ea typeface="Times New Roman" panose="02020603050405020304" pitchFamily="18" charset="0"/>
                <a:cs typeface="Arial" panose="020B0604020202020204" pitchFamily="34" charset="0"/>
              </a:rPr>
              <a:t> </a:t>
            </a:r>
            <a:r>
              <a:rPr lang="en-GB" sz="1000" dirty="0">
                <a:latin typeface="Arial" panose="020B0604020202020204" pitchFamily="34" charset="0"/>
                <a:ea typeface="Times New Roman" panose="02020603050405020304" pitchFamily="18" charset="0"/>
                <a:cs typeface="Arial" panose="020B0604020202020204" pitchFamily="34" charset="0"/>
              </a:rPr>
              <a:t>ước </a:t>
            </a:r>
            <a:r>
              <a:rPr lang="en-GB" sz="1000" dirty="0" err="1">
                <a:latin typeface="Arial" panose="020B0604020202020204" pitchFamily="34" charset="0"/>
                <a:ea typeface="Times New Roman" panose="02020603050405020304" pitchFamily="18" charset="0"/>
                <a:cs typeface="Arial" panose="020B0604020202020204" pitchFamily="34" charset="0"/>
              </a:rPr>
              <a:t>đạt</a:t>
            </a:r>
            <a:r>
              <a:rPr lang="en-GB" sz="1000" dirty="0">
                <a:latin typeface="Arial" panose="020B0604020202020204" pitchFamily="34" charset="0"/>
                <a:ea typeface="Times New Roman" panose="02020603050405020304" pitchFamily="18" charset="0"/>
                <a:cs typeface="Arial" panose="020B0604020202020204" pitchFamily="34" charset="0"/>
              </a:rPr>
              <a:t> </a:t>
            </a:r>
            <a:r>
              <a:rPr lang="en-GB" sz="1000" b="1" dirty="0">
                <a:latin typeface="Arial" panose="020B0604020202020204" pitchFamily="34" charset="0"/>
                <a:ea typeface="Times New Roman" panose="02020603050405020304" pitchFamily="18" charset="0"/>
                <a:cs typeface="Arial" panose="020B0604020202020204" pitchFamily="34" charset="0"/>
              </a:rPr>
              <a:t>12,9 tỷ </a:t>
            </a:r>
            <a:r>
              <a:rPr lang="en-GB" sz="1000" dirty="0">
                <a:latin typeface="Arial" panose="020B0604020202020204" pitchFamily="34" charset="0"/>
                <a:ea typeface="Times New Roman" panose="02020603050405020304" pitchFamily="18" charset="0"/>
                <a:cs typeface="Arial" panose="020B0604020202020204" pitchFamily="34" charset="0"/>
              </a:rPr>
              <a:t>USD, </a:t>
            </a:r>
            <a:r>
              <a:rPr lang="en-GB" sz="1000" b="1" dirty="0" err="1">
                <a:latin typeface="Arial" panose="020B0604020202020204" pitchFamily="34" charset="0"/>
                <a:ea typeface="Times New Roman" panose="02020603050405020304" pitchFamily="18" charset="0"/>
                <a:cs typeface="Arial" panose="020B0604020202020204" pitchFamily="34" charset="0"/>
              </a:rPr>
              <a:t>tăng</a:t>
            </a:r>
            <a:r>
              <a:rPr lang="en-GB" sz="1000" b="1" dirty="0">
                <a:latin typeface="Arial" panose="020B0604020202020204" pitchFamily="34" charset="0"/>
                <a:ea typeface="Times New Roman" panose="02020603050405020304" pitchFamily="18" charset="0"/>
                <a:cs typeface="Arial" panose="020B0604020202020204" pitchFamily="34" charset="0"/>
              </a:rPr>
              <a:t> 145,2% </a:t>
            </a:r>
            <a:r>
              <a:rPr lang="en-GB" sz="1000" dirty="0">
                <a:latin typeface="Arial" panose="020B0604020202020204" pitchFamily="34" charset="0"/>
                <a:ea typeface="Times New Roman" panose="02020603050405020304" pitchFamily="18" charset="0"/>
                <a:cs typeface="Arial" panose="020B0604020202020204" pitchFamily="34" charset="0"/>
              </a:rPr>
              <a:t>so </a:t>
            </a:r>
            <a:r>
              <a:rPr lang="en-GB" sz="1000" dirty="0" err="1">
                <a:latin typeface="Arial" panose="020B0604020202020204" pitchFamily="34" charset="0"/>
                <a:ea typeface="Times New Roman" panose="02020603050405020304" pitchFamily="18" charset="0"/>
                <a:cs typeface="Arial" panose="020B0604020202020204" pitchFamily="34" charset="0"/>
              </a:rPr>
              <a:t>với</a:t>
            </a:r>
            <a:r>
              <a:rPr lang="en-GB" sz="1000" dirty="0">
                <a:latin typeface="Arial" panose="020B0604020202020204" pitchFamily="34" charset="0"/>
                <a:ea typeface="Times New Roman" panose="02020603050405020304" pitchFamily="18" charset="0"/>
                <a:cs typeface="Arial" panose="020B0604020202020204" pitchFamily="34" charset="0"/>
              </a:rPr>
              <a:t> </a:t>
            </a:r>
            <a:r>
              <a:rPr lang="en-GB" sz="1000" dirty="0" err="1">
                <a:latin typeface="Arial" panose="020B0604020202020204" pitchFamily="34" charset="0"/>
                <a:ea typeface="Times New Roman" panose="02020603050405020304" pitchFamily="18" charset="0"/>
                <a:cs typeface="Arial" panose="020B0604020202020204" pitchFamily="34" charset="0"/>
              </a:rPr>
              <a:t>năm</a:t>
            </a:r>
            <a:r>
              <a:rPr lang="en-GB" sz="1000" dirty="0">
                <a:latin typeface="Arial" panose="020B0604020202020204" pitchFamily="34" charset="0"/>
                <a:ea typeface="Times New Roman" panose="02020603050405020304" pitchFamily="18" charset="0"/>
                <a:cs typeface="Arial" panose="020B0604020202020204" pitchFamily="34" charset="0"/>
              </a:rPr>
              <a:t> 20</a:t>
            </a:r>
            <a:r>
              <a:rPr lang="en-US" sz="1000" dirty="0">
                <a:latin typeface="Arial" panose="020B0604020202020204" pitchFamily="34" charset="0"/>
                <a:ea typeface="Times New Roman" panose="02020603050405020304" pitchFamily="18" charset="0"/>
                <a:cs typeface="Arial" panose="020B0604020202020204" pitchFamily="34" charset="0"/>
              </a:rPr>
              <a:t>21;</a:t>
            </a:r>
            <a:endParaRPr lang="vi-VN" sz="1000"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101"/>
              </a:spcAft>
            </a:pPr>
            <a:r>
              <a:rPr lang="en-GB" sz="1000" dirty="0">
                <a:latin typeface="Arial" panose="020B0604020202020204" pitchFamily="34" charset="0"/>
                <a:ea typeface="Times New Roman" panose="02020603050405020304" pitchFamily="18" charset="0"/>
                <a:cs typeface="Arial" panose="020B0604020202020204" pitchFamily="34" charset="0"/>
              </a:rPr>
              <a:t>Kim </a:t>
            </a:r>
            <a:r>
              <a:rPr lang="en-GB" sz="1000" dirty="0" err="1">
                <a:latin typeface="Arial" panose="020B0604020202020204" pitchFamily="34" charset="0"/>
                <a:ea typeface="Times New Roman" panose="02020603050405020304" pitchFamily="18" charset="0"/>
                <a:cs typeface="Arial" panose="020B0604020202020204" pitchFamily="34" charset="0"/>
              </a:rPr>
              <a:t>ngạch</a:t>
            </a:r>
            <a:r>
              <a:rPr lang="en-GB" sz="1000" dirty="0">
                <a:latin typeface="Arial" panose="020B0604020202020204" pitchFamily="34" charset="0"/>
                <a:ea typeface="Times New Roman" panose="02020603050405020304" pitchFamily="18" charset="0"/>
                <a:cs typeface="Arial" panose="020B0604020202020204" pitchFamily="34" charset="0"/>
              </a:rPr>
              <a:t> </a:t>
            </a:r>
            <a:r>
              <a:rPr lang="en-GB" sz="1000" b="1" dirty="0" err="1">
                <a:latin typeface="Arial" panose="020B0604020202020204" pitchFamily="34" charset="0"/>
                <a:ea typeface="Times New Roman" panose="02020603050405020304" pitchFamily="18" charset="0"/>
                <a:cs typeface="Arial" panose="020B0604020202020204" pitchFamily="34" charset="0"/>
              </a:rPr>
              <a:t>nhập</a:t>
            </a:r>
            <a:r>
              <a:rPr lang="en-GB" sz="1000" b="1" dirty="0">
                <a:latin typeface="Arial" panose="020B0604020202020204" pitchFamily="34" charset="0"/>
                <a:ea typeface="Times New Roman" panose="02020603050405020304" pitchFamily="18" charset="0"/>
                <a:cs typeface="Arial" panose="020B0604020202020204" pitchFamily="34" charset="0"/>
              </a:rPr>
              <a:t> </a:t>
            </a:r>
            <a:r>
              <a:rPr lang="en-GB" sz="1000" b="1" dirty="0" err="1">
                <a:latin typeface="Arial" panose="020B0604020202020204" pitchFamily="34" charset="0"/>
                <a:ea typeface="Times New Roman" panose="02020603050405020304" pitchFamily="18" charset="0"/>
                <a:cs typeface="Arial" panose="020B0604020202020204" pitchFamily="34" charset="0"/>
              </a:rPr>
              <a:t>khẩu</a:t>
            </a:r>
            <a:r>
              <a:rPr lang="en-GB" sz="1000" b="1" dirty="0">
                <a:latin typeface="Arial" panose="020B0604020202020204" pitchFamily="34" charset="0"/>
                <a:ea typeface="Times New Roman" panose="02020603050405020304" pitchFamily="18" charset="0"/>
                <a:cs typeface="Arial" panose="020B0604020202020204" pitchFamily="34" charset="0"/>
              </a:rPr>
              <a:t> </a:t>
            </a:r>
            <a:r>
              <a:rPr lang="en-GB" sz="1000" b="1" dirty="0" err="1">
                <a:latin typeface="Arial" panose="020B0604020202020204" pitchFamily="34" charset="0"/>
                <a:ea typeface="Times New Roman" panose="02020603050405020304" pitchFamily="18" charset="0"/>
                <a:cs typeface="Arial" panose="020B0604020202020204" pitchFamily="34" charset="0"/>
              </a:rPr>
              <a:t>dịch</a:t>
            </a:r>
            <a:r>
              <a:rPr lang="en-GB" sz="1000" b="1" dirty="0">
                <a:latin typeface="Arial" panose="020B0604020202020204" pitchFamily="34" charset="0"/>
                <a:ea typeface="Times New Roman" panose="02020603050405020304" pitchFamily="18" charset="0"/>
                <a:cs typeface="Arial" panose="020B0604020202020204" pitchFamily="34" charset="0"/>
              </a:rPr>
              <a:t> </a:t>
            </a:r>
            <a:r>
              <a:rPr lang="en-GB" sz="1000" b="1" dirty="0" err="1">
                <a:latin typeface="Arial" panose="020B0604020202020204" pitchFamily="34" charset="0"/>
                <a:ea typeface="Times New Roman" panose="02020603050405020304" pitchFamily="18" charset="0"/>
                <a:cs typeface="Arial" panose="020B0604020202020204" pitchFamily="34" charset="0"/>
              </a:rPr>
              <a:t>vụ</a:t>
            </a:r>
            <a:r>
              <a:rPr lang="en-GB" sz="1000" dirty="0">
                <a:latin typeface="Arial" panose="020B0604020202020204" pitchFamily="34" charset="0"/>
                <a:ea typeface="Times New Roman" panose="02020603050405020304" pitchFamily="18" charset="0"/>
                <a:cs typeface="Arial" panose="020B0604020202020204" pitchFamily="34" charset="0"/>
              </a:rPr>
              <a:t> </a:t>
            </a:r>
            <a:r>
              <a:rPr lang="en-GB" sz="1000" dirty="0" err="1">
                <a:latin typeface="Arial" panose="020B0604020202020204" pitchFamily="34" charset="0"/>
                <a:ea typeface="Times New Roman" panose="02020603050405020304" pitchFamily="18" charset="0"/>
                <a:cs typeface="Arial" panose="020B0604020202020204" pitchFamily="34" charset="0"/>
              </a:rPr>
              <a:t>ước</a:t>
            </a:r>
            <a:r>
              <a:rPr lang="en-GB" sz="1000" dirty="0">
                <a:latin typeface="Arial" panose="020B0604020202020204" pitchFamily="34" charset="0"/>
                <a:ea typeface="Times New Roman" panose="02020603050405020304" pitchFamily="18" charset="0"/>
                <a:cs typeface="Arial" panose="020B0604020202020204" pitchFamily="34" charset="0"/>
              </a:rPr>
              <a:t> </a:t>
            </a:r>
            <a:r>
              <a:rPr lang="en-GB" sz="1000" dirty="0" err="1">
                <a:latin typeface="Arial" panose="020B0604020202020204" pitchFamily="34" charset="0"/>
                <a:ea typeface="Times New Roman" panose="02020603050405020304" pitchFamily="18" charset="0"/>
                <a:cs typeface="Arial" panose="020B0604020202020204" pitchFamily="34" charset="0"/>
              </a:rPr>
              <a:t>đạt</a:t>
            </a:r>
            <a:r>
              <a:rPr lang="en-GB" sz="1000" dirty="0">
                <a:latin typeface="Arial" panose="020B0604020202020204" pitchFamily="34" charset="0"/>
                <a:ea typeface="Times New Roman" panose="02020603050405020304" pitchFamily="18" charset="0"/>
                <a:cs typeface="Arial" panose="020B0604020202020204" pitchFamily="34" charset="0"/>
              </a:rPr>
              <a:t> </a:t>
            </a:r>
            <a:r>
              <a:rPr lang="en-GB" sz="1000" b="1" dirty="0">
                <a:latin typeface="Arial" panose="020B0604020202020204" pitchFamily="34" charset="0"/>
                <a:ea typeface="Times New Roman" panose="02020603050405020304" pitchFamily="18" charset="0"/>
                <a:cs typeface="Arial" panose="020B0604020202020204" pitchFamily="34" charset="0"/>
              </a:rPr>
              <a:t>25,5 </a:t>
            </a:r>
            <a:r>
              <a:rPr lang="en-GB" sz="1000" b="1" dirty="0" err="1">
                <a:latin typeface="Arial" panose="020B0604020202020204" pitchFamily="34" charset="0"/>
                <a:ea typeface="Times New Roman" panose="02020603050405020304" pitchFamily="18" charset="0"/>
                <a:cs typeface="Arial" panose="020B0604020202020204" pitchFamily="34" charset="0"/>
              </a:rPr>
              <a:t>tỷ</a:t>
            </a:r>
            <a:r>
              <a:rPr lang="en-GB" sz="1000" b="1" dirty="0">
                <a:latin typeface="Arial" panose="020B0604020202020204" pitchFamily="34" charset="0"/>
                <a:ea typeface="Times New Roman" panose="02020603050405020304" pitchFamily="18" charset="0"/>
                <a:cs typeface="Arial" panose="020B0604020202020204" pitchFamily="34" charset="0"/>
              </a:rPr>
              <a:t> USD</a:t>
            </a:r>
            <a:r>
              <a:rPr lang="en-GB" sz="1000" dirty="0">
                <a:latin typeface="Arial" panose="020B0604020202020204" pitchFamily="34" charset="0"/>
                <a:ea typeface="Times New Roman" panose="02020603050405020304" pitchFamily="18" charset="0"/>
                <a:cs typeface="Arial" panose="020B0604020202020204" pitchFamily="34" charset="0"/>
              </a:rPr>
              <a:t>, </a:t>
            </a:r>
            <a:r>
              <a:rPr lang="en-US" sz="1000" b="1" dirty="0" err="1">
                <a:latin typeface="Arial" panose="020B0604020202020204" pitchFamily="34" charset="0"/>
                <a:ea typeface="Times New Roman" panose="02020603050405020304" pitchFamily="18" charset="0"/>
                <a:cs typeface="Arial" panose="020B0604020202020204" pitchFamily="34" charset="0"/>
              </a:rPr>
              <a:t>tăng</a:t>
            </a:r>
            <a:r>
              <a:rPr lang="en-US" sz="1000" b="1" dirty="0">
                <a:latin typeface="Arial" panose="020B0604020202020204" pitchFamily="34" charset="0"/>
                <a:ea typeface="Times New Roman" panose="02020603050405020304" pitchFamily="18" charset="0"/>
                <a:cs typeface="Arial" panose="020B0604020202020204" pitchFamily="34" charset="0"/>
              </a:rPr>
              <a:t> 23,6</a:t>
            </a:r>
            <a:r>
              <a:rPr lang="en-GB" sz="1000" b="1" dirty="0">
                <a:latin typeface="Arial" panose="020B0604020202020204" pitchFamily="34" charset="0"/>
                <a:ea typeface="Times New Roman" panose="02020603050405020304" pitchFamily="18" charset="0"/>
                <a:cs typeface="Arial" panose="020B0604020202020204" pitchFamily="34" charset="0"/>
              </a:rPr>
              <a:t>%</a:t>
            </a:r>
            <a:r>
              <a:rPr lang="vi-VN" sz="1000" b="1" dirty="0">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spcAft>
                <a:spcPts val="101"/>
              </a:spcAft>
            </a:pPr>
            <a:r>
              <a:rPr lang="es-NI" sz="1000" dirty="0">
                <a:latin typeface="Arial" panose="020B0604020202020204" pitchFamily="34" charset="0"/>
                <a:ea typeface="Times New Roman" panose="02020603050405020304" pitchFamily="18" charset="0"/>
                <a:cs typeface="Arial" panose="020B0604020202020204" pitchFamily="34" charset="0"/>
              </a:rPr>
              <a:t>Nhập siêu dịch vụ </a:t>
            </a:r>
            <a:r>
              <a:rPr lang="es-NI" sz="1000" dirty="0" err="1">
                <a:latin typeface="Arial" panose="020B0604020202020204" pitchFamily="34" charset="0"/>
                <a:ea typeface="Times New Roman" panose="02020603050405020304" pitchFamily="18" charset="0"/>
                <a:cs typeface="Arial" panose="020B0604020202020204" pitchFamily="34" charset="0"/>
              </a:rPr>
              <a:t>là</a:t>
            </a:r>
            <a:r>
              <a:rPr lang="es-NI" sz="1000" dirty="0">
                <a:latin typeface="Arial" panose="020B0604020202020204" pitchFamily="34" charset="0"/>
                <a:ea typeface="Times New Roman" panose="02020603050405020304" pitchFamily="18" charset="0"/>
                <a:cs typeface="Arial" panose="020B0604020202020204" pitchFamily="34" charset="0"/>
              </a:rPr>
              <a:t> </a:t>
            </a:r>
            <a:r>
              <a:rPr lang="es-NI" sz="1000" b="1" dirty="0">
                <a:latin typeface="Arial" panose="020B0604020202020204" pitchFamily="34" charset="0"/>
                <a:ea typeface="Times New Roman" panose="02020603050405020304" pitchFamily="18" charset="0"/>
                <a:cs typeface="Arial" panose="020B0604020202020204" pitchFamily="34" charset="0"/>
              </a:rPr>
              <a:t>12,6 tỷ USD </a:t>
            </a:r>
            <a:r>
              <a:rPr lang="es-NI" sz="1000" dirty="0">
                <a:latin typeface="Arial" panose="020B0604020202020204" pitchFamily="34" charset="0"/>
                <a:ea typeface="Times New Roman" panose="02020603050405020304" pitchFamily="18" charset="0"/>
                <a:cs typeface="Arial" panose="020B0604020202020204" pitchFamily="34" charset="0"/>
              </a:rPr>
              <a:t>(</a:t>
            </a:r>
            <a:r>
              <a:rPr lang="en-US" sz="1000" dirty="0" err="1">
                <a:latin typeface="Arial" panose="020B0604020202020204" pitchFamily="34" charset="0"/>
                <a:ea typeface="Times New Roman" panose="02020603050405020304" pitchFamily="18" charset="0"/>
                <a:cs typeface="Arial" panose="020B0604020202020204" pitchFamily="34" charset="0"/>
              </a:rPr>
              <a:t>trong</a:t>
            </a:r>
            <a:r>
              <a:rPr lang="en-US" sz="1000" dirty="0">
                <a:latin typeface="Arial" panose="020B0604020202020204" pitchFamily="34" charset="0"/>
                <a:ea typeface="Times New Roman" panose="02020603050405020304" pitchFamily="18" charset="0"/>
                <a:cs typeface="Arial" panose="020B0604020202020204" pitchFamily="34" charset="0"/>
              </a:rPr>
              <a:t> đó </a:t>
            </a:r>
            <a:r>
              <a:rPr lang="en-US" sz="1000" dirty="0" err="1">
                <a:latin typeface="Arial" panose="020B0604020202020204" pitchFamily="34" charset="0"/>
                <a:ea typeface="Times New Roman" panose="02020603050405020304" pitchFamily="18" charset="0"/>
                <a:cs typeface="Arial" panose="020B0604020202020204" pitchFamily="34" charset="0"/>
              </a:rPr>
              <a:t>phí</a:t>
            </a:r>
            <a:r>
              <a:rPr lang="en-US" sz="1000" dirty="0">
                <a:latin typeface="Arial" panose="020B0604020202020204" pitchFamily="34" charset="0"/>
                <a:ea typeface="Times New Roman" panose="02020603050405020304" pitchFamily="18" charset="0"/>
                <a:cs typeface="Arial" panose="020B0604020202020204" pitchFamily="34" charset="0"/>
              </a:rPr>
              <a:t> dịch vụ vận tải </a:t>
            </a:r>
            <a:r>
              <a:rPr lang="en-US" sz="1000" dirty="0" err="1">
                <a:latin typeface="Arial" panose="020B0604020202020204" pitchFamily="34" charset="0"/>
                <a:ea typeface="Times New Roman" panose="02020603050405020304" pitchFamily="18" charset="0"/>
                <a:cs typeface="Arial" panose="020B0604020202020204" pitchFamily="34" charset="0"/>
              </a:rPr>
              <a:t>và</a:t>
            </a:r>
            <a:r>
              <a:rPr lang="en-US" sz="1000" dirty="0">
                <a:latin typeface="Arial" panose="020B0604020202020204" pitchFamily="34" charset="0"/>
                <a:ea typeface="Times New Roman" panose="02020603050405020304" pitchFamily="18" charset="0"/>
                <a:cs typeface="Arial" panose="020B0604020202020204" pitchFamily="34" charset="0"/>
              </a:rPr>
              <a:t> bảo hiểm</a:t>
            </a:r>
            <a:r>
              <a:rPr lang="vi-VN" sz="1000" dirty="0">
                <a:latin typeface="Arial" panose="020B0604020202020204" pitchFamily="34" charset="0"/>
                <a:ea typeface="Times New Roman" panose="02020603050405020304" pitchFamily="18" charset="0"/>
                <a:cs typeface="Arial" panose="020B0604020202020204" pitchFamily="34" charset="0"/>
              </a:rPr>
              <a:t> trong</a:t>
            </a:r>
            <a:r>
              <a:rPr lang="en-US" sz="1000" dirty="0">
                <a:latin typeface="Arial" panose="020B0604020202020204" pitchFamily="34" charset="0"/>
                <a:ea typeface="Times New Roman" panose="02020603050405020304" pitchFamily="18" charset="0"/>
                <a:cs typeface="Arial" panose="020B0604020202020204" pitchFamily="34" charset="0"/>
              </a:rPr>
              <a:t> </a:t>
            </a:r>
            <a:r>
              <a:rPr lang="en-US" sz="1000" dirty="0" err="1">
                <a:latin typeface="Arial" panose="020B0604020202020204" pitchFamily="34" charset="0"/>
                <a:ea typeface="Times New Roman" panose="02020603050405020304" pitchFamily="18" charset="0"/>
                <a:cs typeface="Arial" panose="020B0604020202020204" pitchFamily="34" charset="0"/>
              </a:rPr>
              <a:t>hàng</a:t>
            </a:r>
            <a:r>
              <a:rPr lang="en-US" sz="1000" dirty="0">
                <a:latin typeface="Arial" panose="020B0604020202020204" pitchFamily="34" charset="0"/>
                <a:ea typeface="Times New Roman" panose="02020603050405020304" pitchFamily="18" charset="0"/>
                <a:cs typeface="Arial" panose="020B0604020202020204" pitchFamily="34" charset="0"/>
              </a:rPr>
              <a:t> </a:t>
            </a:r>
            <a:r>
              <a:rPr lang="en-US" sz="1000" dirty="0" err="1">
                <a:latin typeface="Arial" panose="020B0604020202020204" pitchFamily="34" charset="0"/>
                <a:ea typeface="Times New Roman" panose="02020603050405020304" pitchFamily="18" charset="0"/>
                <a:cs typeface="Arial" panose="020B0604020202020204" pitchFamily="34" charset="0"/>
              </a:rPr>
              <a:t>hóa</a:t>
            </a:r>
            <a:r>
              <a:rPr lang="en-US" sz="1000" dirty="0">
                <a:latin typeface="Arial" panose="020B0604020202020204" pitchFamily="34" charset="0"/>
                <a:ea typeface="Times New Roman" panose="02020603050405020304" pitchFamily="18" charset="0"/>
                <a:cs typeface="Arial" panose="020B0604020202020204" pitchFamily="34" charset="0"/>
              </a:rPr>
              <a:t> </a:t>
            </a:r>
            <a:r>
              <a:rPr lang="en-US" sz="1000" dirty="0" err="1">
                <a:latin typeface="Arial" panose="020B0604020202020204" pitchFamily="34" charset="0"/>
                <a:ea typeface="Times New Roman" panose="02020603050405020304" pitchFamily="18" charset="0"/>
                <a:cs typeface="Arial" panose="020B0604020202020204" pitchFamily="34" charset="0"/>
              </a:rPr>
              <a:t>nhập</a:t>
            </a:r>
            <a:r>
              <a:rPr lang="en-US" sz="1000" dirty="0">
                <a:latin typeface="Arial" panose="020B0604020202020204" pitchFamily="34" charset="0"/>
                <a:ea typeface="Times New Roman" panose="02020603050405020304" pitchFamily="18" charset="0"/>
                <a:cs typeface="Arial" panose="020B0604020202020204" pitchFamily="34" charset="0"/>
              </a:rPr>
              <a:t> </a:t>
            </a:r>
            <a:r>
              <a:rPr lang="en-US" sz="1000" dirty="0" err="1">
                <a:latin typeface="Arial" panose="020B0604020202020204" pitchFamily="34" charset="0"/>
                <a:ea typeface="Times New Roman" panose="02020603050405020304" pitchFamily="18" charset="0"/>
                <a:cs typeface="Arial" panose="020B0604020202020204" pitchFamily="34" charset="0"/>
              </a:rPr>
              <a:t>khẩu</a:t>
            </a:r>
            <a:r>
              <a:rPr lang="en-US" sz="1000" dirty="0">
                <a:latin typeface="Arial" panose="020B0604020202020204" pitchFamily="34" charset="0"/>
                <a:ea typeface="Times New Roman" panose="02020603050405020304" pitchFamily="18" charset="0"/>
                <a:cs typeface="Arial" panose="020B0604020202020204" pitchFamily="34" charset="0"/>
              </a:rPr>
              <a:t> </a:t>
            </a:r>
            <a:r>
              <a:rPr lang="en-US" sz="1000" dirty="0" err="1">
                <a:latin typeface="Arial" panose="020B0604020202020204" pitchFamily="34" charset="0"/>
                <a:ea typeface="Times New Roman" panose="02020603050405020304" pitchFamily="18" charset="0"/>
                <a:cs typeface="Arial" panose="020B0604020202020204" pitchFamily="34" charset="0"/>
              </a:rPr>
              <a:t>là</a:t>
            </a:r>
            <a:r>
              <a:rPr lang="en-US" sz="1000" dirty="0">
                <a:latin typeface="Arial" panose="020B0604020202020204" pitchFamily="34" charset="0"/>
                <a:ea typeface="Times New Roman" panose="02020603050405020304" pitchFamily="18" charset="0"/>
                <a:cs typeface="Arial" panose="020B0604020202020204" pitchFamily="34" charset="0"/>
              </a:rPr>
              <a:t> </a:t>
            </a:r>
            <a:r>
              <a:rPr lang="en-US" sz="1000" b="1" dirty="0">
                <a:latin typeface="Arial" panose="020B0604020202020204" pitchFamily="34" charset="0"/>
                <a:ea typeface="Times New Roman" panose="02020603050405020304" pitchFamily="18" charset="0"/>
                <a:cs typeface="Arial" panose="020B0604020202020204" pitchFamily="34" charset="0"/>
              </a:rPr>
              <a:t>9 tỷ USD</a:t>
            </a:r>
            <a:r>
              <a:rPr lang="es-NI" sz="1000" dirty="0">
                <a:latin typeface="Arial" panose="020B0604020202020204" pitchFamily="34" charset="0"/>
                <a:ea typeface="Times New Roman" panose="02020603050405020304" pitchFamily="18" charset="0"/>
                <a:cs typeface="Arial" panose="020B0604020202020204" pitchFamily="34" charset="0"/>
              </a:rPr>
              <a:t>).</a:t>
            </a:r>
            <a:endParaRPr lang="en-US" sz="1000"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3906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7"/>
              </a:spcBef>
              <a:buSzPct val="100000"/>
            </a:pPr>
            <a:endParaRPr lang="en-US" sz="2400">
              <a:solidFill>
                <a:prstClr val="black"/>
              </a:solidFill>
              <a:latin typeface="Arial" pitchFamily="34" charset="0"/>
              <a:cs typeface="Arial" pitchFamily="34" charset="0"/>
            </a:endParaRPr>
          </a:p>
          <a:p>
            <a:pPr marL="0" lvl="1" algn="just" defTabSz="919063">
              <a:spcBef>
                <a:spcPts val="437"/>
              </a:spcBef>
              <a:buSzPct val="100000"/>
              <a:defRPr/>
            </a:pPr>
            <a:endParaRPr lang="en-US" sz="2800">
              <a:solidFill>
                <a:prstClr val="black"/>
              </a:solidFill>
              <a:latin typeface="Arial" pitchFamily="34" charset="0"/>
              <a:cs typeface="Arial" pitchFamily="34" charset="0"/>
            </a:endParaRPr>
          </a:p>
          <a:p>
            <a:pPr marL="0" lvl="1" algn="just">
              <a:spcBef>
                <a:spcPts val="437"/>
              </a:spcBef>
              <a:buSzPct val="100000"/>
            </a:pPr>
            <a:endParaRPr lang="en-US" sz="2800">
              <a:solidFill>
                <a:prstClr val="black"/>
              </a:solidFill>
              <a:latin typeface="Arial" pitchFamily="34" charset="0"/>
              <a:cs typeface="Arial" pitchFamily="34" charset="0"/>
            </a:endParaRPr>
          </a:p>
          <a:p>
            <a:pPr lvl="1" indent="-459532" algn="just">
              <a:spcBef>
                <a:spcPts val="437"/>
              </a:spcBef>
              <a:buSzPct val="100000"/>
              <a:buFontTx/>
              <a:buChar char="-"/>
            </a:pPr>
            <a:endParaRPr lang="en-US" sz="2800">
              <a:solidFill>
                <a:prstClr val="black"/>
              </a:solidFill>
              <a:latin typeface="Arial" pitchFamily="34" charset="0"/>
              <a:cs typeface="Arial" pitchFamily="34" charset="0"/>
            </a:endParaRPr>
          </a:p>
          <a:p>
            <a:pPr marL="344649" lvl="1" indent="-344649" algn="just">
              <a:spcBef>
                <a:spcPts val="437"/>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defTabSz="919063">
              <a:defRPr/>
            </a:pPr>
            <a:fld id="{B4F1694E-3169-44A7-8401-E9E00CD4E967}" type="slidenum">
              <a:rPr lang="en-US">
                <a:solidFill>
                  <a:prstClr val="black"/>
                </a:solidFill>
                <a:latin typeface="Calibri"/>
              </a:rPr>
              <a:pPr defTabSz="919063">
                <a:defRPr/>
              </a:pPr>
              <a:t>3</a:t>
            </a:fld>
            <a:endParaRPr lang="en-US">
              <a:solidFill>
                <a:prstClr val="black"/>
              </a:solidFill>
              <a:latin typeface="Calibri"/>
            </a:endParaRPr>
          </a:p>
        </p:txBody>
      </p:sp>
    </p:spTree>
    <p:extLst>
      <p:ext uri="{BB962C8B-B14F-4D97-AF65-F5344CB8AC3E}">
        <p14:creationId xmlns:p14="http://schemas.microsoft.com/office/powerpoint/2010/main" val="17095997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2925"/>
            <a:ext cx="4845050" cy="2725738"/>
          </a:xfrm>
        </p:spPr>
      </p:sp>
      <p:sp>
        <p:nvSpPr>
          <p:cNvPr id="3" name="Notes Placeholder 2"/>
          <p:cNvSpPr>
            <a:spLocks noGrp="1"/>
          </p:cNvSpPr>
          <p:nvPr>
            <p:ph type="body" idx="1"/>
          </p:nvPr>
        </p:nvSpPr>
        <p:spPr/>
        <p:txBody>
          <a:bodyPr/>
          <a:lstStyle/>
          <a:p>
            <a:pPr algn="just">
              <a:lnSpc>
                <a:spcPct val="150000"/>
              </a:lnSpc>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40174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F5B97124-9FD4-0734-9A18-E09798AD31CD}"/>
            </a:ext>
          </a:extLst>
        </p:cNvPr>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0ED4BDE3-4F8E-3CC8-227C-1154A433FF52}"/>
              </a:ext>
            </a:extLst>
          </p:cNvPr>
          <p:cNvSpPr>
            <a:spLocks noGrp="1" noRot="1" noChangeAspect="1"/>
          </p:cNvSpPr>
          <p:nvPr>
            <p:ph type="sldImg"/>
          </p:nvPr>
        </p:nvSpPr>
        <p:spPr/>
      </p:sp>
      <p:sp>
        <p:nvSpPr>
          <p:cNvPr id="3" name="Notes Placeholder 2">
            <a:extLst>
              <a:ext uri="{FF2B5EF4-FFF2-40B4-BE49-F238E27FC236}">
                <a16:creationId xmlns="" xmlns:a16="http://schemas.microsoft.com/office/drawing/2014/main" id="{F52749C4-28D0-F8EB-DB12-38688CB2D68D}"/>
              </a:ext>
            </a:extLst>
          </p:cNvPr>
          <p:cNvSpPr>
            <a:spLocks noGrp="1"/>
          </p:cNvSpPr>
          <p:nvPr>
            <p:ph type="body" idx="1"/>
          </p:nvPr>
        </p:nvSpPr>
        <p:spPr/>
        <p:txBody>
          <a:bodyPr/>
          <a:lstStyle/>
          <a:p>
            <a:endParaRPr lang="en-US" b="0"/>
          </a:p>
        </p:txBody>
      </p:sp>
      <p:sp>
        <p:nvSpPr>
          <p:cNvPr id="4" name="Slide Number Placeholder 3">
            <a:extLst>
              <a:ext uri="{FF2B5EF4-FFF2-40B4-BE49-F238E27FC236}">
                <a16:creationId xmlns="" xmlns:a16="http://schemas.microsoft.com/office/drawing/2014/main" id="{05741F04-C8E6-0A4F-1093-18C234AA18A4}"/>
              </a:ext>
            </a:extLst>
          </p:cNvPr>
          <p:cNvSpPr>
            <a:spLocks noGrp="1"/>
          </p:cNvSpPr>
          <p:nvPr>
            <p:ph type="sldNum" sz="quarter" idx="10"/>
          </p:nvPr>
        </p:nvSpPr>
        <p:spPr/>
        <p:txBody>
          <a:bodyPr/>
          <a:lstStyle/>
          <a:p>
            <a:fld id="{B4F1694E-3169-44A7-8401-E9E00CD4E967}"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26170434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563563"/>
            <a:ext cx="5630863" cy="3168650"/>
          </a:xfrm>
        </p:spPr>
      </p:sp>
      <p:sp>
        <p:nvSpPr>
          <p:cNvPr id="3" name="Notes Placeholder 2"/>
          <p:cNvSpPr>
            <a:spLocks noGrp="1"/>
          </p:cNvSpPr>
          <p:nvPr>
            <p:ph type="body" idx="1"/>
          </p:nvPr>
        </p:nvSpPr>
        <p:spPr/>
        <p:txBody>
          <a:bodyPr rtlCol="0"/>
          <a:lstStyle/>
          <a:p>
            <a:pPr rtl="0"/>
            <a:endParaRPr lang="en-US"/>
          </a:p>
        </p:txBody>
      </p:sp>
      <p:sp>
        <p:nvSpPr>
          <p:cNvPr id="4" name="Date Placeholder 3"/>
          <p:cNvSpPr>
            <a:spLocks noGrp="1"/>
          </p:cNvSpPr>
          <p:nvPr>
            <p:ph type="dt" idx="1"/>
          </p:nvPr>
        </p:nvSpPr>
        <p:spPr/>
        <p:txBody>
          <a:bodyPr rtlCol="0"/>
          <a:lstStyle/>
          <a:p>
            <a:pPr defTabSz="919063">
              <a:defRPr/>
            </a:pPr>
            <a:r>
              <a:rPr lang="en-US" sz="900">
                <a:solidFill>
                  <a:srgbClr val="000000"/>
                </a:solidFill>
                <a:latin typeface="Arial"/>
                <a:cs typeface="Arial" panose="020B0604020202020204" pitchFamily="34" charset="0"/>
              </a:rPr>
              <a:t>3 August 2022</a:t>
            </a:r>
          </a:p>
        </p:txBody>
      </p:sp>
      <p:sp>
        <p:nvSpPr>
          <p:cNvPr id="5" name="Slide Number Placeholder 4"/>
          <p:cNvSpPr>
            <a:spLocks noGrp="1"/>
          </p:cNvSpPr>
          <p:nvPr>
            <p:ph type="sldNum" sz="quarter" idx="5"/>
          </p:nvPr>
        </p:nvSpPr>
        <p:spPr/>
        <p:txBody>
          <a:bodyPr rtlCol="0"/>
          <a:lstStyle/>
          <a:p>
            <a:pPr defTabSz="919063">
              <a:defRPr/>
            </a:pPr>
            <a:fld id="{CF5EBCF4-26FC-4F76-8DA1-52FDDC328D44}" type="slidenum">
              <a:rPr lang="en-US" sz="900">
                <a:solidFill>
                  <a:srgbClr val="000000"/>
                </a:solidFill>
                <a:latin typeface="Arial"/>
                <a:cs typeface="Arial" panose="020B0604020202020204" pitchFamily="34" charset="0"/>
              </a:rPr>
              <a:pPr defTabSz="919063">
                <a:defRPr/>
              </a:pPr>
              <a:t>50</a:t>
            </a:fld>
            <a:endParaRPr lang="en-US" sz="900">
              <a:solidFill>
                <a:srgbClr val="000000"/>
              </a:solidFill>
              <a:latin typeface="Arial"/>
              <a:cs typeface="Arial" panose="020B0604020202020204" pitchFamily="34" charset="0"/>
            </a:endParaRPr>
          </a:p>
        </p:txBody>
      </p:sp>
    </p:spTree>
    <p:extLst>
      <p:ext uri="{BB962C8B-B14F-4D97-AF65-F5344CB8AC3E}">
        <p14:creationId xmlns:p14="http://schemas.microsoft.com/office/powerpoint/2010/main" val="16043770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 xmlns:a16="http://schemas.microsoft.com/office/drawing/2014/main" id="{1EE9361D-10AC-6122-6CBA-16E936A5285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 xmlns:a16="http://schemas.microsoft.com/office/drawing/2014/main" id="{062DA5F8-A4C5-EF65-985F-BF4F8CB82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a:extLst>
              <a:ext uri="{FF2B5EF4-FFF2-40B4-BE49-F238E27FC236}">
                <a16:creationId xmlns="" xmlns:a16="http://schemas.microsoft.com/office/drawing/2014/main" id="{C609AD8F-9AFD-2FA1-3E66-493E0D56E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6739" indent="-287207">
              <a:defRPr>
                <a:solidFill>
                  <a:schemeClr val="tx1"/>
                </a:solidFill>
                <a:latin typeface="Calibri" panose="020F0502020204030204" pitchFamily="34" charset="0"/>
              </a:defRPr>
            </a:lvl2pPr>
            <a:lvl3pPr marL="1148829" indent="-229766">
              <a:defRPr>
                <a:solidFill>
                  <a:schemeClr val="tx1"/>
                </a:solidFill>
                <a:latin typeface="Calibri" panose="020F0502020204030204" pitchFamily="34" charset="0"/>
              </a:defRPr>
            </a:lvl3pPr>
            <a:lvl4pPr marL="1608361" indent="-229766">
              <a:defRPr>
                <a:solidFill>
                  <a:schemeClr val="tx1"/>
                </a:solidFill>
                <a:latin typeface="Calibri" panose="020F0502020204030204" pitchFamily="34" charset="0"/>
              </a:defRPr>
            </a:lvl4pPr>
            <a:lvl5pPr marL="2067893" indent="-229766">
              <a:defRPr>
                <a:solidFill>
                  <a:schemeClr val="tx1"/>
                </a:solidFill>
                <a:latin typeface="Calibri" panose="020F0502020204030204" pitchFamily="34" charset="0"/>
              </a:defRPr>
            </a:lvl5pPr>
            <a:lvl6pPr marL="2527424" indent="-229766" defTabSz="459532" eaLnBrk="0" fontAlgn="base" hangingPunct="0">
              <a:spcBef>
                <a:spcPct val="0"/>
              </a:spcBef>
              <a:spcAft>
                <a:spcPct val="0"/>
              </a:spcAft>
              <a:defRPr>
                <a:solidFill>
                  <a:schemeClr val="tx1"/>
                </a:solidFill>
                <a:latin typeface="Calibri" panose="020F0502020204030204" pitchFamily="34" charset="0"/>
              </a:defRPr>
            </a:lvl6pPr>
            <a:lvl7pPr marL="2986956" indent="-229766" defTabSz="459532" eaLnBrk="0" fontAlgn="base" hangingPunct="0">
              <a:spcBef>
                <a:spcPct val="0"/>
              </a:spcBef>
              <a:spcAft>
                <a:spcPct val="0"/>
              </a:spcAft>
              <a:defRPr>
                <a:solidFill>
                  <a:schemeClr val="tx1"/>
                </a:solidFill>
                <a:latin typeface="Calibri" panose="020F0502020204030204" pitchFamily="34" charset="0"/>
              </a:defRPr>
            </a:lvl7pPr>
            <a:lvl8pPr marL="3446488" indent="-229766" defTabSz="459532" eaLnBrk="0" fontAlgn="base" hangingPunct="0">
              <a:spcBef>
                <a:spcPct val="0"/>
              </a:spcBef>
              <a:spcAft>
                <a:spcPct val="0"/>
              </a:spcAft>
              <a:defRPr>
                <a:solidFill>
                  <a:schemeClr val="tx1"/>
                </a:solidFill>
                <a:latin typeface="Calibri" panose="020F0502020204030204" pitchFamily="34" charset="0"/>
              </a:defRPr>
            </a:lvl8pPr>
            <a:lvl9pPr marL="3906020" indent="-229766" defTabSz="459532"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pPr fontAlgn="base">
                <a:spcBef>
                  <a:spcPct val="0"/>
                </a:spcBef>
                <a:spcAft>
                  <a:spcPct val="0"/>
                </a:spcAft>
              </a:pPr>
              <a:t>51</a:t>
            </a:fld>
            <a:endParaRPr lang="vi-VN" altLang="en-US">
              <a:latin typeface="Arial" panose="020B0604020202020204" pitchFamily="34" charset="0"/>
            </a:endParaRPr>
          </a:p>
        </p:txBody>
      </p:sp>
    </p:spTree>
    <p:extLst>
      <p:ext uri="{BB962C8B-B14F-4D97-AF65-F5344CB8AC3E}">
        <p14:creationId xmlns:p14="http://schemas.microsoft.com/office/powerpoint/2010/main" val="34423197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 xmlns:a16="http://schemas.microsoft.com/office/drawing/2014/main" id="{1EE9361D-10AC-6122-6CBA-16E936A5285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 xmlns:a16="http://schemas.microsoft.com/office/drawing/2014/main" id="{062DA5F8-A4C5-EF65-985F-BF4F8CB82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a:extLst>
              <a:ext uri="{FF2B5EF4-FFF2-40B4-BE49-F238E27FC236}">
                <a16:creationId xmlns="" xmlns:a16="http://schemas.microsoft.com/office/drawing/2014/main" id="{C609AD8F-9AFD-2FA1-3E66-493E0D56E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6739" indent="-287207">
              <a:defRPr>
                <a:solidFill>
                  <a:schemeClr val="tx1"/>
                </a:solidFill>
                <a:latin typeface="Calibri" panose="020F0502020204030204" pitchFamily="34" charset="0"/>
              </a:defRPr>
            </a:lvl2pPr>
            <a:lvl3pPr marL="1148829" indent="-229766">
              <a:defRPr>
                <a:solidFill>
                  <a:schemeClr val="tx1"/>
                </a:solidFill>
                <a:latin typeface="Calibri" panose="020F0502020204030204" pitchFamily="34" charset="0"/>
              </a:defRPr>
            </a:lvl3pPr>
            <a:lvl4pPr marL="1608361" indent="-229766">
              <a:defRPr>
                <a:solidFill>
                  <a:schemeClr val="tx1"/>
                </a:solidFill>
                <a:latin typeface="Calibri" panose="020F0502020204030204" pitchFamily="34" charset="0"/>
              </a:defRPr>
            </a:lvl4pPr>
            <a:lvl5pPr marL="2067893" indent="-229766">
              <a:defRPr>
                <a:solidFill>
                  <a:schemeClr val="tx1"/>
                </a:solidFill>
                <a:latin typeface="Calibri" panose="020F0502020204030204" pitchFamily="34" charset="0"/>
              </a:defRPr>
            </a:lvl5pPr>
            <a:lvl6pPr marL="2527424" indent="-229766" defTabSz="459532" eaLnBrk="0" fontAlgn="base" hangingPunct="0">
              <a:spcBef>
                <a:spcPct val="0"/>
              </a:spcBef>
              <a:spcAft>
                <a:spcPct val="0"/>
              </a:spcAft>
              <a:defRPr>
                <a:solidFill>
                  <a:schemeClr val="tx1"/>
                </a:solidFill>
                <a:latin typeface="Calibri" panose="020F0502020204030204" pitchFamily="34" charset="0"/>
              </a:defRPr>
            </a:lvl6pPr>
            <a:lvl7pPr marL="2986956" indent="-229766" defTabSz="459532" eaLnBrk="0" fontAlgn="base" hangingPunct="0">
              <a:spcBef>
                <a:spcPct val="0"/>
              </a:spcBef>
              <a:spcAft>
                <a:spcPct val="0"/>
              </a:spcAft>
              <a:defRPr>
                <a:solidFill>
                  <a:schemeClr val="tx1"/>
                </a:solidFill>
                <a:latin typeface="Calibri" panose="020F0502020204030204" pitchFamily="34" charset="0"/>
              </a:defRPr>
            </a:lvl7pPr>
            <a:lvl8pPr marL="3446488" indent="-229766" defTabSz="459532" eaLnBrk="0" fontAlgn="base" hangingPunct="0">
              <a:spcBef>
                <a:spcPct val="0"/>
              </a:spcBef>
              <a:spcAft>
                <a:spcPct val="0"/>
              </a:spcAft>
              <a:defRPr>
                <a:solidFill>
                  <a:schemeClr val="tx1"/>
                </a:solidFill>
                <a:latin typeface="Calibri" panose="020F0502020204030204" pitchFamily="34" charset="0"/>
              </a:defRPr>
            </a:lvl8pPr>
            <a:lvl9pPr marL="3906020" indent="-229766" defTabSz="459532"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pPr fontAlgn="base">
                <a:spcBef>
                  <a:spcPct val="0"/>
                </a:spcBef>
                <a:spcAft>
                  <a:spcPct val="0"/>
                </a:spcAft>
              </a:pPr>
              <a:t>52</a:t>
            </a:fld>
            <a:endParaRPr lang="vi-VN" altLang="en-US">
              <a:latin typeface="Arial" panose="020B0604020202020204" pitchFamily="34" charset="0"/>
            </a:endParaRPr>
          </a:p>
        </p:txBody>
      </p:sp>
    </p:spTree>
    <p:extLst>
      <p:ext uri="{BB962C8B-B14F-4D97-AF65-F5344CB8AC3E}">
        <p14:creationId xmlns:p14="http://schemas.microsoft.com/office/powerpoint/2010/main" val="10055612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 xmlns:a16="http://schemas.microsoft.com/office/drawing/2014/main" id="{1EE9361D-10AC-6122-6CBA-16E936A5285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 xmlns:a16="http://schemas.microsoft.com/office/drawing/2014/main" id="{062DA5F8-A4C5-EF65-985F-BF4F8CB82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a:extLst>
              <a:ext uri="{FF2B5EF4-FFF2-40B4-BE49-F238E27FC236}">
                <a16:creationId xmlns="" xmlns:a16="http://schemas.microsoft.com/office/drawing/2014/main" id="{C609AD8F-9AFD-2FA1-3E66-493E0D56E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6739" indent="-287207">
              <a:defRPr>
                <a:solidFill>
                  <a:schemeClr val="tx1"/>
                </a:solidFill>
                <a:latin typeface="Calibri" panose="020F0502020204030204" pitchFamily="34" charset="0"/>
              </a:defRPr>
            </a:lvl2pPr>
            <a:lvl3pPr marL="1148829" indent="-229766">
              <a:defRPr>
                <a:solidFill>
                  <a:schemeClr val="tx1"/>
                </a:solidFill>
                <a:latin typeface="Calibri" panose="020F0502020204030204" pitchFamily="34" charset="0"/>
              </a:defRPr>
            </a:lvl3pPr>
            <a:lvl4pPr marL="1608361" indent="-229766">
              <a:defRPr>
                <a:solidFill>
                  <a:schemeClr val="tx1"/>
                </a:solidFill>
                <a:latin typeface="Calibri" panose="020F0502020204030204" pitchFamily="34" charset="0"/>
              </a:defRPr>
            </a:lvl4pPr>
            <a:lvl5pPr marL="2067893" indent="-229766">
              <a:defRPr>
                <a:solidFill>
                  <a:schemeClr val="tx1"/>
                </a:solidFill>
                <a:latin typeface="Calibri" panose="020F0502020204030204" pitchFamily="34" charset="0"/>
              </a:defRPr>
            </a:lvl5pPr>
            <a:lvl6pPr marL="2527424" indent="-229766" defTabSz="459532" eaLnBrk="0" fontAlgn="base" hangingPunct="0">
              <a:spcBef>
                <a:spcPct val="0"/>
              </a:spcBef>
              <a:spcAft>
                <a:spcPct val="0"/>
              </a:spcAft>
              <a:defRPr>
                <a:solidFill>
                  <a:schemeClr val="tx1"/>
                </a:solidFill>
                <a:latin typeface="Calibri" panose="020F0502020204030204" pitchFamily="34" charset="0"/>
              </a:defRPr>
            </a:lvl6pPr>
            <a:lvl7pPr marL="2986956" indent="-229766" defTabSz="459532" eaLnBrk="0" fontAlgn="base" hangingPunct="0">
              <a:spcBef>
                <a:spcPct val="0"/>
              </a:spcBef>
              <a:spcAft>
                <a:spcPct val="0"/>
              </a:spcAft>
              <a:defRPr>
                <a:solidFill>
                  <a:schemeClr val="tx1"/>
                </a:solidFill>
                <a:latin typeface="Calibri" panose="020F0502020204030204" pitchFamily="34" charset="0"/>
              </a:defRPr>
            </a:lvl7pPr>
            <a:lvl8pPr marL="3446488" indent="-229766" defTabSz="459532" eaLnBrk="0" fontAlgn="base" hangingPunct="0">
              <a:spcBef>
                <a:spcPct val="0"/>
              </a:spcBef>
              <a:spcAft>
                <a:spcPct val="0"/>
              </a:spcAft>
              <a:defRPr>
                <a:solidFill>
                  <a:schemeClr val="tx1"/>
                </a:solidFill>
                <a:latin typeface="Calibri" panose="020F0502020204030204" pitchFamily="34" charset="0"/>
              </a:defRPr>
            </a:lvl8pPr>
            <a:lvl9pPr marL="3906020" indent="-229766" defTabSz="459532"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pPr fontAlgn="base">
                <a:spcBef>
                  <a:spcPct val="0"/>
                </a:spcBef>
                <a:spcAft>
                  <a:spcPct val="0"/>
                </a:spcAft>
              </a:pPr>
              <a:t>53</a:t>
            </a:fld>
            <a:endParaRPr lang="vi-VN" altLang="en-US">
              <a:latin typeface="Arial" panose="020B0604020202020204" pitchFamily="34" charset="0"/>
            </a:endParaRPr>
          </a:p>
        </p:txBody>
      </p:sp>
    </p:spTree>
    <p:extLst>
      <p:ext uri="{BB962C8B-B14F-4D97-AF65-F5344CB8AC3E}">
        <p14:creationId xmlns:p14="http://schemas.microsoft.com/office/powerpoint/2010/main" val="27355007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 xmlns:a16="http://schemas.microsoft.com/office/drawing/2014/main" id="{1EE9361D-10AC-6122-6CBA-16E936A5285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 xmlns:a16="http://schemas.microsoft.com/office/drawing/2014/main" id="{062DA5F8-A4C5-EF65-985F-BF4F8CB82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a:extLst>
              <a:ext uri="{FF2B5EF4-FFF2-40B4-BE49-F238E27FC236}">
                <a16:creationId xmlns="" xmlns:a16="http://schemas.microsoft.com/office/drawing/2014/main" id="{C609AD8F-9AFD-2FA1-3E66-493E0D56E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6739" indent="-287207">
              <a:defRPr>
                <a:solidFill>
                  <a:schemeClr val="tx1"/>
                </a:solidFill>
                <a:latin typeface="Calibri" panose="020F0502020204030204" pitchFamily="34" charset="0"/>
              </a:defRPr>
            </a:lvl2pPr>
            <a:lvl3pPr marL="1148829" indent="-229766">
              <a:defRPr>
                <a:solidFill>
                  <a:schemeClr val="tx1"/>
                </a:solidFill>
                <a:latin typeface="Calibri" panose="020F0502020204030204" pitchFamily="34" charset="0"/>
              </a:defRPr>
            </a:lvl3pPr>
            <a:lvl4pPr marL="1608361" indent="-229766">
              <a:defRPr>
                <a:solidFill>
                  <a:schemeClr val="tx1"/>
                </a:solidFill>
                <a:latin typeface="Calibri" panose="020F0502020204030204" pitchFamily="34" charset="0"/>
              </a:defRPr>
            </a:lvl4pPr>
            <a:lvl5pPr marL="2067893" indent="-229766">
              <a:defRPr>
                <a:solidFill>
                  <a:schemeClr val="tx1"/>
                </a:solidFill>
                <a:latin typeface="Calibri" panose="020F0502020204030204" pitchFamily="34" charset="0"/>
              </a:defRPr>
            </a:lvl5pPr>
            <a:lvl6pPr marL="2527424" indent="-229766" defTabSz="459532" eaLnBrk="0" fontAlgn="base" hangingPunct="0">
              <a:spcBef>
                <a:spcPct val="0"/>
              </a:spcBef>
              <a:spcAft>
                <a:spcPct val="0"/>
              </a:spcAft>
              <a:defRPr>
                <a:solidFill>
                  <a:schemeClr val="tx1"/>
                </a:solidFill>
                <a:latin typeface="Calibri" panose="020F0502020204030204" pitchFamily="34" charset="0"/>
              </a:defRPr>
            </a:lvl6pPr>
            <a:lvl7pPr marL="2986956" indent="-229766" defTabSz="459532" eaLnBrk="0" fontAlgn="base" hangingPunct="0">
              <a:spcBef>
                <a:spcPct val="0"/>
              </a:spcBef>
              <a:spcAft>
                <a:spcPct val="0"/>
              </a:spcAft>
              <a:defRPr>
                <a:solidFill>
                  <a:schemeClr val="tx1"/>
                </a:solidFill>
                <a:latin typeface="Calibri" panose="020F0502020204030204" pitchFamily="34" charset="0"/>
              </a:defRPr>
            </a:lvl7pPr>
            <a:lvl8pPr marL="3446488" indent="-229766" defTabSz="459532" eaLnBrk="0" fontAlgn="base" hangingPunct="0">
              <a:spcBef>
                <a:spcPct val="0"/>
              </a:spcBef>
              <a:spcAft>
                <a:spcPct val="0"/>
              </a:spcAft>
              <a:defRPr>
                <a:solidFill>
                  <a:schemeClr val="tx1"/>
                </a:solidFill>
                <a:latin typeface="Calibri" panose="020F0502020204030204" pitchFamily="34" charset="0"/>
              </a:defRPr>
            </a:lvl8pPr>
            <a:lvl9pPr marL="3906020" indent="-229766" defTabSz="459532"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pPr fontAlgn="base">
                <a:spcBef>
                  <a:spcPct val="0"/>
                </a:spcBef>
                <a:spcAft>
                  <a:spcPct val="0"/>
                </a:spcAft>
              </a:pPr>
              <a:t>54</a:t>
            </a:fld>
            <a:endParaRPr lang="vi-VN" altLang="en-US">
              <a:latin typeface="Arial" panose="020B0604020202020204" pitchFamily="34" charset="0"/>
            </a:endParaRPr>
          </a:p>
        </p:txBody>
      </p:sp>
    </p:spTree>
    <p:extLst>
      <p:ext uri="{BB962C8B-B14F-4D97-AF65-F5344CB8AC3E}">
        <p14:creationId xmlns:p14="http://schemas.microsoft.com/office/powerpoint/2010/main" val="1442191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 xmlns:a16="http://schemas.microsoft.com/office/drawing/2014/main" id="{1EE9361D-10AC-6122-6CBA-16E936A5285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 xmlns:a16="http://schemas.microsoft.com/office/drawing/2014/main" id="{062DA5F8-A4C5-EF65-985F-BF4F8CB82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a:extLst>
              <a:ext uri="{FF2B5EF4-FFF2-40B4-BE49-F238E27FC236}">
                <a16:creationId xmlns="" xmlns:a16="http://schemas.microsoft.com/office/drawing/2014/main" id="{C609AD8F-9AFD-2FA1-3E66-493E0D56E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6739" indent="-287207">
              <a:defRPr>
                <a:solidFill>
                  <a:schemeClr val="tx1"/>
                </a:solidFill>
                <a:latin typeface="Calibri" panose="020F0502020204030204" pitchFamily="34" charset="0"/>
              </a:defRPr>
            </a:lvl2pPr>
            <a:lvl3pPr marL="1148829" indent="-229766">
              <a:defRPr>
                <a:solidFill>
                  <a:schemeClr val="tx1"/>
                </a:solidFill>
                <a:latin typeface="Calibri" panose="020F0502020204030204" pitchFamily="34" charset="0"/>
              </a:defRPr>
            </a:lvl3pPr>
            <a:lvl4pPr marL="1608361" indent="-229766">
              <a:defRPr>
                <a:solidFill>
                  <a:schemeClr val="tx1"/>
                </a:solidFill>
                <a:latin typeface="Calibri" panose="020F0502020204030204" pitchFamily="34" charset="0"/>
              </a:defRPr>
            </a:lvl4pPr>
            <a:lvl5pPr marL="2067893" indent="-229766">
              <a:defRPr>
                <a:solidFill>
                  <a:schemeClr val="tx1"/>
                </a:solidFill>
                <a:latin typeface="Calibri" panose="020F0502020204030204" pitchFamily="34" charset="0"/>
              </a:defRPr>
            </a:lvl5pPr>
            <a:lvl6pPr marL="2527424" indent="-229766" defTabSz="459532" eaLnBrk="0" fontAlgn="base" hangingPunct="0">
              <a:spcBef>
                <a:spcPct val="0"/>
              </a:spcBef>
              <a:spcAft>
                <a:spcPct val="0"/>
              </a:spcAft>
              <a:defRPr>
                <a:solidFill>
                  <a:schemeClr val="tx1"/>
                </a:solidFill>
                <a:latin typeface="Calibri" panose="020F0502020204030204" pitchFamily="34" charset="0"/>
              </a:defRPr>
            </a:lvl6pPr>
            <a:lvl7pPr marL="2986956" indent="-229766" defTabSz="459532" eaLnBrk="0" fontAlgn="base" hangingPunct="0">
              <a:spcBef>
                <a:spcPct val="0"/>
              </a:spcBef>
              <a:spcAft>
                <a:spcPct val="0"/>
              </a:spcAft>
              <a:defRPr>
                <a:solidFill>
                  <a:schemeClr val="tx1"/>
                </a:solidFill>
                <a:latin typeface="Calibri" panose="020F0502020204030204" pitchFamily="34" charset="0"/>
              </a:defRPr>
            </a:lvl7pPr>
            <a:lvl8pPr marL="3446488" indent="-229766" defTabSz="459532" eaLnBrk="0" fontAlgn="base" hangingPunct="0">
              <a:spcBef>
                <a:spcPct val="0"/>
              </a:spcBef>
              <a:spcAft>
                <a:spcPct val="0"/>
              </a:spcAft>
              <a:defRPr>
                <a:solidFill>
                  <a:schemeClr val="tx1"/>
                </a:solidFill>
                <a:latin typeface="Calibri" panose="020F0502020204030204" pitchFamily="34" charset="0"/>
              </a:defRPr>
            </a:lvl8pPr>
            <a:lvl9pPr marL="3906020" indent="-229766" defTabSz="459532"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pPr fontAlgn="base">
                <a:spcBef>
                  <a:spcPct val="0"/>
                </a:spcBef>
                <a:spcAft>
                  <a:spcPct val="0"/>
                </a:spcAft>
              </a:pPr>
              <a:t>55</a:t>
            </a:fld>
            <a:endParaRPr lang="vi-VN" altLang="en-US">
              <a:latin typeface="Arial" panose="020B0604020202020204" pitchFamily="34" charset="0"/>
            </a:endParaRPr>
          </a:p>
        </p:txBody>
      </p:sp>
    </p:spTree>
    <p:extLst>
      <p:ext uri="{BB962C8B-B14F-4D97-AF65-F5344CB8AC3E}">
        <p14:creationId xmlns:p14="http://schemas.microsoft.com/office/powerpoint/2010/main" val="27987894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 xmlns:a16="http://schemas.microsoft.com/office/drawing/2014/main" id="{1EE9361D-10AC-6122-6CBA-16E936A5285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 xmlns:a16="http://schemas.microsoft.com/office/drawing/2014/main" id="{062DA5F8-A4C5-EF65-985F-BF4F8CB82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a:extLst>
              <a:ext uri="{FF2B5EF4-FFF2-40B4-BE49-F238E27FC236}">
                <a16:creationId xmlns="" xmlns:a16="http://schemas.microsoft.com/office/drawing/2014/main" id="{C609AD8F-9AFD-2FA1-3E66-493E0D56E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6739" indent="-287207">
              <a:defRPr>
                <a:solidFill>
                  <a:schemeClr val="tx1"/>
                </a:solidFill>
                <a:latin typeface="Calibri" panose="020F0502020204030204" pitchFamily="34" charset="0"/>
              </a:defRPr>
            </a:lvl2pPr>
            <a:lvl3pPr marL="1148829" indent="-229766">
              <a:defRPr>
                <a:solidFill>
                  <a:schemeClr val="tx1"/>
                </a:solidFill>
                <a:latin typeface="Calibri" panose="020F0502020204030204" pitchFamily="34" charset="0"/>
              </a:defRPr>
            </a:lvl3pPr>
            <a:lvl4pPr marL="1608361" indent="-229766">
              <a:defRPr>
                <a:solidFill>
                  <a:schemeClr val="tx1"/>
                </a:solidFill>
                <a:latin typeface="Calibri" panose="020F0502020204030204" pitchFamily="34" charset="0"/>
              </a:defRPr>
            </a:lvl4pPr>
            <a:lvl5pPr marL="2067893" indent="-229766">
              <a:defRPr>
                <a:solidFill>
                  <a:schemeClr val="tx1"/>
                </a:solidFill>
                <a:latin typeface="Calibri" panose="020F0502020204030204" pitchFamily="34" charset="0"/>
              </a:defRPr>
            </a:lvl5pPr>
            <a:lvl6pPr marL="2527424" indent="-229766" defTabSz="459532" eaLnBrk="0" fontAlgn="base" hangingPunct="0">
              <a:spcBef>
                <a:spcPct val="0"/>
              </a:spcBef>
              <a:spcAft>
                <a:spcPct val="0"/>
              </a:spcAft>
              <a:defRPr>
                <a:solidFill>
                  <a:schemeClr val="tx1"/>
                </a:solidFill>
                <a:latin typeface="Calibri" panose="020F0502020204030204" pitchFamily="34" charset="0"/>
              </a:defRPr>
            </a:lvl6pPr>
            <a:lvl7pPr marL="2986956" indent="-229766" defTabSz="459532" eaLnBrk="0" fontAlgn="base" hangingPunct="0">
              <a:spcBef>
                <a:spcPct val="0"/>
              </a:spcBef>
              <a:spcAft>
                <a:spcPct val="0"/>
              </a:spcAft>
              <a:defRPr>
                <a:solidFill>
                  <a:schemeClr val="tx1"/>
                </a:solidFill>
                <a:latin typeface="Calibri" panose="020F0502020204030204" pitchFamily="34" charset="0"/>
              </a:defRPr>
            </a:lvl7pPr>
            <a:lvl8pPr marL="3446488" indent="-229766" defTabSz="459532" eaLnBrk="0" fontAlgn="base" hangingPunct="0">
              <a:spcBef>
                <a:spcPct val="0"/>
              </a:spcBef>
              <a:spcAft>
                <a:spcPct val="0"/>
              </a:spcAft>
              <a:defRPr>
                <a:solidFill>
                  <a:schemeClr val="tx1"/>
                </a:solidFill>
                <a:latin typeface="Calibri" panose="020F0502020204030204" pitchFamily="34" charset="0"/>
              </a:defRPr>
            </a:lvl8pPr>
            <a:lvl9pPr marL="3906020" indent="-229766" defTabSz="459532"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pPr fontAlgn="base">
                <a:spcBef>
                  <a:spcPct val="0"/>
                </a:spcBef>
                <a:spcAft>
                  <a:spcPct val="0"/>
                </a:spcAft>
              </a:pPr>
              <a:t>56</a:t>
            </a:fld>
            <a:endParaRPr lang="vi-VN" altLang="en-US">
              <a:latin typeface="Arial" panose="020B0604020202020204" pitchFamily="34" charset="0"/>
            </a:endParaRPr>
          </a:p>
        </p:txBody>
      </p:sp>
    </p:spTree>
    <p:extLst>
      <p:ext uri="{BB962C8B-B14F-4D97-AF65-F5344CB8AC3E}">
        <p14:creationId xmlns:p14="http://schemas.microsoft.com/office/powerpoint/2010/main" val="32028189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 xmlns:a16="http://schemas.microsoft.com/office/drawing/2014/main" id="{1EE9361D-10AC-6122-6CBA-16E936A5285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 xmlns:a16="http://schemas.microsoft.com/office/drawing/2014/main" id="{062DA5F8-A4C5-EF65-985F-BF4F8CB82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a:extLst>
              <a:ext uri="{FF2B5EF4-FFF2-40B4-BE49-F238E27FC236}">
                <a16:creationId xmlns="" xmlns:a16="http://schemas.microsoft.com/office/drawing/2014/main" id="{C609AD8F-9AFD-2FA1-3E66-493E0D56E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6739" indent="-287207">
              <a:defRPr>
                <a:solidFill>
                  <a:schemeClr val="tx1"/>
                </a:solidFill>
                <a:latin typeface="Calibri" panose="020F0502020204030204" pitchFamily="34" charset="0"/>
              </a:defRPr>
            </a:lvl2pPr>
            <a:lvl3pPr marL="1148829" indent="-229766">
              <a:defRPr>
                <a:solidFill>
                  <a:schemeClr val="tx1"/>
                </a:solidFill>
                <a:latin typeface="Calibri" panose="020F0502020204030204" pitchFamily="34" charset="0"/>
              </a:defRPr>
            </a:lvl3pPr>
            <a:lvl4pPr marL="1608361" indent="-229766">
              <a:defRPr>
                <a:solidFill>
                  <a:schemeClr val="tx1"/>
                </a:solidFill>
                <a:latin typeface="Calibri" panose="020F0502020204030204" pitchFamily="34" charset="0"/>
              </a:defRPr>
            </a:lvl4pPr>
            <a:lvl5pPr marL="2067893" indent="-229766">
              <a:defRPr>
                <a:solidFill>
                  <a:schemeClr val="tx1"/>
                </a:solidFill>
                <a:latin typeface="Calibri" panose="020F0502020204030204" pitchFamily="34" charset="0"/>
              </a:defRPr>
            </a:lvl5pPr>
            <a:lvl6pPr marL="2527424" indent="-229766" defTabSz="459532" eaLnBrk="0" fontAlgn="base" hangingPunct="0">
              <a:spcBef>
                <a:spcPct val="0"/>
              </a:spcBef>
              <a:spcAft>
                <a:spcPct val="0"/>
              </a:spcAft>
              <a:defRPr>
                <a:solidFill>
                  <a:schemeClr val="tx1"/>
                </a:solidFill>
                <a:latin typeface="Calibri" panose="020F0502020204030204" pitchFamily="34" charset="0"/>
              </a:defRPr>
            </a:lvl6pPr>
            <a:lvl7pPr marL="2986956" indent="-229766" defTabSz="459532" eaLnBrk="0" fontAlgn="base" hangingPunct="0">
              <a:spcBef>
                <a:spcPct val="0"/>
              </a:spcBef>
              <a:spcAft>
                <a:spcPct val="0"/>
              </a:spcAft>
              <a:defRPr>
                <a:solidFill>
                  <a:schemeClr val="tx1"/>
                </a:solidFill>
                <a:latin typeface="Calibri" panose="020F0502020204030204" pitchFamily="34" charset="0"/>
              </a:defRPr>
            </a:lvl7pPr>
            <a:lvl8pPr marL="3446488" indent="-229766" defTabSz="459532" eaLnBrk="0" fontAlgn="base" hangingPunct="0">
              <a:spcBef>
                <a:spcPct val="0"/>
              </a:spcBef>
              <a:spcAft>
                <a:spcPct val="0"/>
              </a:spcAft>
              <a:defRPr>
                <a:solidFill>
                  <a:schemeClr val="tx1"/>
                </a:solidFill>
                <a:latin typeface="Calibri" panose="020F0502020204030204" pitchFamily="34" charset="0"/>
              </a:defRPr>
            </a:lvl8pPr>
            <a:lvl9pPr marL="3906020" indent="-229766" defTabSz="459532"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pPr fontAlgn="base">
                <a:spcBef>
                  <a:spcPct val="0"/>
                </a:spcBef>
                <a:spcAft>
                  <a:spcPct val="0"/>
                </a:spcAft>
              </a:pPr>
              <a:t>57</a:t>
            </a:fld>
            <a:endParaRPr lang="vi-VN" altLang="en-US">
              <a:latin typeface="Arial" panose="020B0604020202020204" pitchFamily="34" charset="0"/>
            </a:endParaRPr>
          </a:p>
        </p:txBody>
      </p:sp>
    </p:spTree>
    <p:extLst>
      <p:ext uri="{BB962C8B-B14F-4D97-AF65-F5344CB8AC3E}">
        <p14:creationId xmlns:p14="http://schemas.microsoft.com/office/powerpoint/2010/main" val="1364562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7"/>
              </a:spcBef>
              <a:buSzPct val="100000"/>
            </a:pPr>
            <a:endParaRPr lang="en-US" sz="2400">
              <a:solidFill>
                <a:prstClr val="black"/>
              </a:solidFill>
              <a:latin typeface="Arial" pitchFamily="34" charset="0"/>
              <a:cs typeface="Arial" pitchFamily="34" charset="0"/>
            </a:endParaRPr>
          </a:p>
          <a:p>
            <a:pPr marL="0" lvl="1" algn="just" defTabSz="919063">
              <a:spcBef>
                <a:spcPts val="437"/>
              </a:spcBef>
              <a:buSzPct val="100000"/>
              <a:defRPr/>
            </a:pPr>
            <a:endParaRPr lang="en-US" sz="2800">
              <a:solidFill>
                <a:prstClr val="black"/>
              </a:solidFill>
              <a:latin typeface="Arial" pitchFamily="34" charset="0"/>
              <a:cs typeface="Arial" pitchFamily="34" charset="0"/>
            </a:endParaRPr>
          </a:p>
          <a:p>
            <a:pPr marL="0" lvl="1" algn="just">
              <a:spcBef>
                <a:spcPts val="437"/>
              </a:spcBef>
              <a:buSzPct val="100000"/>
            </a:pPr>
            <a:endParaRPr lang="en-US" sz="2800">
              <a:solidFill>
                <a:prstClr val="black"/>
              </a:solidFill>
              <a:latin typeface="Arial" pitchFamily="34" charset="0"/>
              <a:cs typeface="Arial" pitchFamily="34" charset="0"/>
            </a:endParaRPr>
          </a:p>
          <a:p>
            <a:pPr lvl="1" indent="-459532" algn="just">
              <a:spcBef>
                <a:spcPts val="437"/>
              </a:spcBef>
              <a:buSzPct val="100000"/>
              <a:buFontTx/>
              <a:buChar char="-"/>
            </a:pPr>
            <a:endParaRPr lang="en-US" sz="2800">
              <a:solidFill>
                <a:prstClr val="black"/>
              </a:solidFill>
              <a:latin typeface="Arial" pitchFamily="34" charset="0"/>
              <a:cs typeface="Arial" pitchFamily="34" charset="0"/>
            </a:endParaRPr>
          </a:p>
          <a:p>
            <a:pPr marL="344649" lvl="1" indent="-344649" algn="just">
              <a:spcBef>
                <a:spcPts val="437"/>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defTabSz="919063">
              <a:defRPr/>
            </a:pPr>
            <a:fld id="{B4F1694E-3169-44A7-8401-E9E00CD4E967}" type="slidenum">
              <a:rPr lang="en-US">
                <a:solidFill>
                  <a:prstClr val="black"/>
                </a:solidFill>
                <a:latin typeface="Calibri"/>
              </a:rPr>
              <a:pPr defTabSz="919063">
                <a:defRPr/>
              </a:pPr>
              <a:t>4</a:t>
            </a:fld>
            <a:endParaRPr lang="en-US">
              <a:solidFill>
                <a:prstClr val="black"/>
              </a:solidFill>
              <a:latin typeface="Calibri"/>
            </a:endParaRPr>
          </a:p>
        </p:txBody>
      </p:sp>
    </p:spTree>
    <p:extLst>
      <p:ext uri="{BB962C8B-B14F-4D97-AF65-F5344CB8AC3E}">
        <p14:creationId xmlns:p14="http://schemas.microsoft.com/office/powerpoint/2010/main" val="16982069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 xmlns:a16="http://schemas.microsoft.com/office/drawing/2014/main" id="{1EE9361D-10AC-6122-6CBA-16E936A5285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 xmlns:a16="http://schemas.microsoft.com/office/drawing/2014/main" id="{062DA5F8-A4C5-EF65-985F-BF4F8CB82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a:extLst>
              <a:ext uri="{FF2B5EF4-FFF2-40B4-BE49-F238E27FC236}">
                <a16:creationId xmlns="" xmlns:a16="http://schemas.microsoft.com/office/drawing/2014/main" id="{C609AD8F-9AFD-2FA1-3E66-493E0D56E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6739" indent="-287207">
              <a:defRPr>
                <a:solidFill>
                  <a:schemeClr val="tx1"/>
                </a:solidFill>
                <a:latin typeface="Calibri" panose="020F0502020204030204" pitchFamily="34" charset="0"/>
              </a:defRPr>
            </a:lvl2pPr>
            <a:lvl3pPr marL="1148829" indent="-229766">
              <a:defRPr>
                <a:solidFill>
                  <a:schemeClr val="tx1"/>
                </a:solidFill>
                <a:latin typeface="Calibri" panose="020F0502020204030204" pitchFamily="34" charset="0"/>
              </a:defRPr>
            </a:lvl3pPr>
            <a:lvl4pPr marL="1608361" indent="-229766">
              <a:defRPr>
                <a:solidFill>
                  <a:schemeClr val="tx1"/>
                </a:solidFill>
                <a:latin typeface="Calibri" panose="020F0502020204030204" pitchFamily="34" charset="0"/>
              </a:defRPr>
            </a:lvl4pPr>
            <a:lvl5pPr marL="2067893" indent="-229766">
              <a:defRPr>
                <a:solidFill>
                  <a:schemeClr val="tx1"/>
                </a:solidFill>
                <a:latin typeface="Calibri" panose="020F0502020204030204" pitchFamily="34" charset="0"/>
              </a:defRPr>
            </a:lvl5pPr>
            <a:lvl6pPr marL="2527424" indent="-229766" defTabSz="459532" eaLnBrk="0" fontAlgn="base" hangingPunct="0">
              <a:spcBef>
                <a:spcPct val="0"/>
              </a:spcBef>
              <a:spcAft>
                <a:spcPct val="0"/>
              </a:spcAft>
              <a:defRPr>
                <a:solidFill>
                  <a:schemeClr val="tx1"/>
                </a:solidFill>
                <a:latin typeface="Calibri" panose="020F0502020204030204" pitchFamily="34" charset="0"/>
              </a:defRPr>
            </a:lvl6pPr>
            <a:lvl7pPr marL="2986956" indent="-229766" defTabSz="459532" eaLnBrk="0" fontAlgn="base" hangingPunct="0">
              <a:spcBef>
                <a:spcPct val="0"/>
              </a:spcBef>
              <a:spcAft>
                <a:spcPct val="0"/>
              </a:spcAft>
              <a:defRPr>
                <a:solidFill>
                  <a:schemeClr val="tx1"/>
                </a:solidFill>
                <a:latin typeface="Calibri" panose="020F0502020204030204" pitchFamily="34" charset="0"/>
              </a:defRPr>
            </a:lvl7pPr>
            <a:lvl8pPr marL="3446488" indent="-229766" defTabSz="459532" eaLnBrk="0" fontAlgn="base" hangingPunct="0">
              <a:spcBef>
                <a:spcPct val="0"/>
              </a:spcBef>
              <a:spcAft>
                <a:spcPct val="0"/>
              </a:spcAft>
              <a:defRPr>
                <a:solidFill>
                  <a:schemeClr val="tx1"/>
                </a:solidFill>
                <a:latin typeface="Calibri" panose="020F0502020204030204" pitchFamily="34" charset="0"/>
              </a:defRPr>
            </a:lvl8pPr>
            <a:lvl9pPr marL="3906020" indent="-229766" defTabSz="459532"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pPr fontAlgn="base">
                <a:spcBef>
                  <a:spcPct val="0"/>
                </a:spcBef>
                <a:spcAft>
                  <a:spcPct val="0"/>
                </a:spcAft>
              </a:pPr>
              <a:t>58</a:t>
            </a:fld>
            <a:endParaRPr lang="vi-VN" altLang="en-US">
              <a:latin typeface="Arial" panose="020B0604020202020204" pitchFamily="34" charset="0"/>
            </a:endParaRPr>
          </a:p>
        </p:txBody>
      </p:sp>
    </p:spTree>
    <p:extLst>
      <p:ext uri="{BB962C8B-B14F-4D97-AF65-F5344CB8AC3E}">
        <p14:creationId xmlns:p14="http://schemas.microsoft.com/office/powerpoint/2010/main" val="266476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 xmlns:a16="http://schemas.microsoft.com/office/drawing/2014/main" id="{1EE9361D-10AC-6122-6CBA-16E936A5285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 xmlns:a16="http://schemas.microsoft.com/office/drawing/2014/main" id="{062DA5F8-A4C5-EF65-985F-BF4F8CB82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a:extLst>
              <a:ext uri="{FF2B5EF4-FFF2-40B4-BE49-F238E27FC236}">
                <a16:creationId xmlns="" xmlns:a16="http://schemas.microsoft.com/office/drawing/2014/main" id="{C609AD8F-9AFD-2FA1-3E66-493E0D56E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6739" indent="-287207">
              <a:defRPr>
                <a:solidFill>
                  <a:schemeClr val="tx1"/>
                </a:solidFill>
                <a:latin typeface="Calibri" panose="020F0502020204030204" pitchFamily="34" charset="0"/>
              </a:defRPr>
            </a:lvl2pPr>
            <a:lvl3pPr marL="1148829" indent="-229766">
              <a:defRPr>
                <a:solidFill>
                  <a:schemeClr val="tx1"/>
                </a:solidFill>
                <a:latin typeface="Calibri" panose="020F0502020204030204" pitchFamily="34" charset="0"/>
              </a:defRPr>
            </a:lvl3pPr>
            <a:lvl4pPr marL="1608361" indent="-229766">
              <a:defRPr>
                <a:solidFill>
                  <a:schemeClr val="tx1"/>
                </a:solidFill>
                <a:latin typeface="Calibri" panose="020F0502020204030204" pitchFamily="34" charset="0"/>
              </a:defRPr>
            </a:lvl4pPr>
            <a:lvl5pPr marL="2067893" indent="-229766">
              <a:defRPr>
                <a:solidFill>
                  <a:schemeClr val="tx1"/>
                </a:solidFill>
                <a:latin typeface="Calibri" panose="020F0502020204030204" pitchFamily="34" charset="0"/>
              </a:defRPr>
            </a:lvl5pPr>
            <a:lvl6pPr marL="2527424" indent="-229766" defTabSz="459532" eaLnBrk="0" fontAlgn="base" hangingPunct="0">
              <a:spcBef>
                <a:spcPct val="0"/>
              </a:spcBef>
              <a:spcAft>
                <a:spcPct val="0"/>
              </a:spcAft>
              <a:defRPr>
                <a:solidFill>
                  <a:schemeClr val="tx1"/>
                </a:solidFill>
                <a:latin typeface="Calibri" panose="020F0502020204030204" pitchFamily="34" charset="0"/>
              </a:defRPr>
            </a:lvl6pPr>
            <a:lvl7pPr marL="2986956" indent="-229766" defTabSz="459532" eaLnBrk="0" fontAlgn="base" hangingPunct="0">
              <a:spcBef>
                <a:spcPct val="0"/>
              </a:spcBef>
              <a:spcAft>
                <a:spcPct val="0"/>
              </a:spcAft>
              <a:defRPr>
                <a:solidFill>
                  <a:schemeClr val="tx1"/>
                </a:solidFill>
                <a:latin typeface="Calibri" panose="020F0502020204030204" pitchFamily="34" charset="0"/>
              </a:defRPr>
            </a:lvl7pPr>
            <a:lvl8pPr marL="3446488" indent="-229766" defTabSz="459532" eaLnBrk="0" fontAlgn="base" hangingPunct="0">
              <a:spcBef>
                <a:spcPct val="0"/>
              </a:spcBef>
              <a:spcAft>
                <a:spcPct val="0"/>
              </a:spcAft>
              <a:defRPr>
                <a:solidFill>
                  <a:schemeClr val="tx1"/>
                </a:solidFill>
                <a:latin typeface="Calibri" panose="020F0502020204030204" pitchFamily="34" charset="0"/>
              </a:defRPr>
            </a:lvl8pPr>
            <a:lvl9pPr marL="3906020" indent="-229766" defTabSz="459532"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pPr fontAlgn="base">
                <a:spcBef>
                  <a:spcPct val="0"/>
                </a:spcBef>
                <a:spcAft>
                  <a:spcPct val="0"/>
                </a:spcAft>
              </a:pPr>
              <a:t>59</a:t>
            </a:fld>
            <a:endParaRPr lang="vi-VN" altLang="en-US">
              <a:latin typeface="Arial" panose="020B0604020202020204" pitchFamily="34" charset="0"/>
            </a:endParaRPr>
          </a:p>
        </p:txBody>
      </p:sp>
    </p:spTree>
    <p:extLst>
      <p:ext uri="{BB962C8B-B14F-4D97-AF65-F5344CB8AC3E}">
        <p14:creationId xmlns:p14="http://schemas.microsoft.com/office/powerpoint/2010/main" val="8932158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 xmlns:a16="http://schemas.microsoft.com/office/drawing/2014/main" id="{1EE9361D-10AC-6122-6CBA-16E936A5285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 xmlns:a16="http://schemas.microsoft.com/office/drawing/2014/main" id="{062DA5F8-A4C5-EF65-985F-BF4F8CB82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a:extLst>
              <a:ext uri="{FF2B5EF4-FFF2-40B4-BE49-F238E27FC236}">
                <a16:creationId xmlns="" xmlns:a16="http://schemas.microsoft.com/office/drawing/2014/main" id="{C609AD8F-9AFD-2FA1-3E66-493E0D56E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6739" indent="-287207">
              <a:defRPr>
                <a:solidFill>
                  <a:schemeClr val="tx1"/>
                </a:solidFill>
                <a:latin typeface="Calibri" panose="020F0502020204030204" pitchFamily="34" charset="0"/>
              </a:defRPr>
            </a:lvl2pPr>
            <a:lvl3pPr marL="1148829" indent="-229766">
              <a:defRPr>
                <a:solidFill>
                  <a:schemeClr val="tx1"/>
                </a:solidFill>
                <a:latin typeface="Calibri" panose="020F0502020204030204" pitchFamily="34" charset="0"/>
              </a:defRPr>
            </a:lvl3pPr>
            <a:lvl4pPr marL="1608361" indent="-229766">
              <a:defRPr>
                <a:solidFill>
                  <a:schemeClr val="tx1"/>
                </a:solidFill>
                <a:latin typeface="Calibri" panose="020F0502020204030204" pitchFamily="34" charset="0"/>
              </a:defRPr>
            </a:lvl4pPr>
            <a:lvl5pPr marL="2067893" indent="-229766">
              <a:defRPr>
                <a:solidFill>
                  <a:schemeClr val="tx1"/>
                </a:solidFill>
                <a:latin typeface="Calibri" panose="020F0502020204030204" pitchFamily="34" charset="0"/>
              </a:defRPr>
            </a:lvl5pPr>
            <a:lvl6pPr marL="2527424" indent="-229766" defTabSz="459532" eaLnBrk="0" fontAlgn="base" hangingPunct="0">
              <a:spcBef>
                <a:spcPct val="0"/>
              </a:spcBef>
              <a:spcAft>
                <a:spcPct val="0"/>
              </a:spcAft>
              <a:defRPr>
                <a:solidFill>
                  <a:schemeClr val="tx1"/>
                </a:solidFill>
                <a:latin typeface="Calibri" panose="020F0502020204030204" pitchFamily="34" charset="0"/>
              </a:defRPr>
            </a:lvl6pPr>
            <a:lvl7pPr marL="2986956" indent="-229766" defTabSz="459532" eaLnBrk="0" fontAlgn="base" hangingPunct="0">
              <a:spcBef>
                <a:spcPct val="0"/>
              </a:spcBef>
              <a:spcAft>
                <a:spcPct val="0"/>
              </a:spcAft>
              <a:defRPr>
                <a:solidFill>
                  <a:schemeClr val="tx1"/>
                </a:solidFill>
                <a:latin typeface="Calibri" panose="020F0502020204030204" pitchFamily="34" charset="0"/>
              </a:defRPr>
            </a:lvl7pPr>
            <a:lvl8pPr marL="3446488" indent="-229766" defTabSz="459532" eaLnBrk="0" fontAlgn="base" hangingPunct="0">
              <a:spcBef>
                <a:spcPct val="0"/>
              </a:spcBef>
              <a:spcAft>
                <a:spcPct val="0"/>
              </a:spcAft>
              <a:defRPr>
                <a:solidFill>
                  <a:schemeClr val="tx1"/>
                </a:solidFill>
                <a:latin typeface="Calibri" panose="020F0502020204030204" pitchFamily="34" charset="0"/>
              </a:defRPr>
            </a:lvl8pPr>
            <a:lvl9pPr marL="3906020" indent="-229766" defTabSz="459532"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pPr fontAlgn="base">
                <a:spcBef>
                  <a:spcPct val="0"/>
                </a:spcBef>
                <a:spcAft>
                  <a:spcPct val="0"/>
                </a:spcAft>
              </a:pPr>
              <a:t>60</a:t>
            </a:fld>
            <a:endParaRPr lang="vi-VN" altLang="en-US">
              <a:latin typeface="Arial" panose="020B0604020202020204" pitchFamily="34" charset="0"/>
            </a:endParaRPr>
          </a:p>
        </p:txBody>
      </p:sp>
    </p:spTree>
    <p:extLst>
      <p:ext uri="{BB962C8B-B14F-4D97-AF65-F5344CB8AC3E}">
        <p14:creationId xmlns:p14="http://schemas.microsoft.com/office/powerpoint/2010/main" val="7757089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 xmlns:a16="http://schemas.microsoft.com/office/drawing/2014/main" id="{1EE9361D-10AC-6122-6CBA-16E936A5285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 xmlns:a16="http://schemas.microsoft.com/office/drawing/2014/main" id="{062DA5F8-A4C5-EF65-985F-BF4F8CB82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a:extLst>
              <a:ext uri="{FF2B5EF4-FFF2-40B4-BE49-F238E27FC236}">
                <a16:creationId xmlns="" xmlns:a16="http://schemas.microsoft.com/office/drawing/2014/main" id="{C609AD8F-9AFD-2FA1-3E66-493E0D56E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6739" indent="-287207">
              <a:defRPr>
                <a:solidFill>
                  <a:schemeClr val="tx1"/>
                </a:solidFill>
                <a:latin typeface="Calibri" panose="020F0502020204030204" pitchFamily="34" charset="0"/>
              </a:defRPr>
            </a:lvl2pPr>
            <a:lvl3pPr marL="1148829" indent="-229766">
              <a:defRPr>
                <a:solidFill>
                  <a:schemeClr val="tx1"/>
                </a:solidFill>
                <a:latin typeface="Calibri" panose="020F0502020204030204" pitchFamily="34" charset="0"/>
              </a:defRPr>
            </a:lvl3pPr>
            <a:lvl4pPr marL="1608361" indent="-229766">
              <a:defRPr>
                <a:solidFill>
                  <a:schemeClr val="tx1"/>
                </a:solidFill>
                <a:latin typeface="Calibri" panose="020F0502020204030204" pitchFamily="34" charset="0"/>
              </a:defRPr>
            </a:lvl4pPr>
            <a:lvl5pPr marL="2067893" indent="-229766">
              <a:defRPr>
                <a:solidFill>
                  <a:schemeClr val="tx1"/>
                </a:solidFill>
                <a:latin typeface="Calibri" panose="020F0502020204030204" pitchFamily="34" charset="0"/>
              </a:defRPr>
            </a:lvl5pPr>
            <a:lvl6pPr marL="2527424" indent="-229766" defTabSz="459532" eaLnBrk="0" fontAlgn="base" hangingPunct="0">
              <a:spcBef>
                <a:spcPct val="0"/>
              </a:spcBef>
              <a:spcAft>
                <a:spcPct val="0"/>
              </a:spcAft>
              <a:defRPr>
                <a:solidFill>
                  <a:schemeClr val="tx1"/>
                </a:solidFill>
                <a:latin typeface="Calibri" panose="020F0502020204030204" pitchFamily="34" charset="0"/>
              </a:defRPr>
            </a:lvl6pPr>
            <a:lvl7pPr marL="2986956" indent="-229766" defTabSz="459532" eaLnBrk="0" fontAlgn="base" hangingPunct="0">
              <a:spcBef>
                <a:spcPct val="0"/>
              </a:spcBef>
              <a:spcAft>
                <a:spcPct val="0"/>
              </a:spcAft>
              <a:defRPr>
                <a:solidFill>
                  <a:schemeClr val="tx1"/>
                </a:solidFill>
                <a:latin typeface="Calibri" panose="020F0502020204030204" pitchFamily="34" charset="0"/>
              </a:defRPr>
            </a:lvl7pPr>
            <a:lvl8pPr marL="3446488" indent="-229766" defTabSz="459532" eaLnBrk="0" fontAlgn="base" hangingPunct="0">
              <a:spcBef>
                <a:spcPct val="0"/>
              </a:spcBef>
              <a:spcAft>
                <a:spcPct val="0"/>
              </a:spcAft>
              <a:defRPr>
                <a:solidFill>
                  <a:schemeClr val="tx1"/>
                </a:solidFill>
                <a:latin typeface="Calibri" panose="020F0502020204030204" pitchFamily="34" charset="0"/>
              </a:defRPr>
            </a:lvl8pPr>
            <a:lvl9pPr marL="3906020" indent="-229766" defTabSz="459532"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pPr fontAlgn="base">
                <a:spcBef>
                  <a:spcPct val="0"/>
                </a:spcBef>
                <a:spcAft>
                  <a:spcPct val="0"/>
                </a:spcAft>
              </a:pPr>
              <a:t>61</a:t>
            </a:fld>
            <a:endParaRPr lang="vi-VN" altLang="en-US">
              <a:latin typeface="Arial" panose="020B0604020202020204" pitchFamily="34" charset="0"/>
            </a:endParaRPr>
          </a:p>
        </p:txBody>
      </p:sp>
    </p:spTree>
    <p:extLst>
      <p:ext uri="{BB962C8B-B14F-4D97-AF65-F5344CB8AC3E}">
        <p14:creationId xmlns:p14="http://schemas.microsoft.com/office/powerpoint/2010/main" val="1697917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7"/>
              </a:spcBef>
              <a:buSzPct val="100000"/>
            </a:pPr>
            <a:endParaRPr lang="en-US" sz="2400">
              <a:solidFill>
                <a:prstClr val="black"/>
              </a:solidFill>
              <a:latin typeface="Arial" pitchFamily="34" charset="0"/>
              <a:cs typeface="Arial" pitchFamily="34" charset="0"/>
            </a:endParaRPr>
          </a:p>
          <a:p>
            <a:pPr marL="0" lvl="1" algn="just" defTabSz="919063">
              <a:spcBef>
                <a:spcPts val="437"/>
              </a:spcBef>
              <a:buSzPct val="100000"/>
              <a:defRPr/>
            </a:pPr>
            <a:endParaRPr lang="en-US" sz="2800">
              <a:solidFill>
                <a:prstClr val="black"/>
              </a:solidFill>
              <a:latin typeface="Arial" pitchFamily="34" charset="0"/>
              <a:cs typeface="Arial" pitchFamily="34" charset="0"/>
            </a:endParaRPr>
          </a:p>
          <a:p>
            <a:pPr marL="0" lvl="1" algn="just">
              <a:spcBef>
                <a:spcPts val="437"/>
              </a:spcBef>
              <a:buSzPct val="100000"/>
            </a:pPr>
            <a:endParaRPr lang="en-US" sz="2800">
              <a:solidFill>
                <a:prstClr val="black"/>
              </a:solidFill>
              <a:latin typeface="Arial" pitchFamily="34" charset="0"/>
              <a:cs typeface="Arial" pitchFamily="34" charset="0"/>
            </a:endParaRPr>
          </a:p>
          <a:p>
            <a:pPr lvl="1" indent="-459532" algn="just">
              <a:spcBef>
                <a:spcPts val="437"/>
              </a:spcBef>
              <a:buSzPct val="100000"/>
              <a:buFontTx/>
              <a:buChar char="-"/>
            </a:pPr>
            <a:endParaRPr lang="en-US" sz="2800">
              <a:solidFill>
                <a:prstClr val="black"/>
              </a:solidFill>
              <a:latin typeface="Arial" pitchFamily="34" charset="0"/>
              <a:cs typeface="Arial" pitchFamily="34" charset="0"/>
            </a:endParaRPr>
          </a:p>
          <a:p>
            <a:pPr marL="344649" lvl="1" indent="-344649" algn="just">
              <a:spcBef>
                <a:spcPts val="437"/>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defTabSz="919063">
              <a:defRPr/>
            </a:pPr>
            <a:fld id="{B4F1694E-3169-44A7-8401-E9E00CD4E967}" type="slidenum">
              <a:rPr lang="en-US">
                <a:solidFill>
                  <a:prstClr val="black"/>
                </a:solidFill>
                <a:latin typeface="Calibri"/>
              </a:rPr>
              <a:pPr defTabSz="919063">
                <a:defRPr/>
              </a:pPr>
              <a:t>5</a:t>
            </a:fld>
            <a:endParaRPr lang="en-US">
              <a:solidFill>
                <a:prstClr val="black"/>
              </a:solidFill>
              <a:latin typeface="Calibri"/>
            </a:endParaRPr>
          </a:p>
        </p:txBody>
      </p:sp>
    </p:spTree>
    <p:extLst>
      <p:ext uri="{BB962C8B-B14F-4D97-AF65-F5344CB8AC3E}">
        <p14:creationId xmlns:p14="http://schemas.microsoft.com/office/powerpoint/2010/main" val="1698206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7"/>
              </a:spcBef>
              <a:buSzPct val="100000"/>
            </a:pPr>
            <a:endParaRPr lang="en-US" sz="2400">
              <a:solidFill>
                <a:prstClr val="black"/>
              </a:solidFill>
              <a:latin typeface="Arial" pitchFamily="34" charset="0"/>
              <a:cs typeface="Arial" pitchFamily="34" charset="0"/>
            </a:endParaRPr>
          </a:p>
          <a:p>
            <a:pPr marL="0" lvl="1" algn="just" defTabSz="919063">
              <a:spcBef>
                <a:spcPts val="437"/>
              </a:spcBef>
              <a:buSzPct val="100000"/>
              <a:defRPr/>
            </a:pPr>
            <a:endParaRPr lang="en-US" sz="2800">
              <a:solidFill>
                <a:prstClr val="black"/>
              </a:solidFill>
              <a:latin typeface="Arial" pitchFamily="34" charset="0"/>
              <a:cs typeface="Arial" pitchFamily="34" charset="0"/>
            </a:endParaRPr>
          </a:p>
          <a:p>
            <a:pPr marL="0" lvl="1" algn="just">
              <a:spcBef>
                <a:spcPts val="437"/>
              </a:spcBef>
              <a:buSzPct val="100000"/>
            </a:pPr>
            <a:endParaRPr lang="en-US" sz="2800">
              <a:solidFill>
                <a:prstClr val="black"/>
              </a:solidFill>
              <a:latin typeface="Arial" pitchFamily="34" charset="0"/>
              <a:cs typeface="Arial" pitchFamily="34" charset="0"/>
            </a:endParaRPr>
          </a:p>
          <a:p>
            <a:pPr lvl="1" indent="-459532" algn="just">
              <a:spcBef>
                <a:spcPts val="437"/>
              </a:spcBef>
              <a:buSzPct val="100000"/>
              <a:buFontTx/>
              <a:buChar char="-"/>
            </a:pPr>
            <a:endParaRPr lang="en-US" sz="2800">
              <a:solidFill>
                <a:prstClr val="black"/>
              </a:solidFill>
              <a:latin typeface="Arial" pitchFamily="34" charset="0"/>
              <a:cs typeface="Arial" pitchFamily="34" charset="0"/>
            </a:endParaRPr>
          </a:p>
          <a:p>
            <a:pPr marL="344649" lvl="1" indent="-344649" algn="just">
              <a:spcBef>
                <a:spcPts val="437"/>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defTabSz="919063">
              <a:defRPr/>
            </a:pPr>
            <a:fld id="{B4F1694E-3169-44A7-8401-E9E00CD4E967}" type="slidenum">
              <a:rPr lang="en-US">
                <a:solidFill>
                  <a:prstClr val="black"/>
                </a:solidFill>
                <a:latin typeface="Calibri"/>
              </a:rPr>
              <a:pPr defTabSz="919063">
                <a:defRPr/>
              </a:pPr>
              <a:t>6</a:t>
            </a:fld>
            <a:endParaRPr lang="en-US">
              <a:solidFill>
                <a:prstClr val="black"/>
              </a:solidFill>
              <a:latin typeface="Calibri"/>
            </a:endParaRPr>
          </a:p>
        </p:txBody>
      </p:sp>
    </p:spTree>
    <p:extLst>
      <p:ext uri="{BB962C8B-B14F-4D97-AF65-F5344CB8AC3E}">
        <p14:creationId xmlns:p14="http://schemas.microsoft.com/office/powerpoint/2010/main" val="1775877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4463" y="512763"/>
            <a:ext cx="4554537" cy="2562225"/>
          </a:xfrm>
        </p:spPr>
      </p:sp>
      <p:sp>
        <p:nvSpPr>
          <p:cNvPr id="3" name="Notes Placeholder 2"/>
          <p:cNvSpPr>
            <a:spLocks noGrp="1"/>
          </p:cNvSpPr>
          <p:nvPr>
            <p:ph type="body" idx="1"/>
          </p:nvPr>
        </p:nvSpPr>
        <p:spPr/>
        <p:txBody>
          <a:bodyPr/>
          <a:lstStyle/>
          <a:p>
            <a:pPr marL="159560" defTabSz="919063">
              <a:lnSpc>
                <a:spcPct val="150000"/>
              </a:lnSpc>
              <a:buClr>
                <a:srgbClr val="000000"/>
              </a:buClr>
              <a:buSzPts val="1100"/>
              <a:defRPr/>
            </a:pPr>
            <a:r>
              <a:rPr lang="de-DE" spc="-10" dirty="0">
                <a:latin typeface="Arial" panose="020B0604020202020204" pitchFamily="34" charset="0"/>
                <a:ea typeface="Times New Roman" panose="02020603050405020304" pitchFamily="18" charset="0"/>
                <a:cs typeface="Arial" panose="020B0604020202020204" pitchFamily="34" charset="0"/>
              </a:rPr>
              <a:t>Tăng trưởng kinh tế trong quý 4 năm 2022:</a:t>
            </a:r>
          </a:p>
          <a:p>
            <a:pPr marL="159560" defTabSz="919063">
              <a:lnSpc>
                <a:spcPct val="150000"/>
              </a:lnSpc>
              <a:buClr>
                <a:srgbClr val="000000"/>
              </a:buClr>
              <a:buSzPts val="1100"/>
              <a:defRPr/>
            </a:pPr>
            <a:r>
              <a:rPr lang="de-DE" spc="-10" dirty="0">
                <a:latin typeface="Arial" panose="020B0604020202020204" pitchFamily="34" charset="0"/>
                <a:ea typeface="Times New Roman" panose="02020603050405020304" pitchFamily="18" charset="0"/>
                <a:cs typeface="Arial" panose="020B0604020202020204" pitchFamily="34" charset="0"/>
              </a:rPr>
              <a:t>- Theo phương pháp sản xuất:</a:t>
            </a:r>
          </a:p>
          <a:p>
            <a:pPr marL="159560" defTabSz="919063">
              <a:lnSpc>
                <a:spcPct val="150000"/>
              </a:lnSpc>
              <a:buClr>
                <a:srgbClr val="000000"/>
              </a:buClr>
              <a:buSzPts val="1100"/>
              <a:defRPr/>
            </a:pPr>
            <a:r>
              <a:rPr lang="de-DE" spc="-10" dirty="0">
                <a:latin typeface="Arial" panose="020B0604020202020204" pitchFamily="34" charset="0"/>
                <a:ea typeface="Times New Roman" panose="02020603050405020304" pitchFamily="18" charset="0"/>
                <a:cs typeface="Arial" panose="020B0604020202020204" pitchFamily="34" charset="0"/>
              </a:rPr>
              <a:t>+ Khu vực nông, lâm nghiệp và thủy sản </a:t>
            </a:r>
            <a:r>
              <a:rPr lang="de-DE" dirty="0">
                <a:latin typeface="Arial" panose="020B0604020202020204" pitchFamily="34" charset="0"/>
                <a:ea typeface="Times New Roman" panose="02020603050405020304" pitchFamily="18" charset="0"/>
              </a:rPr>
              <a:t>tăng </a:t>
            </a:r>
            <a:r>
              <a:rPr lang="de-DE" b="1" dirty="0">
                <a:latin typeface="Arial" panose="020B0604020202020204" pitchFamily="34" charset="0"/>
                <a:ea typeface="Times New Roman" panose="02020603050405020304" pitchFamily="18" charset="0"/>
              </a:rPr>
              <a:t>3,85%,</a:t>
            </a:r>
            <a:r>
              <a:rPr lang="de-DE" dirty="0">
                <a:latin typeface="Arial" panose="020B0604020202020204" pitchFamily="34" charset="0"/>
                <a:ea typeface="Times New Roman" panose="02020603050405020304" pitchFamily="18" charset="0"/>
              </a:rPr>
              <a:t> </a:t>
            </a:r>
            <a:r>
              <a:rPr lang="de-DE" spc="-10" dirty="0">
                <a:latin typeface="Arial" panose="020B0604020202020204" pitchFamily="34" charset="0"/>
                <a:ea typeface="Times New Roman" panose="02020603050405020304" pitchFamily="18" charset="0"/>
                <a:cs typeface="Arial" panose="020B0604020202020204" pitchFamily="34" charset="0"/>
              </a:rPr>
              <a:t>đóng góp </a:t>
            </a:r>
            <a:r>
              <a:rPr lang="de-DE" b="1" spc="-10" dirty="0">
                <a:latin typeface="Arial" panose="020B0604020202020204" pitchFamily="34" charset="0"/>
                <a:ea typeface="Times New Roman" panose="02020603050405020304" pitchFamily="18" charset="0"/>
                <a:cs typeface="Arial" panose="020B0604020202020204" pitchFamily="34" charset="0"/>
              </a:rPr>
              <a:t>8,36%</a:t>
            </a:r>
            <a:r>
              <a:rPr lang="de-DE" spc="-10" dirty="0">
                <a:latin typeface="Arial" panose="020B0604020202020204" pitchFamily="34" charset="0"/>
                <a:ea typeface="Times New Roman" panose="02020603050405020304" pitchFamily="18" charset="0"/>
                <a:cs typeface="Arial" panose="020B0604020202020204" pitchFamily="34" charset="0"/>
              </a:rPr>
              <a:t> vào mức tăng tổng giá trị tăng thêm của toàn nền kinh tế; </a:t>
            </a:r>
          </a:p>
          <a:p>
            <a:pPr marL="159560" defTabSz="919063">
              <a:lnSpc>
                <a:spcPct val="150000"/>
              </a:lnSpc>
              <a:buClr>
                <a:srgbClr val="000000"/>
              </a:buClr>
              <a:buSzPts val="1100"/>
              <a:defRPr/>
            </a:pPr>
            <a:r>
              <a:rPr lang="de-DE" spc="-10" dirty="0">
                <a:latin typeface="Arial" panose="020B0604020202020204" pitchFamily="34" charset="0"/>
                <a:ea typeface="Times New Roman" panose="02020603050405020304" pitchFamily="18" charset="0"/>
                <a:cs typeface="Arial" panose="020B0604020202020204" pitchFamily="34" charset="0"/>
              </a:rPr>
              <a:t>+ Khu vực công nghiệp và xây dựng </a:t>
            </a:r>
            <a:r>
              <a:rPr lang="de-DE" b="1" spc="-10" dirty="0">
                <a:latin typeface="Arial" panose="020B0604020202020204" pitchFamily="34" charset="0"/>
                <a:ea typeface="Times New Roman" panose="02020603050405020304" pitchFamily="18" charset="0"/>
                <a:cs typeface="Arial" panose="020B0604020202020204" pitchFamily="34" charset="0"/>
              </a:rPr>
              <a:t>tăng </a:t>
            </a:r>
            <a:r>
              <a:rPr lang="de-DE" b="1" dirty="0">
                <a:latin typeface="Arial" panose="020B0604020202020204" pitchFamily="34" charset="0"/>
                <a:ea typeface="Times New Roman" panose="02020603050405020304" pitchFamily="18" charset="0"/>
              </a:rPr>
              <a:t>4,22%</a:t>
            </a:r>
            <a:r>
              <a:rPr lang="de-DE" b="1" spc="-10" dirty="0">
                <a:latin typeface="Arial" panose="020B0604020202020204" pitchFamily="34" charset="0"/>
                <a:ea typeface="Times New Roman" panose="02020603050405020304" pitchFamily="18" charset="0"/>
                <a:cs typeface="Arial" panose="020B0604020202020204" pitchFamily="34" charset="0"/>
              </a:rPr>
              <a:t>%, </a:t>
            </a:r>
            <a:r>
              <a:rPr lang="de-DE" spc="-10" dirty="0">
                <a:latin typeface="Arial" panose="020B0604020202020204" pitchFamily="34" charset="0"/>
                <a:ea typeface="Times New Roman" panose="02020603050405020304" pitchFamily="18" charset="0"/>
                <a:cs typeface="Arial" panose="020B0604020202020204" pitchFamily="34" charset="0"/>
              </a:rPr>
              <a:t>đóng góp </a:t>
            </a:r>
            <a:r>
              <a:rPr lang="de-DE" b="1" spc="-10" dirty="0">
                <a:latin typeface="Arial" panose="020B0604020202020204" pitchFamily="34" charset="0"/>
                <a:ea typeface="Times New Roman" panose="02020603050405020304" pitchFamily="18" charset="0"/>
                <a:cs typeface="Arial" panose="020B0604020202020204" pitchFamily="34" charset="0"/>
              </a:rPr>
              <a:t>28,64%</a:t>
            </a:r>
            <a:r>
              <a:rPr lang="de-DE" spc="-10" dirty="0">
                <a:latin typeface="Arial" panose="020B0604020202020204" pitchFamily="34" charset="0"/>
                <a:ea typeface="Times New Roman" panose="02020603050405020304" pitchFamily="18" charset="0"/>
                <a:cs typeface="Arial" panose="020B0604020202020204" pitchFamily="34" charset="0"/>
              </a:rPr>
              <a:t>; </a:t>
            </a:r>
          </a:p>
          <a:p>
            <a:pPr marL="159560" defTabSz="919063">
              <a:lnSpc>
                <a:spcPct val="150000"/>
              </a:lnSpc>
              <a:buClr>
                <a:srgbClr val="000000"/>
              </a:buClr>
              <a:buSzPts val="1100"/>
              <a:defRPr/>
            </a:pPr>
            <a:r>
              <a:rPr lang="de-DE" spc="-10" dirty="0">
                <a:latin typeface="Arial" panose="020B0604020202020204" pitchFamily="34" charset="0"/>
                <a:ea typeface="Times New Roman" panose="02020603050405020304" pitchFamily="18" charset="0"/>
                <a:cs typeface="Arial" panose="020B0604020202020204" pitchFamily="34" charset="0"/>
              </a:rPr>
              <a:t>+ Khu vực dịch vụ </a:t>
            </a:r>
            <a:r>
              <a:rPr lang="de-DE" b="1" spc="-10" dirty="0">
                <a:latin typeface="Arial" panose="020B0604020202020204" pitchFamily="34" charset="0"/>
                <a:ea typeface="Times New Roman" panose="02020603050405020304" pitchFamily="18" charset="0"/>
                <a:cs typeface="Arial" panose="020B0604020202020204" pitchFamily="34" charset="0"/>
              </a:rPr>
              <a:t>tăng </a:t>
            </a:r>
            <a:r>
              <a:rPr lang="de-DE" b="1" dirty="0">
                <a:latin typeface="Arial" panose="020B0604020202020204" pitchFamily="34" charset="0"/>
                <a:ea typeface="Times New Roman" panose="02020603050405020304" pitchFamily="18" charset="0"/>
              </a:rPr>
              <a:t>8,12</a:t>
            </a:r>
            <a:r>
              <a:rPr lang="de-DE" b="1" spc="-10" dirty="0">
                <a:latin typeface="Arial" panose="020B0604020202020204" pitchFamily="34" charset="0"/>
                <a:ea typeface="Times New Roman" panose="02020603050405020304" pitchFamily="18" charset="0"/>
                <a:cs typeface="Arial" panose="020B0604020202020204" pitchFamily="34" charset="0"/>
              </a:rPr>
              <a:t>%, </a:t>
            </a:r>
            <a:r>
              <a:rPr lang="de-DE" spc="-10" dirty="0">
                <a:latin typeface="Arial" panose="020B0604020202020204" pitchFamily="34" charset="0"/>
                <a:ea typeface="Times New Roman" panose="02020603050405020304" pitchFamily="18" charset="0"/>
                <a:cs typeface="Arial" panose="020B0604020202020204" pitchFamily="34" charset="0"/>
              </a:rPr>
              <a:t>đóng góp </a:t>
            </a:r>
            <a:r>
              <a:rPr lang="de-DE" b="1" spc="-10" dirty="0">
                <a:latin typeface="Arial" panose="020B0604020202020204" pitchFamily="34" charset="0"/>
                <a:ea typeface="Times New Roman" panose="02020603050405020304" pitchFamily="18" charset="0"/>
                <a:cs typeface="Arial" panose="020B0604020202020204" pitchFamily="34" charset="0"/>
              </a:rPr>
              <a:t>63%</a:t>
            </a:r>
            <a:r>
              <a:rPr lang="de-DE" spc="-10" dirty="0">
                <a:latin typeface="Arial" panose="020B0604020202020204" pitchFamily="34" charset="0"/>
                <a:ea typeface="Times New Roman" panose="02020603050405020304" pitchFamily="18" charset="0"/>
                <a:cs typeface="Arial" panose="020B0604020202020204" pitchFamily="34" charset="0"/>
              </a:rPr>
              <a:t>. </a:t>
            </a:r>
          </a:p>
          <a:p>
            <a:pPr marL="159560" defTabSz="919063">
              <a:lnSpc>
                <a:spcPct val="150000"/>
              </a:lnSpc>
              <a:buClr>
                <a:srgbClr val="000000"/>
              </a:buClr>
              <a:buSzPts val="1100"/>
              <a:defRPr/>
            </a:pPr>
            <a:r>
              <a:rPr lang="de-DE" dirty="0">
                <a:latin typeface="Arial" panose="020B0604020202020204" pitchFamily="34" charset="0"/>
                <a:ea typeface="Times New Roman" panose="02020603050405020304" pitchFamily="18" charset="0"/>
                <a:cs typeface="Arial" panose="020B0604020202020204" pitchFamily="34" charset="0"/>
              </a:rPr>
              <a:t>- Theo phương pháp sử dụng:</a:t>
            </a:r>
          </a:p>
          <a:p>
            <a:pPr marL="159560" defTabSz="919063">
              <a:lnSpc>
                <a:spcPct val="150000"/>
              </a:lnSpc>
              <a:buClr>
                <a:srgbClr val="000000"/>
              </a:buClr>
              <a:buSzPts val="1100"/>
              <a:defRPr/>
            </a:pPr>
            <a:r>
              <a:rPr lang="de-DE" dirty="0">
                <a:latin typeface="Arial" panose="020B0604020202020204" pitchFamily="34" charset="0"/>
                <a:ea typeface="Times New Roman" panose="02020603050405020304" pitchFamily="18" charset="0"/>
                <a:cs typeface="Arial" panose="020B0604020202020204" pitchFamily="34" charset="0"/>
              </a:rPr>
              <a:t>+ Tiêu dùng cuối cùng </a:t>
            </a:r>
            <a:r>
              <a:rPr lang="de-DE" b="1" dirty="0">
                <a:latin typeface="Arial" panose="020B0604020202020204" pitchFamily="34" charset="0"/>
                <a:ea typeface="Times New Roman" panose="02020603050405020304" pitchFamily="18" charset="0"/>
                <a:cs typeface="Arial" panose="020B0604020202020204" pitchFamily="34" charset="0"/>
              </a:rPr>
              <a:t>tăng </a:t>
            </a:r>
            <a:r>
              <a:rPr lang="de-DE" b="1" dirty="0">
                <a:latin typeface="Arial" panose="020B0604020202020204" pitchFamily="34" charset="0"/>
                <a:ea typeface="Times New Roman" panose="02020603050405020304" pitchFamily="18" charset="0"/>
              </a:rPr>
              <a:t>7,12</a:t>
            </a:r>
            <a:r>
              <a:rPr lang="de-DE" b="1" dirty="0">
                <a:latin typeface="Arial" panose="020B0604020202020204" pitchFamily="34" charset="0"/>
                <a:ea typeface="Times New Roman" panose="02020603050405020304" pitchFamily="18" charset="0"/>
                <a:cs typeface="Arial" panose="020B0604020202020204" pitchFamily="34" charset="0"/>
              </a:rPr>
              <a:t>% </a:t>
            </a:r>
            <a:r>
              <a:rPr lang="de-DE" dirty="0">
                <a:latin typeface="Arial" panose="020B0604020202020204" pitchFamily="34" charset="0"/>
                <a:ea typeface="Times New Roman" panose="02020603050405020304" pitchFamily="18" charset="0"/>
                <a:cs typeface="Arial" panose="020B0604020202020204" pitchFamily="34" charset="0"/>
              </a:rPr>
              <a:t>so với cùng kỳ năm trước; đóng góp </a:t>
            </a:r>
            <a:r>
              <a:rPr lang="de-DE" b="1" dirty="0">
                <a:highlight>
                  <a:srgbClr val="FFFF00"/>
                </a:highlight>
                <a:latin typeface="Arial" panose="020B0604020202020204" pitchFamily="34" charset="0"/>
                <a:ea typeface="Times New Roman" panose="02020603050405020304" pitchFamily="18" charset="0"/>
                <a:cs typeface="Arial" panose="020B0604020202020204" pitchFamily="34" charset="0"/>
              </a:rPr>
              <a:t>82,6% </a:t>
            </a:r>
            <a:r>
              <a:rPr lang="de-DE" dirty="0">
                <a:highlight>
                  <a:srgbClr val="FFFF00"/>
                </a:highlight>
                <a:latin typeface="Arial" panose="020B0604020202020204" pitchFamily="34" charset="0"/>
                <a:ea typeface="Times New Roman" panose="02020603050405020304" pitchFamily="18" charset="0"/>
                <a:cs typeface="Arial" panose="020B0604020202020204" pitchFamily="34" charset="0"/>
              </a:rPr>
              <a:t>vào </a:t>
            </a:r>
            <a:r>
              <a:rPr lang="de-DE" dirty="0">
                <a:latin typeface="Arial" panose="020B0604020202020204" pitchFamily="34" charset="0"/>
                <a:ea typeface="Times New Roman" panose="02020603050405020304" pitchFamily="18" charset="0"/>
                <a:cs typeface="Arial" panose="020B0604020202020204" pitchFamily="34" charset="0"/>
              </a:rPr>
              <a:t>tốc độ tăng chung của nền kinh tế;</a:t>
            </a:r>
          </a:p>
          <a:p>
            <a:pPr marL="159560" defTabSz="919063">
              <a:lnSpc>
                <a:spcPct val="150000"/>
              </a:lnSpc>
              <a:buClr>
                <a:srgbClr val="000000"/>
              </a:buClr>
              <a:buSzPts val="1100"/>
              <a:defRPr/>
            </a:pPr>
            <a:r>
              <a:rPr lang="de-DE" dirty="0">
                <a:latin typeface="Arial" panose="020B0604020202020204" pitchFamily="34" charset="0"/>
                <a:ea typeface="Times New Roman" panose="02020603050405020304" pitchFamily="18" charset="0"/>
                <a:cs typeface="Arial" panose="020B0604020202020204" pitchFamily="34" charset="0"/>
              </a:rPr>
              <a:t>+ Tích lũy tài sản </a:t>
            </a:r>
            <a:r>
              <a:rPr lang="de-DE" b="1" dirty="0">
                <a:latin typeface="Arial" panose="020B0604020202020204" pitchFamily="34" charset="0"/>
                <a:ea typeface="Times New Roman" panose="02020603050405020304" pitchFamily="18" charset="0"/>
                <a:cs typeface="Arial" panose="020B0604020202020204" pitchFamily="34" charset="0"/>
              </a:rPr>
              <a:t>tăng </a:t>
            </a:r>
            <a:r>
              <a:rPr lang="de-DE" b="1" dirty="0">
                <a:latin typeface="Arial" panose="020B0604020202020204" pitchFamily="34" charset="0"/>
                <a:ea typeface="Times New Roman" panose="02020603050405020304" pitchFamily="18" charset="0"/>
              </a:rPr>
              <a:t>5,61</a:t>
            </a:r>
            <a:r>
              <a:rPr lang="de-DE" b="1" dirty="0">
                <a:latin typeface="Arial" panose="020B0604020202020204" pitchFamily="34" charset="0"/>
                <a:ea typeface="Times New Roman" panose="02020603050405020304" pitchFamily="18" charset="0"/>
                <a:cs typeface="Arial" panose="020B0604020202020204" pitchFamily="34" charset="0"/>
              </a:rPr>
              <a:t>%</a:t>
            </a:r>
            <a:r>
              <a:rPr lang="de-DE" dirty="0">
                <a:latin typeface="Arial" panose="020B0604020202020204" pitchFamily="34" charset="0"/>
                <a:ea typeface="Times New Roman" panose="02020603050405020304" pitchFamily="18" charset="0"/>
                <a:cs typeface="Arial" panose="020B0604020202020204" pitchFamily="34" charset="0"/>
              </a:rPr>
              <a:t>; đóng góp </a:t>
            </a:r>
            <a:r>
              <a:rPr lang="de-DE" b="1" dirty="0">
                <a:highlight>
                  <a:srgbClr val="FFFF00"/>
                </a:highlight>
                <a:latin typeface="Arial" panose="020B0604020202020204" pitchFamily="34" charset="0"/>
                <a:ea typeface="Times New Roman" panose="02020603050405020304" pitchFamily="18" charset="0"/>
                <a:cs typeface="Arial" panose="020B0604020202020204" pitchFamily="34" charset="0"/>
              </a:rPr>
              <a:t>43,78% </a:t>
            </a:r>
            <a:r>
              <a:rPr lang="de-DE" dirty="0">
                <a:latin typeface="Arial" panose="020B0604020202020204" pitchFamily="34" charset="0"/>
                <a:ea typeface="Times New Roman" panose="02020603050405020304" pitchFamily="18" charset="0"/>
                <a:cs typeface="Arial" panose="020B0604020202020204" pitchFamily="34" charset="0"/>
              </a:rPr>
              <a:t>vào tốc độ tăng chung;</a:t>
            </a:r>
          </a:p>
          <a:p>
            <a:pPr marL="159560" defTabSz="919063">
              <a:lnSpc>
                <a:spcPct val="150000"/>
              </a:lnSpc>
              <a:buClr>
                <a:srgbClr val="000000"/>
              </a:buClr>
              <a:buSzPts val="1100"/>
              <a:defRPr/>
            </a:pPr>
            <a:r>
              <a:rPr lang="de-DE" dirty="0">
                <a:latin typeface="Arial" panose="020B0604020202020204" pitchFamily="34" charset="0"/>
                <a:ea typeface="Times New Roman" panose="02020603050405020304" pitchFamily="18" charset="0"/>
                <a:cs typeface="Arial" panose="020B0604020202020204" pitchFamily="34" charset="0"/>
              </a:rPr>
              <a:t>+ Xuất khẩu hàng hóa và dịch vụ </a:t>
            </a:r>
            <a:r>
              <a:rPr lang="de-DE" b="1" dirty="0">
                <a:latin typeface="Arial" panose="020B0604020202020204" pitchFamily="34" charset="0"/>
                <a:ea typeface="Times New Roman" panose="02020603050405020304" pitchFamily="18" charset="0"/>
                <a:cs typeface="Arial" panose="020B0604020202020204" pitchFamily="34" charset="0"/>
              </a:rPr>
              <a:t>giảm</a:t>
            </a:r>
            <a:r>
              <a:rPr lang="de-DE" dirty="0">
                <a:latin typeface="Arial" panose="020B0604020202020204" pitchFamily="34" charset="0"/>
                <a:ea typeface="Times New Roman" panose="02020603050405020304" pitchFamily="18" charset="0"/>
                <a:cs typeface="Arial" panose="020B0604020202020204" pitchFamily="34" charset="0"/>
              </a:rPr>
              <a:t> </a:t>
            </a:r>
            <a:r>
              <a:rPr lang="de-DE" b="1" dirty="0">
                <a:highlight>
                  <a:srgbClr val="FFFF00"/>
                </a:highlight>
                <a:latin typeface="Arial" panose="020B0604020202020204" pitchFamily="34" charset="0"/>
                <a:ea typeface="Times New Roman" panose="02020603050405020304" pitchFamily="18" charset="0"/>
              </a:rPr>
              <a:t>6,14</a:t>
            </a:r>
            <a:r>
              <a:rPr lang="de-DE" b="1" dirty="0">
                <a:latin typeface="Arial" panose="020B0604020202020204" pitchFamily="34" charset="0"/>
                <a:ea typeface="Times New Roman" panose="02020603050405020304" pitchFamily="18" charset="0"/>
                <a:cs typeface="Arial" panose="020B0604020202020204" pitchFamily="34" charset="0"/>
              </a:rPr>
              <a:t>%; </a:t>
            </a:r>
            <a:r>
              <a:rPr lang="de-DE" dirty="0">
                <a:latin typeface="Arial" panose="020B0604020202020204" pitchFamily="34" charset="0"/>
                <a:ea typeface="Times New Roman" panose="02020603050405020304" pitchFamily="18" charset="0"/>
                <a:cs typeface="Arial" panose="020B0604020202020204" pitchFamily="34" charset="0"/>
              </a:rPr>
              <a:t>nhập khẩu hàng hóa và dịch vụ </a:t>
            </a:r>
            <a:r>
              <a:rPr lang="de-DE" b="1" dirty="0">
                <a:highlight>
                  <a:srgbClr val="FFFF00"/>
                </a:highlight>
                <a:latin typeface="Arial" panose="020B0604020202020204" pitchFamily="34" charset="0"/>
                <a:ea typeface="Times New Roman" panose="02020603050405020304" pitchFamily="18" charset="0"/>
                <a:cs typeface="Arial" panose="020B0604020202020204" pitchFamily="34" charset="0"/>
              </a:rPr>
              <a:t>giảm</a:t>
            </a:r>
            <a:r>
              <a:rPr lang="de-DE" b="1" dirty="0">
                <a:highlight>
                  <a:srgbClr val="FFFF00"/>
                </a:highlight>
                <a:latin typeface="Arial" panose="020B0604020202020204" pitchFamily="34" charset="0"/>
                <a:ea typeface="Times New Roman" panose="02020603050405020304" pitchFamily="18" charset="0"/>
              </a:rPr>
              <a:t> 4,83%</a:t>
            </a:r>
            <a:r>
              <a:rPr lang="vi-VN" b="1" dirty="0">
                <a:highlight>
                  <a:srgbClr val="FFFF00"/>
                </a:highlight>
                <a:latin typeface="Arial" panose="020B0604020202020204" pitchFamily="34" charset="0"/>
                <a:ea typeface="Times New Roman" panose="02020603050405020304" pitchFamily="18" charset="0"/>
                <a:cs typeface="Arial" panose="020B0604020202020204" pitchFamily="34" charset="0"/>
              </a:rPr>
              <a:t>;  </a:t>
            </a:r>
            <a:r>
              <a:rPr lang="de-DE" sz="1800" dirty="0">
                <a:latin typeface="Arial" panose="020B0604020202020204" pitchFamily="34" charset="0"/>
                <a:ea typeface="Times New Roman" panose="02020603050405020304" pitchFamily="18" charset="0"/>
              </a:rPr>
              <a:t>chênh lệch xuất, nhập khẩu hàng hóa và dịch vụ làm giảm </a:t>
            </a:r>
            <a:r>
              <a:rPr lang="de-DE" sz="1800" b="1" dirty="0">
                <a:highlight>
                  <a:srgbClr val="FFFF00"/>
                </a:highlight>
                <a:latin typeface="Arial" panose="020B0604020202020204" pitchFamily="34" charset="0"/>
                <a:ea typeface="Times New Roman" panose="02020603050405020304" pitchFamily="18" charset="0"/>
              </a:rPr>
              <a:t>26,38%.</a:t>
            </a:r>
            <a:r>
              <a:rPr lang="vi-VN" sz="2000" b="1" dirty="0">
                <a:highlight>
                  <a:srgbClr val="FFFF00"/>
                </a:highlight>
              </a:rPr>
              <a:t> </a:t>
            </a:r>
            <a:endParaRPr lang="en-US" b="1" dirty="0">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9390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87675" y="479425"/>
            <a:ext cx="4264025" cy="2398713"/>
          </a:xfrm>
        </p:spPr>
      </p:sp>
      <p:sp>
        <p:nvSpPr>
          <p:cNvPr id="3" name="Notes Placeholder 2"/>
          <p:cNvSpPr>
            <a:spLocks noGrp="1"/>
          </p:cNvSpPr>
          <p:nvPr>
            <p:ph type="body" idx="1"/>
          </p:nvPr>
        </p:nvSpPr>
        <p:spPr/>
        <p:txBody>
          <a:bodyPr/>
          <a:lstStyle/>
          <a:p>
            <a:pPr marL="159560" defTabSz="919063">
              <a:lnSpc>
                <a:spcPct val="150000"/>
              </a:lnSpc>
              <a:buClr>
                <a:srgbClr val="000000"/>
              </a:buClr>
              <a:buSzPts val="1100"/>
              <a:defRPr/>
            </a:pPr>
            <a:r>
              <a:rPr lang="de-DE" spc="-10" dirty="0">
                <a:latin typeface="Arial" panose="020B0604020202020204" pitchFamily="34" charset="0"/>
                <a:ea typeface="Times New Roman" panose="02020603050405020304" pitchFamily="18" charset="0"/>
                <a:cs typeface="Arial" panose="020B0604020202020204" pitchFamily="34" charset="0"/>
              </a:rPr>
              <a:t>Tăng trưởng kinh tế trong quý 4 năm 2022:</a:t>
            </a:r>
          </a:p>
          <a:p>
            <a:pPr marL="159560" defTabSz="919063">
              <a:lnSpc>
                <a:spcPct val="150000"/>
              </a:lnSpc>
              <a:buClr>
                <a:srgbClr val="000000"/>
              </a:buClr>
              <a:buSzPts val="1100"/>
              <a:defRPr/>
            </a:pPr>
            <a:r>
              <a:rPr lang="de-DE" spc="-10" dirty="0">
                <a:latin typeface="Arial" panose="020B0604020202020204" pitchFamily="34" charset="0"/>
                <a:ea typeface="Times New Roman" panose="02020603050405020304" pitchFamily="18" charset="0"/>
                <a:cs typeface="Arial" panose="020B0604020202020204" pitchFamily="34" charset="0"/>
              </a:rPr>
              <a:t>- Theo phương pháp sản xuất:</a:t>
            </a:r>
          </a:p>
          <a:p>
            <a:pPr marL="159560" defTabSz="919063">
              <a:lnSpc>
                <a:spcPct val="150000"/>
              </a:lnSpc>
              <a:buClr>
                <a:srgbClr val="000000"/>
              </a:buClr>
              <a:buSzPts val="1100"/>
              <a:defRPr/>
            </a:pPr>
            <a:r>
              <a:rPr lang="de-DE" spc="-10" dirty="0">
                <a:latin typeface="Arial" panose="020B0604020202020204" pitchFamily="34" charset="0"/>
                <a:ea typeface="Times New Roman" panose="02020603050405020304" pitchFamily="18" charset="0"/>
                <a:cs typeface="Arial" panose="020B0604020202020204" pitchFamily="34" charset="0"/>
              </a:rPr>
              <a:t>+ Khu vực nông, lâm nghiệp và thủy sản </a:t>
            </a:r>
            <a:r>
              <a:rPr lang="de-DE" dirty="0">
                <a:latin typeface="Arial" panose="020B0604020202020204" pitchFamily="34" charset="0"/>
                <a:ea typeface="Times New Roman" panose="02020603050405020304" pitchFamily="18" charset="0"/>
              </a:rPr>
              <a:t>tăng </a:t>
            </a:r>
            <a:r>
              <a:rPr lang="de-DE" b="1" dirty="0">
                <a:latin typeface="Arial" panose="020B0604020202020204" pitchFamily="34" charset="0"/>
                <a:ea typeface="Times New Roman" panose="02020603050405020304" pitchFamily="18" charset="0"/>
              </a:rPr>
              <a:t>3,85%,</a:t>
            </a:r>
            <a:r>
              <a:rPr lang="de-DE" dirty="0">
                <a:latin typeface="Arial" panose="020B0604020202020204" pitchFamily="34" charset="0"/>
                <a:ea typeface="Times New Roman" panose="02020603050405020304" pitchFamily="18" charset="0"/>
              </a:rPr>
              <a:t> </a:t>
            </a:r>
            <a:r>
              <a:rPr lang="de-DE" spc="-10" dirty="0">
                <a:latin typeface="Arial" panose="020B0604020202020204" pitchFamily="34" charset="0"/>
                <a:ea typeface="Times New Roman" panose="02020603050405020304" pitchFamily="18" charset="0"/>
                <a:cs typeface="Arial" panose="020B0604020202020204" pitchFamily="34" charset="0"/>
              </a:rPr>
              <a:t>đóng góp </a:t>
            </a:r>
            <a:r>
              <a:rPr lang="de-DE" b="1" spc="-10" dirty="0">
                <a:latin typeface="Arial" panose="020B0604020202020204" pitchFamily="34" charset="0"/>
                <a:ea typeface="Times New Roman" panose="02020603050405020304" pitchFamily="18" charset="0"/>
                <a:cs typeface="Arial" panose="020B0604020202020204" pitchFamily="34" charset="0"/>
              </a:rPr>
              <a:t>8,36%</a:t>
            </a:r>
            <a:r>
              <a:rPr lang="de-DE" spc="-10" dirty="0">
                <a:latin typeface="Arial" panose="020B0604020202020204" pitchFamily="34" charset="0"/>
                <a:ea typeface="Times New Roman" panose="02020603050405020304" pitchFamily="18" charset="0"/>
                <a:cs typeface="Arial" panose="020B0604020202020204" pitchFamily="34" charset="0"/>
              </a:rPr>
              <a:t> vào mức tăng tổng giá trị tăng thêm của toàn nền kinh tế; </a:t>
            </a:r>
          </a:p>
          <a:p>
            <a:pPr marL="159560" defTabSz="919063">
              <a:lnSpc>
                <a:spcPct val="150000"/>
              </a:lnSpc>
              <a:buClr>
                <a:srgbClr val="000000"/>
              </a:buClr>
              <a:buSzPts val="1100"/>
              <a:defRPr/>
            </a:pPr>
            <a:r>
              <a:rPr lang="de-DE" spc="-10" dirty="0">
                <a:latin typeface="Arial" panose="020B0604020202020204" pitchFamily="34" charset="0"/>
                <a:ea typeface="Times New Roman" panose="02020603050405020304" pitchFamily="18" charset="0"/>
                <a:cs typeface="Arial" panose="020B0604020202020204" pitchFamily="34" charset="0"/>
              </a:rPr>
              <a:t>+ Khu vực công nghiệp và xây dựng </a:t>
            </a:r>
            <a:r>
              <a:rPr lang="de-DE" b="1" spc="-10" dirty="0">
                <a:latin typeface="Arial" panose="020B0604020202020204" pitchFamily="34" charset="0"/>
                <a:ea typeface="Times New Roman" panose="02020603050405020304" pitchFamily="18" charset="0"/>
                <a:cs typeface="Arial" panose="020B0604020202020204" pitchFamily="34" charset="0"/>
              </a:rPr>
              <a:t>tăng </a:t>
            </a:r>
            <a:r>
              <a:rPr lang="de-DE" b="1" dirty="0">
                <a:latin typeface="Arial" panose="020B0604020202020204" pitchFamily="34" charset="0"/>
                <a:ea typeface="Times New Roman" panose="02020603050405020304" pitchFamily="18" charset="0"/>
              </a:rPr>
              <a:t>4,22%</a:t>
            </a:r>
            <a:r>
              <a:rPr lang="de-DE" b="1" spc="-10" dirty="0">
                <a:latin typeface="Arial" panose="020B0604020202020204" pitchFamily="34" charset="0"/>
                <a:ea typeface="Times New Roman" panose="02020603050405020304" pitchFamily="18" charset="0"/>
                <a:cs typeface="Arial" panose="020B0604020202020204" pitchFamily="34" charset="0"/>
              </a:rPr>
              <a:t>%, </a:t>
            </a:r>
            <a:r>
              <a:rPr lang="de-DE" spc="-10" dirty="0">
                <a:latin typeface="Arial" panose="020B0604020202020204" pitchFamily="34" charset="0"/>
                <a:ea typeface="Times New Roman" panose="02020603050405020304" pitchFamily="18" charset="0"/>
                <a:cs typeface="Arial" panose="020B0604020202020204" pitchFamily="34" charset="0"/>
              </a:rPr>
              <a:t>đóng góp </a:t>
            </a:r>
            <a:r>
              <a:rPr lang="de-DE" b="1" spc="-10" dirty="0">
                <a:latin typeface="Arial" panose="020B0604020202020204" pitchFamily="34" charset="0"/>
                <a:ea typeface="Times New Roman" panose="02020603050405020304" pitchFamily="18" charset="0"/>
                <a:cs typeface="Arial" panose="020B0604020202020204" pitchFamily="34" charset="0"/>
              </a:rPr>
              <a:t>28,64%</a:t>
            </a:r>
            <a:r>
              <a:rPr lang="de-DE" spc="-10" dirty="0">
                <a:latin typeface="Arial" panose="020B0604020202020204" pitchFamily="34" charset="0"/>
                <a:ea typeface="Times New Roman" panose="02020603050405020304" pitchFamily="18" charset="0"/>
                <a:cs typeface="Arial" panose="020B0604020202020204" pitchFamily="34" charset="0"/>
              </a:rPr>
              <a:t>; </a:t>
            </a:r>
          </a:p>
          <a:p>
            <a:pPr marL="159560" defTabSz="919063">
              <a:lnSpc>
                <a:spcPct val="150000"/>
              </a:lnSpc>
              <a:buClr>
                <a:srgbClr val="000000"/>
              </a:buClr>
              <a:buSzPts val="1100"/>
              <a:defRPr/>
            </a:pPr>
            <a:r>
              <a:rPr lang="de-DE" spc="-10" dirty="0">
                <a:latin typeface="Arial" panose="020B0604020202020204" pitchFamily="34" charset="0"/>
                <a:ea typeface="Times New Roman" panose="02020603050405020304" pitchFamily="18" charset="0"/>
                <a:cs typeface="Arial" panose="020B0604020202020204" pitchFamily="34" charset="0"/>
              </a:rPr>
              <a:t>+ Khu vực dịch vụ </a:t>
            </a:r>
            <a:r>
              <a:rPr lang="de-DE" b="1" spc="-10" dirty="0">
                <a:latin typeface="Arial" panose="020B0604020202020204" pitchFamily="34" charset="0"/>
                <a:ea typeface="Times New Roman" panose="02020603050405020304" pitchFamily="18" charset="0"/>
                <a:cs typeface="Arial" panose="020B0604020202020204" pitchFamily="34" charset="0"/>
              </a:rPr>
              <a:t>tăng </a:t>
            </a:r>
            <a:r>
              <a:rPr lang="de-DE" b="1" dirty="0">
                <a:latin typeface="Arial" panose="020B0604020202020204" pitchFamily="34" charset="0"/>
                <a:ea typeface="Times New Roman" panose="02020603050405020304" pitchFamily="18" charset="0"/>
              </a:rPr>
              <a:t>8,12</a:t>
            </a:r>
            <a:r>
              <a:rPr lang="de-DE" b="1" spc="-10" dirty="0">
                <a:latin typeface="Arial" panose="020B0604020202020204" pitchFamily="34" charset="0"/>
                <a:ea typeface="Times New Roman" panose="02020603050405020304" pitchFamily="18" charset="0"/>
                <a:cs typeface="Arial" panose="020B0604020202020204" pitchFamily="34" charset="0"/>
              </a:rPr>
              <a:t>%, </a:t>
            </a:r>
            <a:r>
              <a:rPr lang="de-DE" spc="-10" dirty="0">
                <a:latin typeface="Arial" panose="020B0604020202020204" pitchFamily="34" charset="0"/>
                <a:ea typeface="Times New Roman" panose="02020603050405020304" pitchFamily="18" charset="0"/>
                <a:cs typeface="Arial" panose="020B0604020202020204" pitchFamily="34" charset="0"/>
              </a:rPr>
              <a:t>đóng góp </a:t>
            </a:r>
            <a:r>
              <a:rPr lang="de-DE" b="1" spc="-10" dirty="0">
                <a:latin typeface="Arial" panose="020B0604020202020204" pitchFamily="34" charset="0"/>
                <a:ea typeface="Times New Roman" panose="02020603050405020304" pitchFamily="18" charset="0"/>
                <a:cs typeface="Arial" panose="020B0604020202020204" pitchFamily="34" charset="0"/>
              </a:rPr>
              <a:t>63%</a:t>
            </a:r>
            <a:r>
              <a:rPr lang="de-DE" spc="-10" dirty="0">
                <a:latin typeface="Arial" panose="020B0604020202020204" pitchFamily="34" charset="0"/>
                <a:ea typeface="Times New Roman" panose="02020603050405020304" pitchFamily="18" charset="0"/>
                <a:cs typeface="Arial" panose="020B0604020202020204" pitchFamily="34" charset="0"/>
              </a:rPr>
              <a:t>. </a:t>
            </a:r>
          </a:p>
          <a:p>
            <a:pPr marL="159560" defTabSz="919063">
              <a:lnSpc>
                <a:spcPct val="150000"/>
              </a:lnSpc>
              <a:buClr>
                <a:srgbClr val="000000"/>
              </a:buClr>
              <a:buSzPts val="1100"/>
              <a:defRPr/>
            </a:pPr>
            <a:r>
              <a:rPr lang="de-DE" dirty="0">
                <a:latin typeface="Arial" panose="020B0604020202020204" pitchFamily="34" charset="0"/>
                <a:ea typeface="Times New Roman" panose="02020603050405020304" pitchFamily="18" charset="0"/>
                <a:cs typeface="Arial" panose="020B0604020202020204" pitchFamily="34" charset="0"/>
              </a:rPr>
              <a:t>- Theo phương pháp sử dụng:</a:t>
            </a:r>
          </a:p>
          <a:p>
            <a:pPr marL="159560" defTabSz="919063">
              <a:lnSpc>
                <a:spcPct val="150000"/>
              </a:lnSpc>
              <a:buClr>
                <a:srgbClr val="000000"/>
              </a:buClr>
              <a:buSzPts val="1100"/>
              <a:defRPr/>
            </a:pPr>
            <a:r>
              <a:rPr lang="de-DE" dirty="0">
                <a:latin typeface="Arial" panose="020B0604020202020204" pitchFamily="34" charset="0"/>
                <a:ea typeface="Times New Roman" panose="02020603050405020304" pitchFamily="18" charset="0"/>
                <a:cs typeface="Arial" panose="020B0604020202020204" pitchFamily="34" charset="0"/>
              </a:rPr>
              <a:t>+ Tiêu dùng cuối cùng </a:t>
            </a:r>
            <a:r>
              <a:rPr lang="de-DE" b="1" dirty="0">
                <a:latin typeface="Arial" panose="020B0604020202020204" pitchFamily="34" charset="0"/>
                <a:ea typeface="Times New Roman" panose="02020603050405020304" pitchFamily="18" charset="0"/>
                <a:cs typeface="Arial" panose="020B0604020202020204" pitchFamily="34" charset="0"/>
              </a:rPr>
              <a:t>tăng </a:t>
            </a:r>
            <a:r>
              <a:rPr lang="de-DE" b="1" dirty="0">
                <a:latin typeface="Arial" panose="020B0604020202020204" pitchFamily="34" charset="0"/>
                <a:ea typeface="Times New Roman" panose="02020603050405020304" pitchFamily="18" charset="0"/>
              </a:rPr>
              <a:t>7,12</a:t>
            </a:r>
            <a:r>
              <a:rPr lang="de-DE" b="1" dirty="0">
                <a:latin typeface="Arial" panose="020B0604020202020204" pitchFamily="34" charset="0"/>
                <a:ea typeface="Times New Roman" panose="02020603050405020304" pitchFamily="18" charset="0"/>
                <a:cs typeface="Arial" panose="020B0604020202020204" pitchFamily="34" charset="0"/>
              </a:rPr>
              <a:t>% </a:t>
            </a:r>
            <a:r>
              <a:rPr lang="de-DE" dirty="0">
                <a:latin typeface="Arial" panose="020B0604020202020204" pitchFamily="34" charset="0"/>
                <a:ea typeface="Times New Roman" panose="02020603050405020304" pitchFamily="18" charset="0"/>
                <a:cs typeface="Arial" panose="020B0604020202020204" pitchFamily="34" charset="0"/>
              </a:rPr>
              <a:t>so với cùng kỳ năm trước; đóng góp </a:t>
            </a:r>
            <a:r>
              <a:rPr lang="de-DE" b="1" dirty="0">
                <a:highlight>
                  <a:srgbClr val="FFFF00"/>
                </a:highlight>
                <a:latin typeface="Arial" panose="020B0604020202020204" pitchFamily="34" charset="0"/>
                <a:ea typeface="Times New Roman" panose="02020603050405020304" pitchFamily="18" charset="0"/>
                <a:cs typeface="Arial" panose="020B0604020202020204" pitchFamily="34" charset="0"/>
              </a:rPr>
              <a:t>82,6% </a:t>
            </a:r>
            <a:r>
              <a:rPr lang="de-DE" dirty="0">
                <a:highlight>
                  <a:srgbClr val="FFFF00"/>
                </a:highlight>
                <a:latin typeface="Arial" panose="020B0604020202020204" pitchFamily="34" charset="0"/>
                <a:ea typeface="Times New Roman" panose="02020603050405020304" pitchFamily="18" charset="0"/>
                <a:cs typeface="Arial" panose="020B0604020202020204" pitchFamily="34" charset="0"/>
              </a:rPr>
              <a:t>vào </a:t>
            </a:r>
            <a:r>
              <a:rPr lang="de-DE" dirty="0">
                <a:latin typeface="Arial" panose="020B0604020202020204" pitchFamily="34" charset="0"/>
                <a:ea typeface="Times New Roman" panose="02020603050405020304" pitchFamily="18" charset="0"/>
                <a:cs typeface="Arial" panose="020B0604020202020204" pitchFamily="34" charset="0"/>
              </a:rPr>
              <a:t>tốc độ tăng chung của nền kinh tế;</a:t>
            </a:r>
          </a:p>
          <a:p>
            <a:pPr marL="159560" defTabSz="919063">
              <a:lnSpc>
                <a:spcPct val="150000"/>
              </a:lnSpc>
              <a:buClr>
                <a:srgbClr val="000000"/>
              </a:buClr>
              <a:buSzPts val="1100"/>
              <a:defRPr/>
            </a:pPr>
            <a:r>
              <a:rPr lang="de-DE" dirty="0">
                <a:latin typeface="Arial" panose="020B0604020202020204" pitchFamily="34" charset="0"/>
                <a:ea typeface="Times New Roman" panose="02020603050405020304" pitchFamily="18" charset="0"/>
                <a:cs typeface="Arial" panose="020B0604020202020204" pitchFamily="34" charset="0"/>
              </a:rPr>
              <a:t>+ Tích lũy tài sản </a:t>
            </a:r>
            <a:r>
              <a:rPr lang="de-DE" b="1" dirty="0">
                <a:latin typeface="Arial" panose="020B0604020202020204" pitchFamily="34" charset="0"/>
                <a:ea typeface="Times New Roman" panose="02020603050405020304" pitchFamily="18" charset="0"/>
                <a:cs typeface="Arial" panose="020B0604020202020204" pitchFamily="34" charset="0"/>
              </a:rPr>
              <a:t>tăng </a:t>
            </a:r>
            <a:r>
              <a:rPr lang="de-DE" b="1" dirty="0">
                <a:latin typeface="Arial" panose="020B0604020202020204" pitchFamily="34" charset="0"/>
                <a:ea typeface="Times New Roman" panose="02020603050405020304" pitchFamily="18" charset="0"/>
              </a:rPr>
              <a:t>5,61</a:t>
            </a:r>
            <a:r>
              <a:rPr lang="de-DE" b="1" dirty="0">
                <a:latin typeface="Arial" panose="020B0604020202020204" pitchFamily="34" charset="0"/>
                <a:ea typeface="Times New Roman" panose="02020603050405020304" pitchFamily="18" charset="0"/>
                <a:cs typeface="Arial" panose="020B0604020202020204" pitchFamily="34" charset="0"/>
              </a:rPr>
              <a:t>%</a:t>
            </a:r>
            <a:r>
              <a:rPr lang="de-DE" dirty="0">
                <a:latin typeface="Arial" panose="020B0604020202020204" pitchFamily="34" charset="0"/>
                <a:ea typeface="Times New Roman" panose="02020603050405020304" pitchFamily="18" charset="0"/>
                <a:cs typeface="Arial" panose="020B0604020202020204" pitchFamily="34" charset="0"/>
              </a:rPr>
              <a:t>; đóng góp </a:t>
            </a:r>
            <a:r>
              <a:rPr lang="de-DE" b="1" dirty="0">
                <a:highlight>
                  <a:srgbClr val="FFFF00"/>
                </a:highlight>
                <a:latin typeface="Arial" panose="020B0604020202020204" pitchFamily="34" charset="0"/>
                <a:ea typeface="Times New Roman" panose="02020603050405020304" pitchFamily="18" charset="0"/>
                <a:cs typeface="Arial" panose="020B0604020202020204" pitchFamily="34" charset="0"/>
              </a:rPr>
              <a:t>43,78% </a:t>
            </a:r>
            <a:r>
              <a:rPr lang="de-DE" dirty="0">
                <a:latin typeface="Arial" panose="020B0604020202020204" pitchFamily="34" charset="0"/>
                <a:ea typeface="Times New Roman" panose="02020603050405020304" pitchFamily="18" charset="0"/>
                <a:cs typeface="Arial" panose="020B0604020202020204" pitchFamily="34" charset="0"/>
              </a:rPr>
              <a:t>vào tốc độ tăng chung;</a:t>
            </a:r>
          </a:p>
          <a:p>
            <a:pPr marL="159560" defTabSz="919063">
              <a:lnSpc>
                <a:spcPct val="150000"/>
              </a:lnSpc>
              <a:buClr>
                <a:srgbClr val="000000"/>
              </a:buClr>
              <a:buSzPts val="1100"/>
              <a:defRPr/>
            </a:pPr>
            <a:r>
              <a:rPr lang="de-DE" dirty="0">
                <a:latin typeface="Arial" panose="020B0604020202020204" pitchFamily="34" charset="0"/>
                <a:ea typeface="Times New Roman" panose="02020603050405020304" pitchFamily="18" charset="0"/>
                <a:cs typeface="Arial" panose="020B0604020202020204" pitchFamily="34" charset="0"/>
              </a:rPr>
              <a:t>+ Xuất khẩu hàng hóa và dịch vụ </a:t>
            </a:r>
            <a:r>
              <a:rPr lang="de-DE" b="1" dirty="0">
                <a:latin typeface="Arial" panose="020B0604020202020204" pitchFamily="34" charset="0"/>
                <a:ea typeface="Times New Roman" panose="02020603050405020304" pitchFamily="18" charset="0"/>
                <a:cs typeface="Arial" panose="020B0604020202020204" pitchFamily="34" charset="0"/>
              </a:rPr>
              <a:t>giảm</a:t>
            </a:r>
            <a:r>
              <a:rPr lang="de-DE" dirty="0">
                <a:latin typeface="Arial" panose="020B0604020202020204" pitchFamily="34" charset="0"/>
                <a:ea typeface="Times New Roman" panose="02020603050405020304" pitchFamily="18" charset="0"/>
                <a:cs typeface="Arial" panose="020B0604020202020204" pitchFamily="34" charset="0"/>
              </a:rPr>
              <a:t> </a:t>
            </a:r>
            <a:r>
              <a:rPr lang="de-DE" b="1" dirty="0">
                <a:highlight>
                  <a:srgbClr val="FFFF00"/>
                </a:highlight>
                <a:latin typeface="Arial" panose="020B0604020202020204" pitchFamily="34" charset="0"/>
                <a:ea typeface="Times New Roman" panose="02020603050405020304" pitchFamily="18" charset="0"/>
              </a:rPr>
              <a:t>6,14</a:t>
            </a:r>
            <a:r>
              <a:rPr lang="de-DE" b="1" dirty="0">
                <a:latin typeface="Arial" panose="020B0604020202020204" pitchFamily="34" charset="0"/>
                <a:ea typeface="Times New Roman" panose="02020603050405020304" pitchFamily="18" charset="0"/>
                <a:cs typeface="Arial" panose="020B0604020202020204" pitchFamily="34" charset="0"/>
              </a:rPr>
              <a:t>%; </a:t>
            </a:r>
            <a:r>
              <a:rPr lang="de-DE" dirty="0">
                <a:latin typeface="Arial" panose="020B0604020202020204" pitchFamily="34" charset="0"/>
                <a:ea typeface="Times New Roman" panose="02020603050405020304" pitchFamily="18" charset="0"/>
                <a:cs typeface="Arial" panose="020B0604020202020204" pitchFamily="34" charset="0"/>
              </a:rPr>
              <a:t>nhập khẩu hàng hóa và dịch vụ </a:t>
            </a:r>
            <a:r>
              <a:rPr lang="de-DE" b="1" dirty="0">
                <a:highlight>
                  <a:srgbClr val="FFFF00"/>
                </a:highlight>
                <a:latin typeface="Arial" panose="020B0604020202020204" pitchFamily="34" charset="0"/>
                <a:ea typeface="Times New Roman" panose="02020603050405020304" pitchFamily="18" charset="0"/>
                <a:cs typeface="Arial" panose="020B0604020202020204" pitchFamily="34" charset="0"/>
              </a:rPr>
              <a:t>giảm</a:t>
            </a:r>
            <a:r>
              <a:rPr lang="de-DE" b="1" dirty="0">
                <a:highlight>
                  <a:srgbClr val="FFFF00"/>
                </a:highlight>
                <a:latin typeface="Arial" panose="020B0604020202020204" pitchFamily="34" charset="0"/>
                <a:ea typeface="Times New Roman" panose="02020603050405020304" pitchFamily="18" charset="0"/>
              </a:rPr>
              <a:t> 4,83%</a:t>
            </a:r>
            <a:r>
              <a:rPr lang="vi-VN" b="1" dirty="0">
                <a:highlight>
                  <a:srgbClr val="FFFF00"/>
                </a:highlight>
                <a:latin typeface="Arial" panose="020B0604020202020204" pitchFamily="34" charset="0"/>
                <a:ea typeface="Times New Roman" panose="02020603050405020304" pitchFamily="18" charset="0"/>
                <a:cs typeface="Arial" panose="020B0604020202020204" pitchFamily="34" charset="0"/>
              </a:rPr>
              <a:t>;  </a:t>
            </a:r>
            <a:r>
              <a:rPr lang="de-DE" sz="1800" dirty="0">
                <a:latin typeface="Arial" panose="020B0604020202020204" pitchFamily="34" charset="0"/>
                <a:ea typeface="Times New Roman" panose="02020603050405020304" pitchFamily="18" charset="0"/>
              </a:rPr>
              <a:t>chênh lệch xuất, nhập khẩu hàng hóa và dịch vụ làm giảm </a:t>
            </a:r>
            <a:r>
              <a:rPr lang="de-DE" sz="1800" b="1" dirty="0">
                <a:highlight>
                  <a:srgbClr val="FFFF00"/>
                </a:highlight>
                <a:latin typeface="Arial" panose="020B0604020202020204" pitchFamily="34" charset="0"/>
                <a:ea typeface="Times New Roman" panose="02020603050405020304" pitchFamily="18" charset="0"/>
              </a:rPr>
              <a:t>26,38%.</a:t>
            </a:r>
            <a:r>
              <a:rPr lang="vi-VN" sz="2000" b="1" dirty="0">
                <a:highlight>
                  <a:srgbClr val="FFFF00"/>
                </a:highlight>
              </a:rPr>
              <a:t> </a:t>
            </a:r>
            <a:endParaRPr lang="en-US" b="1" dirty="0">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1955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7"/>
              </a:spcBef>
              <a:buSzPct val="100000"/>
            </a:pPr>
            <a:endParaRPr lang="en-US" sz="2400">
              <a:solidFill>
                <a:prstClr val="black"/>
              </a:solidFill>
              <a:latin typeface="Arial" pitchFamily="34" charset="0"/>
              <a:cs typeface="Arial" pitchFamily="34" charset="0"/>
            </a:endParaRPr>
          </a:p>
          <a:p>
            <a:pPr marL="0" lvl="1" algn="just" defTabSz="919063">
              <a:spcBef>
                <a:spcPts val="437"/>
              </a:spcBef>
              <a:buSzPct val="100000"/>
              <a:defRPr/>
            </a:pPr>
            <a:endParaRPr lang="en-US" sz="2800">
              <a:solidFill>
                <a:prstClr val="black"/>
              </a:solidFill>
              <a:latin typeface="Arial" pitchFamily="34" charset="0"/>
              <a:cs typeface="Arial" pitchFamily="34" charset="0"/>
            </a:endParaRPr>
          </a:p>
          <a:p>
            <a:pPr marL="0" lvl="1" algn="just">
              <a:spcBef>
                <a:spcPts val="437"/>
              </a:spcBef>
              <a:buSzPct val="100000"/>
            </a:pPr>
            <a:endParaRPr lang="en-US" sz="2800">
              <a:solidFill>
                <a:prstClr val="black"/>
              </a:solidFill>
              <a:latin typeface="Arial" pitchFamily="34" charset="0"/>
              <a:cs typeface="Arial" pitchFamily="34" charset="0"/>
            </a:endParaRPr>
          </a:p>
          <a:p>
            <a:pPr lvl="1" indent="-459532" algn="just">
              <a:spcBef>
                <a:spcPts val="437"/>
              </a:spcBef>
              <a:buSzPct val="100000"/>
              <a:buFontTx/>
              <a:buChar char="-"/>
            </a:pPr>
            <a:endParaRPr lang="en-US" sz="2800">
              <a:solidFill>
                <a:prstClr val="black"/>
              </a:solidFill>
              <a:latin typeface="Arial" pitchFamily="34" charset="0"/>
              <a:cs typeface="Arial" pitchFamily="34" charset="0"/>
            </a:endParaRPr>
          </a:p>
          <a:p>
            <a:pPr marL="344649" lvl="1" indent="-344649" algn="just">
              <a:spcBef>
                <a:spcPts val="437"/>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defTabSz="919063">
              <a:defRPr/>
            </a:pPr>
            <a:fld id="{B4F1694E-3169-44A7-8401-E9E00CD4E967}" type="slidenum">
              <a:rPr lang="en-US">
                <a:solidFill>
                  <a:prstClr val="black"/>
                </a:solidFill>
                <a:latin typeface="Calibri"/>
              </a:rPr>
              <a:pPr defTabSz="919063">
                <a:defRPr/>
              </a:pPr>
              <a:t>9</a:t>
            </a:fld>
            <a:endParaRPr lang="en-US">
              <a:solidFill>
                <a:prstClr val="black"/>
              </a:solidFill>
              <a:latin typeface="Calibri"/>
            </a:endParaRPr>
          </a:p>
        </p:txBody>
      </p:sp>
    </p:spTree>
    <p:extLst>
      <p:ext uri="{BB962C8B-B14F-4D97-AF65-F5344CB8AC3E}">
        <p14:creationId xmlns:p14="http://schemas.microsoft.com/office/powerpoint/2010/main" val="1770237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7"/>
              </a:spcBef>
              <a:buSzPct val="100000"/>
            </a:pPr>
            <a:endParaRPr lang="en-US" sz="2400">
              <a:solidFill>
                <a:prstClr val="black"/>
              </a:solidFill>
              <a:latin typeface="Arial" pitchFamily="34" charset="0"/>
              <a:cs typeface="Arial" pitchFamily="34" charset="0"/>
            </a:endParaRPr>
          </a:p>
          <a:p>
            <a:pPr marL="0" lvl="1" algn="just" defTabSz="919063">
              <a:spcBef>
                <a:spcPts val="437"/>
              </a:spcBef>
              <a:buSzPct val="100000"/>
              <a:defRPr/>
            </a:pPr>
            <a:endParaRPr lang="en-US" sz="2800">
              <a:solidFill>
                <a:prstClr val="black"/>
              </a:solidFill>
              <a:latin typeface="Arial" pitchFamily="34" charset="0"/>
              <a:cs typeface="Arial" pitchFamily="34" charset="0"/>
            </a:endParaRPr>
          </a:p>
          <a:p>
            <a:pPr marL="0" lvl="1" algn="just">
              <a:spcBef>
                <a:spcPts val="437"/>
              </a:spcBef>
              <a:buSzPct val="100000"/>
            </a:pPr>
            <a:endParaRPr lang="en-US" sz="2800">
              <a:solidFill>
                <a:prstClr val="black"/>
              </a:solidFill>
              <a:latin typeface="Arial" pitchFamily="34" charset="0"/>
              <a:cs typeface="Arial" pitchFamily="34" charset="0"/>
            </a:endParaRPr>
          </a:p>
          <a:p>
            <a:pPr lvl="1" indent="-459532" algn="just">
              <a:spcBef>
                <a:spcPts val="437"/>
              </a:spcBef>
              <a:buSzPct val="100000"/>
              <a:buFontTx/>
              <a:buChar char="-"/>
            </a:pPr>
            <a:endParaRPr lang="en-US" sz="2800">
              <a:solidFill>
                <a:prstClr val="black"/>
              </a:solidFill>
              <a:latin typeface="Arial" pitchFamily="34" charset="0"/>
              <a:cs typeface="Arial" pitchFamily="34" charset="0"/>
            </a:endParaRPr>
          </a:p>
          <a:p>
            <a:pPr marL="344649" lvl="1" indent="-344649" algn="just">
              <a:spcBef>
                <a:spcPts val="437"/>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defTabSz="919063">
              <a:defRPr/>
            </a:pPr>
            <a:fld id="{B4F1694E-3169-44A7-8401-E9E00CD4E967}" type="slidenum">
              <a:rPr lang="en-US">
                <a:solidFill>
                  <a:prstClr val="black"/>
                </a:solidFill>
                <a:latin typeface="Calibri"/>
              </a:rPr>
              <a:pPr defTabSz="919063">
                <a:defRPr/>
              </a:pPr>
              <a:t>10</a:t>
            </a:fld>
            <a:endParaRPr lang="en-US">
              <a:solidFill>
                <a:prstClr val="black"/>
              </a:solidFill>
              <a:latin typeface="Calibri"/>
            </a:endParaRPr>
          </a:p>
        </p:txBody>
      </p:sp>
    </p:spTree>
    <p:extLst>
      <p:ext uri="{BB962C8B-B14F-4D97-AF65-F5344CB8AC3E}">
        <p14:creationId xmlns:p14="http://schemas.microsoft.com/office/powerpoint/2010/main" val="2817386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bin"/></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3.xml"/><Relationship Id="rId7" Type="http://schemas.openxmlformats.org/officeDocument/2006/relationships/oleObject" Target="../embeddings/oleObject2.bin"/><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slideMaster" Target="../slideMasters/slideMaster1.xml"/><Relationship Id="rId5" Type="http://schemas.openxmlformats.org/officeDocument/2006/relationships/tags" Target="../tags/tag5.xml"/><Relationship Id="rId4" Type="http://schemas.openxmlformats.org/officeDocument/2006/relationships/tags" Target="../tags/tag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AC8FD8C-CF71-431A-B047-B9C0AD90297B}" type="datetime1">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35349119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BF1C53-03C2-49CB-85BD-9F1805AA3A86}" type="datetime1">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25406998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E29A47-9FA6-482E-AAAD-41E7E8B8F414}" type="datetime1">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15754689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5395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 xmlns:a16="http://schemas.microsoft.com/office/drawing/2014/main" id="{A954CCC1-5027-4384-BFF6-B54153C697A8}"/>
              </a:ext>
            </a:extLst>
          </p:cNvPr>
          <p:cNvGraphicFramePr>
            <a:graphicFrameLocks noChangeAspect="1"/>
          </p:cNvGraphicFramePr>
          <p:nvPr userDrawn="1">
            <p:custDataLst>
              <p:tags r:id="rId2"/>
            </p:custDataLst>
            <p:extLst>
              <p:ext uri="{D42A27DB-BD31-4B8C-83A1-F6EECF244321}">
                <p14:modId xmlns:p14="http://schemas.microsoft.com/office/powerpoint/2010/main" val="29806866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4"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 xmlns:a16="http://schemas.microsoft.com/office/drawing/2014/main" id="{A954CCC1-5027-4384-BFF6-B54153C697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 xmlns:a16="http://schemas.microsoft.com/office/drawing/2014/main" id="{11137579-B847-4EB5-981F-3534B96300A7}"/>
              </a:ext>
            </a:extLst>
          </p:cNvPr>
          <p:cNvSpPr/>
          <p:nvPr userDrawn="1"/>
        </p:nvSpPr>
        <p:spPr>
          <a:xfrm>
            <a:off x="0" y="0"/>
            <a:ext cx="12192000" cy="685800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600" dirty="0">
              <a:solidFill>
                <a:schemeClr val="bg1"/>
              </a:solidFill>
            </a:endParaRPr>
          </a:p>
        </p:txBody>
      </p:sp>
      <p:pic>
        <p:nvPicPr>
          <p:cNvPr id="4" name="Picture 3">
            <a:extLst>
              <a:ext uri="{FF2B5EF4-FFF2-40B4-BE49-F238E27FC236}">
                <a16:creationId xmlns="" xmlns:a16="http://schemas.microsoft.com/office/drawing/2014/main" id="{A76312C5-E0E5-4523-BCA1-3FAC43AF8F7C}"/>
              </a:ext>
            </a:extLst>
          </p:cNvPr>
          <p:cNvPicPr>
            <a:picLocks/>
          </p:cNvPicPr>
          <p:nvPr userDrawn="1"/>
        </p:nvPicPr>
        <p:blipFill>
          <a:blip r:embed="rId6" cstate="screen">
            <a:extLst>
              <a:ext uri="{28A0092B-C50C-407E-A947-70E740481C1C}">
                <a14:useLocalDpi xmlns:a14="http://schemas.microsoft.com/office/drawing/2010/main"/>
              </a:ext>
            </a:extLst>
          </a:blip>
          <a:stretch>
            <a:fillRect/>
          </a:stretch>
        </p:blipFill>
        <p:spPr bwMode="ltGray">
          <a:xfrm>
            <a:off x="5003111" y="2336415"/>
            <a:ext cx="2185778" cy="2185171"/>
          </a:xfrm>
          <a:prstGeom prst="rect">
            <a:avLst/>
          </a:prstGeom>
        </p:spPr>
      </p:pic>
    </p:spTree>
    <p:extLst>
      <p:ext uri="{BB962C8B-B14F-4D97-AF65-F5344CB8AC3E}">
        <p14:creationId xmlns:p14="http://schemas.microsoft.com/office/powerpoint/2010/main" val="2746103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anchor="b">
            <a:noAutofit/>
          </a:bodyPr>
          <a:lstStyle>
            <a:lvl1pPr algn="l">
              <a:defRPr sz="6000" b="1" i="0" spc="100" baseline="0">
                <a:solidFill>
                  <a:schemeClr val="bg1"/>
                </a:solidFill>
                <a:latin typeface="+mj-lt"/>
              </a:defRPr>
            </a:lvl1pPr>
          </a:lstStyle>
          <a:p>
            <a:r>
              <a:rPr lang="en-US"/>
              <a:t>Click to edit Master title style</a:t>
            </a:r>
            <a:endParaRPr lang="en-US" dirty="0"/>
          </a:p>
        </p:txBody>
      </p:sp>
      <p:grpSp>
        <p:nvGrpSpPr>
          <p:cNvPr id="9" name="Group 8">
            <a:extLst>
              <a:ext uri="{FF2B5EF4-FFF2-40B4-BE49-F238E27FC236}">
                <a16:creationId xmlns=""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cxnSp>
        <p:nvCxnSpPr>
          <p:cNvPr id="13" name="Straight Connector 12">
            <a:extLst>
              <a:ext uri="{FF2B5EF4-FFF2-40B4-BE49-F238E27FC236}">
                <a16:creationId xmlns="" xmlns:a16="http://schemas.microsoft.com/office/drawing/2014/main" id="{A69706A2-3726-FE4E-B923-E75D48597816}"/>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49694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 xmlns:a16="http://schemas.microsoft.com/office/drawing/2014/main" id="{220E9A7C-FB74-480B-8212-8CE5C1AF5D1B}"/>
              </a:ext>
            </a:extLst>
          </p:cNvPr>
          <p:cNvGraphicFramePr>
            <a:graphicFrameLocks noChangeAspect="1"/>
          </p:cNvGraphicFramePr>
          <p:nvPr userDrawn="1">
            <p:custDataLst>
              <p:tags r:id="rId2"/>
            </p:custDataLst>
            <p:extLst>
              <p:ext uri="{D42A27DB-BD31-4B8C-83A1-F6EECF244321}">
                <p14:modId xmlns:p14="http://schemas.microsoft.com/office/powerpoint/2010/main" val="5670126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8" name="think-cell Slide" r:id="rId7" imgW="592" imgH="591" progId="TCLayout.ActiveDocument.1">
                  <p:embed/>
                </p:oleObj>
              </mc:Choice>
              <mc:Fallback>
                <p:oleObj name="think-cell Slide" r:id="rId7" imgW="592" imgH="591" progId="TCLayout.ActiveDocument.1">
                  <p:embed/>
                  <p:pic>
                    <p:nvPicPr>
                      <p:cNvPr id="2" name="Object 1" hidden="1">
                        <a:extLst>
                          <a:ext uri="{FF2B5EF4-FFF2-40B4-BE49-F238E27FC236}">
                            <a16:creationId xmlns="" xmlns:a16="http://schemas.microsoft.com/office/drawing/2014/main" id="{220E9A7C-FB74-480B-8212-8CE5C1AF5D1B}"/>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 xmlns:a16="http://schemas.microsoft.com/office/drawing/2014/main" id="{6982A9EE-ED1D-4D7E-84CA-3C36D0891D68}"/>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rtlCol="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8" name="1. On-page tracker">
            <a:extLst>
              <a:ext uri="{FF2B5EF4-FFF2-40B4-BE49-F238E27FC236}">
                <a16:creationId xmlns="" xmlns:a16="http://schemas.microsoft.com/office/drawing/2014/main" id="{BD5E1493-E8EF-4031-B447-85DA0B418111}"/>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rtl="0">
              <a:buNone/>
            </a:pPr>
            <a:r>
              <a:rPr lang="vi-VN"/>
              <a:t>Add tracker</a:t>
            </a:r>
          </a:p>
        </p:txBody>
      </p:sp>
      <p:sp>
        <p:nvSpPr>
          <p:cNvPr id="6" name="5. Source" hidden="1">
            <a:extLst>
              <a:ext uri="{FF2B5EF4-FFF2-40B4-BE49-F238E27FC236}">
                <a16:creationId xmlns="" xmlns:a16="http://schemas.microsoft.com/office/drawing/2014/main" id="{2A305796-4420-41B5-A522-C826E0D23B4A}"/>
              </a:ext>
            </a:extLst>
          </p:cNvPr>
          <p:cNvSpPr txBox="1"/>
          <p:nvPr userDrawn="1">
            <p:custDataLst>
              <p:tags r:id="rId5"/>
            </p:custDataLst>
          </p:nvPr>
        </p:nvSpPr>
        <p:spPr>
          <a:xfrm>
            <a:off x="554734" y="6498754"/>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vi-VN"/>
              <a:t>Source: …</a:t>
            </a:r>
          </a:p>
        </p:txBody>
      </p:sp>
    </p:spTree>
    <p:extLst>
      <p:ext uri="{BB962C8B-B14F-4D97-AF65-F5344CB8AC3E}">
        <p14:creationId xmlns:p14="http://schemas.microsoft.com/office/powerpoint/2010/main" val="798992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atin typeface="+mj-l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 name="Google Shape;16;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457189" lvl="0" indent="-342891">
              <a:spcBef>
                <a:spcPts val="0"/>
              </a:spcBef>
              <a:spcAft>
                <a:spcPts val="0"/>
              </a:spcAft>
              <a:buSzPts val="1800"/>
              <a:buChar char="●"/>
              <a:defRPr>
                <a:latin typeface="+mj-lt"/>
              </a:defRPr>
            </a:lvl1pPr>
            <a:lvl2pPr marL="914377" lvl="1" indent="-317492">
              <a:spcBef>
                <a:spcPts val="1600"/>
              </a:spcBef>
              <a:spcAft>
                <a:spcPts val="0"/>
              </a:spcAft>
              <a:buSzPts val="1400"/>
              <a:buChar char="○"/>
              <a:defRPr/>
            </a:lvl2pPr>
            <a:lvl3pPr marL="1371566" lvl="2" indent="-317492">
              <a:spcBef>
                <a:spcPts val="1600"/>
              </a:spcBef>
              <a:spcAft>
                <a:spcPts val="0"/>
              </a:spcAft>
              <a:buSzPts val="1400"/>
              <a:buChar char="■"/>
              <a:defRPr/>
            </a:lvl3pPr>
            <a:lvl4pPr marL="1828754" lvl="3" indent="-317492">
              <a:spcBef>
                <a:spcPts val="1600"/>
              </a:spcBef>
              <a:spcAft>
                <a:spcPts val="0"/>
              </a:spcAft>
              <a:buSzPts val="1400"/>
              <a:buChar char="●"/>
              <a:defRPr/>
            </a:lvl4pPr>
            <a:lvl5pPr marL="2285943" lvl="4" indent="-317492">
              <a:spcBef>
                <a:spcPts val="1600"/>
              </a:spcBef>
              <a:spcAft>
                <a:spcPts val="0"/>
              </a:spcAft>
              <a:buSzPts val="1400"/>
              <a:buChar char="○"/>
              <a:defRPr/>
            </a:lvl5pPr>
            <a:lvl6pPr marL="2743131" lvl="5" indent="-317492">
              <a:spcBef>
                <a:spcPts val="1600"/>
              </a:spcBef>
              <a:spcAft>
                <a:spcPts val="0"/>
              </a:spcAft>
              <a:buSzPts val="1400"/>
              <a:buChar char="■"/>
              <a:defRPr/>
            </a:lvl6pPr>
            <a:lvl7pPr marL="3200320" lvl="6" indent="-317492">
              <a:spcBef>
                <a:spcPts val="1600"/>
              </a:spcBef>
              <a:spcAft>
                <a:spcPts val="0"/>
              </a:spcAft>
              <a:buSzPts val="1400"/>
              <a:buChar char="●"/>
              <a:defRPr/>
            </a:lvl7pPr>
            <a:lvl8pPr marL="3657509" lvl="7" indent="-317492">
              <a:spcBef>
                <a:spcPts val="1600"/>
              </a:spcBef>
              <a:spcAft>
                <a:spcPts val="0"/>
              </a:spcAft>
              <a:buSzPts val="1400"/>
              <a:buChar char="○"/>
              <a:defRPr/>
            </a:lvl8pPr>
            <a:lvl9pPr marL="4114697" lvl="8" indent="-317492">
              <a:spcBef>
                <a:spcPts val="1600"/>
              </a:spcBef>
              <a:spcAft>
                <a:spcPts val="1600"/>
              </a:spcAft>
              <a:buSzPts val="1400"/>
              <a:buChar char="■"/>
              <a:defRPr/>
            </a:lvl9pPr>
          </a:lstStyle>
          <a:p>
            <a:endParaRPr/>
          </a:p>
        </p:txBody>
      </p:sp>
      <p:sp>
        <p:nvSpPr>
          <p:cNvPr id="17" name="Google Shape;17;p4"/>
          <p:cNvSpPr txBox="1">
            <a:spLocks noGrp="1"/>
          </p:cNvSpPr>
          <p:nvPr>
            <p:ph type="sldNum" idx="12"/>
          </p:nvPr>
        </p:nvSpPr>
        <p:spPr>
          <a:xfrm>
            <a:off x="11296612"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37464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33527"/>
            <a:ext cx="10972800" cy="5019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613527"/>
            <a:ext cx="2844800" cy="244475"/>
          </a:xfrm>
          <a:prstGeom prst="rect">
            <a:avLst/>
          </a:prstGeom>
        </p:spPr>
        <p:txBody>
          <a:bodyPr/>
          <a:lstStyle>
            <a:lvl1pPr>
              <a:defRPr smtClean="0">
                <a:latin typeface="Arial" pitchFamily="34" charset="0"/>
              </a:defRPr>
            </a:lvl1pPr>
          </a:lstStyle>
          <a:p>
            <a:pPr>
              <a:defRPr/>
            </a:pPr>
            <a:endParaRPr lang="en-US"/>
          </a:p>
        </p:txBody>
      </p:sp>
      <p:sp>
        <p:nvSpPr>
          <p:cNvPr id="5" name="Slide Number Placeholder 4"/>
          <p:cNvSpPr>
            <a:spLocks noGrp="1"/>
          </p:cNvSpPr>
          <p:nvPr>
            <p:ph type="sldNum" sz="quarter" idx="11"/>
          </p:nvPr>
        </p:nvSpPr>
        <p:spPr>
          <a:xfrm>
            <a:off x="8737600" y="6613527"/>
            <a:ext cx="2844800" cy="244475"/>
          </a:xfrm>
          <a:prstGeom prst="rect">
            <a:avLst/>
          </a:prstGeom>
        </p:spPr>
        <p:txBody>
          <a:bodyPr/>
          <a:lstStyle>
            <a:lvl1pPr>
              <a:defRPr smtClean="0">
                <a:latin typeface="Arial" pitchFamily="34" charset="0"/>
              </a:defRPr>
            </a:lvl1pPr>
          </a:lstStyle>
          <a:p>
            <a:pPr>
              <a:defRPr/>
            </a:pPr>
            <a:fld id="{66D911F5-5C36-497D-9EEB-1EC39DB548F0}" type="slidenum">
              <a:rPr lang="en-US"/>
              <a:pPr>
                <a:defRPr/>
              </a:pPr>
              <a:t>‹#›</a:t>
            </a:fld>
            <a:endParaRPr lang="en-US"/>
          </a:p>
        </p:txBody>
      </p:sp>
      <p:sp>
        <p:nvSpPr>
          <p:cNvPr id="6" name="Footer Placeholder 5"/>
          <p:cNvSpPr>
            <a:spLocks noGrp="1"/>
          </p:cNvSpPr>
          <p:nvPr>
            <p:ph type="ftr" sz="quarter" idx="12"/>
          </p:nvPr>
        </p:nvSpPr>
        <p:spPr>
          <a:xfrm>
            <a:off x="609600" y="1143002"/>
            <a:ext cx="11277600" cy="239713"/>
          </a:xfrm>
          <a:prstGeom prst="rect">
            <a:avLst/>
          </a:prstGeom>
        </p:spPr>
        <p:txBody>
          <a:bodyPr/>
          <a:lstStyle>
            <a:lvl1pPr>
              <a:defRPr smtClean="0">
                <a:latin typeface="Arial" pitchFamily="34" charset="0"/>
              </a:defRPr>
            </a:lvl1pPr>
          </a:lstStyle>
          <a:p>
            <a:pPr>
              <a:defRPr/>
            </a:pPr>
            <a:r>
              <a:rPr lang="en-US"/>
              <a:t>www.themegallery.com</a:t>
            </a:r>
          </a:p>
        </p:txBody>
      </p:sp>
    </p:spTree>
    <p:extLst>
      <p:ext uri="{BB962C8B-B14F-4D97-AF65-F5344CB8AC3E}">
        <p14:creationId xmlns:p14="http://schemas.microsoft.com/office/powerpoint/2010/main" val="8924053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653668"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atin typeface="+mj-lt"/>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1" name="Google Shape;31;p8"/>
          <p:cNvSpPr txBox="1">
            <a:spLocks noGrp="1"/>
          </p:cNvSpPr>
          <p:nvPr>
            <p:ph type="sldNum" idx="12"/>
          </p:nvPr>
        </p:nvSpPr>
        <p:spPr>
          <a:xfrm>
            <a:off x="11296612"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57747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76D199-5E33-47D3-9619-6DE3F9F40B6E}" type="datetime1">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14866242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751D20-0B7B-41C7-896B-D41C104A9383}" type="datetime1">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2016474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0CA4746-4A6C-4A62-990F-F4AA37400A59}" type="datetime1">
              <a:rPr lang="en-US" smtClean="0"/>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32030243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556285-9ED6-430D-A781-598168792AEF}" type="datetime1">
              <a:rPr lang="en-US" smtClean="0"/>
              <a:t>10/1/2024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30159223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E10B97-8853-466D-B8AB-5B32F0D0322C}" type="datetime1">
              <a:rPr lang="en-US" smtClean="0"/>
              <a:t>10/1/2024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17378394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8AFE87-39CD-44B3-9FF2-DC3EF63DB0BA}" type="datetime1">
              <a:rPr lang="en-US" smtClean="0"/>
              <a:t>10/1/2024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30269866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7B62C4-F791-4682-8657-84D8891863B9}" type="datetime1">
              <a:rPr lang="en-US" smtClean="0"/>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5885511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0AAF4ED-3D47-404A-837F-A108FBF8983F}" type="datetime1">
              <a:rPr lang="en-US" smtClean="0"/>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39067860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9DAB78-1B7C-4E9D-A349-0557F68F1021}" type="datetime1">
              <a:rPr lang="en-US" smtClean="0"/>
              <a:t>10/1/2024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15C46-EFED-442F-A461-9326BB63CDA6}" type="slidenum">
              <a:rPr lang="en-US" smtClean="0"/>
              <a:t>‹#›</a:t>
            </a:fld>
            <a:endParaRPr lang="en-US"/>
          </a:p>
        </p:txBody>
      </p:sp>
    </p:spTree>
    <p:extLst>
      <p:ext uri="{BB962C8B-B14F-4D97-AF65-F5344CB8AC3E}">
        <p14:creationId xmlns:p14="http://schemas.microsoft.com/office/powerpoint/2010/main" val="2420206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926" r:id="rId12"/>
    <p:sldLayoutId id="2147483932" r:id="rId13"/>
    <p:sldLayoutId id="2147483942" r:id="rId14"/>
    <p:sldLayoutId id="2147483943" r:id="rId15"/>
    <p:sldLayoutId id="2147483945" r:id="rId16"/>
    <p:sldLayoutId id="2147483946" r:id="rId17"/>
    <p:sldLayoutId id="2147483947" r:id="rId18"/>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5.jpg"/><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4.emf"/><Relationship Id="rId5" Type="http://schemas.openxmlformats.org/officeDocument/2006/relationships/oleObject" Target="../embeddings/oleObject3.bin"/><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7.xm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26.jpg"/><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4.emf"/><Relationship Id="rId5" Type="http://schemas.openxmlformats.org/officeDocument/2006/relationships/oleObject" Target="../embeddings/oleObject4.bin"/><Relationship Id="rId4" Type="http://schemas.openxmlformats.org/officeDocument/2006/relationships/notesSlide" Target="../notesSlides/notesSlide22.xml"/></Relationships>
</file>

<file path=ppt/slides/_rels/slide51.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2.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93E168C-8042-5B4E-A5A4-A5BF693AE2D6}"/>
              </a:ext>
            </a:extLst>
          </p:cNvPr>
          <p:cNvSpPr>
            <a:spLocks noGrp="1"/>
          </p:cNvSpPr>
          <p:nvPr>
            <p:ph type="ctrTitle"/>
          </p:nvPr>
        </p:nvSpPr>
        <p:spPr>
          <a:xfrm>
            <a:off x="2764583" y="2352107"/>
            <a:ext cx="9545767" cy="1753202"/>
          </a:xfrm>
        </p:spPr>
        <p:txBody>
          <a:bodyPr/>
          <a:lstStyle/>
          <a:p>
            <a:pPr algn="ctr"/>
            <a:r>
              <a:rPr lang="vi-VN" sz="4400">
                <a:solidFill>
                  <a:srgbClr val="FF0000"/>
                </a:solidFill>
                <a:latin typeface="Arial" panose="020B0604020202020204" pitchFamily="34" charset="0"/>
                <a:cs typeface="Arial" panose="020B0604020202020204" pitchFamily="34" charset="0"/>
              </a:rPr>
              <a:t>BÁO CÁO</a:t>
            </a:r>
            <a:r>
              <a:rPr lang="vi-VN" sz="2000">
                <a:solidFill>
                  <a:schemeClr val="tx1"/>
                </a:solidFill>
                <a:latin typeface="Arial" panose="020B0604020202020204" pitchFamily="34" charset="0"/>
                <a:cs typeface="Arial" panose="020B0604020202020204" pitchFamily="34" charset="0"/>
              </a:rPr>
              <a:t/>
            </a:r>
            <a:br>
              <a:rPr lang="vi-VN" sz="2000">
                <a:solidFill>
                  <a:schemeClr val="tx1"/>
                </a:solidFill>
                <a:latin typeface="Arial" panose="020B0604020202020204" pitchFamily="34" charset="0"/>
                <a:cs typeface="Arial" panose="020B0604020202020204" pitchFamily="34" charset="0"/>
              </a:rPr>
            </a:br>
            <a:r>
              <a:rPr lang="vi-VN" sz="2600">
                <a:solidFill>
                  <a:schemeClr val="tx1"/>
                </a:solidFill>
                <a:latin typeface="Arial" panose="020B0604020202020204" pitchFamily="34" charset="0"/>
                <a:cs typeface="Arial" panose="020B0604020202020204" pitchFamily="34" charset="0"/>
              </a:rPr>
              <a:t>TÌNH HÌNH KINH TẾ - XÃ HỘI 9 THÁNG ĐẦU NĂM</a:t>
            </a:r>
            <a:br>
              <a:rPr lang="vi-VN" sz="2600">
                <a:solidFill>
                  <a:schemeClr val="tx1"/>
                </a:solidFill>
                <a:latin typeface="Arial" panose="020B0604020202020204" pitchFamily="34" charset="0"/>
                <a:cs typeface="Arial" panose="020B0604020202020204" pitchFamily="34" charset="0"/>
              </a:rPr>
            </a:br>
            <a:r>
              <a:rPr lang="vi-VN" sz="2600">
                <a:solidFill>
                  <a:schemeClr val="tx1"/>
                </a:solidFill>
                <a:latin typeface="Arial" panose="020B0604020202020204" pitchFamily="34" charset="0"/>
                <a:cs typeface="Arial" panose="020B0604020202020204" pitchFamily="34" charset="0"/>
              </a:rPr>
              <a:t>VÀ NHIỆM VỤ TRỌNG TÂM 3 THÁNG CUỐI NĂM 2024</a:t>
            </a:r>
            <a:endParaRPr lang="vi-VN" sz="2600" dirty="0">
              <a:solidFill>
                <a:schemeClr val="tx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 xmlns:a16="http://schemas.microsoft.com/office/drawing/2014/main" id="{5D09801C-DDC5-F877-D511-25C6985E04FB}"/>
              </a:ext>
            </a:extLst>
          </p:cNvPr>
          <p:cNvSpPr txBox="1">
            <a:spLocks/>
          </p:cNvSpPr>
          <p:nvPr/>
        </p:nvSpPr>
        <p:spPr>
          <a:xfrm>
            <a:off x="2646232" y="162048"/>
            <a:ext cx="9664118" cy="893863"/>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60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vi-VN" sz="3600">
                <a:solidFill>
                  <a:srgbClr val="FF0000"/>
                </a:solidFill>
                <a:latin typeface="Arial" panose="020B0604020202020204" pitchFamily="34" charset="0"/>
                <a:cs typeface="Arial" panose="020B0604020202020204" pitchFamily="34" charset="0"/>
              </a:rPr>
              <a:t>ỦY BAN NHÂN DÂN TỈNH BÌNH ĐỊNH</a:t>
            </a:r>
            <a:r>
              <a:rPr lang="vi-VN" sz="2000">
                <a:latin typeface="Arial" panose="020B0604020202020204" pitchFamily="34" charset="0"/>
                <a:cs typeface="Arial" panose="020B0604020202020204" pitchFamily="34" charset="0"/>
              </a:rPr>
              <a:t/>
            </a:r>
            <a:br>
              <a:rPr lang="vi-VN" sz="2000">
                <a:latin typeface="Arial" panose="020B0604020202020204" pitchFamily="34" charset="0"/>
                <a:cs typeface="Arial" panose="020B0604020202020204" pitchFamily="34" charset="0"/>
              </a:rPr>
            </a:br>
            <a:endParaRPr lang="vi-VN" sz="20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 xmlns:a16="http://schemas.microsoft.com/office/drawing/2014/main" id="{39489FC2-3835-9225-4A8E-3D91AF5BDA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8007" y="757247"/>
            <a:ext cx="1202453" cy="1217356"/>
          </a:xfrm>
          <a:prstGeom prst="rect">
            <a:avLst/>
          </a:prstGeom>
        </p:spPr>
      </p:pic>
    </p:spTree>
    <p:extLst>
      <p:ext uri="{BB962C8B-B14F-4D97-AF65-F5344CB8AC3E}">
        <p14:creationId xmlns:p14="http://schemas.microsoft.com/office/powerpoint/2010/main" val="1855791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 xmlns:a16="http://schemas.microsoft.com/office/drawing/2014/main" id="{85B0C6AB-4906-5932-12D4-5FAF7DC72C97}"/>
              </a:ext>
            </a:extLst>
          </p:cNvPr>
          <p:cNvSpPr txBox="1"/>
          <p:nvPr/>
        </p:nvSpPr>
        <p:spPr>
          <a:xfrm>
            <a:off x="3675776" y="-25093"/>
            <a:ext cx="4840447" cy="523220"/>
          </a:xfrm>
          <a:prstGeom prst="rect">
            <a:avLst/>
          </a:prstGeom>
          <a:noFill/>
        </p:spPr>
        <p:txBody>
          <a:bodyPr wrap="square">
            <a:spAutoFit/>
          </a:bodyPr>
          <a:lstStyle/>
          <a:p>
            <a:pPr algn="ctr">
              <a:lnSpc>
                <a:spcPct val="100000"/>
              </a:lnSpc>
            </a:pPr>
            <a:r>
              <a:rPr lang="vi-VN" sz="2800" b="1" dirty="0">
                <a:latin typeface="+mj-lt"/>
                <a:cs typeface="Arial" panose="020B0604020202020204" pitchFamily="34" charset="0"/>
              </a:rPr>
              <a:t>THỊ XÃ AN NHƠN</a:t>
            </a:r>
          </a:p>
        </p:txBody>
      </p:sp>
      <p:graphicFrame>
        <p:nvGraphicFramePr>
          <p:cNvPr id="2" name="Table 1">
            <a:extLst>
              <a:ext uri="{FF2B5EF4-FFF2-40B4-BE49-F238E27FC236}">
                <a16:creationId xmlns="" xmlns:a16="http://schemas.microsoft.com/office/drawing/2014/main" id="{B9314B2D-D9DA-9110-B802-F5750B38E850}"/>
              </a:ext>
            </a:extLst>
          </p:cNvPr>
          <p:cNvGraphicFramePr>
            <a:graphicFrameLocks noGrp="1"/>
          </p:cNvGraphicFramePr>
          <p:nvPr>
            <p:extLst>
              <p:ext uri="{D42A27DB-BD31-4B8C-83A1-F6EECF244321}">
                <p14:modId xmlns:p14="http://schemas.microsoft.com/office/powerpoint/2010/main" val="4098689695"/>
              </p:ext>
            </p:extLst>
          </p:nvPr>
        </p:nvGraphicFramePr>
        <p:xfrm>
          <a:off x="224631" y="436572"/>
          <a:ext cx="11679347" cy="6304444"/>
        </p:xfrm>
        <a:graphic>
          <a:graphicData uri="http://schemas.openxmlformats.org/drawingml/2006/table">
            <a:tbl>
              <a:tblPr/>
              <a:tblGrid>
                <a:gridCol w="396154">
                  <a:extLst>
                    <a:ext uri="{9D8B030D-6E8A-4147-A177-3AD203B41FA5}">
                      <a16:colId xmlns="" xmlns:a16="http://schemas.microsoft.com/office/drawing/2014/main" val="1775935006"/>
                    </a:ext>
                  </a:extLst>
                </a:gridCol>
                <a:gridCol w="3825380">
                  <a:extLst>
                    <a:ext uri="{9D8B030D-6E8A-4147-A177-3AD203B41FA5}">
                      <a16:colId xmlns="" xmlns:a16="http://schemas.microsoft.com/office/drawing/2014/main" val="615607672"/>
                    </a:ext>
                  </a:extLst>
                </a:gridCol>
                <a:gridCol w="1015068">
                  <a:extLst>
                    <a:ext uri="{9D8B030D-6E8A-4147-A177-3AD203B41FA5}">
                      <a16:colId xmlns="" xmlns:a16="http://schemas.microsoft.com/office/drawing/2014/main" val="2136630116"/>
                    </a:ext>
                  </a:extLst>
                </a:gridCol>
                <a:gridCol w="1593908">
                  <a:extLst>
                    <a:ext uri="{9D8B030D-6E8A-4147-A177-3AD203B41FA5}">
                      <a16:colId xmlns="" xmlns:a16="http://schemas.microsoft.com/office/drawing/2014/main" val="1800507854"/>
                    </a:ext>
                  </a:extLst>
                </a:gridCol>
                <a:gridCol w="1090569">
                  <a:extLst>
                    <a:ext uri="{9D8B030D-6E8A-4147-A177-3AD203B41FA5}">
                      <a16:colId xmlns="" xmlns:a16="http://schemas.microsoft.com/office/drawing/2014/main" val="2851798575"/>
                    </a:ext>
                  </a:extLst>
                </a:gridCol>
                <a:gridCol w="855677">
                  <a:extLst>
                    <a:ext uri="{9D8B030D-6E8A-4147-A177-3AD203B41FA5}">
                      <a16:colId xmlns="" xmlns:a16="http://schemas.microsoft.com/office/drawing/2014/main" val="1005119958"/>
                    </a:ext>
                  </a:extLst>
                </a:gridCol>
                <a:gridCol w="1551963">
                  <a:extLst>
                    <a:ext uri="{9D8B030D-6E8A-4147-A177-3AD203B41FA5}">
                      <a16:colId xmlns="" xmlns:a16="http://schemas.microsoft.com/office/drawing/2014/main" val="489348626"/>
                    </a:ext>
                  </a:extLst>
                </a:gridCol>
                <a:gridCol w="1350628">
                  <a:extLst>
                    <a:ext uri="{9D8B030D-6E8A-4147-A177-3AD203B41FA5}">
                      <a16:colId xmlns="" xmlns:a16="http://schemas.microsoft.com/office/drawing/2014/main" val="1459212339"/>
                    </a:ext>
                  </a:extLst>
                </a:gridCol>
              </a:tblGrid>
              <a:tr h="143552">
                <a:tc rowSpan="2">
                  <a:txBody>
                    <a:bodyPr/>
                    <a:lstStyle/>
                    <a:p>
                      <a:pPr algn="ctr" fontAlgn="ctr"/>
                      <a:r>
                        <a:rPr lang="vi-VN" sz="1300" b="1" i="0" u="none" strike="noStrike" dirty="0">
                          <a:solidFill>
                            <a:srgbClr val="000000"/>
                          </a:solidFill>
                          <a:effectLst/>
                          <a:latin typeface="+mj-lt"/>
                        </a:rPr>
                        <a:t>STT</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vi-VN" sz="1300" b="1" i="0" u="none" strike="noStrike" dirty="0">
                          <a:solidFill>
                            <a:srgbClr val="000000"/>
                          </a:solidFill>
                          <a:effectLst/>
                          <a:latin typeface="+mj-lt"/>
                        </a:rPr>
                        <a:t>Chỉ tiêu</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vi-VN" sz="1300" b="1" i="0" u="none" strike="noStrike" dirty="0">
                          <a:solidFill>
                            <a:srgbClr val="000000"/>
                          </a:solidFill>
                          <a:effectLst/>
                          <a:latin typeface="+mj-lt"/>
                        </a:rPr>
                        <a:t>Đơn vị tính</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vi-VN" sz="1300" b="1" i="0" u="none" strike="noStrike">
                          <a:solidFill>
                            <a:srgbClr val="000000"/>
                          </a:solidFill>
                          <a:effectLst/>
                          <a:latin typeface="+mj-lt"/>
                        </a:rPr>
                        <a:t>Kế hoạch năm 2024 UBND tỉnh giao</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vi-VN" sz="1300" b="1" i="0" u="none" strike="noStrike" dirty="0">
                          <a:solidFill>
                            <a:srgbClr val="000000"/>
                          </a:solidFill>
                          <a:effectLst/>
                          <a:latin typeface="+mj-lt"/>
                        </a:rPr>
                        <a:t>Lũy kế 9 tháng đầu năm</a:t>
                      </a:r>
                      <a:r>
                        <a:rPr lang="en-US" sz="1300" b="1" i="0" u="none" strike="noStrike" dirty="0">
                          <a:solidFill>
                            <a:srgbClr val="000000"/>
                          </a:solidFill>
                          <a:effectLst/>
                          <a:latin typeface="+mj-lt"/>
                        </a:rPr>
                        <a:t> 2024</a:t>
                      </a:r>
                      <a:endParaRPr lang="vi-VN" sz="1300" b="1" i="0" u="none" strike="noStrike" dirty="0">
                        <a:solidFill>
                          <a:srgbClr val="000000"/>
                        </a:solidFill>
                        <a:effectLst/>
                        <a:latin typeface="+mj-lt"/>
                      </a:endParaRP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vi-VN" sz="1300" b="1" i="0" u="none" strike="noStrike">
                          <a:solidFill>
                            <a:srgbClr val="000000"/>
                          </a:solidFill>
                          <a:effectLst/>
                          <a:latin typeface="+mj-lt"/>
                        </a:rPr>
                        <a:t>Lũy kế 9 tháng đầu năm so với:</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vi-VN"/>
                    </a:p>
                  </a:txBody>
                  <a:tcPr/>
                </a:tc>
                <a:tc rowSpan="2">
                  <a:txBody>
                    <a:bodyPr/>
                    <a:lstStyle/>
                    <a:p>
                      <a:pPr algn="ctr" fontAlgn="ctr"/>
                      <a:r>
                        <a:rPr lang="vi-VN" sz="1300" b="1" i="0" u="none" strike="noStrike">
                          <a:solidFill>
                            <a:srgbClr val="000000"/>
                          </a:solidFill>
                          <a:effectLst/>
                          <a:latin typeface="+mj-lt"/>
                        </a:rPr>
                        <a:t>Đánh giá kết quả 9 tháng năm 2024</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60146728"/>
                  </a:ext>
                </a:extLst>
              </a:tr>
              <a:tr h="408851">
                <a:tc vMerge="1">
                  <a:txBody>
                    <a:bodyPr/>
                    <a:lstStyle/>
                    <a:p>
                      <a:endParaRPr lang="vi-VN"/>
                    </a:p>
                  </a:txBody>
                  <a:tcPr/>
                </a:tc>
                <a:tc vMerge="1">
                  <a:txBody>
                    <a:bodyPr/>
                    <a:lstStyle/>
                    <a:p>
                      <a:endParaRPr lang="vi-VN"/>
                    </a:p>
                  </a:txBody>
                  <a:tcPr/>
                </a:tc>
                <a:tc vMerge="1">
                  <a:txBody>
                    <a:bodyPr/>
                    <a:lstStyle/>
                    <a:p>
                      <a:endParaRPr lang="vi-VN"/>
                    </a:p>
                  </a:txBody>
                  <a:tcPr/>
                </a:tc>
                <a:tc vMerge="1">
                  <a:txBody>
                    <a:bodyPr/>
                    <a:lstStyle/>
                    <a:p>
                      <a:endParaRPr lang="vi-VN"/>
                    </a:p>
                  </a:txBody>
                  <a:tcPr/>
                </a:tc>
                <a:tc vMerge="1">
                  <a:txBody>
                    <a:bodyPr/>
                    <a:lstStyle/>
                    <a:p>
                      <a:pPr algn="ctr" fontAlgn="ctr"/>
                      <a:endParaRPr lang="vi-VN" sz="1000" b="1" i="0" u="none" strike="noStrike" dirty="0">
                        <a:solidFill>
                          <a:srgbClr val="000000"/>
                        </a:solidFill>
                        <a:effectLst/>
                        <a:latin typeface="+mn-lt"/>
                      </a:endParaRPr>
                    </a:p>
                  </a:txBody>
                  <a:tcPr marL="5081" marR="5081" marT="5081"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mj-lt"/>
                        </a:rPr>
                        <a:t>Cùng kỳ</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mj-lt"/>
                        </a:rPr>
                        <a:t>Kế hoạch năm 2024 UBND tỉnh giao</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vi-VN"/>
                    </a:p>
                  </a:txBody>
                  <a:tcPr/>
                </a:tc>
                <a:extLst>
                  <a:ext uri="{0D108BD9-81ED-4DB2-BD59-A6C34878D82A}">
                    <a16:rowId xmlns="" xmlns:a16="http://schemas.microsoft.com/office/drawing/2014/main" val="980455671"/>
                  </a:ext>
                </a:extLst>
              </a:tr>
              <a:tr h="143552">
                <a:tc>
                  <a:txBody>
                    <a:bodyPr/>
                    <a:lstStyle/>
                    <a:p>
                      <a:pPr algn="ctr" fontAlgn="ctr"/>
                      <a:r>
                        <a:rPr lang="vi-VN" sz="1300" b="1" i="0" u="none" strike="noStrike">
                          <a:solidFill>
                            <a:srgbClr val="000000"/>
                          </a:solidFill>
                          <a:effectLst/>
                          <a:latin typeface="+mj-lt"/>
                        </a:rPr>
                        <a:t>1</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dirty="0">
                          <a:solidFill>
                            <a:srgbClr val="000000"/>
                          </a:solidFill>
                          <a:effectLst/>
                          <a:latin typeface="+mj-lt"/>
                        </a:rPr>
                        <a:t>Tốc độ tăng giá trị sản phẩm</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mj-lt"/>
                        </a:rPr>
                        <a:t>%</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rgbClr val="000000"/>
                          </a:solidFill>
                          <a:effectLst/>
                          <a:latin typeface="+mj-lt"/>
                        </a:rPr>
                        <a:t>8,3-8,7</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bg1"/>
                          </a:solidFill>
                          <a:effectLst/>
                          <a:latin typeface="+mj-lt"/>
                        </a:rPr>
                        <a:t>11,00</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300" b="1" i="0" u="none" strike="noStrike">
                          <a:solidFill>
                            <a:schemeClr val="bg1"/>
                          </a:solidFill>
                          <a:effectLst/>
                          <a:latin typeface="+mj-lt"/>
                        </a:rPr>
                        <a:t>110,9</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bg1"/>
                          </a:solidFill>
                          <a:effectLst/>
                          <a:latin typeface="+mj-lt"/>
                        </a:rPr>
                        <a:t>73,0</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bg1"/>
                          </a:solidFill>
                          <a:effectLst/>
                          <a:latin typeface="+mj-lt"/>
                        </a:rPr>
                        <a:t>Đạt</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610903584"/>
                  </a:ext>
                </a:extLst>
              </a:tr>
              <a:tr h="143552">
                <a:tc>
                  <a:txBody>
                    <a:bodyPr/>
                    <a:lstStyle/>
                    <a:p>
                      <a:pPr algn="ctr" fontAlgn="ctr"/>
                      <a:r>
                        <a:rPr lang="vi-VN" sz="1300" b="0" i="0" u="none" strike="noStrike">
                          <a:solidFill>
                            <a:srgbClr val="000000"/>
                          </a:solidFill>
                          <a:effectLst/>
                          <a:latin typeface="+mj-lt"/>
                        </a:rPr>
                        <a:t> </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j-lt"/>
                        </a:rPr>
                        <a:t>- Nông, lâm, thuỷ sản</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j-lt"/>
                        </a:rPr>
                        <a:t>%</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mj-lt"/>
                        </a:rPr>
                        <a:t>3,2-3,4</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bg1"/>
                          </a:solidFill>
                          <a:effectLst/>
                          <a:latin typeface="+mj-lt"/>
                        </a:rPr>
                        <a:t>4,50</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300" b="1" i="0" u="none" strike="noStrike">
                          <a:solidFill>
                            <a:schemeClr val="bg1"/>
                          </a:solidFill>
                          <a:effectLst/>
                          <a:latin typeface="+mj-lt"/>
                        </a:rPr>
                        <a:t>110,4</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bg1"/>
                          </a:solidFill>
                          <a:effectLst/>
                          <a:latin typeface="+mj-lt"/>
                        </a:rPr>
                        <a:t>87,0</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bg1"/>
                          </a:solidFill>
                          <a:effectLst/>
                          <a:latin typeface="+mj-lt"/>
                        </a:rPr>
                        <a:t>Đạt</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903185597"/>
                  </a:ext>
                </a:extLst>
              </a:tr>
              <a:tr h="143552">
                <a:tc>
                  <a:txBody>
                    <a:bodyPr/>
                    <a:lstStyle/>
                    <a:p>
                      <a:pPr algn="ctr" fontAlgn="ctr"/>
                      <a:r>
                        <a:rPr lang="vi-VN" sz="1300" b="0" i="0" u="none" strike="noStrike">
                          <a:solidFill>
                            <a:srgbClr val="000000"/>
                          </a:solidFill>
                          <a:effectLst/>
                          <a:latin typeface="+mj-lt"/>
                        </a:rPr>
                        <a:t> </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j-lt"/>
                        </a:rPr>
                        <a:t>- Công nghiệp và xây dựng</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j-lt"/>
                        </a:rPr>
                        <a:t>%</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mj-lt"/>
                        </a:rPr>
                        <a:t>9,2-9,6</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bg1"/>
                          </a:solidFill>
                          <a:effectLst/>
                          <a:latin typeface="+mj-lt"/>
                        </a:rPr>
                        <a:t>12,50</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300" b="1" i="0" u="none" strike="noStrike">
                          <a:solidFill>
                            <a:schemeClr val="bg1"/>
                          </a:solidFill>
                          <a:effectLst/>
                          <a:latin typeface="+mj-lt"/>
                        </a:rPr>
                        <a:t>103,5</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bg1"/>
                          </a:solidFill>
                          <a:effectLst/>
                          <a:latin typeface="+mj-lt"/>
                        </a:rPr>
                        <a:t>71,0</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bg1"/>
                          </a:solidFill>
                          <a:effectLst/>
                          <a:latin typeface="+mj-lt"/>
                        </a:rPr>
                        <a:t>Đạt</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4256652185"/>
                  </a:ext>
                </a:extLst>
              </a:tr>
              <a:tr h="143552">
                <a:tc>
                  <a:txBody>
                    <a:bodyPr/>
                    <a:lstStyle/>
                    <a:p>
                      <a:pPr algn="ctr" fontAlgn="ctr"/>
                      <a:r>
                        <a:rPr lang="vi-VN" sz="1300" b="0" i="1" u="none" strike="noStrike">
                          <a:solidFill>
                            <a:srgbClr val="000000"/>
                          </a:solidFill>
                          <a:effectLst/>
                          <a:latin typeface="+mj-lt"/>
                        </a:rPr>
                        <a:t> </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1" u="none" strike="noStrike">
                          <a:solidFill>
                            <a:srgbClr val="000000"/>
                          </a:solidFill>
                          <a:effectLst/>
                          <a:latin typeface="+mj-lt"/>
                        </a:rPr>
                        <a:t>     + Công nghiệp</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j-lt"/>
                        </a:rPr>
                        <a:t>%</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1" u="none" strike="noStrike">
                          <a:solidFill>
                            <a:srgbClr val="000000"/>
                          </a:solidFill>
                          <a:effectLst/>
                          <a:latin typeface="+mj-lt"/>
                        </a:rPr>
                        <a:t>8,3-8,6</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bg1"/>
                          </a:solidFill>
                          <a:effectLst/>
                          <a:latin typeface="+mj-lt"/>
                        </a:rPr>
                        <a:t>12,70</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300" b="1" i="0" u="none" strike="noStrike" dirty="0">
                          <a:solidFill>
                            <a:schemeClr val="bg1"/>
                          </a:solidFill>
                          <a:effectLst/>
                          <a:latin typeface="+mj-lt"/>
                        </a:rPr>
                        <a:t>107,8</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bg1"/>
                          </a:solidFill>
                          <a:effectLst/>
                          <a:latin typeface="+mj-lt"/>
                        </a:rPr>
                        <a:t>71,0</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bg1"/>
                          </a:solidFill>
                          <a:effectLst/>
                          <a:latin typeface="+mj-lt"/>
                        </a:rPr>
                        <a:t>Đạt</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875445735"/>
                  </a:ext>
                </a:extLst>
              </a:tr>
              <a:tr h="143552">
                <a:tc>
                  <a:txBody>
                    <a:bodyPr/>
                    <a:lstStyle/>
                    <a:p>
                      <a:pPr algn="ctr" fontAlgn="ctr"/>
                      <a:r>
                        <a:rPr lang="vi-VN" sz="1300" b="0" i="1" u="none" strike="noStrike">
                          <a:solidFill>
                            <a:srgbClr val="000000"/>
                          </a:solidFill>
                          <a:effectLst/>
                          <a:latin typeface="+mj-lt"/>
                        </a:rPr>
                        <a:t> </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1" u="none" strike="noStrike">
                          <a:solidFill>
                            <a:srgbClr val="000000"/>
                          </a:solidFill>
                          <a:effectLst/>
                          <a:latin typeface="+mj-lt"/>
                        </a:rPr>
                        <a:t>     + Xây dựng</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j-lt"/>
                        </a:rPr>
                        <a:t>%</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1" u="none" strike="noStrike">
                          <a:solidFill>
                            <a:srgbClr val="000000"/>
                          </a:solidFill>
                          <a:effectLst/>
                          <a:latin typeface="+mj-lt"/>
                        </a:rPr>
                        <a:t>13,4-14,4</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bg1"/>
                          </a:solidFill>
                          <a:effectLst/>
                          <a:latin typeface="+mj-lt"/>
                        </a:rPr>
                        <a:t>11,10</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300" b="1" i="0" u="none" strike="noStrike">
                          <a:solidFill>
                            <a:schemeClr val="bg1"/>
                          </a:solidFill>
                          <a:effectLst/>
                          <a:latin typeface="+mj-lt"/>
                        </a:rPr>
                        <a:t>127,9</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bg1"/>
                          </a:solidFill>
                          <a:effectLst/>
                          <a:latin typeface="+mj-lt"/>
                        </a:rPr>
                        <a:t>65,0</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bg1"/>
                          </a:solidFill>
                          <a:effectLst/>
                          <a:latin typeface="+mj-lt"/>
                        </a:rPr>
                        <a:t>Đạt</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956259945"/>
                  </a:ext>
                </a:extLst>
              </a:tr>
              <a:tr h="143552">
                <a:tc>
                  <a:txBody>
                    <a:bodyPr/>
                    <a:lstStyle/>
                    <a:p>
                      <a:pPr algn="ctr" fontAlgn="ctr"/>
                      <a:r>
                        <a:rPr lang="vi-VN" sz="1300" b="0" i="0" u="none" strike="noStrike">
                          <a:solidFill>
                            <a:srgbClr val="000000"/>
                          </a:solidFill>
                          <a:effectLst/>
                          <a:latin typeface="+mj-lt"/>
                        </a:rPr>
                        <a:t> </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j-lt"/>
                        </a:rPr>
                        <a:t>- Dịch vụ</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j-lt"/>
                        </a:rPr>
                        <a:t>%</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mj-lt"/>
                        </a:rPr>
                        <a:t>7,3-7,7</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bg1"/>
                          </a:solidFill>
                          <a:effectLst/>
                          <a:latin typeface="+mj-lt"/>
                        </a:rPr>
                        <a:t>8,90</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300" b="1" i="0" u="none" strike="noStrike">
                          <a:solidFill>
                            <a:schemeClr val="bg1"/>
                          </a:solidFill>
                          <a:effectLst/>
                          <a:latin typeface="+mj-lt"/>
                        </a:rPr>
                        <a:t>110,2</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bg1"/>
                          </a:solidFill>
                          <a:effectLst/>
                          <a:latin typeface="+mj-lt"/>
                        </a:rPr>
                        <a:t>75,0</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bg1"/>
                          </a:solidFill>
                          <a:effectLst/>
                          <a:latin typeface="+mj-lt"/>
                        </a:rPr>
                        <a:t>Đạt</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856936770"/>
                  </a:ext>
                </a:extLst>
              </a:tr>
              <a:tr h="143552">
                <a:tc>
                  <a:txBody>
                    <a:bodyPr/>
                    <a:lstStyle/>
                    <a:p>
                      <a:pPr algn="ctr" fontAlgn="ctr"/>
                      <a:r>
                        <a:rPr lang="vi-VN" sz="1300" b="1" i="0" u="none" strike="noStrike" dirty="0">
                          <a:solidFill>
                            <a:srgbClr val="000000"/>
                          </a:solidFill>
                          <a:effectLst/>
                          <a:latin typeface="+mj-lt"/>
                        </a:rPr>
                        <a:t>2</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j-lt"/>
                        </a:rPr>
                        <a:t>Kim ngạch xuất khẩu </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mj-lt"/>
                        </a:rPr>
                        <a:t>Triệu USD</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mj-lt"/>
                        </a:rPr>
                        <a:t>95</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rgbClr val="000000"/>
                          </a:solidFill>
                          <a:effectLst/>
                          <a:latin typeface="+mj-lt"/>
                        </a:rPr>
                        <a:t>96,</a:t>
                      </a:r>
                      <a:r>
                        <a:rPr lang="en-US" sz="1300" b="1" i="0" u="none" strike="noStrike">
                          <a:solidFill>
                            <a:srgbClr val="000000"/>
                          </a:solidFill>
                          <a:effectLst/>
                          <a:latin typeface="+mj-lt"/>
                        </a:rPr>
                        <a:t>1</a:t>
                      </a:r>
                      <a:endParaRPr lang="vi-VN" sz="1300" b="1" i="0" u="none" strike="noStrike">
                        <a:solidFill>
                          <a:srgbClr val="000000"/>
                        </a:solidFill>
                        <a:effectLst/>
                        <a:latin typeface="+mj-lt"/>
                      </a:endParaRP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rgbClr val="040206"/>
                          </a:solidFill>
                          <a:effectLst/>
                          <a:latin typeface="+mj-lt"/>
                        </a:rPr>
                        <a:t>144,8</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rgbClr val="040206"/>
                          </a:solidFill>
                          <a:effectLst/>
                          <a:latin typeface="+mj-lt"/>
                        </a:rPr>
                        <a:t>101,2</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rgbClr val="040206"/>
                          </a:solidFill>
                          <a:effectLst/>
                          <a:latin typeface="+mj-lt"/>
                        </a:rPr>
                        <a:t>Đạt</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753532248"/>
                  </a:ext>
                </a:extLst>
              </a:tr>
              <a:tr h="196668">
                <a:tc>
                  <a:txBody>
                    <a:bodyPr/>
                    <a:lstStyle/>
                    <a:p>
                      <a:pPr algn="ctr" fontAlgn="ctr"/>
                      <a:r>
                        <a:rPr lang="vi-VN" sz="1300" b="1" i="0" u="none" strike="noStrike" dirty="0">
                          <a:solidFill>
                            <a:srgbClr val="040206"/>
                          </a:solidFill>
                          <a:effectLst/>
                          <a:latin typeface="+mj-lt"/>
                        </a:rPr>
                        <a:t>3</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300" b="1" i="0" u="none" strike="noStrike" dirty="0">
                          <a:solidFill>
                            <a:srgbClr val="040206"/>
                          </a:solidFill>
                          <a:effectLst/>
                          <a:latin typeface="+mj-lt"/>
                        </a:rPr>
                        <a:t>Tổng thu ngân sách trên địa bàn</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300" b="1" i="0" u="none" strike="noStrike" dirty="0">
                          <a:solidFill>
                            <a:srgbClr val="040206"/>
                          </a:solidFill>
                          <a:effectLst/>
                          <a:latin typeface="+mj-lt"/>
                        </a:rPr>
                        <a:t>Tỷ đồng</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300" b="1" i="0" u="none" strike="noStrike">
                          <a:solidFill>
                            <a:srgbClr val="040206"/>
                          </a:solidFill>
                          <a:effectLst/>
                          <a:latin typeface="+mj-lt"/>
                        </a:rPr>
                        <a:t>1.000,7</a:t>
                      </a:r>
                      <a:endParaRPr lang="vi-VN" sz="1300" b="1" i="0" u="none" strike="noStrike" dirty="0">
                        <a:solidFill>
                          <a:srgbClr val="040206"/>
                        </a:solidFill>
                        <a:effectLst/>
                        <a:latin typeface="+mj-lt"/>
                      </a:endParaRP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rgbClr val="00B050"/>
                          </a:solidFill>
                          <a:effectLst/>
                          <a:latin typeface="+mj-lt"/>
                        </a:rPr>
                        <a:t>963,822</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rgbClr val="040206"/>
                          </a:solidFill>
                          <a:effectLst/>
                          <a:latin typeface="+mj-lt"/>
                        </a:rPr>
                        <a:t>140,56</a:t>
                      </a:r>
                      <a:endParaRPr lang="vi-VN" sz="1300" b="1" i="0" u="none" strike="noStrike" dirty="0">
                        <a:solidFill>
                          <a:srgbClr val="040206"/>
                        </a:solidFill>
                        <a:effectLst/>
                        <a:latin typeface="+mj-lt"/>
                      </a:endParaRP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rgbClr val="040206"/>
                          </a:solidFill>
                          <a:effectLst/>
                          <a:latin typeface="+mj-lt"/>
                        </a:rPr>
                        <a:t>96,3</a:t>
                      </a:r>
                      <a:endParaRPr lang="vi-VN" sz="1300" b="1" i="0" u="none" strike="noStrike" dirty="0">
                        <a:solidFill>
                          <a:srgbClr val="040206"/>
                        </a:solidFill>
                        <a:effectLst/>
                        <a:latin typeface="+mj-lt"/>
                      </a:endParaRP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rgbClr val="040206"/>
                          </a:solidFill>
                          <a:effectLst/>
                          <a:latin typeface="+mj-lt"/>
                        </a:rPr>
                        <a:t>Đạt</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331431725"/>
                  </a:ext>
                </a:extLst>
              </a:tr>
              <a:tr h="143552">
                <a:tc>
                  <a:txBody>
                    <a:bodyPr/>
                    <a:lstStyle/>
                    <a:p>
                      <a:pPr algn="ctr" fontAlgn="ctr"/>
                      <a:r>
                        <a:rPr lang="vi-VN" sz="1300" b="0" i="1" u="none" strike="noStrike" dirty="0">
                          <a:solidFill>
                            <a:srgbClr val="040206"/>
                          </a:solidFill>
                          <a:effectLst/>
                          <a:latin typeface="+mj-lt"/>
                        </a:rPr>
                        <a:t> </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300" b="0" i="1" u="none" strike="noStrike" dirty="0">
                          <a:solidFill>
                            <a:srgbClr val="040206"/>
                          </a:solidFill>
                          <a:effectLst/>
                          <a:latin typeface="+mj-lt"/>
                        </a:rPr>
                        <a:t>- Thu tiền sử dụng đất</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300" b="0" i="1" u="none" strike="noStrike" dirty="0">
                          <a:solidFill>
                            <a:srgbClr val="040206"/>
                          </a:solidFill>
                          <a:effectLst/>
                          <a:latin typeface="+mj-lt"/>
                        </a:rPr>
                        <a:t>Tỷ đồng</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300" b="1" i="1" u="none" strike="noStrike" dirty="0">
                          <a:solidFill>
                            <a:srgbClr val="040206"/>
                          </a:solidFill>
                          <a:effectLst/>
                          <a:latin typeface="+mj-lt"/>
                        </a:rPr>
                        <a:t>600</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1" u="none" strike="noStrike" dirty="0">
                          <a:solidFill>
                            <a:srgbClr val="00B050"/>
                          </a:solidFill>
                          <a:effectLst/>
                          <a:latin typeface="+mj-lt"/>
                        </a:rPr>
                        <a:t>530</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1" u="none" strike="noStrike" dirty="0">
                          <a:solidFill>
                            <a:srgbClr val="040206"/>
                          </a:solidFill>
                          <a:effectLst/>
                          <a:latin typeface="+mj-lt"/>
                        </a:rPr>
                        <a:t>141</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1" u="none" strike="noStrike" dirty="0">
                          <a:solidFill>
                            <a:srgbClr val="040206"/>
                          </a:solidFill>
                          <a:effectLst/>
                          <a:latin typeface="+mj-lt"/>
                        </a:rPr>
                        <a:t>81,5</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1" u="none" strike="noStrike" dirty="0">
                          <a:solidFill>
                            <a:srgbClr val="040206"/>
                          </a:solidFill>
                          <a:effectLst/>
                          <a:latin typeface="+mj-lt"/>
                        </a:rPr>
                        <a:t>Đạt</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060688120"/>
                  </a:ext>
                </a:extLst>
              </a:tr>
              <a:tr h="142604">
                <a:tc>
                  <a:txBody>
                    <a:bodyPr/>
                    <a:lstStyle/>
                    <a:p>
                      <a:pPr algn="ctr" fontAlgn="ctr"/>
                      <a:r>
                        <a:rPr lang="vi-VN" sz="1300" b="1" i="0" u="none" strike="noStrike">
                          <a:solidFill>
                            <a:srgbClr val="040206"/>
                          </a:solidFill>
                          <a:effectLst/>
                          <a:latin typeface="+mj-lt"/>
                        </a:rPr>
                        <a:t>4</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40206"/>
                          </a:solidFill>
                          <a:effectLst/>
                          <a:latin typeface="+mj-lt"/>
                        </a:rPr>
                        <a:t>Doanh thu bán lẻ hàng hóa và dịch vụ</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40206"/>
                          </a:solidFill>
                          <a:effectLst/>
                          <a:latin typeface="+mj-lt"/>
                        </a:rPr>
                        <a:t>Tỷ đồng</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40206"/>
                          </a:solidFill>
                          <a:effectLst/>
                          <a:latin typeface="+mj-lt"/>
                        </a:rPr>
                        <a:t>12995</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rgbClr val="000000"/>
                          </a:solidFill>
                          <a:effectLst/>
                          <a:latin typeface="+mj-lt"/>
                        </a:rPr>
                        <a:t>10.360,316</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rgbClr val="040206"/>
                          </a:solidFill>
                          <a:effectLst/>
                          <a:latin typeface="+mj-lt"/>
                        </a:rPr>
                        <a:t>118,6</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rgbClr val="040206"/>
                          </a:solidFill>
                          <a:effectLst/>
                          <a:latin typeface="+mj-lt"/>
                        </a:rPr>
                        <a:t>79,7</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rgbClr val="040206"/>
                          </a:solidFill>
                          <a:effectLst/>
                          <a:latin typeface="+mj-lt"/>
                        </a:rPr>
                        <a:t>Đạt</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236391687"/>
                  </a:ext>
                </a:extLst>
              </a:tr>
              <a:tr h="281977">
                <a:tc>
                  <a:txBody>
                    <a:bodyPr/>
                    <a:lstStyle/>
                    <a:p>
                      <a:pPr algn="ctr" fontAlgn="ctr"/>
                      <a:r>
                        <a:rPr lang="vi-VN" sz="1300" b="1" i="0" u="none" strike="noStrike">
                          <a:solidFill>
                            <a:srgbClr val="040206"/>
                          </a:solidFill>
                          <a:effectLst/>
                          <a:latin typeface="+mj-lt"/>
                        </a:rPr>
                        <a:t>5</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dirty="0">
                          <a:solidFill>
                            <a:srgbClr val="040206"/>
                          </a:solidFill>
                          <a:effectLst/>
                          <a:latin typeface="+mj-lt"/>
                        </a:rPr>
                        <a:t>Tỷ lệ dân số tham gia bảo hiểm y tế</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40206"/>
                          </a:solidFill>
                          <a:effectLst/>
                          <a:latin typeface="+mj-lt"/>
                        </a:rPr>
                        <a:t>%</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rgbClr val="040206"/>
                          </a:solidFill>
                          <a:effectLst/>
                          <a:latin typeface="+mj-lt"/>
                        </a:rPr>
                        <a:t>95,15</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rgbClr val="000000"/>
                          </a:solidFill>
                          <a:effectLst/>
                          <a:latin typeface="+mj-lt"/>
                        </a:rPr>
                        <a:t>95,17</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rgbClr val="040206"/>
                          </a:solidFill>
                          <a:effectLst/>
                          <a:latin typeface="+mj-lt"/>
                        </a:rPr>
                        <a:t>100,49</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rgbClr val="040206"/>
                          </a:solidFill>
                          <a:effectLst/>
                          <a:latin typeface="+mj-lt"/>
                        </a:rPr>
                        <a:t>100,0</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rgbClr val="040206"/>
                          </a:solidFill>
                          <a:effectLst/>
                          <a:latin typeface="+mj-lt"/>
                        </a:rPr>
                        <a:t>Đạt</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26956372"/>
                  </a:ext>
                </a:extLst>
              </a:tr>
              <a:tr h="281977">
                <a:tc>
                  <a:txBody>
                    <a:bodyPr/>
                    <a:lstStyle/>
                    <a:p>
                      <a:pPr algn="ctr" fontAlgn="ctr"/>
                      <a:r>
                        <a:rPr lang="vi-VN" sz="1300" b="1" i="0" u="none" strike="noStrike">
                          <a:solidFill>
                            <a:srgbClr val="040206"/>
                          </a:solidFill>
                          <a:effectLst/>
                          <a:latin typeface="+mj-lt"/>
                        </a:rPr>
                        <a:t>6</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dirty="0">
                          <a:solidFill>
                            <a:srgbClr val="040206"/>
                          </a:solidFill>
                          <a:effectLst/>
                          <a:latin typeface="+mj-lt"/>
                        </a:rPr>
                        <a:t>Tỷ lệ trẻ em dưới 5 tuổi suy dinh dưỡng thể nhẹ cân </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40206"/>
                          </a:solidFill>
                          <a:effectLst/>
                          <a:latin typeface="+mj-lt"/>
                        </a:rPr>
                        <a:t>%</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rgbClr val="040206"/>
                          </a:solidFill>
                          <a:effectLst/>
                          <a:latin typeface="+mj-lt"/>
                        </a:rPr>
                        <a:t>7,15</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rgbClr val="000000"/>
                          </a:solidFill>
                          <a:effectLst/>
                          <a:latin typeface="+mj-lt"/>
                        </a:rPr>
                        <a:t>6,75</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rgbClr val="040206"/>
                          </a:solidFill>
                          <a:effectLst/>
                          <a:latin typeface="+mj-lt"/>
                        </a:rPr>
                        <a:t>107,26</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rgbClr val="040206"/>
                          </a:solidFill>
                          <a:effectLst/>
                          <a:latin typeface="+mj-lt"/>
                        </a:rPr>
                        <a:t>100,7</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rgbClr val="040206"/>
                          </a:solidFill>
                          <a:effectLst/>
                          <a:latin typeface="+mj-lt"/>
                        </a:rPr>
                        <a:t>Đạt</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888208606"/>
                  </a:ext>
                </a:extLst>
              </a:tr>
              <a:tr h="143552">
                <a:tc>
                  <a:txBody>
                    <a:bodyPr/>
                    <a:lstStyle/>
                    <a:p>
                      <a:pPr algn="ctr" fontAlgn="ctr"/>
                      <a:r>
                        <a:rPr lang="vi-VN" sz="1300" b="1" i="0" u="none" strike="noStrike">
                          <a:solidFill>
                            <a:srgbClr val="040206"/>
                          </a:solidFill>
                          <a:effectLst/>
                          <a:latin typeface="+mj-lt"/>
                        </a:rPr>
                        <a:t>7</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40206"/>
                          </a:solidFill>
                          <a:effectLst/>
                          <a:latin typeface="+mj-lt"/>
                        </a:rPr>
                        <a:t>Giảm tỷ lệ nghèo đa chiều</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40206"/>
                          </a:solidFill>
                          <a:effectLst/>
                          <a:latin typeface="+mj-lt"/>
                        </a:rPr>
                        <a:t>%</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rgbClr val="040206"/>
                          </a:solidFill>
                          <a:effectLst/>
                          <a:latin typeface="+mj-lt"/>
                        </a:rPr>
                        <a:t>1,65</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rgbClr val="000000"/>
                          </a:solidFill>
                          <a:effectLst/>
                          <a:latin typeface="+mj-lt"/>
                        </a:rPr>
                        <a:t>0,085</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rgbClr val="040206"/>
                          </a:solidFill>
                          <a:effectLst/>
                          <a:latin typeface="+mj-lt"/>
                        </a:rPr>
                        <a:t> </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rgbClr val="040206"/>
                          </a:solidFill>
                          <a:effectLst/>
                          <a:latin typeface="+mj-lt"/>
                        </a:rPr>
                        <a:t> </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300" b="1" i="0" u="none" strike="noStrike" kern="1200" dirty="0" err="1" smtClean="0">
                          <a:solidFill>
                            <a:srgbClr val="040206"/>
                          </a:solidFill>
                          <a:effectLst/>
                          <a:latin typeface="+mn-lt"/>
                          <a:ea typeface="+mn-ea"/>
                          <a:cs typeface="+mn-cs"/>
                        </a:rPr>
                        <a:t>Đánh</a:t>
                      </a:r>
                      <a:r>
                        <a:rPr lang="en-US" sz="1300" b="1" i="0" u="none" strike="noStrike" kern="1200" baseline="0" dirty="0" smtClean="0">
                          <a:solidFill>
                            <a:srgbClr val="040206"/>
                          </a:solidFill>
                          <a:effectLst/>
                          <a:latin typeface="+mn-lt"/>
                          <a:ea typeface="+mn-ea"/>
                          <a:cs typeface="+mn-cs"/>
                        </a:rPr>
                        <a:t> </a:t>
                      </a:r>
                      <a:r>
                        <a:rPr lang="en-US" sz="1300" b="1" i="0" u="none" strike="noStrike" kern="1200" baseline="0" dirty="0" err="1" smtClean="0">
                          <a:solidFill>
                            <a:srgbClr val="040206"/>
                          </a:solidFill>
                          <a:effectLst/>
                          <a:latin typeface="+mn-lt"/>
                          <a:ea typeface="+mn-ea"/>
                          <a:cs typeface="+mn-cs"/>
                        </a:rPr>
                        <a:t>giá</a:t>
                      </a:r>
                      <a:r>
                        <a:rPr lang="en-US" sz="1300" b="1" i="0" u="none" strike="noStrike" kern="1200" baseline="0" dirty="0" smtClean="0">
                          <a:solidFill>
                            <a:srgbClr val="040206"/>
                          </a:solidFill>
                          <a:effectLst/>
                          <a:latin typeface="+mn-lt"/>
                          <a:ea typeface="+mn-ea"/>
                          <a:cs typeface="+mn-cs"/>
                        </a:rPr>
                        <a:t> </a:t>
                      </a:r>
                      <a:r>
                        <a:rPr lang="en-US" sz="1300" b="1" i="0" u="none" strike="noStrike" kern="1200" baseline="0" dirty="0" err="1" smtClean="0">
                          <a:solidFill>
                            <a:srgbClr val="040206"/>
                          </a:solidFill>
                          <a:effectLst/>
                          <a:latin typeface="+mn-lt"/>
                          <a:ea typeface="+mn-ea"/>
                          <a:cs typeface="+mn-cs"/>
                        </a:rPr>
                        <a:t>cuối</a:t>
                      </a:r>
                      <a:r>
                        <a:rPr lang="en-US" sz="1300" b="1" i="0" u="none" strike="noStrike" kern="1200" baseline="0" dirty="0" smtClean="0">
                          <a:solidFill>
                            <a:srgbClr val="040206"/>
                          </a:solidFill>
                          <a:effectLst/>
                          <a:latin typeface="+mn-lt"/>
                          <a:ea typeface="+mn-ea"/>
                          <a:cs typeface="+mn-cs"/>
                        </a:rPr>
                        <a:t> </a:t>
                      </a:r>
                      <a:r>
                        <a:rPr lang="en-US" sz="1300" b="1" i="0" u="none" strike="noStrike" kern="1200" baseline="0" dirty="0" err="1" smtClean="0">
                          <a:solidFill>
                            <a:srgbClr val="040206"/>
                          </a:solidFill>
                          <a:effectLst/>
                          <a:latin typeface="+mn-lt"/>
                          <a:ea typeface="+mn-ea"/>
                          <a:cs typeface="+mn-cs"/>
                        </a:rPr>
                        <a:t>năm</a:t>
                      </a:r>
                      <a:r>
                        <a:rPr lang="vi-VN" sz="1300" b="1" i="0" u="none" strike="noStrike" dirty="0">
                          <a:solidFill>
                            <a:srgbClr val="040206"/>
                          </a:solidFill>
                          <a:effectLst/>
                          <a:latin typeface="+mj-lt"/>
                        </a:rPr>
                        <a:t> </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656564467"/>
                  </a:ext>
                </a:extLst>
              </a:tr>
              <a:tr h="143552">
                <a:tc>
                  <a:txBody>
                    <a:bodyPr/>
                    <a:lstStyle/>
                    <a:p>
                      <a:pPr algn="ctr" fontAlgn="ctr"/>
                      <a:r>
                        <a:rPr lang="vi-VN" sz="1300" b="1" i="0" u="none" strike="noStrike">
                          <a:solidFill>
                            <a:srgbClr val="040206"/>
                          </a:solidFill>
                          <a:effectLst/>
                          <a:latin typeface="+mj-lt"/>
                        </a:rPr>
                        <a:t>8</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dirty="0">
                          <a:solidFill>
                            <a:srgbClr val="040206"/>
                          </a:solidFill>
                          <a:effectLst/>
                          <a:latin typeface="+mj-lt"/>
                        </a:rPr>
                        <a:t>Bảo hiểm xã hội tự nguyện</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40206"/>
                          </a:solidFill>
                          <a:effectLst/>
                          <a:latin typeface="+mj-lt"/>
                        </a:rPr>
                        <a:t>Người</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rgbClr val="040206"/>
                          </a:solidFill>
                          <a:effectLst/>
                          <a:latin typeface="+mj-lt"/>
                        </a:rPr>
                        <a:t>1.320,00</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rgbClr val="000000"/>
                          </a:solidFill>
                          <a:effectLst/>
                          <a:latin typeface="+mj-lt"/>
                        </a:rPr>
                        <a:t>1.805</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rgbClr val="040206"/>
                          </a:solidFill>
                          <a:effectLst/>
                          <a:latin typeface="+mj-lt"/>
                        </a:rPr>
                        <a:t>171%</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rgbClr val="040206"/>
                          </a:solidFill>
                          <a:effectLst/>
                          <a:latin typeface="+mj-lt"/>
                        </a:rPr>
                        <a:t>136,7</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rgbClr val="040206"/>
                          </a:solidFill>
                          <a:effectLst/>
                          <a:latin typeface="+mj-lt"/>
                        </a:rPr>
                        <a:t>Đạt</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351141269"/>
                  </a:ext>
                </a:extLst>
              </a:tr>
              <a:tr h="143552">
                <a:tc>
                  <a:txBody>
                    <a:bodyPr/>
                    <a:lstStyle/>
                    <a:p>
                      <a:pPr algn="ctr" fontAlgn="ctr"/>
                      <a:r>
                        <a:rPr lang="vi-VN" sz="1300" b="1" i="0" u="none" strike="noStrike">
                          <a:solidFill>
                            <a:srgbClr val="040206"/>
                          </a:solidFill>
                          <a:effectLst/>
                          <a:latin typeface="+mj-lt"/>
                        </a:rPr>
                        <a:t>9</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dirty="0">
                          <a:solidFill>
                            <a:srgbClr val="040206"/>
                          </a:solidFill>
                          <a:effectLst/>
                          <a:latin typeface="+mj-lt"/>
                        </a:rPr>
                        <a:t>Tạo việc làm mới</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40206"/>
                          </a:solidFill>
                          <a:effectLst/>
                          <a:latin typeface="+mj-lt"/>
                        </a:rPr>
                        <a:t>Người</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rgbClr val="040206"/>
                          </a:solidFill>
                          <a:effectLst/>
                          <a:latin typeface="+mj-lt"/>
                        </a:rPr>
                        <a:t>2.500,00</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rgbClr val="000000"/>
                          </a:solidFill>
                          <a:effectLst/>
                          <a:latin typeface="+mj-lt"/>
                        </a:rPr>
                        <a:t>2.895</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rgbClr val="040206"/>
                          </a:solidFill>
                          <a:effectLst/>
                          <a:latin typeface="+mj-lt"/>
                        </a:rPr>
                        <a:t>137</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rgbClr val="040206"/>
                          </a:solidFill>
                          <a:effectLst/>
                          <a:latin typeface="+mj-lt"/>
                        </a:rPr>
                        <a:t>115,8</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rgbClr val="040206"/>
                          </a:solidFill>
                          <a:effectLst/>
                          <a:latin typeface="+mj-lt"/>
                        </a:rPr>
                        <a:t>Đạt</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951571251"/>
                  </a:ext>
                </a:extLst>
              </a:tr>
              <a:tr h="180310">
                <a:tc>
                  <a:txBody>
                    <a:bodyPr/>
                    <a:lstStyle/>
                    <a:p>
                      <a:pPr algn="ctr" fontAlgn="ctr"/>
                      <a:r>
                        <a:rPr lang="vi-VN" sz="1300" b="1" i="0" u="none" strike="noStrike">
                          <a:solidFill>
                            <a:srgbClr val="040206"/>
                          </a:solidFill>
                          <a:effectLst/>
                          <a:latin typeface="+mj-lt"/>
                        </a:rPr>
                        <a:t>10</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dirty="0">
                          <a:solidFill>
                            <a:srgbClr val="040206"/>
                          </a:solidFill>
                          <a:effectLst/>
                          <a:latin typeface="+mj-lt"/>
                        </a:rPr>
                        <a:t>Đào tạo nghề lao động nông thôn</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40206"/>
                          </a:solidFill>
                          <a:effectLst/>
                          <a:latin typeface="+mj-lt"/>
                        </a:rPr>
                        <a:t>Người</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rgbClr val="040206"/>
                          </a:solidFill>
                          <a:effectLst/>
                          <a:latin typeface="+mj-lt"/>
                        </a:rPr>
                        <a:t>610,00</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rgbClr val="000000"/>
                          </a:solidFill>
                          <a:effectLst/>
                          <a:latin typeface="+mj-lt"/>
                        </a:rPr>
                        <a:t>658</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rgbClr val="040206"/>
                          </a:solidFill>
                          <a:effectLst/>
                          <a:latin typeface="+mj-lt"/>
                        </a:rPr>
                        <a:t>160</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rgbClr val="040206"/>
                          </a:solidFill>
                          <a:effectLst/>
                          <a:latin typeface="+mj-lt"/>
                        </a:rPr>
                        <a:t>107,9</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rgbClr val="040206"/>
                          </a:solidFill>
                          <a:effectLst/>
                          <a:latin typeface="+mj-lt"/>
                        </a:rPr>
                        <a:t>Đạt</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862058731"/>
                  </a:ext>
                </a:extLst>
              </a:tr>
              <a:tr h="143552">
                <a:tc>
                  <a:txBody>
                    <a:bodyPr/>
                    <a:lstStyle/>
                    <a:p>
                      <a:pPr algn="ctr" fontAlgn="ctr"/>
                      <a:r>
                        <a:rPr lang="vi-VN" sz="1300" b="1" i="0" u="none" strike="noStrike">
                          <a:solidFill>
                            <a:srgbClr val="040206"/>
                          </a:solidFill>
                          <a:effectLst/>
                          <a:latin typeface="+mj-lt"/>
                        </a:rPr>
                        <a:t>11</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40206"/>
                          </a:solidFill>
                          <a:effectLst/>
                          <a:latin typeface="+mj-lt"/>
                        </a:rPr>
                        <a:t>Tỷ lệ che phủ rừng</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rgbClr val="040206"/>
                          </a:solidFill>
                          <a:effectLst/>
                          <a:latin typeface="+mj-lt"/>
                        </a:rPr>
                        <a:t>%</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rgbClr val="040206"/>
                          </a:solidFill>
                          <a:effectLst/>
                          <a:latin typeface="+mj-lt"/>
                        </a:rPr>
                        <a:t>26,05</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rgbClr val="000000"/>
                          </a:solidFill>
                          <a:effectLst/>
                          <a:latin typeface="+mj-lt"/>
                        </a:rPr>
                        <a:t>26,05</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rgbClr val="040206"/>
                          </a:solidFill>
                          <a:effectLst/>
                          <a:latin typeface="+mj-lt"/>
                        </a:rPr>
                        <a:t>100,39</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rgbClr val="040206"/>
                          </a:solidFill>
                          <a:effectLst/>
                          <a:latin typeface="+mj-lt"/>
                        </a:rPr>
                        <a:t>100,0</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rgbClr val="040206"/>
                          </a:solidFill>
                          <a:effectLst/>
                          <a:latin typeface="+mj-lt"/>
                        </a:rPr>
                        <a:t>Đạt</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410377008"/>
                  </a:ext>
                </a:extLst>
              </a:tr>
              <a:tr h="281977">
                <a:tc>
                  <a:txBody>
                    <a:bodyPr/>
                    <a:lstStyle/>
                    <a:p>
                      <a:pPr algn="ctr" fontAlgn="ctr"/>
                      <a:r>
                        <a:rPr lang="vi-VN" sz="1300" b="1" i="0" u="none" strike="noStrike" dirty="0">
                          <a:solidFill>
                            <a:srgbClr val="040206"/>
                          </a:solidFill>
                          <a:effectLst/>
                          <a:latin typeface="+mj-lt"/>
                        </a:rPr>
                        <a:t>12</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dirty="0">
                          <a:solidFill>
                            <a:srgbClr val="040206"/>
                          </a:solidFill>
                          <a:effectLst/>
                          <a:latin typeface="+mj-lt"/>
                        </a:rPr>
                        <a:t>Tỷ lệ dân cư đô thị sử dụng nước sạch</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rgbClr val="040206"/>
                          </a:solidFill>
                          <a:effectLst/>
                          <a:latin typeface="+mj-lt"/>
                        </a:rPr>
                        <a:t>%</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rgbClr val="040206"/>
                          </a:solidFill>
                          <a:effectLst/>
                          <a:latin typeface="+mj-lt"/>
                        </a:rPr>
                        <a:t>93,1-95,6</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rgbClr val="040206"/>
                          </a:solidFill>
                          <a:effectLst/>
                          <a:latin typeface="+mj-lt"/>
                        </a:rPr>
                        <a:t>96,09</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vi-VN" sz="1300" b="1" i="0" u="none" strike="noStrike" dirty="0">
                        <a:solidFill>
                          <a:srgbClr val="040206"/>
                        </a:solidFill>
                        <a:effectLst/>
                        <a:latin typeface="+mj-lt"/>
                      </a:endParaRP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rgbClr val="040206"/>
                          </a:solidFill>
                          <a:effectLst/>
                          <a:latin typeface="+mj-lt"/>
                        </a:rPr>
                        <a:t>10</a:t>
                      </a:r>
                      <a:r>
                        <a:rPr lang="en-US" sz="1300" b="1" i="0" u="none" strike="noStrike" dirty="0">
                          <a:solidFill>
                            <a:srgbClr val="040206"/>
                          </a:solidFill>
                          <a:effectLst/>
                          <a:latin typeface="+mj-lt"/>
                        </a:rPr>
                        <a:t>3</a:t>
                      </a:r>
                      <a:r>
                        <a:rPr lang="vi-VN" sz="1300" b="1" i="0" u="none" strike="noStrike">
                          <a:solidFill>
                            <a:srgbClr val="040206"/>
                          </a:solidFill>
                          <a:effectLst/>
                          <a:latin typeface="+mj-lt"/>
                        </a:rPr>
                        <a:t>,</a:t>
                      </a:r>
                      <a:r>
                        <a:rPr lang="en-US" sz="1300" b="1" i="0" u="none" strike="noStrike">
                          <a:solidFill>
                            <a:srgbClr val="040206"/>
                          </a:solidFill>
                          <a:effectLst/>
                          <a:latin typeface="+mj-lt"/>
                        </a:rPr>
                        <a:t>2</a:t>
                      </a:r>
                      <a:endParaRPr lang="vi-VN" sz="1300" b="1" i="0" u="none" strike="noStrike" dirty="0">
                        <a:solidFill>
                          <a:srgbClr val="040206"/>
                        </a:solidFill>
                        <a:effectLst/>
                        <a:latin typeface="+mj-lt"/>
                      </a:endParaRP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rgbClr val="040206"/>
                          </a:solidFill>
                          <a:effectLst/>
                          <a:latin typeface="+mj-lt"/>
                        </a:rPr>
                        <a:t>Đạt</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853904547"/>
                  </a:ext>
                </a:extLst>
              </a:tr>
              <a:tr h="281977">
                <a:tc>
                  <a:txBody>
                    <a:bodyPr/>
                    <a:lstStyle/>
                    <a:p>
                      <a:pPr algn="ctr" fontAlgn="ctr"/>
                      <a:r>
                        <a:rPr lang="vi-VN" sz="1300" b="1" i="0" u="none" strike="noStrike" dirty="0">
                          <a:solidFill>
                            <a:srgbClr val="040206"/>
                          </a:solidFill>
                          <a:effectLst/>
                          <a:latin typeface="+mj-lt"/>
                        </a:rPr>
                        <a:t>13</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dirty="0">
                          <a:solidFill>
                            <a:srgbClr val="040206"/>
                          </a:solidFill>
                          <a:effectLst/>
                          <a:latin typeface="+mj-lt"/>
                        </a:rPr>
                        <a:t>Tỷ lệ chất thải rắn ở đô thị được thu gom</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rgbClr val="040206"/>
                          </a:solidFill>
                          <a:effectLst/>
                          <a:latin typeface="+mj-lt"/>
                        </a:rPr>
                        <a:t>%</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rgbClr val="040206"/>
                          </a:solidFill>
                          <a:effectLst/>
                          <a:latin typeface="+mj-lt"/>
                        </a:rPr>
                        <a:t>90-95</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rgbClr val="040206"/>
                          </a:solidFill>
                          <a:effectLst/>
                          <a:latin typeface="+mj-lt"/>
                        </a:rPr>
                        <a:t>9</a:t>
                      </a:r>
                      <a:r>
                        <a:rPr lang="en-US" sz="1300" b="1" i="0" u="none" strike="noStrike" dirty="0">
                          <a:solidFill>
                            <a:srgbClr val="040206"/>
                          </a:solidFill>
                          <a:effectLst/>
                          <a:latin typeface="+mj-lt"/>
                        </a:rPr>
                        <a:t>0</a:t>
                      </a:r>
                      <a:r>
                        <a:rPr lang="vi-VN" sz="1300" b="1" i="0" u="none" strike="noStrike" dirty="0">
                          <a:solidFill>
                            <a:srgbClr val="040206"/>
                          </a:solidFill>
                          <a:effectLst/>
                          <a:latin typeface="+mj-lt"/>
                        </a:rPr>
                        <a:t>,9</a:t>
                      </a:r>
                      <a:r>
                        <a:rPr lang="en-US" sz="1300" b="1" i="0" u="none" strike="noStrike" dirty="0">
                          <a:solidFill>
                            <a:srgbClr val="040206"/>
                          </a:solidFill>
                          <a:effectLst/>
                          <a:latin typeface="+mj-lt"/>
                        </a:rPr>
                        <a:t>0</a:t>
                      </a:r>
                      <a:endParaRPr lang="vi-VN" sz="1300" b="1" i="0" u="none" strike="noStrike" dirty="0">
                        <a:solidFill>
                          <a:srgbClr val="040206"/>
                        </a:solidFill>
                        <a:effectLst/>
                        <a:latin typeface="+mj-lt"/>
                      </a:endParaRP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rgbClr val="040206"/>
                          </a:solidFill>
                          <a:effectLst/>
                          <a:latin typeface="+mj-lt"/>
                        </a:rPr>
                        <a:t>10</a:t>
                      </a:r>
                      <a:r>
                        <a:rPr lang="en-US" sz="1300" b="1" i="0" u="none" strike="noStrike" dirty="0">
                          <a:solidFill>
                            <a:srgbClr val="040206"/>
                          </a:solidFill>
                          <a:effectLst/>
                          <a:latin typeface="+mj-lt"/>
                        </a:rPr>
                        <a:t>6</a:t>
                      </a:r>
                      <a:r>
                        <a:rPr lang="vi-VN" sz="1300" b="1" i="0" u="none" strike="noStrike" dirty="0">
                          <a:solidFill>
                            <a:srgbClr val="040206"/>
                          </a:solidFill>
                          <a:effectLst/>
                          <a:latin typeface="+mj-lt"/>
                        </a:rPr>
                        <a:t>,</a:t>
                      </a:r>
                      <a:r>
                        <a:rPr lang="en-US" sz="1300" b="1" i="0" u="none" strike="noStrike" dirty="0">
                          <a:solidFill>
                            <a:srgbClr val="040206"/>
                          </a:solidFill>
                          <a:effectLst/>
                          <a:latin typeface="+mj-lt"/>
                        </a:rPr>
                        <a:t>79</a:t>
                      </a:r>
                      <a:endParaRPr lang="vi-VN" sz="1300" b="1" i="0" u="none" strike="noStrike" dirty="0">
                        <a:solidFill>
                          <a:srgbClr val="040206"/>
                        </a:solidFill>
                        <a:effectLst/>
                        <a:latin typeface="+mj-lt"/>
                      </a:endParaRP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300" b="1" i="0" u="none" strike="noStrike" dirty="0">
                          <a:solidFill>
                            <a:srgbClr val="040206"/>
                          </a:solidFill>
                          <a:effectLst/>
                          <a:latin typeface="+mj-lt"/>
                        </a:rPr>
                        <a:t>101</a:t>
                      </a:r>
                      <a:r>
                        <a:rPr lang="vi-VN" sz="1300" b="1" i="0" u="none" strike="noStrike">
                          <a:solidFill>
                            <a:srgbClr val="040206"/>
                          </a:solidFill>
                          <a:effectLst/>
                          <a:latin typeface="+mj-lt"/>
                        </a:rPr>
                        <a:t>,</a:t>
                      </a:r>
                      <a:r>
                        <a:rPr lang="en-US" sz="1300" b="1" i="0" u="none" strike="noStrike">
                          <a:solidFill>
                            <a:srgbClr val="040206"/>
                          </a:solidFill>
                          <a:effectLst/>
                          <a:latin typeface="+mj-lt"/>
                        </a:rPr>
                        <a:t>0</a:t>
                      </a:r>
                      <a:endParaRPr lang="vi-VN" sz="1300" b="1" i="0" u="none" strike="noStrike" dirty="0">
                        <a:solidFill>
                          <a:srgbClr val="040206"/>
                        </a:solidFill>
                        <a:effectLst/>
                        <a:latin typeface="+mj-lt"/>
                      </a:endParaRP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rgbClr val="040206"/>
                          </a:solidFill>
                          <a:effectLst/>
                          <a:latin typeface="+mj-lt"/>
                        </a:rPr>
                        <a:t>Đạt</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4021562891"/>
                  </a:ext>
                </a:extLst>
              </a:tr>
              <a:tr h="281977">
                <a:tc>
                  <a:txBody>
                    <a:bodyPr/>
                    <a:lstStyle/>
                    <a:p>
                      <a:pPr algn="ctr" fontAlgn="ctr"/>
                      <a:r>
                        <a:rPr lang="vi-VN" sz="1300" b="1" i="0" u="none" strike="noStrike">
                          <a:solidFill>
                            <a:srgbClr val="040206"/>
                          </a:solidFill>
                          <a:effectLst/>
                          <a:latin typeface="+mj-lt"/>
                        </a:rPr>
                        <a:t>14</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dirty="0">
                          <a:solidFill>
                            <a:srgbClr val="040206"/>
                          </a:solidFill>
                          <a:effectLst/>
                          <a:latin typeface="+mj-lt"/>
                        </a:rPr>
                        <a:t>Tỷ lệ chất thải rắn ở nông thôn được thu gom</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rgbClr val="040206"/>
                          </a:solidFill>
                          <a:effectLst/>
                          <a:latin typeface="+mj-lt"/>
                        </a:rPr>
                        <a:t>%</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rgbClr val="040206"/>
                          </a:solidFill>
                          <a:effectLst/>
                          <a:latin typeface="+mj-lt"/>
                        </a:rPr>
                        <a:t>85</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300" b="1" i="0" u="none" strike="noStrike" dirty="0">
                          <a:solidFill>
                            <a:srgbClr val="040206"/>
                          </a:solidFill>
                          <a:effectLst/>
                          <a:latin typeface="+mj-lt"/>
                        </a:rPr>
                        <a:t>72</a:t>
                      </a:r>
                      <a:r>
                        <a:rPr lang="vi-VN" sz="1300" b="1" i="0" u="none" strike="noStrike" dirty="0">
                          <a:solidFill>
                            <a:srgbClr val="040206"/>
                          </a:solidFill>
                          <a:effectLst/>
                          <a:latin typeface="+mj-lt"/>
                        </a:rPr>
                        <a:t>,</a:t>
                      </a:r>
                      <a:r>
                        <a:rPr lang="en-US" sz="1300" b="1" i="0" u="none" strike="noStrike" dirty="0">
                          <a:solidFill>
                            <a:srgbClr val="040206"/>
                          </a:solidFill>
                          <a:effectLst/>
                          <a:latin typeface="+mj-lt"/>
                        </a:rPr>
                        <a:t>86</a:t>
                      </a:r>
                      <a:endParaRPr lang="vi-VN" sz="1300" b="1" i="0" u="none" strike="noStrike" dirty="0">
                        <a:solidFill>
                          <a:srgbClr val="040206"/>
                        </a:solidFill>
                        <a:effectLst/>
                        <a:latin typeface="+mj-lt"/>
                      </a:endParaRP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rgbClr val="040206"/>
                          </a:solidFill>
                          <a:effectLst/>
                          <a:latin typeface="+mj-lt"/>
                        </a:rPr>
                        <a:t>1</a:t>
                      </a:r>
                      <a:r>
                        <a:rPr lang="en-US" sz="1300" b="1" i="0" u="none" strike="noStrike" dirty="0">
                          <a:solidFill>
                            <a:srgbClr val="040206"/>
                          </a:solidFill>
                          <a:effectLst/>
                          <a:latin typeface="+mj-lt"/>
                        </a:rPr>
                        <a:t>24</a:t>
                      </a:r>
                      <a:r>
                        <a:rPr lang="vi-VN" sz="1300" b="1" i="0" u="none" strike="noStrike" dirty="0">
                          <a:solidFill>
                            <a:srgbClr val="040206"/>
                          </a:solidFill>
                          <a:effectLst/>
                          <a:latin typeface="+mj-lt"/>
                        </a:rPr>
                        <a:t>,</a:t>
                      </a:r>
                      <a:r>
                        <a:rPr lang="en-US" sz="1300" b="1" i="0" u="none" strike="noStrike" dirty="0">
                          <a:solidFill>
                            <a:srgbClr val="040206"/>
                          </a:solidFill>
                          <a:effectLst/>
                          <a:latin typeface="+mj-lt"/>
                        </a:rPr>
                        <a:t>10</a:t>
                      </a:r>
                      <a:endParaRPr lang="vi-VN" sz="1300" b="1" i="0" u="none" strike="noStrike" dirty="0">
                        <a:solidFill>
                          <a:srgbClr val="040206"/>
                        </a:solidFill>
                        <a:effectLst/>
                        <a:latin typeface="+mj-lt"/>
                      </a:endParaRP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300" b="1" i="0" u="none" strike="noStrike" dirty="0">
                          <a:solidFill>
                            <a:srgbClr val="040206"/>
                          </a:solidFill>
                          <a:effectLst/>
                          <a:latin typeface="+mj-lt"/>
                        </a:rPr>
                        <a:t>85</a:t>
                      </a:r>
                      <a:r>
                        <a:rPr lang="vi-VN" sz="1300" b="1" i="0" u="none" strike="noStrike">
                          <a:solidFill>
                            <a:srgbClr val="040206"/>
                          </a:solidFill>
                          <a:effectLst/>
                          <a:latin typeface="+mj-lt"/>
                        </a:rPr>
                        <a:t>,</a:t>
                      </a:r>
                      <a:r>
                        <a:rPr lang="en-US" sz="1300" b="1" i="0" u="none" strike="noStrike">
                          <a:solidFill>
                            <a:srgbClr val="040206"/>
                          </a:solidFill>
                          <a:effectLst/>
                          <a:latin typeface="+mj-lt"/>
                        </a:rPr>
                        <a:t>71</a:t>
                      </a:r>
                      <a:endParaRPr lang="vi-VN" sz="1300" b="1" i="0" u="none" strike="noStrike" dirty="0">
                        <a:solidFill>
                          <a:srgbClr val="040206"/>
                        </a:solidFill>
                        <a:effectLst/>
                        <a:latin typeface="+mj-lt"/>
                      </a:endParaRP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300" b="1" i="0" u="none" strike="noStrike" dirty="0" err="1">
                          <a:solidFill>
                            <a:srgbClr val="C00000"/>
                          </a:solidFill>
                          <a:effectLst/>
                          <a:latin typeface="+mj-lt"/>
                          <a:cs typeface="Times New Roman" panose="02020603050405020304" pitchFamily="18" charset="0"/>
                        </a:rPr>
                        <a:t>Chưa</a:t>
                      </a:r>
                      <a:r>
                        <a:rPr lang="en-US" sz="1300" b="1" i="0" u="none" strike="noStrike" dirty="0">
                          <a:solidFill>
                            <a:srgbClr val="C00000"/>
                          </a:solidFill>
                          <a:effectLst/>
                          <a:latin typeface="+mj-lt"/>
                          <a:cs typeface="Times New Roman" panose="02020603050405020304" pitchFamily="18" charset="0"/>
                        </a:rPr>
                        <a:t> đ</a:t>
                      </a:r>
                      <a:r>
                        <a:rPr lang="vi-VN" sz="1300" b="1" i="0" u="none" strike="noStrike" dirty="0">
                          <a:solidFill>
                            <a:srgbClr val="C00000"/>
                          </a:solidFill>
                          <a:effectLst/>
                          <a:latin typeface="+mj-lt"/>
                          <a:cs typeface="Times New Roman" panose="02020603050405020304" pitchFamily="18" charset="0"/>
                        </a:rPr>
                        <a:t>ạt</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428276546"/>
                  </a:ext>
                </a:extLst>
              </a:tr>
              <a:tr h="143552">
                <a:tc>
                  <a:txBody>
                    <a:bodyPr/>
                    <a:lstStyle/>
                    <a:p>
                      <a:pPr algn="ctr" fontAlgn="ctr"/>
                      <a:r>
                        <a:rPr lang="vi-VN" sz="1300" b="1" i="0" u="none" strike="noStrike">
                          <a:solidFill>
                            <a:srgbClr val="040206"/>
                          </a:solidFill>
                          <a:effectLst/>
                          <a:latin typeface="+mj-lt"/>
                        </a:rPr>
                        <a:t>15</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dirty="0">
                          <a:solidFill>
                            <a:srgbClr val="040206"/>
                          </a:solidFill>
                          <a:effectLst/>
                          <a:latin typeface="+mj-lt"/>
                        </a:rPr>
                        <a:t>Thu hút dự án mới</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40206"/>
                          </a:solidFill>
                          <a:effectLst/>
                          <a:latin typeface="+mj-lt"/>
                        </a:rPr>
                        <a:t>Dự án</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rgbClr val="040206"/>
                          </a:solidFill>
                          <a:effectLst/>
                          <a:latin typeface="+mj-lt"/>
                        </a:rPr>
                        <a:t>7</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rgbClr val="040206"/>
                          </a:solidFill>
                          <a:effectLst/>
                          <a:latin typeface="+mj-lt"/>
                        </a:rPr>
                        <a:t>4</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vi-VN" sz="1300" b="1" i="0" u="none" strike="noStrike" dirty="0">
                        <a:solidFill>
                          <a:srgbClr val="040206"/>
                        </a:solidFill>
                        <a:effectLst/>
                        <a:latin typeface="+mj-lt"/>
                      </a:endParaRP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300" b="1" i="0" u="none" strike="noStrike">
                          <a:solidFill>
                            <a:srgbClr val="040206"/>
                          </a:solidFill>
                          <a:effectLst/>
                          <a:latin typeface="+mj-lt"/>
                        </a:rPr>
                        <a:t>57,1</a:t>
                      </a:r>
                      <a:endParaRPr lang="vi-VN" sz="1300" b="1" i="0" u="none" strike="noStrike" dirty="0">
                        <a:solidFill>
                          <a:srgbClr val="040206"/>
                        </a:solidFill>
                        <a:effectLst/>
                        <a:latin typeface="+mj-lt"/>
                      </a:endParaRP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300" b="1" i="0" u="none" strike="noStrike" dirty="0" err="1">
                          <a:solidFill>
                            <a:srgbClr val="040206"/>
                          </a:solidFill>
                          <a:effectLst/>
                          <a:latin typeface="+mj-lt"/>
                          <a:cs typeface="Times New Roman" panose="02020603050405020304" pitchFamily="18" charset="0"/>
                        </a:rPr>
                        <a:t>Đạt</a:t>
                      </a:r>
                      <a:r>
                        <a:rPr lang="vi-VN" sz="1300" b="1" i="0" u="none" strike="noStrike" dirty="0">
                          <a:solidFill>
                            <a:srgbClr val="040206"/>
                          </a:solidFill>
                          <a:effectLst/>
                          <a:latin typeface="+mj-lt"/>
                          <a:cs typeface="Times New Roman" panose="02020603050405020304" pitchFamily="18" charset="0"/>
                        </a:rPr>
                        <a:t> </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730598001"/>
                  </a:ext>
                </a:extLst>
              </a:tr>
              <a:tr h="143552">
                <a:tc>
                  <a:txBody>
                    <a:bodyPr/>
                    <a:lstStyle/>
                    <a:p>
                      <a:pPr algn="ctr" fontAlgn="ctr"/>
                      <a:r>
                        <a:rPr lang="vi-VN" sz="1300" b="1" i="0" u="none" strike="noStrike">
                          <a:solidFill>
                            <a:srgbClr val="040206"/>
                          </a:solidFill>
                          <a:effectLst/>
                          <a:latin typeface="+mj-lt"/>
                        </a:rPr>
                        <a:t>16</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dirty="0">
                          <a:solidFill>
                            <a:srgbClr val="040206"/>
                          </a:solidFill>
                          <a:effectLst/>
                          <a:latin typeface="+mj-lt"/>
                        </a:rPr>
                        <a:t>Phòng chống lấn chiếm đất đai</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40206"/>
                          </a:solidFill>
                          <a:effectLst/>
                          <a:latin typeface="+mj-lt"/>
                        </a:rPr>
                        <a:t> </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rgbClr val="040206"/>
                          </a:solidFill>
                          <a:effectLst/>
                          <a:latin typeface="+mj-lt"/>
                        </a:rPr>
                        <a:t> </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rgbClr val="040206"/>
                          </a:solidFill>
                          <a:effectLst/>
                          <a:latin typeface="+mj-lt"/>
                        </a:rPr>
                        <a:t> </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rgbClr val="040206"/>
                          </a:solidFill>
                          <a:effectLst/>
                          <a:latin typeface="+mj-lt"/>
                        </a:rPr>
                        <a:t> </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rgbClr val="040206"/>
                          </a:solidFill>
                          <a:effectLst/>
                          <a:latin typeface="+mj-lt"/>
                        </a:rPr>
                        <a:t> </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rgbClr val="040206"/>
                          </a:solidFill>
                          <a:effectLst/>
                          <a:latin typeface="+mj-lt"/>
                          <a:cs typeface="Times New Roman" panose="02020603050405020304" pitchFamily="18" charset="0"/>
                        </a:rPr>
                        <a:t> </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4280350573"/>
                  </a:ext>
                </a:extLst>
              </a:tr>
              <a:tr h="204487">
                <a:tc>
                  <a:txBody>
                    <a:bodyPr/>
                    <a:lstStyle/>
                    <a:p>
                      <a:pPr algn="ctr" fontAlgn="ctr"/>
                      <a:r>
                        <a:rPr lang="vi-VN" sz="1300" b="0" i="0" u="none" strike="noStrike" dirty="0">
                          <a:solidFill>
                            <a:srgbClr val="040206"/>
                          </a:solidFill>
                          <a:effectLst/>
                          <a:latin typeface="+mj-lt"/>
                        </a:rPr>
                        <a:t>-</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dirty="0">
                          <a:solidFill>
                            <a:srgbClr val="040206"/>
                          </a:solidFill>
                          <a:effectLst/>
                          <a:latin typeface="+mj-lt"/>
                        </a:rPr>
                        <a:t>Số vụ vi phạm được giải quyết trong năm</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dirty="0">
                          <a:solidFill>
                            <a:srgbClr val="040206"/>
                          </a:solidFill>
                          <a:effectLst/>
                          <a:latin typeface="+mj-lt"/>
                        </a:rPr>
                        <a:t>Số vụ</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rgbClr val="040206"/>
                          </a:solidFill>
                          <a:effectLst/>
                          <a:latin typeface="+mj-lt"/>
                        </a:rPr>
                        <a:t>1.050</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rgbClr val="040206"/>
                          </a:solidFill>
                          <a:effectLst/>
                          <a:latin typeface="+mj-lt"/>
                        </a:rPr>
                        <a:t>1.0</a:t>
                      </a:r>
                      <a:r>
                        <a:rPr lang="en-US" sz="1300" b="1" i="0" u="none" strike="noStrike" dirty="0">
                          <a:solidFill>
                            <a:srgbClr val="040206"/>
                          </a:solidFill>
                          <a:effectLst/>
                          <a:latin typeface="+mj-lt"/>
                        </a:rPr>
                        <a:t>84</a:t>
                      </a:r>
                      <a:endParaRPr lang="vi-VN" sz="1300" b="1" i="0" u="none" strike="noStrike" dirty="0">
                        <a:solidFill>
                          <a:srgbClr val="040206"/>
                        </a:solidFill>
                        <a:effectLst/>
                        <a:latin typeface="+mj-lt"/>
                      </a:endParaRP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vi-VN" sz="1300" b="1" i="0" u="none" strike="noStrike" dirty="0">
                        <a:solidFill>
                          <a:srgbClr val="040206"/>
                        </a:solidFill>
                        <a:effectLst/>
                        <a:latin typeface="+mj-lt"/>
                      </a:endParaRP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300" b="1" i="0" u="none" strike="noStrike" dirty="0">
                          <a:solidFill>
                            <a:srgbClr val="040206"/>
                          </a:solidFill>
                          <a:effectLst/>
                          <a:latin typeface="+mj-lt"/>
                        </a:rPr>
                        <a:t>103,24</a:t>
                      </a:r>
                      <a:endParaRPr lang="vi-VN" sz="1300" b="1" i="0" u="none" strike="noStrike" dirty="0">
                        <a:solidFill>
                          <a:srgbClr val="040206"/>
                        </a:solidFill>
                        <a:effectLst/>
                        <a:latin typeface="+mj-lt"/>
                      </a:endParaRP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rgbClr val="040206"/>
                          </a:solidFill>
                          <a:effectLst/>
                          <a:latin typeface="+mj-lt"/>
                          <a:cs typeface="Times New Roman" panose="02020603050405020304" pitchFamily="18" charset="0"/>
                        </a:rPr>
                        <a:t>Đạt</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311256439"/>
                  </a:ext>
                </a:extLst>
              </a:tr>
              <a:tr h="143552">
                <a:tc>
                  <a:txBody>
                    <a:bodyPr/>
                    <a:lstStyle/>
                    <a:p>
                      <a:pPr algn="ctr" fontAlgn="ctr"/>
                      <a:r>
                        <a:rPr lang="vi-VN" sz="1300" b="1" i="0" u="none" strike="noStrike">
                          <a:solidFill>
                            <a:srgbClr val="040206"/>
                          </a:solidFill>
                          <a:effectLst/>
                          <a:latin typeface="+mj-lt"/>
                        </a:rPr>
                        <a:t>17</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dirty="0">
                          <a:solidFill>
                            <a:srgbClr val="040206"/>
                          </a:solidFill>
                          <a:effectLst/>
                          <a:latin typeface="+mj-lt"/>
                        </a:rPr>
                        <a:t>Giải phóng mặt bằng</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rgbClr val="040206"/>
                          </a:solidFill>
                          <a:effectLst/>
                          <a:latin typeface="+mj-lt"/>
                        </a:rPr>
                        <a:t> </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rgbClr val="040206"/>
                          </a:solidFill>
                          <a:effectLst/>
                          <a:latin typeface="+mj-lt"/>
                        </a:rPr>
                        <a:t> </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rgbClr val="040206"/>
                          </a:solidFill>
                          <a:effectLst/>
                          <a:latin typeface="+mj-lt"/>
                        </a:rPr>
                        <a:t> </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rgbClr val="040206"/>
                          </a:solidFill>
                          <a:effectLst/>
                          <a:latin typeface="+mj-lt"/>
                        </a:rPr>
                        <a:t> </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rgbClr val="040206"/>
                          </a:solidFill>
                          <a:effectLst/>
                          <a:latin typeface="+mj-lt"/>
                        </a:rPr>
                        <a:t> </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rgbClr val="040206"/>
                          </a:solidFill>
                          <a:effectLst/>
                          <a:latin typeface="+mj-lt"/>
                          <a:cs typeface="Times New Roman" panose="02020603050405020304" pitchFamily="18" charset="0"/>
                        </a:rPr>
                        <a:t> </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092442253"/>
                  </a:ext>
                </a:extLst>
              </a:tr>
              <a:tr h="420402">
                <a:tc>
                  <a:txBody>
                    <a:bodyPr/>
                    <a:lstStyle/>
                    <a:p>
                      <a:pPr algn="ctr" fontAlgn="ctr"/>
                      <a:r>
                        <a:rPr lang="vi-VN" sz="1300" b="0" i="0" u="none" strike="noStrike" dirty="0">
                          <a:solidFill>
                            <a:srgbClr val="040206"/>
                          </a:solidFill>
                          <a:effectLst/>
                          <a:latin typeface="+mj-lt"/>
                        </a:rPr>
                        <a:t>-</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dirty="0">
                          <a:solidFill>
                            <a:srgbClr val="040206"/>
                          </a:solidFill>
                          <a:effectLst/>
                          <a:latin typeface="+mj-lt"/>
                        </a:rPr>
                        <a:t>Số lượng công trình, dự án hoàn thành GPMB so với tổng số dự án trên địa bàn</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dirty="0">
                          <a:solidFill>
                            <a:srgbClr val="040206"/>
                          </a:solidFill>
                          <a:effectLst/>
                          <a:latin typeface="+mj-lt"/>
                        </a:rPr>
                        <a:t>%</a:t>
                      </a:r>
                    </a:p>
                  </a:txBody>
                  <a:tcPr marL="5081" marR="5081" marT="50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rgbClr val="040206"/>
                          </a:solidFill>
                          <a:effectLst/>
                          <a:latin typeface="+mj-lt"/>
                        </a:rPr>
                        <a:t>≥ 50</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300" b="1" i="0" u="none" strike="noStrike" dirty="0">
                          <a:solidFill>
                            <a:srgbClr val="040206"/>
                          </a:solidFill>
                          <a:effectLst/>
                          <a:latin typeface="+mj-lt"/>
                        </a:rPr>
                        <a:t>40</a:t>
                      </a:r>
                      <a:r>
                        <a:rPr lang="vi-VN" sz="1300" b="1" i="0" u="none" strike="noStrike" dirty="0">
                          <a:solidFill>
                            <a:srgbClr val="040206"/>
                          </a:solidFill>
                          <a:effectLst/>
                          <a:latin typeface="+mj-lt"/>
                        </a:rPr>
                        <a:t>,</a:t>
                      </a:r>
                      <a:r>
                        <a:rPr lang="en-US" sz="1300" b="1" i="0" u="none" strike="noStrike" dirty="0">
                          <a:solidFill>
                            <a:srgbClr val="040206"/>
                          </a:solidFill>
                          <a:effectLst/>
                          <a:latin typeface="+mj-lt"/>
                        </a:rPr>
                        <a:t>65</a:t>
                      </a:r>
                      <a:endParaRPr lang="vi-VN" sz="1300" b="1" i="0" u="none" strike="noStrike" dirty="0">
                        <a:solidFill>
                          <a:srgbClr val="040206"/>
                        </a:solidFill>
                        <a:effectLst/>
                        <a:latin typeface="+mj-lt"/>
                      </a:endParaRP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vi-VN" sz="1300" b="1" i="0" u="none" strike="noStrike" dirty="0">
                        <a:solidFill>
                          <a:srgbClr val="040206"/>
                        </a:solidFill>
                        <a:effectLst/>
                        <a:latin typeface="+mj-lt"/>
                      </a:endParaRP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300" b="1" i="0" u="none" strike="noStrike" dirty="0">
                          <a:solidFill>
                            <a:srgbClr val="040206"/>
                          </a:solidFill>
                          <a:effectLst/>
                          <a:latin typeface="+mj-lt"/>
                        </a:rPr>
                        <a:t>81,3</a:t>
                      </a:r>
                      <a:endParaRPr lang="vi-VN" sz="1300" b="1" i="0" u="none" strike="noStrike" dirty="0">
                        <a:solidFill>
                          <a:srgbClr val="040206"/>
                        </a:solidFill>
                        <a:effectLst/>
                        <a:latin typeface="+mj-lt"/>
                      </a:endParaRP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300" b="1" i="0" u="none" strike="noStrike" dirty="0">
                          <a:solidFill>
                            <a:srgbClr val="C00000"/>
                          </a:solidFill>
                          <a:effectLst/>
                          <a:latin typeface="+mj-lt"/>
                          <a:cs typeface="Times New Roman" panose="02020603050405020304" pitchFamily="18" charset="0"/>
                        </a:rPr>
                        <a:t>Ch</a:t>
                      </a:r>
                      <a:r>
                        <a:rPr lang="vi-VN" sz="1300" b="1" i="0" u="none" strike="noStrike" dirty="0">
                          <a:solidFill>
                            <a:srgbClr val="C00000"/>
                          </a:solidFill>
                          <a:effectLst/>
                          <a:latin typeface="+mj-lt"/>
                          <a:cs typeface="Times New Roman" panose="02020603050405020304" pitchFamily="18" charset="0"/>
                        </a:rPr>
                        <a:t>ư</a:t>
                      </a:r>
                      <a:r>
                        <a:rPr lang="en-US" sz="1300" b="1" i="0" u="none" strike="noStrike" dirty="0">
                          <a:solidFill>
                            <a:srgbClr val="C00000"/>
                          </a:solidFill>
                          <a:effectLst/>
                          <a:latin typeface="+mj-lt"/>
                          <a:cs typeface="Times New Roman" panose="02020603050405020304" pitchFamily="18" charset="0"/>
                        </a:rPr>
                        <a:t>a đ</a:t>
                      </a:r>
                      <a:r>
                        <a:rPr lang="vi-VN" sz="1300" b="1" i="0" u="none" strike="noStrike" dirty="0">
                          <a:solidFill>
                            <a:srgbClr val="C00000"/>
                          </a:solidFill>
                          <a:effectLst/>
                          <a:latin typeface="+mj-lt"/>
                          <a:cs typeface="Times New Roman" panose="02020603050405020304" pitchFamily="18" charset="0"/>
                        </a:rPr>
                        <a:t>ạt</a:t>
                      </a:r>
                    </a:p>
                  </a:txBody>
                  <a:tcPr marL="5081" marR="5081" marT="5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931844941"/>
                  </a:ext>
                </a:extLst>
              </a:tr>
            </a:tbl>
          </a:graphicData>
        </a:graphic>
      </p:graphicFrame>
    </p:spTree>
    <p:extLst>
      <p:ext uri="{BB962C8B-B14F-4D97-AF65-F5344CB8AC3E}">
        <p14:creationId xmlns:p14="http://schemas.microsoft.com/office/powerpoint/2010/main" val="5093218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 xmlns:a16="http://schemas.microsoft.com/office/drawing/2014/main" id="{85B0C6AB-4906-5932-12D4-5FAF7DC72C97}"/>
              </a:ext>
            </a:extLst>
          </p:cNvPr>
          <p:cNvSpPr txBox="1"/>
          <p:nvPr/>
        </p:nvSpPr>
        <p:spPr>
          <a:xfrm>
            <a:off x="3322040" y="14858"/>
            <a:ext cx="5209563" cy="523220"/>
          </a:xfrm>
          <a:prstGeom prst="rect">
            <a:avLst/>
          </a:prstGeom>
          <a:noFill/>
        </p:spPr>
        <p:txBody>
          <a:bodyPr wrap="square">
            <a:spAutoFit/>
          </a:bodyPr>
          <a:lstStyle/>
          <a:p>
            <a:pPr algn="ctr">
              <a:lnSpc>
                <a:spcPct val="100000"/>
              </a:lnSpc>
            </a:pPr>
            <a:r>
              <a:rPr lang="vi-VN" sz="2800" b="1" dirty="0">
                <a:latin typeface="Times New Roman" panose="02020603050405020304" pitchFamily="18" charset="0"/>
                <a:cs typeface="Times New Roman" panose="02020603050405020304" pitchFamily="18" charset="0"/>
              </a:rPr>
              <a:t>THỊ XÃ HOÀI NHƠN</a:t>
            </a:r>
          </a:p>
        </p:txBody>
      </p:sp>
      <p:graphicFrame>
        <p:nvGraphicFramePr>
          <p:cNvPr id="3" name="Table 2">
            <a:extLst>
              <a:ext uri="{FF2B5EF4-FFF2-40B4-BE49-F238E27FC236}">
                <a16:creationId xmlns="" xmlns:a16="http://schemas.microsoft.com/office/drawing/2014/main" id="{79C6D390-9F58-2DDE-D0FC-CA9A5FDC3B79}"/>
              </a:ext>
            </a:extLst>
          </p:cNvPr>
          <p:cNvGraphicFramePr>
            <a:graphicFrameLocks noGrp="1"/>
          </p:cNvGraphicFramePr>
          <p:nvPr>
            <p:extLst>
              <p:ext uri="{D42A27DB-BD31-4B8C-83A1-F6EECF244321}">
                <p14:modId xmlns:p14="http://schemas.microsoft.com/office/powerpoint/2010/main" val="3246556254"/>
              </p:ext>
            </p:extLst>
          </p:nvPr>
        </p:nvGraphicFramePr>
        <p:xfrm>
          <a:off x="296327" y="490857"/>
          <a:ext cx="11565706" cy="6268894"/>
        </p:xfrm>
        <a:graphic>
          <a:graphicData uri="http://schemas.openxmlformats.org/drawingml/2006/table">
            <a:tbl>
              <a:tblPr/>
              <a:tblGrid>
                <a:gridCol w="399959">
                  <a:extLst>
                    <a:ext uri="{9D8B030D-6E8A-4147-A177-3AD203B41FA5}">
                      <a16:colId xmlns="" xmlns:a16="http://schemas.microsoft.com/office/drawing/2014/main" val="1846413368"/>
                    </a:ext>
                  </a:extLst>
                </a:gridCol>
                <a:gridCol w="3733101">
                  <a:extLst>
                    <a:ext uri="{9D8B030D-6E8A-4147-A177-3AD203B41FA5}">
                      <a16:colId xmlns="" xmlns:a16="http://schemas.microsoft.com/office/drawing/2014/main" val="4155765586"/>
                    </a:ext>
                  </a:extLst>
                </a:gridCol>
                <a:gridCol w="939567">
                  <a:extLst>
                    <a:ext uri="{9D8B030D-6E8A-4147-A177-3AD203B41FA5}">
                      <a16:colId xmlns="" xmlns:a16="http://schemas.microsoft.com/office/drawing/2014/main" val="3810767397"/>
                    </a:ext>
                  </a:extLst>
                </a:gridCol>
                <a:gridCol w="1459685">
                  <a:extLst>
                    <a:ext uri="{9D8B030D-6E8A-4147-A177-3AD203B41FA5}">
                      <a16:colId xmlns="" xmlns:a16="http://schemas.microsoft.com/office/drawing/2014/main" val="4171788050"/>
                    </a:ext>
                  </a:extLst>
                </a:gridCol>
                <a:gridCol w="1174458">
                  <a:extLst>
                    <a:ext uri="{9D8B030D-6E8A-4147-A177-3AD203B41FA5}">
                      <a16:colId xmlns="" xmlns:a16="http://schemas.microsoft.com/office/drawing/2014/main" val="1847062979"/>
                    </a:ext>
                  </a:extLst>
                </a:gridCol>
                <a:gridCol w="855677">
                  <a:extLst>
                    <a:ext uri="{9D8B030D-6E8A-4147-A177-3AD203B41FA5}">
                      <a16:colId xmlns="" xmlns:a16="http://schemas.microsoft.com/office/drawing/2014/main" val="3012626472"/>
                    </a:ext>
                  </a:extLst>
                </a:gridCol>
                <a:gridCol w="1543575">
                  <a:extLst>
                    <a:ext uri="{9D8B030D-6E8A-4147-A177-3AD203B41FA5}">
                      <a16:colId xmlns="" xmlns:a16="http://schemas.microsoft.com/office/drawing/2014/main" val="3690318959"/>
                    </a:ext>
                  </a:extLst>
                </a:gridCol>
                <a:gridCol w="1459684">
                  <a:extLst>
                    <a:ext uri="{9D8B030D-6E8A-4147-A177-3AD203B41FA5}">
                      <a16:colId xmlns="" xmlns:a16="http://schemas.microsoft.com/office/drawing/2014/main" val="555031368"/>
                    </a:ext>
                  </a:extLst>
                </a:gridCol>
              </a:tblGrid>
              <a:tr h="156040">
                <a:tc rowSpan="2">
                  <a:txBody>
                    <a:bodyPr/>
                    <a:lstStyle/>
                    <a:p>
                      <a:pPr algn="ctr" fontAlgn="ctr"/>
                      <a:r>
                        <a:rPr lang="vi-VN" sz="1300" b="1" i="0" u="none" strike="noStrike" dirty="0">
                          <a:solidFill>
                            <a:srgbClr val="000000"/>
                          </a:solidFill>
                          <a:effectLst/>
                          <a:latin typeface="+mj-lt"/>
                        </a:rPr>
                        <a:t>STT</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vi-VN" sz="1300" b="1" i="0" u="none" strike="noStrike" dirty="0">
                          <a:solidFill>
                            <a:srgbClr val="000000"/>
                          </a:solidFill>
                          <a:effectLst/>
                          <a:latin typeface="+mj-lt"/>
                        </a:rPr>
                        <a:t>Chỉ tiêu</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vi-VN" sz="1300" b="1" i="0" u="none" strike="noStrike">
                          <a:solidFill>
                            <a:srgbClr val="000000"/>
                          </a:solidFill>
                          <a:effectLst/>
                          <a:latin typeface="+mj-lt"/>
                        </a:rPr>
                        <a:t>Đơn vị tính</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vi-VN" sz="1300" b="1" i="0" u="none" strike="noStrike" dirty="0">
                          <a:solidFill>
                            <a:srgbClr val="000000"/>
                          </a:solidFill>
                          <a:effectLst/>
                          <a:latin typeface="+mj-lt"/>
                        </a:rPr>
                        <a:t>Kế hoạch năm 2024 UBND tỉnh giao</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vi-VN" sz="1300" b="1" i="0" u="none" strike="noStrike" dirty="0">
                          <a:solidFill>
                            <a:srgbClr val="000000"/>
                          </a:solidFill>
                          <a:effectLst/>
                          <a:latin typeface="+mj-lt"/>
                        </a:rPr>
                        <a:t>Lũy kế 9 tháng đầu năm</a:t>
                      </a:r>
                      <a:r>
                        <a:rPr lang="en-US" sz="1300" b="1" i="0" u="none" strike="noStrike" dirty="0">
                          <a:solidFill>
                            <a:srgbClr val="000000"/>
                          </a:solidFill>
                          <a:effectLst/>
                          <a:latin typeface="+mj-lt"/>
                        </a:rPr>
                        <a:t> 2024</a:t>
                      </a:r>
                      <a:endParaRPr lang="vi-VN" sz="1300" b="1" i="0" u="none" strike="noStrike" dirty="0">
                        <a:solidFill>
                          <a:srgbClr val="000000"/>
                        </a:solidFill>
                        <a:effectLst/>
                        <a:latin typeface="+mj-lt"/>
                      </a:endParaRP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vi-VN" sz="1300" b="1" i="0" u="none" strike="noStrike">
                          <a:solidFill>
                            <a:srgbClr val="000000"/>
                          </a:solidFill>
                          <a:effectLst/>
                          <a:latin typeface="+mj-lt"/>
                        </a:rPr>
                        <a:t>Lũy kế 9 tháng đầu năm so với:</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vi-VN"/>
                    </a:p>
                  </a:txBody>
                  <a:tcPr/>
                </a:tc>
                <a:tc rowSpan="2">
                  <a:txBody>
                    <a:bodyPr/>
                    <a:lstStyle/>
                    <a:p>
                      <a:pPr algn="ctr" fontAlgn="ctr"/>
                      <a:r>
                        <a:rPr lang="vi-VN" sz="1300" b="1" i="0" u="none" strike="noStrike" dirty="0">
                          <a:solidFill>
                            <a:srgbClr val="000000"/>
                          </a:solidFill>
                          <a:effectLst/>
                          <a:latin typeface="+mj-lt"/>
                        </a:rPr>
                        <a:t>Đánh giá kết quả 9 tháng năm 2024</a:t>
                      </a:r>
                      <a:br>
                        <a:rPr lang="vi-VN" sz="1300" b="1" i="0" u="none" strike="noStrike" dirty="0">
                          <a:solidFill>
                            <a:srgbClr val="000000"/>
                          </a:solidFill>
                          <a:effectLst/>
                          <a:latin typeface="+mj-lt"/>
                        </a:rPr>
                      </a:br>
                      <a:r>
                        <a:rPr lang="vi-VN" sz="1300" b="1" i="0" u="none" strike="noStrike" dirty="0">
                          <a:solidFill>
                            <a:srgbClr val="000000"/>
                          </a:solidFill>
                          <a:effectLst/>
                          <a:latin typeface="+mj-lt"/>
                        </a:rPr>
                        <a:t>(Đạt, Chưa đạt)</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908945934"/>
                  </a:ext>
                </a:extLst>
              </a:tr>
              <a:tr h="186671">
                <a:tc vMerge="1">
                  <a:txBody>
                    <a:bodyPr/>
                    <a:lstStyle/>
                    <a:p>
                      <a:endParaRPr lang="vi-VN"/>
                    </a:p>
                  </a:txBody>
                  <a:tcPr/>
                </a:tc>
                <a:tc vMerge="1">
                  <a:txBody>
                    <a:bodyPr/>
                    <a:lstStyle/>
                    <a:p>
                      <a:endParaRPr lang="vi-VN"/>
                    </a:p>
                  </a:txBody>
                  <a:tcPr/>
                </a:tc>
                <a:tc vMerge="1">
                  <a:txBody>
                    <a:bodyPr/>
                    <a:lstStyle/>
                    <a:p>
                      <a:endParaRPr lang="vi-VN"/>
                    </a:p>
                  </a:txBody>
                  <a:tcPr/>
                </a:tc>
                <a:tc vMerge="1">
                  <a:txBody>
                    <a:bodyPr/>
                    <a:lstStyle/>
                    <a:p>
                      <a:endParaRPr lang="vi-VN"/>
                    </a:p>
                  </a:txBody>
                  <a:tcPr/>
                </a:tc>
                <a:tc vMerge="1">
                  <a:txBody>
                    <a:bodyPr/>
                    <a:lstStyle/>
                    <a:p>
                      <a:pPr algn="ctr" fontAlgn="ctr"/>
                      <a:endParaRPr lang="vi-VN" sz="900" b="1" i="0" u="none" strike="noStrike" dirty="0">
                        <a:solidFill>
                          <a:srgbClr val="000000"/>
                        </a:solidFill>
                        <a:effectLst/>
                        <a:latin typeface="+mn-lt"/>
                      </a:endParaRPr>
                    </a:p>
                  </a:txBody>
                  <a:tcPr marL="5196" marR="5196" marT="5196"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mj-lt"/>
                        </a:rPr>
                        <a:t>Cùng kỳ</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mj-lt"/>
                        </a:rPr>
                        <a:t>Kế hoạch năm 2024 UBND tỉnh giao</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vi-VN"/>
                    </a:p>
                  </a:txBody>
                  <a:tcPr/>
                </a:tc>
                <a:extLst>
                  <a:ext uri="{0D108BD9-81ED-4DB2-BD59-A6C34878D82A}">
                    <a16:rowId xmlns="" xmlns:a16="http://schemas.microsoft.com/office/drawing/2014/main" val="776530355"/>
                  </a:ext>
                </a:extLst>
              </a:tr>
              <a:tr h="159464">
                <a:tc>
                  <a:txBody>
                    <a:bodyPr/>
                    <a:lstStyle/>
                    <a:p>
                      <a:pPr algn="ctr" fontAlgn="ctr"/>
                      <a:r>
                        <a:rPr lang="vi-VN" sz="1300" b="0" i="1" u="none" strike="noStrike">
                          <a:solidFill>
                            <a:srgbClr val="000000"/>
                          </a:solidFill>
                          <a:effectLst/>
                          <a:latin typeface="+mj-lt"/>
                        </a:rPr>
                        <a:t>1</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j-lt"/>
                        </a:rPr>
                        <a:t>2</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j-lt"/>
                        </a:rPr>
                        <a:t>3</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j-lt"/>
                        </a:rPr>
                        <a:t>4</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j-lt"/>
                        </a:rPr>
                        <a:t>9</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j-lt"/>
                        </a:rPr>
                        <a:t>10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j-lt"/>
                        </a:rPr>
                        <a:t>11</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j-lt"/>
                        </a:rPr>
                        <a:t>12</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098600459"/>
                  </a:ext>
                </a:extLst>
              </a:tr>
              <a:tr h="159464">
                <a:tc>
                  <a:txBody>
                    <a:bodyPr/>
                    <a:lstStyle/>
                    <a:p>
                      <a:pPr algn="ctr" fontAlgn="ctr"/>
                      <a:r>
                        <a:rPr lang="vi-VN" sz="1300" b="1" i="0" u="none" strike="noStrike">
                          <a:solidFill>
                            <a:srgbClr val="000000"/>
                          </a:solidFill>
                          <a:effectLst/>
                          <a:latin typeface="+mj-lt"/>
                        </a:rPr>
                        <a:t>1</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j-lt"/>
                        </a:rPr>
                        <a:t>Tốc độ tăng giá trị sản phẩm</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mj-lt"/>
                        </a:rPr>
                        <a:t>%</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rgbClr val="000000"/>
                          </a:solidFill>
                          <a:effectLst/>
                          <a:latin typeface="+mj-lt"/>
                        </a:rPr>
                        <a:t>7,8 - 8,4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bg1"/>
                          </a:solidFill>
                          <a:effectLst/>
                          <a:latin typeface="+mj-lt"/>
                        </a:rPr>
                        <a:t>8,75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bg1"/>
                          </a:solidFill>
                          <a:effectLst/>
                          <a:latin typeface="+mj-lt"/>
                        </a:rPr>
                        <a:t>8,84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bg1"/>
                          </a:solidFill>
                          <a:effectLst/>
                          <a:latin typeface="+mj-lt"/>
                        </a:rPr>
                        <a:t>117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bg1"/>
                          </a:solidFill>
                          <a:effectLst/>
                          <a:latin typeface="+mj-lt"/>
                        </a:rPr>
                        <a:t>Đạt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93248495"/>
                  </a:ext>
                </a:extLst>
              </a:tr>
              <a:tr h="159464">
                <a:tc>
                  <a:txBody>
                    <a:bodyPr/>
                    <a:lstStyle/>
                    <a:p>
                      <a:pPr algn="ctr" fontAlgn="ctr"/>
                      <a:r>
                        <a:rPr lang="vi-VN" sz="1300" b="0" i="0" u="none" strike="noStrike">
                          <a:solidFill>
                            <a:srgbClr val="000000"/>
                          </a:solidFill>
                          <a:effectLst/>
                          <a:latin typeface="+mj-lt"/>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j-lt"/>
                        </a:rPr>
                        <a:t>- Nông, lâm, thuỷ sản</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j-lt"/>
                        </a:rPr>
                        <a:t>%</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mj-lt"/>
                        </a:rPr>
                        <a:t>2,7 - 2,9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bg1"/>
                          </a:solidFill>
                          <a:effectLst/>
                          <a:latin typeface="+mj-lt"/>
                        </a:rPr>
                        <a:t>2,58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bg1"/>
                          </a:solidFill>
                          <a:effectLst/>
                          <a:latin typeface="+mj-lt"/>
                        </a:rPr>
                        <a:t>2,39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00" b="1" i="0" u="none" strike="noStrike">
                          <a:solidFill>
                            <a:schemeClr val="bg1"/>
                          </a:solidFill>
                          <a:effectLst/>
                          <a:latin typeface="+mj-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00" b="1" i="0" u="none" strike="noStrike">
                          <a:solidFill>
                            <a:schemeClr val="bg1"/>
                          </a:solidFill>
                          <a:effectLst/>
                          <a:latin typeface="+mj-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853077526"/>
                  </a:ext>
                </a:extLst>
              </a:tr>
              <a:tr h="159464">
                <a:tc>
                  <a:txBody>
                    <a:bodyPr/>
                    <a:lstStyle/>
                    <a:p>
                      <a:pPr algn="ctr" fontAlgn="ctr"/>
                      <a:r>
                        <a:rPr lang="vi-VN" sz="1300" b="0" i="0" u="none" strike="noStrike">
                          <a:solidFill>
                            <a:srgbClr val="000000"/>
                          </a:solidFill>
                          <a:effectLst/>
                          <a:latin typeface="+mj-lt"/>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j-lt"/>
                        </a:rPr>
                        <a:t>- Công nghiệp và xây dựng</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j-lt"/>
                        </a:rPr>
                        <a:t>%</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mj-lt"/>
                        </a:rPr>
                        <a:t>11,09 - 12,0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bg1"/>
                          </a:solidFill>
                          <a:effectLst/>
                          <a:latin typeface="+mj-lt"/>
                        </a:rPr>
                        <a:t>12,74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bg1"/>
                          </a:solidFill>
                          <a:effectLst/>
                          <a:latin typeface="+mj-lt"/>
                        </a:rPr>
                        <a:t>15,61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00" b="1" i="0" u="none" strike="noStrike">
                          <a:solidFill>
                            <a:schemeClr val="bg1"/>
                          </a:solidFill>
                          <a:effectLst/>
                          <a:latin typeface="+mj-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00" b="1" i="0" u="none" strike="noStrike">
                          <a:solidFill>
                            <a:schemeClr val="bg1"/>
                          </a:solidFill>
                          <a:effectLst/>
                          <a:latin typeface="+mj-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492519675"/>
                  </a:ext>
                </a:extLst>
              </a:tr>
              <a:tr h="159464">
                <a:tc>
                  <a:txBody>
                    <a:bodyPr/>
                    <a:lstStyle/>
                    <a:p>
                      <a:pPr algn="ctr" fontAlgn="ctr"/>
                      <a:r>
                        <a:rPr lang="vi-VN" sz="1300" b="0" i="1" u="none" strike="noStrike">
                          <a:solidFill>
                            <a:srgbClr val="000000"/>
                          </a:solidFill>
                          <a:effectLst/>
                          <a:latin typeface="+mj-lt"/>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1" u="none" strike="noStrike">
                          <a:solidFill>
                            <a:srgbClr val="000000"/>
                          </a:solidFill>
                          <a:effectLst/>
                          <a:latin typeface="+mj-lt"/>
                        </a:rPr>
                        <a:t>     + Công nghiệp</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j-lt"/>
                        </a:rPr>
                        <a:t>%</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mj-lt"/>
                        </a:rPr>
                        <a:t>10 - 10,6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bg1"/>
                          </a:solidFill>
                          <a:effectLst/>
                          <a:latin typeface="+mj-lt"/>
                        </a:rPr>
                        <a:t>13,86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bg1"/>
                          </a:solidFill>
                          <a:effectLst/>
                          <a:latin typeface="+mj-lt"/>
                        </a:rPr>
                        <a:t>6,02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00" b="1" i="0" u="none" strike="noStrike">
                          <a:solidFill>
                            <a:schemeClr val="bg1"/>
                          </a:solidFill>
                          <a:effectLst/>
                          <a:latin typeface="+mj-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00" b="1" i="0" u="none" strike="noStrike">
                          <a:solidFill>
                            <a:schemeClr val="bg1"/>
                          </a:solidFill>
                          <a:effectLst/>
                          <a:latin typeface="+mj-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058700232"/>
                  </a:ext>
                </a:extLst>
              </a:tr>
              <a:tr h="159464">
                <a:tc>
                  <a:txBody>
                    <a:bodyPr/>
                    <a:lstStyle/>
                    <a:p>
                      <a:pPr algn="ctr" fontAlgn="ctr"/>
                      <a:r>
                        <a:rPr lang="vi-VN" sz="1300" b="0" i="1" u="none" strike="noStrike">
                          <a:solidFill>
                            <a:srgbClr val="000000"/>
                          </a:solidFill>
                          <a:effectLst/>
                          <a:latin typeface="+mj-lt"/>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1" u="none" strike="noStrike">
                          <a:solidFill>
                            <a:srgbClr val="000000"/>
                          </a:solidFill>
                          <a:effectLst/>
                          <a:latin typeface="+mj-lt"/>
                        </a:rPr>
                        <a:t>     + Xây dựng</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j-lt"/>
                        </a:rPr>
                        <a:t>%</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mj-lt"/>
                        </a:rPr>
                        <a:t>12,85 - 14,4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bg1"/>
                          </a:solidFill>
                          <a:effectLst/>
                          <a:latin typeface="+mj-lt"/>
                        </a:rPr>
                        <a:t>11,03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bg1"/>
                          </a:solidFill>
                          <a:effectLst/>
                          <a:latin typeface="+mj-lt"/>
                        </a:rPr>
                        <a:t>38,47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00" b="1" i="0" u="none" strike="noStrike">
                          <a:solidFill>
                            <a:schemeClr val="bg1"/>
                          </a:solidFill>
                          <a:effectLst/>
                          <a:latin typeface="+mj-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00" b="1" i="0" u="none" strike="noStrike">
                          <a:solidFill>
                            <a:schemeClr val="bg1"/>
                          </a:solidFill>
                          <a:effectLst/>
                          <a:latin typeface="+mj-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066805365"/>
                  </a:ext>
                </a:extLst>
              </a:tr>
              <a:tr h="159464">
                <a:tc>
                  <a:txBody>
                    <a:bodyPr/>
                    <a:lstStyle/>
                    <a:p>
                      <a:pPr algn="ctr" fontAlgn="ctr"/>
                      <a:r>
                        <a:rPr lang="vi-VN" sz="1300" b="0" i="0" u="none" strike="noStrike">
                          <a:solidFill>
                            <a:srgbClr val="000000"/>
                          </a:solidFill>
                          <a:effectLst/>
                          <a:latin typeface="+mj-lt"/>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j-lt"/>
                        </a:rPr>
                        <a:t>- Dịch vụ</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j-lt"/>
                        </a:rPr>
                        <a:t>%</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mj-lt"/>
                        </a:rPr>
                        <a:t>8,67 - 9,2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bg1"/>
                          </a:solidFill>
                          <a:effectLst/>
                          <a:latin typeface="+mj-lt"/>
                        </a:rPr>
                        <a:t>8,86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bg1"/>
                          </a:solidFill>
                          <a:effectLst/>
                          <a:latin typeface="+mj-lt"/>
                        </a:rPr>
                        <a:t>7,57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00" b="1" i="0" u="none" strike="noStrike">
                          <a:solidFill>
                            <a:schemeClr val="bg1"/>
                          </a:solidFill>
                          <a:effectLst/>
                          <a:latin typeface="+mj-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00" b="1" i="0" u="none" strike="noStrike">
                          <a:solidFill>
                            <a:schemeClr val="bg1"/>
                          </a:solidFill>
                          <a:effectLst/>
                          <a:latin typeface="+mj-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587511113"/>
                  </a:ext>
                </a:extLst>
              </a:tr>
              <a:tr h="159464">
                <a:tc>
                  <a:txBody>
                    <a:bodyPr/>
                    <a:lstStyle/>
                    <a:p>
                      <a:pPr algn="ctr" fontAlgn="ctr"/>
                      <a:r>
                        <a:rPr lang="vi-VN" sz="1300" b="1" i="0" u="none" strike="noStrike" dirty="0">
                          <a:solidFill>
                            <a:srgbClr val="000000"/>
                          </a:solidFill>
                          <a:effectLst/>
                          <a:latin typeface="+mj-lt"/>
                        </a:rPr>
                        <a:t>2</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j-lt"/>
                        </a:rPr>
                        <a:t>Kim ngạch xuất khẩu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mj-lt"/>
                        </a:rPr>
                        <a:t>Triệu USD</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mj-lt"/>
                        </a:rPr>
                        <a:t>230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mj-lt"/>
                        </a:rPr>
                        <a:t>196,4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mj-lt"/>
                        </a:rPr>
                        <a:t>126,9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mj-lt"/>
                        </a:rPr>
                        <a:t>85,4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rgbClr val="000000"/>
                          </a:solidFill>
                          <a:effectLst/>
                          <a:latin typeface="+mj-lt"/>
                          <a:cs typeface="Times New Roman" panose="02020603050405020304" pitchFamily="18" charset="0"/>
                        </a:rPr>
                        <a:t>Đạt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4237168545"/>
                  </a:ext>
                </a:extLst>
              </a:tr>
              <a:tr h="159464">
                <a:tc>
                  <a:txBody>
                    <a:bodyPr/>
                    <a:lstStyle/>
                    <a:p>
                      <a:pPr algn="ctr" fontAlgn="ctr"/>
                      <a:r>
                        <a:rPr lang="vi-VN" sz="1300" b="1" i="0" u="none" strike="noStrike" dirty="0">
                          <a:solidFill>
                            <a:srgbClr val="040206"/>
                          </a:solidFill>
                          <a:effectLst/>
                          <a:latin typeface="+mj-lt"/>
                        </a:rPr>
                        <a:t>3</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300" b="1" i="0" u="none" strike="noStrike" dirty="0">
                          <a:solidFill>
                            <a:srgbClr val="040206"/>
                          </a:solidFill>
                          <a:effectLst/>
                          <a:latin typeface="+mj-lt"/>
                        </a:rPr>
                        <a:t>Tổng thu ngân sách trên địa bàn</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300" b="1" i="0" u="none" strike="noStrike">
                          <a:solidFill>
                            <a:srgbClr val="040206"/>
                          </a:solidFill>
                          <a:effectLst/>
                          <a:latin typeface="+mj-lt"/>
                        </a:rPr>
                        <a:t>Tỷ đồng</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300" b="1" i="0" u="none" strike="noStrike">
                          <a:solidFill>
                            <a:srgbClr val="040206"/>
                          </a:solidFill>
                          <a:effectLst/>
                          <a:latin typeface="+mj-lt"/>
                        </a:rPr>
                        <a:t>747,395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rgbClr val="040206"/>
                          </a:solidFill>
                          <a:effectLst/>
                          <a:latin typeface="+mj-lt"/>
                        </a:rPr>
                        <a:t>834,001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40206"/>
                          </a:solidFill>
                          <a:effectLst/>
                          <a:latin typeface="+mj-lt"/>
                        </a:rPr>
                        <a:t>194,00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40206"/>
                          </a:solidFill>
                          <a:effectLst/>
                          <a:latin typeface="+mj-lt"/>
                        </a:rPr>
                        <a:t>111,59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rgbClr val="040206"/>
                          </a:solidFill>
                          <a:effectLst/>
                          <a:latin typeface="+mj-lt"/>
                          <a:cs typeface="Times New Roman" panose="02020603050405020304" pitchFamily="18" charset="0"/>
                        </a:rPr>
                        <a:t>Đạt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138692456"/>
                  </a:ext>
                </a:extLst>
              </a:tr>
              <a:tr h="159464">
                <a:tc>
                  <a:txBody>
                    <a:bodyPr/>
                    <a:lstStyle/>
                    <a:p>
                      <a:pPr algn="ctr" fontAlgn="ctr"/>
                      <a:r>
                        <a:rPr lang="vi-VN" sz="1300" b="0" i="1" u="none" strike="noStrike" dirty="0">
                          <a:solidFill>
                            <a:srgbClr val="040206"/>
                          </a:solidFill>
                          <a:effectLst/>
                          <a:latin typeface="+mj-lt"/>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300" b="0" i="1" u="none" strike="noStrike" dirty="0">
                          <a:solidFill>
                            <a:srgbClr val="040206"/>
                          </a:solidFill>
                          <a:effectLst/>
                          <a:latin typeface="+mj-lt"/>
                        </a:rPr>
                        <a:t>- Thu tiền sử dụng đất</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300" b="0" i="1" u="none" strike="noStrike" dirty="0">
                          <a:solidFill>
                            <a:srgbClr val="040206"/>
                          </a:solidFill>
                          <a:effectLst/>
                          <a:latin typeface="+mj-lt"/>
                        </a:rPr>
                        <a:t>Tỷ đồng</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300" b="1" i="1" u="none" strike="noStrike" dirty="0">
                          <a:solidFill>
                            <a:srgbClr val="040206"/>
                          </a:solidFill>
                          <a:effectLst/>
                          <a:latin typeface="+mj-lt"/>
                        </a:rPr>
                        <a:t>430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1" u="none" strike="noStrike" dirty="0">
                          <a:solidFill>
                            <a:srgbClr val="040206"/>
                          </a:solidFill>
                          <a:effectLst/>
                          <a:latin typeface="+mj-lt"/>
                        </a:rPr>
                        <a:t>531,888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1" u="none" strike="noStrike" dirty="0">
                          <a:solidFill>
                            <a:srgbClr val="040206"/>
                          </a:solidFill>
                          <a:effectLst/>
                          <a:latin typeface="+mj-lt"/>
                        </a:rPr>
                        <a:t>266,00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1" u="none" strike="noStrike" dirty="0">
                          <a:solidFill>
                            <a:srgbClr val="040206"/>
                          </a:solidFill>
                          <a:effectLst/>
                          <a:latin typeface="+mj-lt"/>
                        </a:rPr>
                        <a:t>123,69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1" u="none" strike="noStrike" dirty="0">
                          <a:solidFill>
                            <a:srgbClr val="040206"/>
                          </a:solidFill>
                          <a:effectLst/>
                          <a:latin typeface="+mj-lt"/>
                          <a:cs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574335984"/>
                  </a:ext>
                </a:extLst>
              </a:tr>
              <a:tr h="129143">
                <a:tc>
                  <a:txBody>
                    <a:bodyPr/>
                    <a:lstStyle/>
                    <a:p>
                      <a:pPr algn="ctr" fontAlgn="ctr"/>
                      <a:r>
                        <a:rPr lang="vi-VN" sz="1300" b="1" i="0" u="none" strike="noStrike">
                          <a:solidFill>
                            <a:srgbClr val="040206"/>
                          </a:solidFill>
                          <a:effectLst/>
                          <a:latin typeface="+mj-lt"/>
                        </a:rPr>
                        <a:t>4</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40206"/>
                          </a:solidFill>
                          <a:effectLst/>
                          <a:latin typeface="+mj-lt"/>
                        </a:rPr>
                        <a:t>Doanh thu bán lẻ hàng hóa và dịch vụ</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40206"/>
                          </a:solidFill>
                          <a:effectLst/>
                          <a:latin typeface="+mj-lt"/>
                        </a:rPr>
                        <a:t>Tỷ đồng</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40206"/>
                          </a:solidFill>
                          <a:effectLst/>
                          <a:latin typeface="+mj-lt"/>
                        </a:rPr>
                        <a:t>11.417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40206"/>
                          </a:solidFill>
                          <a:effectLst/>
                          <a:latin typeface="+mj-lt"/>
                        </a:rPr>
                        <a:t>8.613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40206"/>
                          </a:solidFill>
                          <a:effectLst/>
                          <a:latin typeface="+mj-lt"/>
                        </a:rPr>
                        <a:t>7.335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40206"/>
                          </a:solidFill>
                          <a:effectLst/>
                          <a:latin typeface="+mj-lt"/>
                        </a:rPr>
                        <a:t>75,44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rgbClr val="040206"/>
                          </a:solidFill>
                          <a:effectLst/>
                          <a:latin typeface="+mj-lt"/>
                          <a:cs typeface="Times New Roman" panose="02020603050405020304" pitchFamily="18" charset="0"/>
                        </a:rPr>
                        <a:t>Đạt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435488862"/>
                  </a:ext>
                </a:extLst>
              </a:tr>
              <a:tr h="229629">
                <a:tc>
                  <a:txBody>
                    <a:bodyPr/>
                    <a:lstStyle/>
                    <a:p>
                      <a:pPr algn="ctr" fontAlgn="ctr"/>
                      <a:r>
                        <a:rPr lang="vi-VN" sz="1300" b="1" i="0" u="none" strike="noStrike">
                          <a:solidFill>
                            <a:srgbClr val="040206"/>
                          </a:solidFill>
                          <a:effectLst/>
                          <a:latin typeface="+mj-lt"/>
                        </a:rPr>
                        <a:t>5</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40206"/>
                          </a:solidFill>
                          <a:effectLst/>
                          <a:latin typeface="+mj-lt"/>
                        </a:rPr>
                        <a:t>Tỷ lệ dân số tham gia bảo hiểm y tế</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40206"/>
                          </a:solidFill>
                          <a:effectLst/>
                          <a:latin typeface="+mj-lt"/>
                        </a:rPr>
                        <a:t>%</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40206"/>
                          </a:solidFill>
                          <a:effectLst/>
                          <a:latin typeface="+mj-lt"/>
                        </a:rPr>
                        <a:t>96,59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40206"/>
                          </a:solidFill>
                          <a:effectLst/>
                          <a:latin typeface="+mj-lt"/>
                        </a:rPr>
                        <a:t>95,41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40206"/>
                          </a:solidFill>
                          <a:effectLst/>
                          <a:latin typeface="+mj-lt"/>
                        </a:rPr>
                        <a:t>95,75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40206"/>
                          </a:solidFill>
                          <a:effectLst/>
                          <a:latin typeface="+mj-lt"/>
                        </a:rPr>
                        <a:t>-1,18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rgbClr val="C00000"/>
                          </a:solidFill>
                          <a:effectLst/>
                          <a:latin typeface="+mj-lt"/>
                          <a:cs typeface="Times New Roman" panose="02020603050405020304" pitchFamily="18" charset="0"/>
                        </a:rPr>
                        <a:t>Chưa đạt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40284027"/>
                  </a:ext>
                </a:extLst>
              </a:tr>
              <a:tr h="119708">
                <a:tc>
                  <a:txBody>
                    <a:bodyPr/>
                    <a:lstStyle/>
                    <a:p>
                      <a:pPr algn="ctr" fontAlgn="ctr"/>
                      <a:r>
                        <a:rPr lang="vi-VN" sz="1300" b="1" i="0" u="none" strike="noStrike">
                          <a:solidFill>
                            <a:srgbClr val="040206"/>
                          </a:solidFill>
                          <a:effectLst/>
                          <a:latin typeface="+mj-lt"/>
                        </a:rPr>
                        <a:t>6</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dirty="0">
                          <a:solidFill>
                            <a:srgbClr val="040206"/>
                          </a:solidFill>
                          <a:effectLst/>
                          <a:latin typeface="+mj-lt"/>
                        </a:rPr>
                        <a:t>Tỷ lệ trẻ em dưới 5 tuổi suy dinh dưỡng thể nhẹ cân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40206"/>
                          </a:solidFill>
                          <a:effectLst/>
                          <a:latin typeface="+mj-lt"/>
                        </a:rPr>
                        <a:t>%</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40206"/>
                          </a:solidFill>
                          <a:effectLst/>
                          <a:latin typeface="+mj-lt"/>
                        </a:rPr>
                        <a:t>6,83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40206"/>
                          </a:solidFill>
                          <a:effectLst/>
                          <a:latin typeface="+mj-lt"/>
                        </a:rPr>
                        <a:t>6,66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40206"/>
                          </a:solidFill>
                          <a:effectLst/>
                          <a:latin typeface="+mj-lt"/>
                        </a:rPr>
                        <a:t>7,13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40206"/>
                          </a:solidFill>
                          <a:effectLst/>
                          <a:latin typeface="+mj-lt"/>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40206"/>
                          </a:solidFill>
                          <a:effectLst/>
                          <a:latin typeface="+mj-lt"/>
                          <a:cs typeface="Times New Roman" panose="02020603050405020304" pitchFamily="18" charset="0"/>
                        </a:rPr>
                        <a:t>Đạt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238981464"/>
                  </a:ext>
                </a:extLst>
              </a:tr>
              <a:tr h="159464">
                <a:tc>
                  <a:txBody>
                    <a:bodyPr/>
                    <a:lstStyle/>
                    <a:p>
                      <a:pPr algn="ctr" fontAlgn="ctr"/>
                      <a:r>
                        <a:rPr lang="vi-VN" sz="1300" b="1" i="0" u="none" strike="noStrike">
                          <a:solidFill>
                            <a:srgbClr val="040206"/>
                          </a:solidFill>
                          <a:effectLst/>
                          <a:latin typeface="+mj-lt"/>
                        </a:rPr>
                        <a:t>7</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dirty="0">
                          <a:solidFill>
                            <a:srgbClr val="040206"/>
                          </a:solidFill>
                          <a:effectLst/>
                          <a:latin typeface="+mj-lt"/>
                        </a:rPr>
                        <a:t>Giảm tỷ lệ nghèo đa chiều</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rgbClr val="040206"/>
                          </a:solidFill>
                          <a:effectLst/>
                          <a:latin typeface="+mj-lt"/>
                        </a:rPr>
                        <a:t>%</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40206"/>
                          </a:solidFill>
                          <a:effectLst/>
                          <a:latin typeface="+mj-lt"/>
                        </a:rPr>
                        <a:t>1,41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00" b="1" i="0" u="none" strike="noStrike">
                          <a:solidFill>
                            <a:srgbClr val="040206"/>
                          </a:solidFill>
                          <a:effectLst/>
                          <a:latin typeface="+mj-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00" b="1" i="0" u="none" strike="noStrike">
                          <a:solidFill>
                            <a:srgbClr val="040206"/>
                          </a:solidFill>
                          <a:effectLst/>
                          <a:latin typeface="+mj-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00" b="1" i="0" u="none" strike="noStrike">
                          <a:solidFill>
                            <a:srgbClr val="040206"/>
                          </a:solidFill>
                          <a:effectLst/>
                          <a:latin typeface="+mj-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1" i="0" u="none" strike="noStrike" dirty="0" err="1">
                          <a:solidFill>
                            <a:srgbClr val="040206"/>
                          </a:solidFill>
                          <a:effectLst/>
                          <a:latin typeface="+mj-lt"/>
                          <a:cs typeface="Times New Roman" panose="02020603050405020304" pitchFamily="18" charset="0"/>
                        </a:rPr>
                        <a:t>Đánh</a:t>
                      </a:r>
                      <a:r>
                        <a:rPr lang="en-US" sz="1300" b="1" i="0" u="none" strike="noStrike" dirty="0">
                          <a:solidFill>
                            <a:srgbClr val="040206"/>
                          </a:solidFill>
                          <a:effectLst/>
                          <a:latin typeface="+mj-lt"/>
                          <a:cs typeface="Times New Roman" panose="02020603050405020304" pitchFamily="18" charset="0"/>
                        </a:rPr>
                        <a:t> </a:t>
                      </a:r>
                      <a:r>
                        <a:rPr lang="en-US" sz="1300" b="1" i="0" u="none" strike="noStrike" dirty="0" err="1">
                          <a:solidFill>
                            <a:srgbClr val="040206"/>
                          </a:solidFill>
                          <a:effectLst/>
                          <a:latin typeface="+mj-lt"/>
                          <a:cs typeface="Times New Roman" panose="02020603050405020304" pitchFamily="18" charset="0"/>
                        </a:rPr>
                        <a:t>giá</a:t>
                      </a:r>
                      <a:r>
                        <a:rPr lang="en-US" sz="1300" b="1" i="0" u="none" strike="noStrike" dirty="0">
                          <a:solidFill>
                            <a:srgbClr val="040206"/>
                          </a:solidFill>
                          <a:effectLst/>
                          <a:latin typeface="+mj-lt"/>
                          <a:cs typeface="Times New Roman" panose="02020603050405020304" pitchFamily="18" charset="0"/>
                        </a:rPr>
                        <a:t> </a:t>
                      </a:r>
                      <a:r>
                        <a:rPr lang="en-US" sz="1300" b="1" i="0" u="none" strike="noStrike" dirty="0" err="1">
                          <a:solidFill>
                            <a:srgbClr val="040206"/>
                          </a:solidFill>
                          <a:effectLst/>
                          <a:latin typeface="+mj-lt"/>
                          <a:cs typeface="Times New Roman" panose="02020603050405020304" pitchFamily="18" charset="0"/>
                        </a:rPr>
                        <a:t>cuối</a:t>
                      </a:r>
                      <a:r>
                        <a:rPr lang="en-US" sz="1300" b="1" i="0" u="none" strike="noStrike" dirty="0">
                          <a:solidFill>
                            <a:srgbClr val="040206"/>
                          </a:solidFill>
                          <a:effectLst/>
                          <a:latin typeface="+mj-lt"/>
                          <a:cs typeface="Times New Roman" panose="02020603050405020304" pitchFamily="18" charset="0"/>
                        </a:rPr>
                        <a:t> </a:t>
                      </a:r>
                      <a:r>
                        <a:rPr lang="en-US" sz="1300" b="1" i="0" u="none" strike="noStrike" dirty="0" err="1">
                          <a:solidFill>
                            <a:srgbClr val="040206"/>
                          </a:solidFill>
                          <a:effectLst/>
                          <a:latin typeface="+mj-lt"/>
                          <a:cs typeface="Times New Roman" panose="02020603050405020304" pitchFamily="18" charset="0"/>
                        </a:rPr>
                        <a:t>năm</a:t>
                      </a:r>
                      <a:endParaRPr lang="vi-VN" sz="1300" b="1" i="0" u="none" strike="noStrike" dirty="0">
                        <a:solidFill>
                          <a:srgbClr val="040206"/>
                        </a:solidFill>
                        <a:effectLst/>
                        <a:latin typeface="+mj-lt"/>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227330711"/>
                  </a:ext>
                </a:extLst>
              </a:tr>
              <a:tr h="159464">
                <a:tc>
                  <a:txBody>
                    <a:bodyPr/>
                    <a:lstStyle/>
                    <a:p>
                      <a:pPr algn="ctr" fontAlgn="ctr"/>
                      <a:r>
                        <a:rPr lang="vi-VN" sz="1300" b="1" i="0" u="none" strike="noStrike">
                          <a:solidFill>
                            <a:srgbClr val="040206"/>
                          </a:solidFill>
                          <a:effectLst/>
                          <a:latin typeface="+mj-lt"/>
                        </a:rPr>
                        <a:t>8</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dirty="0">
                          <a:solidFill>
                            <a:srgbClr val="040206"/>
                          </a:solidFill>
                          <a:effectLst/>
                          <a:latin typeface="+mj-lt"/>
                        </a:rPr>
                        <a:t>Bảo hiểm xã hội tự nguyện</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40206"/>
                          </a:solidFill>
                          <a:effectLst/>
                          <a:latin typeface="+mj-lt"/>
                        </a:rPr>
                        <a:t>Người</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40206"/>
                          </a:solidFill>
                          <a:effectLst/>
                          <a:latin typeface="+mj-lt"/>
                        </a:rPr>
                        <a:t>2.630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40206"/>
                          </a:solidFill>
                          <a:effectLst/>
                          <a:latin typeface="+mj-lt"/>
                        </a:rPr>
                        <a:t>2.863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40206"/>
                          </a:solidFill>
                          <a:effectLst/>
                          <a:latin typeface="+mj-lt"/>
                        </a:rPr>
                        <a:t>2.451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40206"/>
                          </a:solidFill>
                          <a:effectLst/>
                          <a:latin typeface="+mj-lt"/>
                        </a:rPr>
                        <a:t>109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40206"/>
                          </a:solidFill>
                          <a:effectLst/>
                          <a:latin typeface="+mj-lt"/>
                          <a:cs typeface="Times New Roman" panose="02020603050405020304" pitchFamily="18" charset="0"/>
                        </a:rPr>
                        <a:t>Đạt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4154359607"/>
                  </a:ext>
                </a:extLst>
              </a:tr>
              <a:tr h="159464">
                <a:tc>
                  <a:txBody>
                    <a:bodyPr/>
                    <a:lstStyle/>
                    <a:p>
                      <a:pPr algn="ctr" fontAlgn="ctr"/>
                      <a:r>
                        <a:rPr lang="vi-VN" sz="1300" b="1" i="0" u="none" strike="noStrike">
                          <a:solidFill>
                            <a:srgbClr val="040206"/>
                          </a:solidFill>
                          <a:effectLst/>
                          <a:latin typeface="+mj-lt"/>
                        </a:rPr>
                        <a:t>9</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40206"/>
                          </a:solidFill>
                          <a:effectLst/>
                          <a:latin typeface="+mj-lt"/>
                        </a:rPr>
                        <a:t>Tạo việc làm mới</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rgbClr val="040206"/>
                          </a:solidFill>
                          <a:effectLst/>
                          <a:latin typeface="+mj-lt"/>
                        </a:rPr>
                        <a:t>Người</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40206"/>
                          </a:solidFill>
                          <a:effectLst/>
                          <a:latin typeface="+mj-lt"/>
                        </a:rPr>
                        <a:t>6.400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40206"/>
                          </a:solidFill>
                          <a:effectLst/>
                          <a:latin typeface="+mj-lt"/>
                        </a:rPr>
                        <a:t>5.100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40206"/>
                          </a:solidFill>
                          <a:effectLst/>
                          <a:latin typeface="+mj-lt"/>
                        </a:rPr>
                        <a:t>4.865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40206"/>
                          </a:solidFill>
                          <a:effectLst/>
                          <a:latin typeface="+mj-lt"/>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rgbClr val="040206"/>
                          </a:solidFill>
                          <a:effectLst/>
                          <a:latin typeface="+mj-lt"/>
                          <a:cs typeface="Times New Roman" panose="02020603050405020304" pitchFamily="18" charset="0"/>
                        </a:rPr>
                        <a:t>Đạt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989568662"/>
                  </a:ext>
                </a:extLst>
              </a:tr>
              <a:tr h="159464">
                <a:tc>
                  <a:txBody>
                    <a:bodyPr/>
                    <a:lstStyle/>
                    <a:p>
                      <a:pPr algn="ctr" fontAlgn="ctr"/>
                      <a:r>
                        <a:rPr lang="vi-VN" sz="1300" b="1" i="0" u="none" strike="noStrike">
                          <a:solidFill>
                            <a:srgbClr val="040206"/>
                          </a:solidFill>
                          <a:effectLst/>
                          <a:latin typeface="+mj-lt"/>
                        </a:rPr>
                        <a:t>10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40206"/>
                          </a:solidFill>
                          <a:effectLst/>
                          <a:latin typeface="+mj-lt"/>
                        </a:rPr>
                        <a:t>Đào tạo nghề lao động nông thôn</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rgbClr val="040206"/>
                          </a:solidFill>
                          <a:effectLst/>
                          <a:latin typeface="+mj-lt"/>
                        </a:rPr>
                        <a:t>Người</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40206"/>
                          </a:solidFill>
                          <a:effectLst/>
                          <a:latin typeface="+mj-lt"/>
                        </a:rPr>
                        <a:t>225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40206"/>
                          </a:solidFill>
                          <a:effectLst/>
                          <a:latin typeface="+mj-lt"/>
                        </a:rPr>
                        <a:t>414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40206"/>
                          </a:solidFill>
                          <a:effectLst/>
                          <a:latin typeface="+mj-lt"/>
                        </a:rPr>
                        <a:t>310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40206"/>
                          </a:solidFill>
                          <a:effectLst/>
                          <a:latin typeface="+mj-lt"/>
                        </a:rPr>
                        <a:t>184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40206"/>
                          </a:solidFill>
                          <a:effectLst/>
                          <a:latin typeface="+mj-lt"/>
                          <a:cs typeface="Times New Roman" panose="02020603050405020304" pitchFamily="18" charset="0"/>
                        </a:rPr>
                        <a:t>Đạt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20882032"/>
                  </a:ext>
                </a:extLst>
              </a:tr>
              <a:tr h="159464">
                <a:tc>
                  <a:txBody>
                    <a:bodyPr/>
                    <a:lstStyle/>
                    <a:p>
                      <a:pPr algn="ctr" fontAlgn="ctr"/>
                      <a:r>
                        <a:rPr lang="vi-VN" sz="1300" b="1" i="0" u="none" strike="noStrike">
                          <a:solidFill>
                            <a:srgbClr val="040206"/>
                          </a:solidFill>
                          <a:effectLst/>
                          <a:latin typeface="+mj-lt"/>
                        </a:rPr>
                        <a:t>11</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40206"/>
                          </a:solidFill>
                          <a:effectLst/>
                          <a:latin typeface="+mj-lt"/>
                        </a:rPr>
                        <a:t>Tỷ lệ che phủ rừng</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40206"/>
                          </a:solidFill>
                          <a:effectLst/>
                          <a:latin typeface="+mj-lt"/>
                        </a:rPr>
                        <a:t>%</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rgbClr val="040206"/>
                          </a:solidFill>
                          <a:effectLst/>
                          <a:latin typeface="+mj-lt"/>
                        </a:rPr>
                        <a:t>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40206"/>
                          </a:solidFill>
                          <a:effectLst/>
                          <a:latin typeface="+mj-lt"/>
                        </a:rPr>
                        <a:t>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40206"/>
                          </a:solidFill>
                          <a:effectLst/>
                          <a:latin typeface="+mj-lt"/>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40206"/>
                          </a:solidFill>
                          <a:effectLst/>
                          <a:latin typeface="+mj-lt"/>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rgbClr val="040206"/>
                          </a:solidFill>
                          <a:effectLst/>
                          <a:latin typeface="+mj-lt"/>
                          <a:cs typeface="Times New Roman" panose="02020603050405020304" pitchFamily="18" charset="0"/>
                        </a:rPr>
                        <a:t>Đạt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070459170"/>
                  </a:ext>
                </a:extLst>
              </a:tr>
              <a:tr h="107020">
                <a:tc>
                  <a:txBody>
                    <a:bodyPr/>
                    <a:lstStyle/>
                    <a:p>
                      <a:pPr algn="ctr" fontAlgn="ctr"/>
                      <a:r>
                        <a:rPr lang="vi-VN" sz="1300" b="1" i="0" u="none" strike="noStrike" dirty="0">
                          <a:solidFill>
                            <a:srgbClr val="040206"/>
                          </a:solidFill>
                          <a:effectLst/>
                          <a:latin typeface="+mj-lt"/>
                        </a:rPr>
                        <a:t>12</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dirty="0">
                          <a:solidFill>
                            <a:srgbClr val="040206"/>
                          </a:solidFill>
                          <a:effectLst/>
                          <a:latin typeface="+mj-lt"/>
                        </a:rPr>
                        <a:t>Tỷ lệ dân cư đô thị sử dụng nước sạch</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40206"/>
                          </a:solidFill>
                          <a:effectLst/>
                          <a:latin typeface="+mj-lt"/>
                        </a:rPr>
                        <a:t>%</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rgbClr val="040206"/>
                          </a:solidFill>
                          <a:effectLst/>
                          <a:latin typeface="+mj-lt"/>
                        </a:rPr>
                        <a:t>72,10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rgbClr val="040206"/>
                          </a:solidFill>
                          <a:effectLst/>
                          <a:latin typeface="+mj-lt"/>
                        </a:rPr>
                        <a:t>72,07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vi-VN" sz="1300" b="1" i="0" u="none" strike="noStrike" dirty="0">
                        <a:solidFill>
                          <a:srgbClr val="040206"/>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rgbClr val="040206"/>
                          </a:solidFill>
                          <a:effectLst/>
                          <a:latin typeface="+mj-lt"/>
                        </a:rPr>
                        <a:t>99,96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rgbClr val="040206"/>
                          </a:solidFill>
                          <a:effectLst/>
                          <a:latin typeface="+mj-lt"/>
                          <a:cs typeface="Times New Roman" panose="02020603050405020304" pitchFamily="18" charset="0"/>
                        </a:rPr>
                        <a:t>Đạt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657443032"/>
                  </a:ext>
                </a:extLst>
              </a:tr>
              <a:tr h="117488">
                <a:tc>
                  <a:txBody>
                    <a:bodyPr/>
                    <a:lstStyle/>
                    <a:p>
                      <a:pPr algn="ctr" fontAlgn="ctr"/>
                      <a:r>
                        <a:rPr lang="vi-VN" sz="1300" b="1" i="0" u="none" strike="noStrike" dirty="0">
                          <a:solidFill>
                            <a:srgbClr val="040206"/>
                          </a:solidFill>
                          <a:effectLst/>
                          <a:latin typeface="+mj-lt"/>
                        </a:rPr>
                        <a:t>13</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40206"/>
                          </a:solidFill>
                          <a:effectLst/>
                          <a:latin typeface="+mj-lt"/>
                        </a:rPr>
                        <a:t>Tỷ lệ chất thải rắn ở đô thị được thu gom</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40206"/>
                          </a:solidFill>
                          <a:effectLst/>
                          <a:latin typeface="+mj-lt"/>
                        </a:rPr>
                        <a:t>%</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rgbClr val="040206"/>
                          </a:solidFill>
                          <a:effectLst/>
                          <a:latin typeface="+mj-lt"/>
                        </a:rPr>
                        <a:t>85-92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rgbClr val="040206"/>
                          </a:solidFill>
                          <a:effectLst/>
                          <a:latin typeface="+mj-lt"/>
                        </a:rPr>
                        <a:t>86,40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1" i="0" u="none" strike="noStrike" dirty="0">
                          <a:solidFill>
                            <a:srgbClr val="040206"/>
                          </a:solidFill>
                          <a:effectLst/>
                          <a:latin typeface="+mj-lt"/>
                        </a:rPr>
                        <a:t>120</a:t>
                      </a:r>
                      <a:r>
                        <a:rPr lang="vi-VN" sz="1300" b="1" i="0" u="none" strike="noStrike" dirty="0">
                          <a:solidFill>
                            <a:srgbClr val="040206"/>
                          </a:solidFill>
                          <a:effectLst/>
                          <a:latin typeface="+mj-lt"/>
                        </a:rPr>
                        <a:t>,</a:t>
                      </a:r>
                      <a:r>
                        <a:rPr lang="en-US" sz="1300" b="1" i="0" u="none" strike="noStrike" dirty="0">
                          <a:solidFill>
                            <a:srgbClr val="040206"/>
                          </a:solidFill>
                          <a:effectLst/>
                          <a:latin typeface="+mj-lt"/>
                        </a:rPr>
                        <a:t>05</a:t>
                      </a:r>
                      <a:endParaRPr lang="vi-VN" sz="1300" b="1" i="0" u="none" strike="noStrike" dirty="0">
                        <a:solidFill>
                          <a:srgbClr val="040206"/>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rgbClr val="040206"/>
                          </a:solidFill>
                          <a:effectLst/>
                          <a:latin typeface="+mj-lt"/>
                        </a:rPr>
                        <a:t>101</a:t>
                      </a:r>
                      <a:r>
                        <a:rPr lang="en-US" sz="1300" b="1" i="0" u="none" strike="noStrike" dirty="0">
                          <a:solidFill>
                            <a:srgbClr val="040206"/>
                          </a:solidFill>
                          <a:effectLst/>
                          <a:latin typeface="+mj-lt"/>
                        </a:rPr>
                        <a:t>,6</a:t>
                      </a:r>
                      <a:endParaRPr lang="vi-VN" sz="1300" b="1" i="0" u="none" strike="noStrike" dirty="0">
                        <a:solidFill>
                          <a:srgbClr val="040206"/>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rgbClr val="040206"/>
                          </a:solidFill>
                          <a:effectLst/>
                          <a:latin typeface="+mj-lt"/>
                          <a:cs typeface="Times New Roman" panose="02020603050405020304" pitchFamily="18" charset="0"/>
                        </a:rPr>
                        <a:t>Đạt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4096760614"/>
                  </a:ext>
                </a:extLst>
              </a:tr>
              <a:tr h="186680">
                <a:tc>
                  <a:txBody>
                    <a:bodyPr/>
                    <a:lstStyle/>
                    <a:p>
                      <a:pPr algn="ctr" fontAlgn="ctr"/>
                      <a:r>
                        <a:rPr lang="vi-VN" sz="1300" b="1" i="0" u="none" strike="noStrike">
                          <a:solidFill>
                            <a:srgbClr val="040206"/>
                          </a:solidFill>
                          <a:effectLst/>
                          <a:latin typeface="+mj-lt"/>
                        </a:rPr>
                        <a:t>14</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dirty="0">
                          <a:solidFill>
                            <a:srgbClr val="040206"/>
                          </a:solidFill>
                          <a:effectLst/>
                          <a:latin typeface="+mj-lt"/>
                        </a:rPr>
                        <a:t>Tỷ lệ chất thải rắn ở nông thôn được thu gom</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40206"/>
                          </a:solidFill>
                          <a:effectLst/>
                          <a:latin typeface="+mj-lt"/>
                        </a:rPr>
                        <a:t>%</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rgbClr val="040206"/>
                          </a:solidFill>
                          <a:effectLst/>
                          <a:latin typeface="+mj-lt"/>
                        </a:rPr>
                        <a:t>65-70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rgbClr val="040206"/>
                          </a:solidFill>
                          <a:effectLst/>
                          <a:latin typeface="+mj-lt"/>
                        </a:rPr>
                        <a:t>66,</a:t>
                      </a:r>
                      <a:r>
                        <a:rPr lang="en-US" sz="1300" b="1" i="0" u="none" strike="noStrike" dirty="0">
                          <a:solidFill>
                            <a:srgbClr val="040206"/>
                          </a:solidFill>
                          <a:effectLst/>
                          <a:latin typeface="+mj-lt"/>
                        </a:rPr>
                        <a:t>59</a:t>
                      </a:r>
                      <a:endParaRPr lang="vi-VN" sz="1300" b="1" i="0" u="none" strike="noStrike" dirty="0">
                        <a:solidFill>
                          <a:srgbClr val="040206"/>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1" i="0" u="none" strike="noStrike" dirty="0">
                          <a:solidFill>
                            <a:srgbClr val="040206"/>
                          </a:solidFill>
                          <a:effectLst/>
                          <a:latin typeface="+mj-lt"/>
                        </a:rPr>
                        <a:t>181,15</a:t>
                      </a:r>
                      <a:r>
                        <a:rPr lang="vi-VN" sz="1300" b="1" i="0" u="none" strike="noStrike" dirty="0">
                          <a:solidFill>
                            <a:srgbClr val="040206"/>
                          </a:solidFill>
                          <a:effectLst/>
                          <a:latin typeface="+mj-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1" i="0" u="none" strike="noStrike" dirty="0">
                          <a:solidFill>
                            <a:srgbClr val="040206"/>
                          </a:solidFill>
                          <a:effectLst/>
                          <a:latin typeface="+mj-lt"/>
                        </a:rPr>
                        <a:t>102,45</a:t>
                      </a:r>
                      <a:endParaRPr lang="vi-VN" sz="1300" b="1" i="0" u="none" strike="noStrike" dirty="0">
                        <a:solidFill>
                          <a:srgbClr val="040206"/>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40206"/>
                          </a:solidFill>
                          <a:effectLst/>
                          <a:latin typeface="+mj-lt"/>
                          <a:cs typeface="Times New Roman" panose="02020603050405020304" pitchFamily="18" charset="0"/>
                        </a:rPr>
                        <a:t>Đạt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20488260"/>
                  </a:ext>
                </a:extLst>
              </a:tr>
              <a:tr h="159464">
                <a:tc>
                  <a:txBody>
                    <a:bodyPr/>
                    <a:lstStyle/>
                    <a:p>
                      <a:pPr algn="ctr" fontAlgn="ctr"/>
                      <a:r>
                        <a:rPr lang="vi-VN" sz="1300" b="1" i="0" u="none" strike="noStrike">
                          <a:solidFill>
                            <a:srgbClr val="040206"/>
                          </a:solidFill>
                          <a:effectLst/>
                          <a:latin typeface="+mj-lt"/>
                        </a:rPr>
                        <a:t>15</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40206"/>
                          </a:solidFill>
                          <a:effectLst/>
                          <a:latin typeface="+mj-lt"/>
                        </a:rPr>
                        <a:t>Thu hút dự án mới</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40206"/>
                          </a:solidFill>
                          <a:effectLst/>
                          <a:latin typeface="+mj-lt"/>
                        </a:rPr>
                        <a:t>Dự án</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rgbClr val="040206"/>
                          </a:solidFill>
                          <a:effectLst/>
                          <a:latin typeface="+mj-lt"/>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1" i="0" u="none" strike="noStrike" dirty="0">
                          <a:solidFill>
                            <a:srgbClr val="040206"/>
                          </a:solidFill>
                          <a:effectLst/>
                          <a:latin typeface="+mj-lt"/>
                        </a:rPr>
                        <a:t>7</a:t>
                      </a:r>
                      <a:endParaRPr lang="vi-VN" sz="1300" b="1" i="0" u="none" strike="noStrike" dirty="0">
                        <a:solidFill>
                          <a:srgbClr val="040206"/>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vi-VN" sz="1300" b="1" i="0" u="none" strike="noStrike" dirty="0">
                        <a:solidFill>
                          <a:srgbClr val="040206"/>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1" i="0" u="none" strike="noStrike" dirty="0">
                          <a:solidFill>
                            <a:srgbClr val="040206"/>
                          </a:solidFill>
                          <a:effectLst/>
                          <a:latin typeface="+mj-lt"/>
                        </a:rPr>
                        <a:t>7</a:t>
                      </a:r>
                      <a:r>
                        <a:rPr lang="vi-VN" sz="1300" b="1" i="0" u="none" strike="noStrike" dirty="0">
                          <a:solidFill>
                            <a:srgbClr val="040206"/>
                          </a:solidFill>
                          <a:effectLst/>
                          <a:latin typeface="+mj-lt"/>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rgbClr val="040206"/>
                          </a:solidFill>
                          <a:effectLst/>
                          <a:latin typeface="+mj-lt"/>
                          <a:cs typeface="Times New Roman" panose="02020603050405020304" pitchFamily="18" charset="0"/>
                        </a:rPr>
                        <a:t>Đạt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297647060"/>
                  </a:ext>
                </a:extLst>
              </a:tr>
              <a:tr h="159464">
                <a:tc>
                  <a:txBody>
                    <a:bodyPr/>
                    <a:lstStyle/>
                    <a:p>
                      <a:pPr algn="ctr" fontAlgn="ctr"/>
                      <a:r>
                        <a:rPr lang="vi-VN" sz="1300" b="1" i="0" u="none" strike="noStrike">
                          <a:solidFill>
                            <a:srgbClr val="040206"/>
                          </a:solidFill>
                          <a:effectLst/>
                          <a:latin typeface="+mj-lt"/>
                        </a:rPr>
                        <a:t>16</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dirty="0">
                          <a:solidFill>
                            <a:srgbClr val="040206"/>
                          </a:solidFill>
                          <a:effectLst/>
                          <a:latin typeface="+mj-lt"/>
                        </a:rPr>
                        <a:t>Phòng chống lấn chiếm đất đai</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40206"/>
                          </a:solidFill>
                          <a:effectLst/>
                          <a:latin typeface="+mj-lt"/>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40206"/>
                          </a:solidFill>
                          <a:effectLst/>
                          <a:latin typeface="+mj-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00" b="1" i="0" u="none" strike="noStrike">
                          <a:solidFill>
                            <a:srgbClr val="040206"/>
                          </a:solidFill>
                          <a:effectLst/>
                          <a:latin typeface="+mj-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rgbClr val="040206"/>
                          </a:solidFill>
                          <a:effectLst/>
                          <a:latin typeface="+mj-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00" b="1" i="0" u="none" strike="noStrike">
                          <a:solidFill>
                            <a:srgbClr val="040206"/>
                          </a:solidFill>
                          <a:effectLst/>
                          <a:latin typeface="+mj-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00" b="1" i="0" u="none" strike="noStrike" dirty="0">
                          <a:solidFill>
                            <a:srgbClr val="040206"/>
                          </a:solidFill>
                          <a:effectLst/>
                          <a:latin typeface="+mj-lt"/>
                          <a:cs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156682077"/>
                  </a:ext>
                </a:extLst>
              </a:tr>
              <a:tr h="75473">
                <a:tc>
                  <a:txBody>
                    <a:bodyPr/>
                    <a:lstStyle/>
                    <a:p>
                      <a:pPr algn="ctr" fontAlgn="ctr"/>
                      <a:r>
                        <a:rPr lang="vi-VN" sz="1300" b="0" i="0" u="none" strike="noStrike" dirty="0">
                          <a:solidFill>
                            <a:srgbClr val="040206"/>
                          </a:solidFill>
                          <a:effectLst/>
                          <a:latin typeface="+mj-lt"/>
                        </a:rPr>
                        <a:t>-</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dirty="0">
                          <a:solidFill>
                            <a:srgbClr val="040206"/>
                          </a:solidFill>
                          <a:effectLst/>
                          <a:latin typeface="+mj-lt"/>
                        </a:rPr>
                        <a:t>Số vụ vi phạm được giải quyết trong năm</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dirty="0">
                          <a:solidFill>
                            <a:srgbClr val="040206"/>
                          </a:solidFill>
                          <a:effectLst/>
                          <a:latin typeface="+mj-lt"/>
                        </a:rPr>
                        <a:t>Số vụ</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rgbClr val="040206"/>
                          </a:solidFill>
                          <a:effectLst/>
                          <a:latin typeface="+mj-lt"/>
                        </a:rPr>
                        <a:t>1.983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rgbClr val="040206"/>
                          </a:solidFill>
                          <a:effectLst/>
                          <a:latin typeface="+mj-lt"/>
                        </a:rPr>
                        <a:t>1.</a:t>
                      </a:r>
                      <a:r>
                        <a:rPr lang="en-US" sz="1300" b="1" i="0" u="none" strike="noStrike" dirty="0">
                          <a:solidFill>
                            <a:srgbClr val="040206"/>
                          </a:solidFill>
                          <a:effectLst/>
                          <a:latin typeface="+mj-lt"/>
                        </a:rPr>
                        <a:t>581</a:t>
                      </a:r>
                      <a:endParaRPr lang="vi-VN" sz="1300" b="1" i="0" u="none" strike="noStrike" dirty="0">
                        <a:solidFill>
                          <a:srgbClr val="040206"/>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vi-VN" sz="1300" b="1" i="0" u="none" strike="noStrike" dirty="0">
                        <a:solidFill>
                          <a:srgbClr val="040206"/>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1" i="0" u="none" strike="noStrike" dirty="0">
                          <a:solidFill>
                            <a:srgbClr val="040206"/>
                          </a:solidFill>
                          <a:effectLst/>
                          <a:latin typeface="+mj-lt"/>
                        </a:rPr>
                        <a:t>79</a:t>
                      </a:r>
                      <a:r>
                        <a:rPr lang="vi-VN" sz="1300" b="1" i="0" u="none" strike="noStrike" dirty="0">
                          <a:solidFill>
                            <a:srgbClr val="040206"/>
                          </a:solidFill>
                          <a:effectLst/>
                          <a:latin typeface="+mj-lt"/>
                        </a:rPr>
                        <a:t>,</a:t>
                      </a:r>
                      <a:r>
                        <a:rPr lang="en-US" sz="1300" b="1" i="0" u="none" strike="noStrike" dirty="0">
                          <a:solidFill>
                            <a:srgbClr val="040206"/>
                          </a:solidFill>
                          <a:effectLst/>
                          <a:latin typeface="+mj-lt"/>
                        </a:rPr>
                        <a:t>73</a:t>
                      </a:r>
                      <a:endParaRPr lang="vi-VN" sz="1300" b="1" i="0" u="none" strike="noStrike" dirty="0">
                        <a:solidFill>
                          <a:srgbClr val="040206"/>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rgbClr val="040206"/>
                          </a:solidFill>
                          <a:effectLst/>
                          <a:latin typeface="+mj-lt"/>
                          <a:cs typeface="Times New Roman" panose="02020603050405020304" pitchFamily="18" charset="0"/>
                        </a:rPr>
                        <a:t>Đạt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4096160294"/>
                  </a:ext>
                </a:extLst>
              </a:tr>
              <a:tr h="159464">
                <a:tc>
                  <a:txBody>
                    <a:bodyPr/>
                    <a:lstStyle/>
                    <a:p>
                      <a:pPr algn="ctr" fontAlgn="ctr"/>
                      <a:r>
                        <a:rPr lang="vi-VN" sz="1300" b="1" i="0" u="none" strike="noStrike">
                          <a:solidFill>
                            <a:srgbClr val="040206"/>
                          </a:solidFill>
                          <a:effectLst/>
                          <a:latin typeface="+mj-lt"/>
                        </a:rPr>
                        <a:t>17</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40206"/>
                          </a:solidFill>
                          <a:effectLst/>
                          <a:latin typeface="+mj-lt"/>
                        </a:rPr>
                        <a:t>Giải phóng mặt bằng</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40206"/>
                          </a:solidFill>
                          <a:effectLst/>
                          <a:latin typeface="+mj-lt"/>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40206"/>
                          </a:solidFill>
                          <a:effectLst/>
                          <a:latin typeface="+mj-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00" b="1" i="0" u="none" strike="noStrike" dirty="0">
                          <a:solidFill>
                            <a:srgbClr val="040206"/>
                          </a:solidFill>
                          <a:effectLst/>
                          <a:latin typeface="+mj-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rgbClr val="040206"/>
                          </a:solidFill>
                          <a:effectLst/>
                          <a:latin typeface="+mj-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00" b="1" i="0" u="none" strike="noStrike" dirty="0">
                          <a:solidFill>
                            <a:srgbClr val="040206"/>
                          </a:solidFill>
                          <a:effectLst/>
                          <a:latin typeface="+mj-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00" b="1" i="0" u="none" strike="noStrike" dirty="0">
                          <a:solidFill>
                            <a:srgbClr val="040206"/>
                          </a:solidFill>
                          <a:effectLst/>
                          <a:latin typeface="+mj-lt"/>
                          <a:cs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594512878"/>
                  </a:ext>
                </a:extLst>
              </a:tr>
              <a:tr h="455362">
                <a:tc>
                  <a:txBody>
                    <a:bodyPr/>
                    <a:lstStyle/>
                    <a:p>
                      <a:pPr algn="ctr" fontAlgn="ctr"/>
                      <a:r>
                        <a:rPr lang="vi-VN" sz="1300" b="0" i="0" u="none" strike="noStrike" dirty="0">
                          <a:solidFill>
                            <a:srgbClr val="040206"/>
                          </a:solidFill>
                          <a:effectLst/>
                          <a:latin typeface="+mj-lt"/>
                        </a:rPr>
                        <a:t>-</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dirty="0">
                          <a:solidFill>
                            <a:srgbClr val="040206"/>
                          </a:solidFill>
                          <a:effectLst/>
                          <a:latin typeface="+mj-lt"/>
                        </a:rPr>
                        <a:t>Số lượng công trình, dự án hoàn thành GPMB so với tổng số dự án trên địa bàn</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dirty="0">
                          <a:solidFill>
                            <a:srgbClr val="040206"/>
                          </a:solidFill>
                          <a:effectLst/>
                          <a:latin typeface="+mj-lt"/>
                        </a:rPr>
                        <a:t>%</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rgbClr val="040206"/>
                          </a:solidFill>
                          <a:effectLst/>
                          <a:latin typeface="+mj-lt"/>
                        </a:rPr>
                        <a:t>≥ 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1" i="0" u="none" strike="noStrike" dirty="0">
                          <a:solidFill>
                            <a:srgbClr val="040206"/>
                          </a:solidFill>
                          <a:effectLst/>
                          <a:latin typeface="+mj-lt"/>
                        </a:rPr>
                        <a:t>59</a:t>
                      </a:r>
                      <a:r>
                        <a:rPr lang="vi-VN" sz="1300" b="1" i="0" u="none" strike="noStrike" dirty="0">
                          <a:solidFill>
                            <a:srgbClr val="040206"/>
                          </a:solidFill>
                          <a:effectLst/>
                          <a:latin typeface="+mj-lt"/>
                        </a:rPr>
                        <a:t>,</a:t>
                      </a:r>
                      <a:r>
                        <a:rPr lang="en-US" sz="1300" b="1" i="0" u="none" strike="noStrike" dirty="0">
                          <a:solidFill>
                            <a:srgbClr val="040206"/>
                          </a:solidFill>
                          <a:effectLst/>
                          <a:latin typeface="+mj-lt"/>
                        </a:rPr>
                        <a:t>6</a:t>
                      </a:r>
                      <a:r>
                        <a:rPr lang="vi-VN" sz="1300" b="1" i="0" u="none" strike="noStrike" dirty="0">
                          <a:solidFill>
                            <a:srgbClr val="040206"/>
                          </a:solidFill>
                          <a:effectLst/>
                          <a:latin typeface="+mj-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rgbClr val="040206"/>
                          </a:solidFill>
                          <a:effectLst/>
                          <a:latin typeface="+mj-lt"/>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1" i="0" u="none" strike="noStrike" dirty="0">
                          <a:solidFill>
                            <a:srgbClr val="040206"/>
                          </a:solidFill>
                          <a:effectLst/>
                          <a:latin typeface="+mj-lt"/>
                        </a:rPr>
                        <a:t>119,2</a:t>
                      </a:r>
                      <a:endParaRPr lang="vi-VN" sz="1300" b="1" i="0" u="none" strike="noStrike" dirty="0">
                        <a:solidFill>
                          <a:srgbClr val="040206"/>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1" i="0" u="none" strike="noStrike" dirty="0" err="1">
                          <a:solidFill>
                            <a:srgbClr val="040206"/>
                          </a:solidFill>
                          <a:effectLst/>
                          <a:latin typeface="+mj-lt"/>
                          <a:cs typeface="Times New Roman" panose="02020603050405020304" pitchFamily="18" charset="0"/>
                        </a:rPr>
                        <a:t>Vượt</a:t>
                      </a:r>
                      <a:endParaRPr lang="vi-VN" sz="1300" b="1" i="0" u="none" strike="noStrike" dirty="0">
                        <a:solidFill>
                          <a:srgbClr val="040206"/>
                        </a:solidFill>
                        <a:effectLst/>
                        <a:latin typeface="+mj-lt"/>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685248377"/>
                  </a:ext>
                </a:extLst>
              </a:tr>
            </a:tbl>
          </a:graphicData>
        </a:graphic>
      </p:graphicFrame>
    </p:spTree>
    <p:extLst>
      <p:ext uri="{BB962C8B-B14F-4D97-AF65-F5344CB8AC3E}">
        <p14:creationId xmlns:p14="http://schemas.microsoft.com/office/powerpoint/2010/main" val="27769063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 xmlns:a16="http://schemas.microsoft.com/office/drawing/2014/main" id="{85B0C6AB-4906-5932-12D4-5FAF7DC72C97}"/>
              </a:ext>
            </a:extLst>
          </p:cNvPr>
          <p:cNvSpPr txBox="1"/>
          <p:nvPr/>
        </p:nvSpPr>
        <p:spPr>
          <a:xfrm>
            <a:off x="3498210" y="-25093"/>
            <a:ext cx="5629012" cy="523220"/>
          </a:xfrm>
          <a:prstGeom prst="rect">
            <a:avLst/>
          </a:prstGeom>
          <a:noFill/>
        </p:spPr>
        <p:txBody>
          <a:bodyPr wrap="square">
            <a:spAutoFit/>
          </a:bodyPr>
          <a:lstStyle/>
          <a:p>
            <a:pPr algn="ctr">
              <a:lnSpc>
                <a:spcPct val="100000"/>
              </a:lnSpc>
            </a:pPr>
            <a:r>
              <a:rPr lang="vi-VN" sz="2800" b="1" dirty="0">
                <a:latin typeface="+mj-lt"/>
                <a:cs typeface="Arial" panose="020B0604020202020204" pitchFamily="34" charset="0"/>
              </a:rPr>
              <a:t>HUYỆN TUY PHƯỚC</a:t>
            </a:r>
          </a:p>
        </p:txBody>
      </p:sp>
      <p:graphicFrame>
        <p:nvGraphicFramePr>
          <p:cNvPr id="2" name="Table 1">
            <a:extLst>
              <a:ext uri="{FF2B5EF4-FFF2-40B4-BE49-F238E27FC236}">
                <a16:creationId xmlns="" xmlns:a16="http://schemas.microsoft.com/office/drawing/2014/main" id="{22860E35-712D-B7A9-8165-92366F28FBEA}"/>
              </a:ext>
            </a:extLst>
          </p:cNvPr>
          <p:cNvGraphicFramePr>
            <a:graphicFrameLocks noGrp="1"/>
          </p:cNvGraphicFramePr>
          <p:nvPr>
            <p:extLst>
              <p:ext uri="{D42A27DB-BD31-4B8C-83A1-F6EECF244321}">
                <p14:modId xmlns:p14="http://schemas.microsoft.com/office/powerpoint/2010/main" val="1738958437"/>
              </p:ext>
            </p:extLst>
          </p:nvPr>
        </p:nvGraphicFramePr>
        <p:xfrm>
          <a:off x="210720" y="545427"/>
          <a:ext cx="11785537" cy="6220557"/>
        </p:xfrm>
        <a:graphic>
          <a:graphicData uri="http://schemas.openxmlformats.org/drawingml/2006/table">
            <a:tbl>
              <a:tblPr/>
              <a:tblGrid>
                <a:gridCol w="510733">
                  <a:extLst>
                    <a:ext uri="{9D8B030D-6E8A-4147-A177-3AD203B41FA5}">
                      <a16:colId xmlns="" xmlns:a16="http://schemas.microsoft.com/office/drawing/2014/main" val="2703607731"/>
                    </a:ext>
                  </a:extLst>
                </a:gridCol>
                <a:gridCol w="3842158">
                  <a:extLst>
                    <a:ext uri="{9D8B030D-6E8A-4147-A177-3AD203B41FA5}">
                      <a16:colId xmlns="" xmlns:a16="http://schemas.microsoft.com/office/drawing/2014/main" val="91113415"/>
                    </a:ext>
                  </a:extLst>
                </a:gridCol>
                <a:gridCol w="1115736">
                  <a:extLst>
                    <a:ext uri="{9D8B030D-6E8A-4147-A177-3AD203B41FA5}">
                      <a16:colId xmlns="" xmlns:a16="http://schemas.microsoft.com/office/drawing/2014/main" val="3317710695"/>
                    </a:ext>
                  </a:extLst>
                </a:gridCol>
                <a:gridCol w="1409350">
                  <a:extLst>
                    <a:ext uri="{9D8B030D-6E8A-4147-A177-3AD203B41FA5}">
                      <a16:colId xmlns="" xmlns:a16="http://schemas.microsoft.com/office/drawing/2014/main" val="1887908867"/>
                    </a:ext>
                  </a:extLst>
                </a:gridCol>
                <a:gridCol w="1182848">
                  <a:extLst>
                    <a:ext uri="{9D8B030D-6E8A-4147-A177-3AD203B41FA5}">
                      <a16:colId xmlns="" xmlns:a16="http://schemas.microsoft.com/office/drawing/2014/main" val="552058483"/>
                    </a:ext>
                  </a:extLst>
                </a:gridCol>
                <a:gridCol w="956345">
                  <a:extLst>
                    <a:ext uri="{9D8B030D-6E8A-4147-A177-3AD203B41FA5}">
                      <a16:colId xmlns="" xmlns:a16="http://schemas.microsoft.com/office/drawing/2014/main" val="1421135049"/>
                    </a:ext>
                  </a:extLst>
                </a:gridCol>
                <a:gridCol w="1409350">
                  <a:extLst>
                    <a:ext uri="{9D8B030D-6E8A-4147-A177-3AD203B41FA5}">
                      <a16:colId xmlns="" xmlns:a16="http://schemas.microsoft.com/office/drawing/2014/main" val="1888118213"/>
                    </a:ext>
                  </a:extLst>
                </a:gridCol>
                <a:gridCol w="1359017">
                  <a:extLst>
                    <a:ext uri="{9D8B030D-6E8A-4147-A177-3AD203B41FA5}">
                      <a16:colId xmlns="" xmlns:a16="http://schemas.microsoft.com/office/drawing/2014/main" val="1132361772"/>
                    </a:ext>
                  </a:extLst>
                </a:gridCol>
              </a:tblGrid>
              <a:tr h="297571">
                <a:tc rowSpan="2">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STT</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vi-VN" sz="1300" b="1" i="0" u="none" strike="noStrike" dirty="0">
                          <a:solidFill>
                            <a:srgbClr val="000000"/>
                          </a:solidFill>
                          <a:effectLst/>
                          <a:latin typeface="Times New Roman" panose="02020603050405020304" pitchFamily="18" charset="0"/>
                          <a:cs typeface="Times New Roman" panose="02020603050405020304" pitchFamily="18" charset="0"/>
                        </a:rPr>
                        <a:t>Chỉ tiêu</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vi-VN" sz="1300" b="1" i="0" u="none" strike="noStrike" dirty="0">
                          <a:solidFill>
                            <a:srgbClr val="000000"/>
                          </a:solidFill>
                          <a:effectLst/>
                          <a:latin typeface="Times New Roman" panose="02020603050405020304" pitchFamily="18" charset="0"/>
                          <a:cs typeface="Times New Roman" panose="02020603050405020304" pitchFamily="18" charset="0"/>
                        </a:rPr>
                        <a:t>Đơn vị tính</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t"/>
                      <a:r>
                        <a:rPr lang="vi-VN" sz="1300" b="1" i="0" u="none" strike="noStrike" dirty="0">
                          <a:solidFill>
                            <a:srgbClr val="000000"/>
                          </a:solidFill>
                          <a:effectLst/>
                          <a:latin typeface="Times New Roman" panose="02020603050405020304" pitchFamily="18" charset="0"/>
                          <a:cs typeface="Times New Roman" panose="02020603050405020304" pitchFamily="18" charset="0"/>
                        </a:rPr>
                        <a:t>Kế hoạch năm 2024 UBND tỉnh giao</a:t>
                      </a:r>
                    </a:p>
                  </a:txBody>
                  <a:tcPr marL="4122" marR="4122" marT="41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t"/>
                      <a:r>
                        <a:rPr lang="vi-VN" sz="1300" b="1" i="0" u="none" strike="noStrike" dirty="0">
                          <a:solidFill>
                            <a:srgbClr val="000000"/>
                          </a:solidFill>
                          <a:effectLst/>
                          <a:latin typeface="Times New Roman" panose="02020603050405020304" pitchFamily="18" charset="0"/>
                          <a:cs typeface="Times New Roman" panose="02020603050405020304" pitchFamily="18" charset="0"/>
                        </a:rPr>
                        <a:t>Lũy kế 9 tháng đầu năm</a:t>
                      </a:r>
                      <a:r>
                        <a:rPr lang="en-US" sz="1300" b="1" i="0" u="none" strike="noStrike" dirty="0">
                          <a:solidFill>
                            <a:srgbClr val="000000"/>
                          </a:solidFill>
                          <a:effectLst/>
                          <a:latin typeface="Times New Roman" panose="02020603050405020304" pitchFamily="18" charset="0"/>
                          <a:cs typeface="Times New Roman" panose="02020603050405020304" pitchFamily="18" charset="0"/>
                        </a:rPr>
                        <a:t> 2024</a:t>
                      </a:r>
                      <a:endParaRPr lang="vi-VN"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122" marR="4122" marT="41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t"/>
                      <a:r>
                        <a:rPr lang="vi-VN" sz="1300" b="1" i="0" u="none" strike="noStrike" dirty="0">
                          <a:solidFill>
                            <a:srgbClr val="000000"/>
                          </a:solidFill>
                          <a:effectLst/>
                          <a:latin typeface="Times New Roman" panose="02020603050405020304" pitchFamily="18" charset="0"/>
                          <a:cs typeface="Times New Roman" panose="02020603050405020304" pitchFamily="18" charset="0"/>
                        </a:rPr>
                        <a:t>Lũy kế 9 tháng đầu năm so với:</a:t>
                      </a:r>
                    </a:p>
                  </a:txBody>
                  <a:tcPr marL="4122" marR="4122" marT="41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vi-VN"/>
                    </a:p>
                  </a:txBody>
                  <a:tcPr/>
                </a:tc>
                <a:tc rowSpan="2">
                  <a:txBody>
                    <a:bodyPr/>
                    <a:lstStyle/>
                    <a:p>
                      <a:pPr algn="ctr" fontAlgn="t"/>
                      <a:r>
                        <a:rPr lang="vi-VN" sz="1300" b="1" i="0" u="none" strike="noStrike" dirty="0">
                          <a:solidFill>
                            <a:srgbClr val="000000"/>
                          </a:solidFill>
                          <a:effectLst/>
                          <a:latin typeface="Times New Roman" panose="02020603050405020304" pitchFamily="18" charset="0"/>
                          <a:cs typeface="Times New Roman" panose="02020603050405020304" pitchFamily="18" charset="0"/>
                        </a:rPr>
                        <a:t>Đánh giá kết quả 9 tháng năm 2024</a:t>
                      </a:r>
                      <a:br>
                        <a:rPr lang="vi-VN" sz="1300" b="1" i="0" u="none" strike="noStrike" dirty="0">
                          <a:solidFill>
                            <a:srgbClr val="000000"/>
                          </a:solidFill>
                          <a:effectLst/>
                          <a:latin typeface="Times New Roman" panose="02020603050405020304" pitchFamily="18" charset="0"/>
                          <a:cs typeface="Times New Roman" panose="02020603050405020304" pitchFamily="18" charset="0"/>
                        </a:rPr>
                      </a:br>
                      <a:r>
                        <a:rPr lang="vi-VN" sz="1300" b="1" i="0" u="none" strike="noStrike" dirty="0">
                          <a:solidFill>
                            <a:srgbClr val="000000"/>
                          </a:solidFill>
                          <a:effectLst/>
                          <a:latin typeface="Times New Roman" panose="02020603050405020304" pitchFamily="18" charset="0"/>
                          <a:cs typeface="Times New Roman" panose="02020603050405020304" pitchFamily="18" charset="0"/>
                        </a:rPr>
                        <a:t> (Đạt, Chưa đạt)</a:t>
                      </a:r>
                    </a:p>
                  </a:txBody>
                  <a:tcPr marL="4122" marR="4122" marT="41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313113904"/>
                  </a:ext>
                </a:extLst>
              </a:tr>
              <a:tr h="356628">
                <a:tc vMerge="1">
                  <a:txBody>
                    <a:bodyPr/>
                    <a:lstStyle/>
                    <a:p>
                      <a:endParaRPr lang="vi-VN"/>
                    </a:p>
                  </a:txBody>
                  <a:tcPr/>
                </a:tc>
                <a:tc vMerge="1">
                  <a:txBody>
                    <a:bodyPr/>
                    <a:lstStyle/>
                    <a:p>
                      <a:endParaRPr lang="vi-VN"/>
                    </a:p>
                  </a:txBody>
                  <a:tcPr/>
                </a:tc>
                <a:tc vMerge="1">
                  <a:txBody>
                    <a:bodyPr/>
                    <a:lstStyle/>
                    <a:p>
                      <a:endParaRPr lang="vi-VN"/>
                    </a:p>
                  </a:txBody>
                  <a:tcPr/>
                </a:tc>
                <a:tc vMerge="1">
                  <a:txBody>
                    <a:bodyPr/>
                    <a:lstStyle/>
                    <a:p>
                      <a:endParaRPr lang="vi-VN"/>
                    </a:p>
                  </a:txBody>
                  <a:tcPr/>
                </a:tc>
                <a:tc vMerge="1">
                  <a:txBody>
                    <a:bodyPr/>
                    <a:lstStyle/>
                    <a:p>
                      <a:pPr algn="ctr" fontAlgn="t"/>
                      <a:endParaRPr lang="vi-VN" sz="1000" b="1" i="0" u="none" strike="noStrike" dirty="0">
                        <a:solidFill>
                          <a:srgbClr val="000000"/>
                        </a:solidFill>
                        <a:effectLst/>
                        <a:latin typeface="+mn-lt"/>
                      </a:endParaRPr>
                    </a:p>
                  </a:txBody>
                  <a:tcPr marL="4122" marR="4122" marT="4122" marB="0">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vi-VN" sz="1300" b="1" i="0" u="none" strike="noStrike" dirty="0">
                          <a:solidFill>
                            <a:srgbClr val="000000"/>
                          </a:solidFill>
                          <a:effectLst/>
                          <a:latin typeface="Times New Roman" panose="02020603050405020304" pitchFamily="18" charset="0"/>
                          <a:cs typeface="Times New Roman" panose="02020603050405020304" pitchFamily="18" charset="0"/>
                        </a:rPr>
                        <a:t>Cùng kỳ</a:t>
                      </a:r>
                    </a:p>
                  </a:txBody>
                  <a:tcPr marL="4122" marR="4122" marT="41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vi-VN" sz="1300" b="1" i="0" u="none" strike="noStrike" dirty="0">
                          <a:solidFill>
                            <a:srgbClr val="000000"/>
                          </a:solidFill>
                          <a:effectLst/>
                          <a:latin typeface="Times New Roman" panose="02020603050405020304" pitchFamily="18" charset="0"/>
                          <a:cs typeface="Times New Roman" panose="02020603050405020304" pitchFamily="18" charset="0"/>
                        </a:rPr>
                        <a:t>Kế hoạch năm 2024 UBND tỉnh giao</a:t>
                      </a:r>
                    </a:p>
                  </a:txBody>
                  <a:tcPr marL="4122" marR="4122" marT="41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vi-VN"/>
                    </a:p>
                  </a:txBody>
                  <a:tcPr/>
                </a:tc>
                <a:extLst>
                  <a:ext uri="{0D108BD9-81ED-4DB2-BD59-A6C34878D82A}">
                    <a16:rowId xmlns="" xmlns:a16="http://schemas.microsoft.com/office/drawing/2014/main" val="2277847737"/>
                  </a:ext>
                </a:extLst>
              </a:tr>
              <a:tr h="180717">
                <a:tc>
                  <a:txBody>
                    <a:bodyPr/>
                    <a:lstStyle/>
                    <a:p>
                      <a:pPr algn="ctr" fontAlgn="b"/>
                      <a:r>
                        <a:rPr lang="vi-VN" sz="1300" b="0" i="0" u="none" strike="noStrike">
                          <a:solidFill>
                            <a:srgbClr val="000000"/>
                          </a:solidFill>
                          <a:effectLst/>
                          <a:latin typeface="Times New Roman" panose="02020603050405020304" pitchFamily="18" charset="0"/>
                          <a:cs typeface="Times New Roman" panose="02020603050405020304" pitchFamily="18" charset="0"/>
                        </a:rPr>
                        <a:t>1</a:t>
                      </a:r>
                    </a:p>
                  </a:txBody>
                  <a:tcPr marL="4122" marR="4122" marT="41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dirty="0">
                          <a:solidFill>
                            <a:srgbClr val="000000"/>
                          </a:solidFill>
                          <a:effectLst/>
                          <a:latin typeface="Times New Roman" panose="02020603050405020304" pitchFamily="18" charset="0"/>
                          <a:cs typeface="Times New Roman" panose="02020603050405020304" pitchFamily="18" charset="0"/>
                        </a:rPr>
                        <a:t>Tốc độ tăng giá trị sản phẩm</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rgbClr val="000000"/>
                          </a:solidFill>
                          <a:effectLst/>
                          <a:latin typeface="Times New Roman" panose="02020603050405020304" pitchFamily="18" charset="0"/>
                          <a:cs typeface="Times New Roman" panose="02020603050405020304" pitchFamily="18" charset="0"/>
                        </a:rPr>
                        <a:t>%</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vi-VN" sz="1300" b="1" i="0" u="none" strike="noStrike" dirty="0">
                          <a:solidFill>
                            <a:srgbClr val="000000"/>
                          </a:solidFill>
                          <a:effectLst/>
                          <a:latin typeface="Times New Roman" panose="02020603050405020304" pitchFamily="18" charset="0"/>
                          <a:cs typeface="Times New Roman" panose="02020603050405020304" pitchFamily="18" charset="0"/>
                        </a:rPr>
                        <a:t>6,9-7,4</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rgbClr val="000000"/>
                          </a:solidFill>
                          <a:effectLst/>
                          <a:latin typeface="Times New Roman" panose="02020603050405020304" pitchFamily="18" charset="0"/>
                          <a:cs typeface="Times New Roman" panose="02020603050405020304" pitchFamily="18" charset="0"/>
                        </a:rPr>
                        <a:t> </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rgbClr val="000000"/>
                          </a:solidFill>
                          <a:effectLst/>
                          <a:latin typeface="Times New Roman" panose="02020603050405020304" pitchFamily="18" charset="0"/>
                          <a:cs typeface="Times New Roman" panose="02020603050405020304" pitchFamily="18" charset="0"/>
                        </a:rPr>
                        <a:t> </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rgbClr val="000000"/>
                          </a:solidFill>
                          <a:effectLst/>
                          <a:latin typeface="Times New Roman" panose="02020603050405020304" pitchFamily="18" charset="0"/>
                          <a:cs typeface="Times New Roman" panose="02020603050405020304" pitchFamily="18" charset="0"/>
                        </a:rPr>
                        <a:t> </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rgbClr val="000000"/>
                          </a:solidFill>
                          <a:effectLst/>
                          <a:latin typeface="Times New Roman" panose="02020603050405020304" pitchFamily="18" charset="0"/>
                          <a:cs typeface="Times New Roman" panose="02020603050405020304" pitchFamily="18" charset="0"/>
                        </a:rPr>
                        <a:t> </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589664707"/>
                  </a:ext>
                </a:extLst>
              </a:tr>
              <a:tr h="180717">
                <a:tc>
                  <a:txBody>
                    <a:bodyPr/>
                    <a:lstStyle/>
                    <a:p>
                      <a:pPr algn="ctr" fontAlgn="b"/>
                      <a:r>
                        <a:rPr lang="vi-VN" sz="1300" b="0" i="0" u="none" strike="noStrike">
                          <a:solidFill>
                            <a:srgbClr val="000000"/>
                          </a:solidFill>
                          <a:effectLst/>
                          <a:latin typeface="Times New Roman" panose="02020603050405020304" pitchFamily="18" charset="0"/>
                          <a:cs typeface="Times New Roman" panose="02020603050405020304" pitchFamily="18" charset="0"/>
                        </a:rPr>
                        <a:t> </a:t>
                      </a:r>
                    </a:p>
                  </a:txBody>
                  <a:tcPr marL="4122" marR="4122" marT="41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Times New Roman" panose="02020603050405020304" pitchFamily="18" charset="0"/>
                          <a:cs typeface="Times New Roman" panose="02020603050405020304" pitchFamily="18" charset="0"/>
                        </a:rPr>
                        <a:t>- Nông, lâm, thuỷ sản</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cs typeface="Times New Roman" panose="02020603050405020304" pitchFamily="18" charset="0"/>
                        </a:rPr>
                        <a:t>%</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2,9-3,4</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 </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 </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 </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 </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543375491"/>
                  </a:ext>
                </a:extLst>
              </a:tr>
              <a:tr h="180717">
                <a:tc>
                  <a:txBody>
                    <a:bodyPr/>
                    <a:lstStyle/>
                    <a:p>
                      <a:pPr algn="ctr" fontAlgn="b"/>
                      <a:r>
                        <a:rPr lang="vi-VN" sz="1300" b="0" i="0" u="none" strike="noStrike">
                          <a:solidFill>
                            <a:srgbClr val="000000"/>
                          </a:solidFill>
                          <a:effectLst/>
                          <a:latin typeface="Times New Roman" panose="02020603050405020304" pitchFamily="18" charset="0"/>
                          <a:cs typeface="Times New Roman" panose="02020603050405020304" pitchFamily="18" charset="0"/>
                        </a:rPr>
                        <a:t> </a:t>
                      </a:r>
                    </a:p>
                  </a:txBody>
                  <a:tcPr marL="4122" marR="4122" marT="41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Times New Roman" panose="02020603050405020304" pitchFamily="18" charset="0"/>
                          <a:cs typeface="Times New Roman" panose="02020603050405020304" pitchFamily="18" charset="0"/>
                        </a:rPr>
                        <a:t>- Công nghiệp và xây dựng</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cs typeface="Times New Roman" panose="02020603050405020304" pitchFamily="18" charset="0"/>
                        </a:rPr>
                        <a:t>%</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7,9-8,4</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 </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 </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 </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 </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360117421"/>
                  </a:ext>
                </a:extLst>
              </a:tr>
              <a:tr h="180717">
                <a:tc>
                  <a:txBody>
                    <a:bodyPr/>
                    <a:lstStyle/>
                    <a:p>
                      <a:pPr algn="ctr" fontAlgn="b"/>
                      <a:r>
                        <a:rPr lang="vi-VN" sz="1300" b="0" i="1" u="none" strike="noStrike">
                          <a:solidFill>
                            <a:srgbClr val="000000"/>
                          </a:solidFill>
                          <a:effectLst/>
                          <a:latin typeface="Times New Roman" panose="02020603050405020304" pitchFamily="18" charset="0"/>
                          <a:cs typeface="Times New Roman" panose="02020603050405020304" pitchFamily="18" charset="0"/>
                        </a:rPr>
                        <a:t> </a:t>
                      </a:r>
                    </a:p>
                  </a:txBody>
                  <a:tcPr marL="4122" marR="4122" marT="41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1" u="none" strike="noStrike">
                          <a:solidFill>
                            <a:srgbClr val="000000"/>
                          </a:solidFill>
                          <a:effectLst/>
                          <a:latin typeface="Times New Roman" panose="02020603050405020304" pitchFamily="18" charset="0"/>
                          <a:cs typeface="Times New Roman" panose="02020603050405020304" pitchFamily="18" charset="0"/>
                        </a:rPr>
                        <a:t>Công nghiệp</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Times New Roman" panose="02020603050405020304" pitchFamily="18" charset="0"/>
                          <a:cs typeface="Times New Roman" panose="02020603050405020304" pitchFamily="18" charset="0"/>
                        </a:rPr>
                        <a:t>%</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vi-VN" sz="1300" b="1" i="1" u="none" strike="noStrike">
                          <a:solidFill>
                            <a:srgbClr val="000000"/>
                          </a:solidFill>
                          <a:effectLst/>
                          <a:latin typeface="Times New Roman" panose="02020603050405020304" pitchFamily="18" charset="0"/>
                          <a:cs typeface="Times New Roman" panose="02020603050405020304" pitchFamily="18" charset="0"/>
                        </a:rPr>
                        <a:t>7,5-8,0</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 </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 </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 </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 </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824338356"/>
                  </a:ext>
                </a:extLst>
              </a:tr>
              <a:tr h="180717">
                <a:tc>
                  <a:txBody>
                    <a:bodyPr/>
                    <a:lstStyle/>
                    <a:p>
                      <a:pPr algn="ctr" fontAlgn="b"/>
                      <a:r>
                        <a:rPr lang="vi-VN" sz="1300" b="0" i="1" u="none" strike="noStrike">
                          <a:solidFill>
                            <a:srgbClr val="000000"/>
                          </a:solidFill>
                          <a:effectLst/>
                          <a:latin typeface="Times New Roman" panose="02020603050405020304" pitchFamily="18" charset="0"/>
                          <a:cs typeface="Times New Roman" panose="02020603050405020304" pitchFamily="18" charset="0"/>
                        </a:rPr>
                        <a:t> </a:t>
                      </a:r>
                    </a:p>
                  </a:txBody>
                  <a:tcPr marL="4122" marR="4122" marT="41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1" u="none" strike="noStrike">
                          <a:solidFill>
                            <a:srgbClr val="000000"/>
                          </a:solidFill>
                          <a:effectLst/>
                          <a:latin typeface="Times New Roman" panose="02020603050405020304" pitchFamily="18" charset="0"/>
                          <a:cs typeface="Times New Roman" panose="02020603050405020304" pitchFamily="18" charset="0"/>
                        </a:rPr>
                        <a:t>Xây dựn</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Times New Roman" panose="02020603050405020304" pitchFamily="18" charset="0"/>
                          <a:cs typeface="Times New Roman" panose="02020603050405020304" pitchFamily="18" charset="0"/>
                        </a:rPr>
                        <a:t>%</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vi-VN" sz="1300" b="1" i="1" u="none" strike="noStrike">
                          <a:solidFill>
                            <a:srgbClr val="000000"/>
                          </a:solidFill>
                          <a:effectLst/>
                          <a:latin typeface="Times New Roman" panose="02020603050405020304" pitchFamily="18" charset="0"/>
                          <a:cs typeface="Times New Roman" panose="02020603050405020304" pitchFamily="18" charset="0"/>
                        </a:rPr>
                        <a:t>9,4-9,9</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 </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 </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 </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 </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4145679391"/>
                  </a:ext>
                </a:extLst>
              </a:tr>
              <a:tr h="180717">
                <a:tc>
                  <a:txBody>
                    <a:bodyPr/>
                    <a:lstStyle/>
                    <a:p>
                      <a:pPr algn="ctr" fontAlgn="b"/>
                      <a:r>
                        <a:rPr lang="vi-VN" sz="1300" b="0" i="0" u="none" strike="noStrike">
                          <a:solidFill>
                            <a:srgbClr val="000000"/>
                          </a:solidFill>
                          <a:effectLst/>
                          <a:latin typeface="Times New Roman" panose="02020603050405020304" pitchFamily="18" charset="0"/>
                          <a:cs typeface="Times New Roman" panose="02020603050405020304" pitchFamily="18" charset="0"/>
                        </a:rPr>
                        <a:t> </a:t>
                      </a:r>
                    </a:p>
                  </a:txBody>
                  <a:tcPr marL="4122" marR="4122" marT="41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Times New Roman" panose="02020603050405020304" pitchFamily="18" charset="0"/>
                          <a:cs typeface="Times New Roman" panose="02020603050405020304" pitchFamily="18" charset="0"/>
                        </a:rPr>
                        <a:t>- Dịch vụ</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cs typeface="Times New Roman" panose="02020603050405020304" pitchFamily="18" charset="0"/>
                        </a:rPr>
                        <a:t>%</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8,1-8,6</a:t>
                      </a:r>
                    </a:p>
                  </a:txBody>
                  <a:tcPr marL="4730" marR="4730" marT="4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 </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 </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 </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 </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4018934960"/>
                  </a:ext>
                </a:extLst>
              </a:tr>
              <a:tr h="150771">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2</a:t>
                      </a:r>
                    </a:p>
                  </a:txBody>
                  <a:tcPr marL="4122" marR="4122" marT="41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Kim ngạch xuất khẩu</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Triệu USD</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58 </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47,9 </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134,0 </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82,6 </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 </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724125791"/>
                  </a:ext>
                </a:extLst>
              </a:tr>
              <a:tr h="150771">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3</a:t>
                      </a:r>
                    </a:p>
                  </a:txBody>
                  <a:tcPr marL="4122" marR="4122" marT="41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Tổng thu ngân sách trên địa bàn</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Tỷ đồng</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556,004</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rgbClr val="00B050"/>
                          </a:solidFill>
                          <a:effectLst/>
                          <a:latin typeface="Times New Roman" panose="02020603050405020304" pitchFamily="18" charset="0"/>
                          <a:cs typeface="Times New Roman" panose="02020603050405020304" pitchFamily="18" charset="0"/>
                        </a:rPr>
                        <a:t>511,652</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122,86</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89,61</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Đạt</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889411848"/>
                  </a:ext>
                </a:extLst>
              </a:tr>
              <a:tr h="150771">
                <a:tc>
                  <a:txBody>
                    <a:bodyPr/>
                    <a:lstStyle/>
                    <a:p>
                      <a:pPr algn="ctr" fontAlgn="b"/>
                      <a:r>
                        <a:rPr lang="vi-VN" sz="1300" b="0" i="1" u="none" strike="noStrike" dirty="0">
                          <a:solidFill>
                            <a:schemeClr val="tx1"/>
                          </a:solidFill>
                          <a:effectLst/>
                          <a:latin typeface="Times New Roman" panose="02020603050405020304" pitchFamily="18" charset="0"/>
                          <a:cs typeface="Times New Roman" panose="02020603050405020304" pitchFamily="18" charset="0"/>
                        </a:rPr>
                        <a:t> </a:t>
                      </a:r>
                    </a:p>
                  </a:txBody>
                  <a:tcPr marL="4122" marR="4122" marT="41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1" u="none" strike="noStrike" dirty="0">
                          <a:solidFill>
                            <a:schemeClr val="tx1"/>
                          </a:solidFill>
                          <a:effectLst/>
                          <a:latin typeface="Times New Roman" panose="02020603050405020304" pitchFamily="18" charset="0"/>
                          <a:cs typeface="Times New Roman" panose="02020603050405020304" pitchFamily="18" charset="0"/>
                        </a:rPr>
                        <a:t>- Thu tiền sử dụng đất</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dirty="0">
                          <a:solidFill>
                            <a:schemeClr val="tx1"/>
                          </a:solidFill>
                          <a:effectLst/>
                          <a:latin typeface="Times New Roman" panose="02020603050405020304" pitchFamily="18" charset="0"/>
                          <a:cs typeface="Times New Roman" panose="02020603050405020304" pitchFamily="18" charset="0"/>
                        </a:rPr>
                        <a:t>Tỷ đồng</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1" u="none" strike="noStrike" dirty="0">
                          <a:solidFill>
                            <a:schemeClr val="tx1"/>
                          </a:solidFill>
                          <a:effectLst/>
                          <a:latin typeface="Times New Roman" panose="02020603050405020304" pitchFamily="18" charset="0"/>
                          <a:cs typeface="Times New Roman" panose="02020603050405020304" pitchFamily="18" charset="0"/>
                        </a:rPr>
                        <a:t>305</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1" u="none" strike="noStrike" dirty="0">
                          <a:solidFill>
                            <a:schemeClr val="tx1"/>
                          </a:solidFill>
                          <a:effectLst/>
                          <a:latin typeface="Times New Roman" panose="02020603050405020304" pitchFamily="18" charset="0"/>
                          <a:cs typeface="Times New Roman" panose="02020603050405020304" pitchFamily="18" charset="0"/>
                        </a:rPr>
                        <a:t>326,631</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1" u="none" strike="noStrike" dirty="0">
                          <a:solidFill>
                            <a:schemeClr val="tx1"/>
                          </a:solidFill>
                          <a:effectLst/>
                          <a:latin typeface="Times New Roman" panose="02020603050405020304" pitchFamily="18" charset="0"/>
                          <a:cs typeface="Times New Roman" panose="02020603050405020304" pitchFamily="18" charset="0"/>
                        </a:rPr>
                        <a:t>129,02</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1" u="none" strike="noStrike" dirty="0">
                          <a:solidFill>
                            <a:schemeClr val="tx1"/>
                          </a:solidFill>
                          <a:effectLst/>
                          <a:latin typeface="Times New Roman" panose="02020603050405020304" pitchFamily="18" charset="0"/>
                          <a:cs typeface="Times New Roman" panose="02020603050405020304" pitchFamily="18" charset="0"/>
                        </a:rPr>
                        <a:t>107</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1" u="none" strike="noStrike" dirty="0">
                          <a:solidFill>
                            <a:schemeClr val="tx1"/>
                          </a:solidFill>
                          <a:effectLst/>
                          <a:latin typeface="Times New Roman" panose="02020603050405020304" pitchFamily="18" charset="0"/>
                          <a:cs typeface="Times New Roman" panose="02020603050405020304" pitchFamily="18" charset="0"/>
                        </a:rPr>
                        <a:t>Đạt</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437179890"/>
                  </a:ext>
                </a:extLst>
              </a:tr>
              <a:tr h="179354">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4</a:t>
                      </a:r>
                    </a:p>
                  </a:txBody>
                  <a:tcPr marL="4122" marR="4122" marT="41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Doanh thu bán lẻ hàng hóa và dịch vụ</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Tỷ đồng</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 </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 </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 </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 </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 </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913696733"/>
                  </a:ext>
                </a:extLst>
              </a:tr>
              <a:tr h="178447">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5</a:t>
                      </a:r>
                    </a:p>
                  </a:txBody>
                  <a:tcPr marL="4122" marR="4122" marT="41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Tỷ lệ dân số tham gia bảo hiểm y tế</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94,69</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95,02</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0,44</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0,33</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vượt </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788095929"/>
                  </a:ext>
                </a:extLst>
              </a:tr>
              <a:tr h="224567">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6</a:t>
                      </a:r>
                    </a:p>
                  </a:txBody>
                  <a:tcPr marL="4122" marR="4122" marT="41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Tỷ lệ trẻ em dưới 5 tuổi suy dinh dưỡng thể nhẹ cân</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7,02</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6,87</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0,22</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0,15</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vượt </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263452234"/>
                  </a:ext>
                </a:extLst>
              </a:tr>
              <a:tr h="150771">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7</a:t>
                      </a:r>
                    </a:p>
                  </a:txBody>
                  <a:tcPr marL="4122" marR="4122" marT="41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Giảm tỷ lệ nghèo đa chiều</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1,99</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 </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 </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 </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1" i="0" u="none" strike="noStrike" kern="1200" dirty="0" err="1" smtClean="0">
                          <a:solidFill>
                            <a:srgbClr val="040206"/>
                          </a:solidFill>
                          <a:effectLst/>
                          <a:latin typeface="+mn-lt"/>
                          <a:ea typeface="+mn-ea"/>
                          <a:cs typeface="+mn-cs"/>
                        </a:rPr>
                        <a:t>Đánh</a:t>
                      </a:r>
                      <a:r>
                        <a:rPr lang="en-US" sz="1300" b="1" i="0" u="none" strike="noStrike" kern="1200" baseline="0" dirty="0" smtClean="0">
                          <a:solidFill>
                            <a:srgbClr val="040206"/>
                          </a:solidFill>
                          <a:effectLst/>
                          <a:latin typeface="+mn-lt"/>
                          <a:ea typeface="+mn-ea"/>
                          <a:cs typeface="+mn-cs"/>
                        </a:rPr>
                        <a:t> </a:t>
                      </a:r>
                      <a:r>
                        <a:rPr lang="en-US" sz="1300" b="1" i="0" u="none" strike="noStrike" kern="1200" baseline="0" dirty="0" err="1" smtClean="0">
                          <a:solidFill>
                            <a:srgbClr val="040206"/>
                          </a:solidFill>
                          <a:effectLst/>
                          <a:latin typeface="+mn-lt"/>
                          <a:ea typeface="+mn-ea"/>
                          <a:cs typeface="+mn-cs"/>
                        </a:rPr>
                        <a:t>giá</a:t>
                      </a:r>
                      <a:r>
                        <a:rPr lang="en-US" sz="1300" b="1" i="0" u="none" strike="noStrike" kern="1200" baseline="0" dirty="0" smtClean="0">
                          <a:solidFill>
                            <a:srgbClr val="040206"/>
                          </a:solidFill>
                          <a:effectLst/>
                          <a:latin typeface="+mn-lt"/>
                          <a:ea typeface="+mn-ea"/>
                          <a:cs typeface="+mn-cs"/>
                        </a:rPr>
                        <a:t> </a:t>
                      </a:r>
                      <a:r>
                        <a:rPr lang="en-US" sz="1300" b="1" i="0" u="none" strike="noStrike" kern="1200" baseline="0" dirty="0" err="1" smtClean="0">
                          <a:solidFill>
                            <a:srgbClr val="040206"/>
                          </a:solidFill>
                          <a:effectLst/>
                          <a:latin typeface="+mn-lt"/>
                          <a:ea typeface="+mn-ea"/>
                          <a:cs typeface="+mn-cs"/>
                        </a:rPr>
                        <a:t>cuối</a:t>
                      </a:r>
                      <a:r>
                        <a:rPr lang="en-US" sz="1300" b="1" i="0" u="none" strike="noStrike" kern="1200" baseline="0" dirty="0" smtClean="0">
                          <a:solidFill>
                            <a:srgbClr val="040206"/>
                          </a:solidFill>
                          <a:effectLst/>
                          <a:latin typeface="+mn-lt"/>
                          <a:ea typeface="+mn-ea"/>
                          <a:cs typeface="+mn-cs"/>
                        </a:rPr>
                        <a:t> </a:t>
                      </a:r>
                      <a:r>
                        <a:rPr lang="en-US" sz="1300" b="1" i="0" u="none" strike="noStrike" kern="1200" baseline="0" dirty="0" err="1" smtClean="0">
                          <a:solidFill>
                            <a:srgbClr val="040206"/>
                          </a:solidFill>
                          <a:effectLst/>
                          <a:latin typeface="+mn-lt"/>
                          <a:ea typeface="+mn-ea"/>
                          <a:cs typeface="+mn-cs"/>
                        </a:rPr>
                        <a:t>năm</a:t>
                      </a:r>
                      <a:r>
                        <a:rPr lang="vi-VN" sz="1300" b="1" i="0" u="none" strike="noStrike" dirty="0">
                          <a:solidFill>
                            <a:schemeClr val="tx1"/>
                          </a:solidFill>
                          <a:effectLst/>
                          <a:latin typeface="Times New Roman" panose="02020603050405020304" pitchFamily="18" charset="0"/>
                          <a:cs typeface="Times New Roman" panose="02020603050405020304" pitchFamily="18" charset="0"/>
                        </a:rPr>
                        <a:t> </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727825584"/>
                  </a:ext>
                </a:extLst>
              </a:tr>
              <a:tr h="254555">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8</a:t>
                      </a:r>
                    </a:p>
                  </a:txBody>
                  <a:tcPr marL="4122" marR="4122" marT="41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Bảo hiểm xã hội tự nguyện</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Người</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1650</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1695</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179</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45</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Vượt</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742231577"/>
                  </a:ext>
                </a:extLst>
              </a:tr>
              <a:tr h="150771">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9</a:t>
                      </a:r>
                    </a:p>
                  </a:txBody>
                  <a:tcPr marL="4122" marR="4122" marT="41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Tạo việc làm mới</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Người</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4300</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4842</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126,89</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112,6</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Vượt</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080981204"/>
                  </a:ext>
                </a:extLst>
              </a:tr>
              <a:tr h="213882">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10</a:t>
                      </a:r>
                    </a:p>
                  </a:txBody>
                  <a:tcPr marL="4122" marR="4122" marT="41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Đào tạo nghề lao động nông thôn</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Người</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380</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615</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109,82</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161,84</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Vượt </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209297307"/>
                  </a:ext>
                </a:extLst>
              </a:tr>
              <a:tr h="150771">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11</a:t>
                      </a:r>
                    </a:p>
                  </a:txBody>
                  <a:tcPr marL="4122" marR="4122" marT="41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Tỷ lệ che phủ rừng</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13,15</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13,13</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0,38</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-0,15</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đạt</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541701451"/>
                  </a:ext>
                </a:extLst>
              </a:tr>
              <a:tr h="250764">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12</a:t>
                      </a:r>
                    </a:p>
                  </a:txBody>
                  <a:tcPr marL="4122" marR="4122" marT="41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Tỷ lệ dân cư đô thị sử dụng nước sạch</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86,6 - 90,1</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86,1</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11,72</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(-0,5) - (-4)</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rgbClr val="C00000"/>
                          </a:solidFill>
                          <a:effectLst/>
                          <a:latin typeface="Times New Roman" panose="02020603050405020304" pitchFamily="18" charset="0"/>
                          <a:cs typeface="Times New Roman" panose="02020603050405020304" pitchFamily="18" charset="0"/>
                        </a:rPr>
                        <a:t>Chưa đạt</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449848188"/>
                  </a:ext>
                </a:extLst>
              </a:tr>
              <a:tr h="277899">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13</a:t>
                      </a:r>
                    </a:p>
                  </a:txBody>
                  <a:tcPr marL="4122" marR="4122" marT="41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Tỷ lệ chất thải rắn ở đô thị được thu gom</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85-95</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1" i="0" u="none" strike="noStrike" dirty="0">
                          <a:solidFill>
                            <a:schemeClr val="tx1"/>
                          </a:solidFill>
                          <a:effectLst/>
                          <a:latin typeface="Times New Roman" panose="02020603050405020304" pitchFamily="18" charset="0"/>
                          <a:cs typeface="Times New Roman" panose="02020603050405020304" pitchFamily="18" charset="0"/>
                        </a:rPr>
                        <a:t>71</a:t>
                      </a:r>
                      <a:r>
                        <a:rPr lang="vi-VN" sz="1300" b="1" i="0" u="none" strike="noStrike" dirty="0">
                          <a:solidFill>
                            <a:schemeClr val="tx1"/>
                          </a:solidFill>
                          <a:effectLst/>
                          <a:latin typeface="Times New Roman" panose="02020603050405020304" pitchFamily="18" charset="0"/>
                          <a:cs typeface="Times New Roman" panose="02020603050405020304" pitchFamily="18" charset="0"/>
                        </a:rPr>
                        <a:t>,</a:t>
                      </a:r>
                      <a:r>
                        <a:rPr lang="en-US" sz="1300" b="1" i="0" u="none" strike="noStrike" dirty="0">
                          <a:solidFill>
                            <a:schemeClr val="tx1"/>
                          </a:solidFill>
                          <a:effectLst/>
                          <a:latin typeface="Times New Roman" panose="02020603050405020304" pitchFamily="18" charset="0"/>
                          <a:cs typeface="Times New Roman" panose="02020603050405020304" pitchFamily="18" charset="0"/>
                        </a:rPr>
                        <a:t>17</a:t>
                      </a:r>
                      <a:endParaRPr lang="vi-VN"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1" i="0" u="none" strike="noStrike" dirty="0">
                          <a:solidFill>
                            <a:schemeClr val="tx1"/>
                          </a:solidFill>
                          <a:effectLst/>
                          <a:latin typeface="Times New Roman" panose="02020603050405020304" pitchFamily="18" charset="0"/>
                          <a:cs typeface="Times New Roman" panose="02020603050405020304" pitchFamily="18" charset="0"/>
                        </a:rPr>
                        <a:t>112</a:t>
                      </a:r>
                      <a:r>
                        <a:rPr lang="vi-VN" sz="1300" b="1" i="0" u="none" strike="noStrike" dirty="0">
                          <a:solidFill>
                            <a:schemeClr val="tx1"/>
                          </a:solidFill>
                          <a:effectLst/>
                          <a:latin typeface="Times New Roman" panose="02020603050405020304" pitchFamily="18" charset="0"/>
                          <a:cs typeface="Times New Roman" panose="02020603050405020304" pitchFamily="18" charset="0"/>
                        </a:rPr>
                        <a:t>,</a:t>
                      </a:r>
                      <a:r>
                        <a:rPr lang="en-US" sz="1300" b="1" i="0" u="none" strike="noStrike" dirty="0">
                          <a:solidFill>
                            <a:schemeClr val="tx1"/>
                          </a:solidFill>
                          <a:effectLst/>
                          <a:latin typeface="Times New Roman" panose="02020603050405020304" pitchFamily="18" charset="0"/>
                          <a:cs typeface="Times New Roman" panose="02020603050405020304" pitchFamily="18" charset="0"/>
                        </a:rPr>
                        <a:t>34</a:t>
                      </a:r>
                      <a:endParaRPr lang="vi-VN"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1" i="0" u="none" strike="noStrike" dirty="0">
                          <a:solidFill>
                            <a:schemeClr val="tx1"/>
                          </a:solidFill>
                          <a:effectLst/>
                          <a:latin typeface="Times New Roman" panose="02020603050405020304" pitchFamily="18" charset="0"/>
                          <a:cs typeface="Times New Roman" panose="02020603050405020304" pitchFamily="18" charset="0"/>
                        </a:rPr>
                        <a:t>83</a:t>
                      </a:r>
                      <a:r>
                        <a:rPr lang="vi-VN" sz="1300" b="1" i="0" u="none" strike="noStrike" dirty="0">
                          <a:solidFill>
                            <a:schemeClr val="tx1"/>
                          </a:solidFill>
                          <a:effectLst/>
                          <a:latin typeface="Times New Roman" panose="02020603050405020304" pitchFamily="18" charset="0"/>
                          <a:cs typeface="Times New Roman" panose="02020603050405020304" pitchFamily="18" charset="0"/>
                        </a:rPr>
                        <a:t>,</a:t>
                      </a:r>
                      <a:r>
                        <a:rPr lang="en-US" sz="1300" b="1" i="0" u="none" strike="noStrike" dirty="0">
                          <a:solidFill>
                            <a:schemeClr val="tx1"/>
                          </a:solidFill>
                          <a:effectLst/>
                          <a:latin typeface="Times New Roman" panose="02020603050405020304" pitchFamily="18" charset="0"/>
                          <a:cs typeface="Times New Roman" panose="02020603050405020304" pitchFamily="18" charset="0"/>
                        </a:rPr>
                        <a:t>7</a:t>
                      </a:r>
                      <a:r>
                        <a:rPr lang="vi-VN" sz="1300" b="1" i="0" u="none" strike="noStrike" dirty="0">
                          <a:solidFill>
                            <a:schemeClr val="tx1"/>
                          </a:solidFill>
                          <a:effectLst/>
                          <a:latin typeface="Times New Roman" panose="02020603050405020304" pitchFamily="18" charset="0"/>
                          <a:cs typeface="Times New Roman" panose="02020603050405020304" pitchFamily="18" charset="0"/>
                        </a:rPr>
                        <a:t>3</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1" i="0" u="none" strike="noStrike" dirty="0" err="1">
                          <a:solidFill>
                            <a:srgbClr val="C00000"/>
                          </a:solidFill>
                          <a:effectLst/>
                          <a:latin typeface="Times New Roman" panose="02020603050405020304" pitchFamily="18" charset="0"/>
                          <a:cs typeface="Times New Roman" panose="02020603050405020304" pitchFamily="18" charset="0"/>
                        </a:rPr>
                        <a:t>Chưa</a:t>
                      </a:r>
                      <a:r>
                        <a:rPr lang="en-US" sz="1300" b="1" i="0" u="none" strike="noStrike" dirty="0">
                          <a:solidFill>
                            <a:srgbClr val="C00000"/>
                          </a:solidFill>
                          <a:effectLst/>
                          <a:latin typeface="Times New Roman" panose="02020603050405020304" pitchFamily="18" charset="0"/>
                          <a:cs typeface="Times New Roman" panose="02020603050405020304" pitchFamily="18" charset="0"/>
                        </a:rPr>
                        <a:t> </a:t>
                      </a:r>
                      <a:r>
                        <a:rPr lang="en-US" sz="1300" b="1" i="0" u="none" strike="noStrike" dirty="0" err="1">
                          <a:solidFill>
                            <a:srgbClr val="C00000"/>
                          </a:solidFill>
                          <a:effectLst/>
                          <a:latin typeface="Times New Roman" panose="02020603050405020304" pitchFamily="18" charset="0"/>
                          <a:cs typeface="Times New Roman" panose="02020603050405020304" pitchFamily="18" charset="0"/>
                        </a:rPr>
                        <a:t>đạt</a:t>
                      </a:r>
                      <a:endParaRPr lang="vi-VN" sz="1300" b="1" i="0" u="none" strike="noStrike" dirty="0">
                        <a:solidFill>
                          <a:srgbClr val="C00000"/>
                        </a:solidFill>
                        <a:effectLst/>
                        <a:latin typeface="Times New Roman" panose="02020603050405020304" pitchFamily="18" charset="0"/>
                        <a:cs typeface="Times New Roman" panose="02020603050405020304" pitchFamily="18" charset="0"/>
                      </a:endParaRP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721328139"/>
                  </a:ext>
                </a:extLst>
              </a:tr>
              <a:tr h="206694">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14</a:t>
                      </a:r>
                    </a:p>
                  </a:txBody>
                  <a:tcPr marL="4122" marR="4122" marT="41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Tỷ lệ chất thải rắn ở nông thôn được thu gom</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80-83</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1" i="0" u="none" strike="noStrike" dirty="0">
                          <a:solidFill>
                            <a:schemeClr val="tx1"/>
                          </a:solidFill>
                          <a:effectLst/>
                          <a:latin typeface="Times New Roman" panose="02020603050405020304" pitchFamily="18" charset="0"/>
                          <a:cs typeface="Times New Roman" panose="02020603050405020304" pitchFamily="18" charset="0"/>
                        </a:rPr>
                        <a:t>65</a:t>
                      </a:r>
                      <a:r>
                        <a:rPr lang="vi-VN" sz="1300" b="1" i="0" u="none" strike="noStrike" dirty="0">
                          <a:solidFill>
                            <a:schemeClr val="tx1"/>
                          </a:solidFill>
                          <a:effectLst/>
                          <a:latin typeface="Times New Roman" panose="02020603050405020304" pitchFamily="18" charset="0"/>
                          <a:cs typeface="Times New Roman" panose="02020603050405020304" pitchFamily="18" charset="0"/>
                        </a:rPr>
                        <a:t>,</a:t>
                      </a:r>
                      <a:r>
                        <a:rPr lang="en-US" sz="1300" b="1" i="0" u="none" strike="noStrike" dirty="0">
                          <a:solidFill>
                            <a:schemeClr val="tx1"/>
                          </a:solidFill>
                          <a:effectLst/>
                          <a:latin typeface="Times New Roman" panose="02020603050405020304" pitchFamily="18" charset="0"/>
                          <a:cs typeface="Times New Roman" panose="02020603050405020304" pitchFamily="18" charset="0"/>
                        </a:rPr>
                        <a:t>27</a:t>
                      </a:r>
                      <a:endParaRPr lang="vi-VN"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1" i="0" u="none" strike="noStrike" dirty="0">
                          <a:solidFill>
                            <a:schemeClr val="tx1"/>
                          </a:solidFill>
                          <a:effectLst/>
                          <a:latin typeface="Times New Roman" panose="02020603050405020304" pitchFamily="18" charset="0"/>
                          <a:cs typeface="Times New Roman" panose="02020603050405020304" pitchFamily="18" charset="0"/>
                        </a:rPr>
                        <a:t>115</a:t>
                      </a:r>
                      <a:r>
                        <a:rPr lang="vi-VN" sz="1300" b="1" i="0" u="none" strike="noStrike" dirty="0">
                          <a:solidFill>
                            <a:schemeClr val="tx1"/>
                          </a:solidFill>
                          <a:effectLst/>
                          <a:latin typeface="Times New Roman" panose="02020603050405020304" pitchFamily="18" charset="0"/>
                          <a:cs typeface="Times New Roman" panose="02020603050405020304" pitchFamily="18" charset="0"/>
                        </a:rPr>
                        <a:t>,</a:t>
                      </a:r>
                      <a:r>
                        <a:rPr lang="en-US" sz="1300" b="1" i="0" u="none" strike="noStrike" dirty="0">
                          <a:solidFill>
                            <a:schemeClr val="tx1"/>
                          </a:solidFill>
                          <a:effectLst/>
                          <a:latin typeface="Times New Roman" panose="02020603050405020304" pitchFamily="18" charset="0"/>
                          <a:cs typeface="Times New Roman" panose="02020603050405020304" pitchFamily="18" charset="0"/>
                        </a:rPr>
                        <a:t>91</a:t>
                      </a:r>
                      <a:endParaRPr lang="vi-VN"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1" i="0" u="none" strike="noStrike" dirty="0">
                          <a:solidFill>
                            <a:schemeClr val="tx1"/>
                          </a:solidFill>
                          <a:effectLst/>
                          <a:latin typeface="Times New Roman" panose="02020603050405020304" pitchFamily="18" charset="0"/>
                          <a:cs typeface="Times New Roman" panose="02020603050405020304" pitchFamily="18" charset="0"/>
                        </a:rPr>
                        <a:t>81</a:t>
                      </a:r>
                      <a:r>
                        <a:rPr lang="vi-VN" sz="1300" b="1" i="0" u="none" strike="noStrike" dirty="0">
                          <a:solidFill>
                            <a:schemeClr val="tx1"/>
                          </a:solidFill>
                          <a:effectLst/>
                          <a:latin typeface="Times New Roman" panose="02020603050405020304" pitchFamily="18" charset="0"/>
                          <a:cs typeface="Times New Roman" panose="02020603050405020304" pitchFamily="18" charset="0"/>
                        </a:rPr>
                        <a:t>,</a:t>
                      </a:r>
                      <a:r>
                        <a:rPr lang="en-US" sz="1300" b="1" i="0" u="none" strike="noStrike" dirty="0">
                          <a:solidFill>
                            <a:schemeClr val="tx1"/>
                          </a:solidFill>
                          <a:effectLst/>
                          <a:latin typeface="Times New Roman" panose="02020603050405020304" pitchFamily="18" charset="0"/>
                          <a:cs typeface="Times New Roman" panose="02020603050405020304" pitchFamily="18" charset="0"/>
                        </a:rPr>
                        <a:t>59</a:t>
                      </a:r>
                      <a:endParaRPr lang="vi-VN"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1" i="0" u="none" strike="noStrike" dirty="0" err="1">
                          <a:solidFill>
                            <a:srgbClr val="C00000"/>
                          </a:solidFill>
                          <a:effectLst/>
                          <a:latin typeface="Times New Roman" panose="02020603050405020304" pitchFamily="18" charset="0"/>
                          <a:cs typeface="Times New Roman" panose="02020603050405020304" pitchFamily="18" charset="0"/>
                        </a:rPr>
                        <a:t>Chưa</a:t>
                      </a:r>
                      <a:r>
                        <a:rPr lang="en-US" sz="1300" b="1" i="0" u="none" strike="noStrike" dirty="0">
                          <a:solidFill>
                            <a:srgbClr val="C00000"/>
                          </a:solidFill>
                          <a:effectLst/>
                          <a:latin typeface="Times New Roman" panose="02020603050405020304" pitchFamily="18" charset="0"/>
                          <a:cs typeface="Times New Roman" panose="02020603050405020304" pitchFamily="18" charset="0"/>
                        </a:rPr>
                        <a:t> </a:t>
                      </a:r>
                      <a:r>
                        <a:rPr lang="en-US" sz="1300" b="1" i="0" u="none" strike="noStrike" dirty="0" err="1">
                          <a:solidFill>
                            <a:srgbClr val="C00000"/>
                          </a:solidFill>
                          <a:effectLst/>
                          <a:latin typeface="Times New Roman" panose="02020603050405020304" pitchFamily="18" charset="0"/>
                          <a:cs typeface="Times New Roman" panose="02020603050405020304" pitchFamily="18" charset="0"/>
                        </a:rPr>
                        <a:t>đạt</a:t>
                      </a:r>
                      <a:endParaRPr lang="vi-VN" sz="1300" b="1" i="0" u="none" strike="noStrike" dirty="0">
                        <a:solidFill>
                          <a:srgbClr val="C00000"/>
                        </a:solidFill>
                        <a:effectLst/>
                        <a:latin typeface="Times New Roman" panose="02020603050405020304" pitchFamily="18" charset="0"/>
                        <a:cs typeface="Times New Roman" panose="02020603050405020304" pitchFamily="18" charset="0"/>
                      </a:endParaRP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610222943"/>
                  </a:ext>
                </a:extLst>
              </a:tr>
              <a:tr h="150771">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15</a:t>
                      </a:r>
                    </a:p>
                  </a:txBody>
                  <a:tcPr marL="4122" marR="4122" marT="41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Thu hút dự án mới</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Dự án</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5</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3</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vi-VN"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60</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1" i="0" u="none" strike="noStrike" dirty="0">
                          <a:solidFill>
                            <a:schemeClr val="tx1"/>
                          </a:solidFill>
                          <a:effectLst/>
                          <a:latin typeface="Times New Roman" panose="02020603050405020304" pitchFamily="18" charset="0"/>
                          <a:cs typeface="Times New Roman" panose="02020603050405020304" pitchFamily="18" charset="0"/>
                        </a:rPr>
                        <a:t>Đ</a:t>
                      </a:r>
                      <a:r>
                        <a:rPr lang="vi-VN" sz="1300" b="1" i="0" u="none" strike="noStrike" dirty="0">
                          <a:solidFill>
                            <a:schemeClr val="tx1"/>
                          </a:solidFill>
                          <a:effectLst/>
                          <a:latin typeface="Times New Roman" panose="02020603050405020304" pitchFamily="18" charset="0"/>
                          <a:cs typeface="Times New Roman" panose="02020603050405020304" pitchFamily="18" charset="0"/>
                        </a:rPr>
                        <a:t>ạt</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31287955"/>
                  </a:ext>
                </a:extLst>
              </a:tr>
              <a:tr h="150771">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16</a:t>
                      </a:r>
                    </a:p>
                  </a:txBody>
                  <a:tcPr marL="4122" marR="4122" marT="41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Phòng chống lấn chiếm đất đai</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 </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 </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 </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 </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 </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 </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545637971"/>
                  </a:ext>
                </a:extLst>
              </a:tr>
              <a:tr h="252139">
                <a:tc>
                  <a:txBody>
                    <a:bodyPr/>
                    <a:lstStyle/>
                    <a:p>
                      <a:pPr algn="ctr" fontAlgn="b"/>
                      <a:r>
                        <a:rPr lang="vi-VN" sz="1300" b="0" i="0" u="none" strike="noStrike" dirty="0">
                          <a:solidFill>
                            <a:schemeClr val="tx1"/>
                          </a:solidFill>
                          <a:effectLst/>
                          <a:latin typeface="Times New Roman" panose="02020603050405020304" pitchFamily="18" charset="0"/>
                          <a:cs typeface="Times New Roman" panose="02020603050405020304" pitchFamily="18" charset="0"/>
                        </a:rPr>
                        <a:t>-</a:t>
                      </a:r>
                    </a:p>
                  </a:txBody>
                  <a:tcPr marL="4122" marR="4122" marT="41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dirty="0">
                          <a:solidFill>
                            <a:schemeClr val="tx1"/>
                          </a:solidFill>
                          <a:effectLst/>
                          <a:latin typeface="Times New Roman" panose="02020603050405020304" pitchFamily="18" charset="0"/>
                          <a:cs typeface="Times New Roman" panose="02020603050405020304" pitchFamily="18" charset="0"/>
                        </a:rPr>
                        <a:t>Số vụ vi phạm được giải quyết trong năm</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dirty="0">
                          <a:solidFill>
                            <a:schemeClr val="tx1"/>
                          </a:solidFill>
                          <a:effectLst/>
                          <a:latin typeface="Times New Roman" panose="02020603050405020304" pitchFamily="18" charset="0"/>
                          <a:cs typeface="Times New Roman" panose="02020603050405020304" pitchFamily="18" charset="0"/>
                        </a:rPr>
                        <a:t>Số vụ</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778</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1" i="0" u="none" strike="noStrike" dirty="0">
                          <a:solidFill>
                            <a:schemeClr val="tx1"/>
                          </a:solidFill>
                          <a:effectLst/>
                          <a:latin typeface="Times New Roman" panose="02020603050405020304" pitchFamily="18" charset="0"/>
                          <a:cs typeface="Times New Roman" panose="02020603050405020304" pitchFamily="18" charset="0"/>
                        </a:rPr>
                        <a:t>716</a:t>
                      </a:r>
                      <a:endParaRPr lang="vi-VN"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 </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1" i="0" u="none" strike="noStrike" dirty="0">
                          <a:solidFill>
                            <a:schemeClr val="tx1"/>
                          </a:solidFill>
                          <a:effectLst/>
                          <a:latin typeface="Times New Roman" panose="02020603050405020304" pitchFamily="18" charset="0"/>
                          <a:cs typeface="Times New Roman" panose="02020603050405020304" pitchFamily="18" charset="0"/>
                        </a:rPr>
                        <a:t>92,03</a:t>
                      </a:r>
                      <a:endParaRPr lang="vi-VN"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1" i="0" u="none" strike="noStrike" dirty="0" err="1">
                          <a:solidFill>
                            <a:srgbClr val="C00000"/>
                          </a:solidFill>
                          <a:effectLst/>
                          <a:latin typeface="Times New Roman" panose="02020603050405020304" pitchFamily="18" charset="0"/>
                          <a:cs typeface="Times New Roman" panose="02020603050405020304" pitchFamily="18" charset="0"/>
                        </a:rPr>
                        <a:t>Chưa</a:t>
                      </a:r>
                      <a:r>
                        <a:rPr lang="en-US" sz="1300" b="1" i="0" u="none" strike="noStrike" dirty="0">
                          <a:solidFill>
                            <a:srgbClr val="C00000"/>
                          </a:solidFill>
                          <a:effectLst/>
                          <a:latin typeface="Times New Roman" panose="02020603050405020304" pitchFamily="18" charset="0"/>
                          <a:cs typeface="Times New Roman" panose="02020603050405020304" pitchFamily="18" charset="0"/>
                        </a:rPr>
                        <a:t> </a:t>
                      </a:r>
                      <a:r>
                        <a:rPr lang="en-US" sz="1300" b="1" i="0" u="none" strike="noStrike" dirty="0" err="1">
                          <a:solidFill>
                            <a:srgbClr val="C00000"/>
                          </a:solidFill>
                          <a:effectLst/>
                          <a:latin typeface="Times New Roman" panose="02020603050405020304" pitchFamily="18" charset="0"/>
                          <a:cs typeface="Times New Roman" panose="02020603050405020304" pitchFamily="18" charset="0"/>
                        </a:rPr>
                        <a:t>đạt</a:t>
                      </a:r>
                      <a:r>
                        <a:rPr lang="vi-VN" sz="1300" b="1" i="0" u="none" strike="noStrike" dirty="0">
                          <a:solidFill>
                            <a:srgbClr val="C00000"/>
                          </a:solidFill>
                          <a:effectLst/>
                          <a:latin typeface="Times New Roman" panose="02020603050405020304" pitchFamily="18" charset="0"/>
                          <a:cs typeface="Times New Roman" panose="02020603050405020304" pitchFamily="18" charset="0"/>
                        </a:rPr>
                        <a:t> </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960735170"/>
                  </a:ext>
                </a:extLst>
              </a:tr>
              <a:tr h="150771">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17</a:t>
                      </a:r>
                    </a:p>
                  </a:txBody>
                  <a:tcPr marL="4122" marR="4122" marT="41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Giải phóng mặt bằng</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 </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 </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 </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 </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 </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 </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4162827495"/>
                  </a:ext>
                </a:extLst>
              </a:tr>
              <a:tr h="375430">
                <a:tc>
                  <a:txBody>
                    <a:bodyPr/>
                    <a:lstStyle/>
                    <a:p>
                      <a:pPr algn="ctr" fontAlgn="b"/>
                      <a:r>
                        <a:rPr lang="vi-VN" sz="1300" b="0" i="0" u="none" strike="noStrike" dirty="0">
                          <a:solidFill>
                            <a:schemeClr val="tx1"/>
                          </a:solidFill>
                          <a:effectLst/>
                          <a:latin typeface="Times New Roman" panose="02020603050405020304" pitchFamily="18" charset="0"/>
                          <a:cs typeface="Times New Roman" panose="02020603050405020304" pitchFamily="18" charset="0"/>
                        </a:rPr>
                        <a:t>-</a:t>
                      </a:r>
                    </a:p>
                  </a:txBody>
                  <a:tcPr marL="4122" marR="4122" marT="41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dirty="0">
                          <a:solidFill>
                            <a:schemeClr val="tx1"/>
                          </a:solidFill>
                          <a:effectLst/>
                          <a:latin typeface="Times New Roman" panose="02020603050405020304" pitchFamily="18" charset="0"/>
                          <a:cs typeface="Times New Roman" panose="02020603050405020304" pitchFamily="18" charset="0"/>
                        </a:rPr>
                        <a:t>Số lượng công trình, dự án hoàn thành GPMB so với tổng số dự án trên địa bàn</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dirty="0">
                          <a:solidFill>
                            <a:schemeClr val="tx1"/>
                          </a:solidFill>
                          <a:effectLst/>
                          <a:latin typeface="Times New Roman" panose="02020603050405020304" pitchFamily="18" charset="0"/>
                          <a:cs typeface="Times New Roman" panose="02020603050405020304" pitchFamily="18" charset="0"/>
                        </a:rPr>
                        <a:t>%</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 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1" i="0" u="none" strike="noStrike" dirty="0">
                          <a:solidFill>
                            <a:schemeClr val="tx1"/>
                          </a:solidFill>
                          <a:effectLst/>
                          <a:latin typeface="Times New Roman" panose="02020603050405020304" pitchFamily="18" charset="0"/>
                          <a:cs typeface="Times New Roman" panose="02020603050405020304" pitchFamily="18" charset="0"/>
                        </a:rPr>
                        <a:t>31,06</a:t>
                      </a:r>
                      <a:endParaRPr lang="vi-VN"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vi-VN"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1" i="0" u="none" strike="noStrike" dirty="0">
                          <a:solidFill>
                            <a:schemeClr val="tx1"/>
                          </a:solidFill>
                          <a:effectLst/>
                          <a:latin typeface="Times New Roman" panose="02020603050405020304" pitchFamily="18" charset="0"/>
                          <a:cs typeface="Times New Roman" panose="02020603050405020304" pitchFamily="18" charset="0"/>
                        </a:rPr>
                        <a:t>62,12</a:t>
                      </a:r>
                      <a:endParaRPr lang="vi-VN"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1" i="0" u="none" strike="noStrike" dirty="0">
                          <a:solidFill>
                            <a:schemeClr val="tx1"/>
                          </a:solidFill>
                          <a:effectLst/>
                          <a:latin typeface="Times New Roman" panose="02020603050405020304" pitchFamily="18" charset="0"/>
                          <a:cs typeface="Times New Roman" panose="02020603050405020304" pitchFamily="18" charset="0"/>
                        </a:rPr>
                        <a:t>Đ</a:t>
                      </a:r>
                      <a:r>
                        <a:rPr lang="vi-VN" sz="1300" b="1" i="0" u="none" strike="noStrike" dirty="0">
                          <a:solidFill>
                            <a:schemeClr val="tx1"/>
                          </a:solidFill>
                          <a:effectLst/>
                          <a:latin typeface="Times New Roman" panose="02020603050405020304" pitchFamily="18" charset="0"/>
                          <a:cs typeface="Times New Roman" panose="02020603050405020304" pitchFamily="18" charset="0"/>
                        </a:rPr>
                        <a:t>ạt</a:t>
                      </a:r>
                    </a:p>
                  </a:txBody>
                  <a:tcPr marL="4122" marR="4122" marT="4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952860742"/>
                  </a:ext>
                </a:extLst>
              </a:tr>
            </a:tbl>
          </a:graphicData>
        </a:graphic>
      </p:graphicFrame>
    </p:spTree>
    <p:extLst>
      <p:ext uri="{BB962C8B-B14F-4D97-AF65-F5344CB8AC3E}">
        <p14:creationId xmlns:p14="http://schemas.microsoft.com/office/powerpoint/2010/main" val="1571737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 xmlns:a16="http://schemas.microsoft.com/office/drawing/2014/main" id="{85B0C6AB-4906-5932-12D4-5FAF7DC72C97}"/>
              </a:ext>
            </a:extLst>
          </p:cNvPr>
          <p:cNvSpPr txBox="1"/>
          <p:nvPr/>
        </p:nvSpPr>
        <p:spPr>
          <a:xfrm>
            <a:off x="3078761" y="37078"/>
            <a:ext cx="5805180" cy="523220"/>
          </a:xfrm>
          <a:prstGeom prst="rect">
            <a:avLst/>
          </a:prstGeom>
          <a:noFill/>
        </p:spPr>
        <p:txBody>
          <a:bodyPr wrap="square">
            <a:spAutoFit/>
          </a:bodyPr>
          <a:lstStyle/>
          <a:p>
            <a:pPr algn="ctr">
              <a:lnSpc>
                <a:spcPct val="100000"/>
              </a:lnSpc>
            </a:pPr>
            <a:r>
              <a:rPr lang="vi-VN" sz="2800" b="1" dirty="0">
                <a:latin typeface="Times New Roman" panose="02020603050405020304" pitchFamily="18" charset="0"/>
                <a:cs typeface="Times New Roman" panose="02020603050405020304" pitchFamily="18" charset="0"/>
              </a:rPr>
              <a:t>HUYỆN PHÙ CÁT</a:t>
            </a:r>
          </a:p>
        </p:txBody>
      </p:sp>
      <p:graphicFrame>
        <p:nvGraphicFramePr>
          <p:cNvPr id="2" name="Table 1">
            <a:extLst>
              <a:ext uri="{FF2B5EF4-FFF2-40B4-BE49-F238E27FC236}">
                <a16:creationId xmlns="" xmlns:a16="http://schemas.microsoft.com/office/drawing/2014/main" id="{FF7070A7-B064-5F59-653C-C5DD54AD2BA1}"/>
              </a:ext>
            </a:extLst>
          </p:cNvPr>
          <p:cNvGraphicFramePr>
            <a:graphicFrameLocks noGrp="1"/>
          </p:cNvGraphicFramePr>
          <p:nvPr>
            <p:extLst>
              <p:ext uri="{D42A27DB-BD31-4B8C-83A1-F6EECF244321}">
                <p14:modId xmlns:p14="http://schemas.microsoft.com/office/powerpoint/2010/main" val="64285363"/>
              </p:ext>
            </p:extLst>
          </p:nvPr>
        </p:nvGraphicFramePr>
        <p:xfrm>
          <a:off x="213919" y="616189"/>
          <a:ext cx="11790727" cy="6016991"/>
        </p:xfrm>
        <a:graphic>
          <a:graphicData uri="http://schemas.openxmlformats.org/drawingml/2006/table">
            <a:tbl>
              <a:tblPr/>
              <a:tblGrid>
                <a:gridCol w="507534">
                  <a:extLst>
                    <a:ext uri="{9D8B030D-6E8A-4147-A177-3AD203B41FA5}">
                      <a16:colId xmlns="" xmlns:a16="http://schemas.microsoft.com/office/drawing/2014/main" val="4191568979"/>
                    </a:ext>
                  </a:extLst>
                </a:gridCol>
                <a:gridCol w="3741490">
                  <a:extLst>
                    <a:ext uri="{9D8B030D-6E8A-4147-A177-3AD203B41FA5}">
                      <a16:colId xmlns="" xmlns:a16="http://schemas.microsoft.com/office/drawing/2014/main" val="3028210307"/>
                    </a:ext>
                  </a:extLst>
                </a:gridCol>
                <a:gridCol w="989901">
                  <a:extLst>
                    <a:ext uri="{9D8B030D-6E8A-4147-A177-3AD203B41FA5}">
                      <a16:colId xmlns="" xmlns:a16="http://schemas.microsoft.com/office/drawing/2014/main" val="3813514278"/>
                    </a:ext>
                  </a:extLst>
                </a:gridCol>
                <a:gridCol w="1459685">
                  <a:extLst>
                    <a:ext uri="{9D8B030D-6E8A-4147-A177-3AD203B41FA5}">
                      <a16:colId xmlns="" xmlns:a16="http://schemas.microsoft.com/office/drawing/2014/main" val="1879829708"/>
                    </a:ext>
                  </a:extLst>
                </a:gridCol>
                <a:gridCol w="1149291">
                  <a:extLst>
                    <a:ext uri="{9D8B030D-6E8A-4147-A177-3AD203B41FA5}">
                      <a16:colId xmlns="" xmlns:a16="http://schemas.microsoft.com/office/drawing/2014/main" val="1677994316"/>
                    </a:ext>
                  </a:extLst>
                </a:gridCol>
                <a:gridCol w="931178">
                  <a:extLst>
                    <a:ext uri="{9D8B030D-6E8A-4147-A177-3AD203B41FA5}">
                      <a16:colId xmlns="" xmlns:a16="http://schemas.microsoft.com/office/drawing/2014/main" val="7751011"/>
                    </a:ext>
                  </a:extLst>
                </a:gridCol>
                <a:gridCol w="1510019">
                  <a:extLst>
                    <a:ext uri="{9D8B030D-6E8A-4147-A177-3AD203B41FA5}">
                      <a16:colId xmlns="" xmlns:a16="http://schemas.microsoft.com/office/drawing/2014/main" val="1967177000"/>
                    </a:ext>
                  </a:extLst>
                </a:gridCol>
                <a:gridCol w="1501629">
                  <a:extLst>
                    <a:ext uri="{9D8B030D-6E8A-4147-A177-3AD203B41FA5}">
                      <a16:colId xmlns="" xmlns:a16="http://schemas.microsoft.com/office/drawing/2014/main" val="3157432521"/>
                    </a:ext>
                  </a:extLst>
                </a:gridCol>
              </a:tblGrid>
              <a:tr h="166840">
                <a:tc rowSpan="2">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STT</a:t>
                      </a: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Chỉ tiêu</a:t>
                      </a: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Đơn vị tính</a:t>
                      </a: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Kế hoạch năm 2024 UBND tỉnh giao</a:t>
                      </a: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Lũy kế 9 tháng đầu năm</a:t>
                      </a:r>
                      <a:r>
                        <a:rPr lang="en-US" sz="1300" b="1" i="0" u="none" strike="noStrike" dirty="0">
                          <a:solidFill>
                            <a:schemeClr val="tx1"/>
                          </a:solidFill>
                          <a:effectLst/>
                          <a:latin typeface="Times New Roman" panose="02020603050405020304" pitchFamily="18" charset="0"/>
                          <a:cs typeface="Times New Roman" panose="02020603050405020304" pitchFamily="18" charset="0"/>
                        </a:rPr>
                        <a:t> 2024</a:t>
                      </a:r>
                      <a:endParaRPr lang="vi-VN"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Lũy kế 9 tháng đầu năm so với:</a:t>
                      </a: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vi-VN"/>
                    </a:p>
                  </a:txBody>
                  <a:tcPr/>
                </a:tc>
                <a:tc rowSpan="2">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Đánh giá kết quả 9 tháng năm 2024</a:t>
                      </a:r>
                      <a:br>
                        <a:rPr lang="vi-VN" sz="1300" b="1" i="0" u="none" strike="noStrike">
                          <a:solidFill>
                            <a:schemeClr val="tx1"/>
                          </a:solidFill>
                          <a:effectLst/>
                          <a:latin typeface="Times New Roman" panose="02020603050405020304" pitchFamily="18" charset="0"/>
                          <a:cs typeface="Times New Roman" panose="02020603050405020304" pitchFamily="18" charset="0"/>
                        </a:rPr>
                      </a:br>
                      <a:r>
                        <a:rPr lang="vi-VN" sz="1300" b="1" i="0" u="none" strike="noStrike">
                          <a:solidFill>
                            <a:schemeClr val="tx1"/>
                          </a:solidFill>
                          <a:effectLst/>
                          <a:latin typeface="Times New Roman" panose="02020603050405020304" pitchFamily="18" charset="0"/>
                          <a:cs typeface="Times New Roman" panose="02020603050405020304" pitchFamily="18" charset="0"/>
                        </a:rPr>
                        <a:t>(Đạt, Chưa đạt)</a:t>
                      </a: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782926718"/>
                  </a:ext>
                </a:extLst>
              </a:tr>
              <a:tr h="396192">
                <a:tc vMerge="1">
                  <a:txBody>
                    <a:bodyPr/>
                    <a:lstStyle/>
                    <a:p>
                      <a:endParaRPr lang="vi-VN"/>
                    </a:p>
                  </a:txBody>
                  <a:tcPr/>
                </a:tc>
                <a:tc vMerge="1">
                  <a:txBody>
                    <a:bodyPr/>
                    <a:lstStyle/>
                    <a:p>
                      <a:endParaRPr lang="vi-VN"/>
                    </a:p>
                  </a:txBody>
                  <a:tcPr/>
                </a:tc>
                <a:tc vMerge="1">
                  <a:txBody>
                    <a:bodyPr/>
                    <a:lstStyle/>
                    <a:p>
                      <a:endParaRPr lang="vi-VN"/>
                    </a:p>
                  </a:txBody>
                  <a:tcPr/>
                </a:tc>
                <a:tc vMerge="1">
                  <a:txBody>
                    <a:bodyPr/>
                    <a:lstStyle/>
                    <a:p>
                      <a:endParaRPr lang="vi-VN"/>
                    </a:p>
                  </a:txBody>
                  <a:tcPr/>
                </a:tc>
                <a:tc vMerge="1">
                  <a:txBody>
                    <a:bodyPr/>
                    <a:lstStyle/>
                    <a:p>
                      <a:pPr algn="ctr" fontAlgn="ctr"/>
                      <a:endParaRPr lang="vi-VN" sz="900" b="1" i="0" u="none" strike="noStrike">
                        <a:solidFill>
                          <a:schemeClr val="tx1"/>
                        </a:solidFill>
                        <a:effectLst/>
                        <a:latin typeface="+mn-lt"/>
                      </a:endParaRPr>
                    </a:p>
                  </a:txBody>
                  <a:tcPr marL="5903" marR="5903" marT="5903"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Cùng kỳ</a:t>
                      </a: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Kế hoạch năm 2024 UBND tỉnh giao</a:t>
                      </a: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vi-VN"/>
                    </a:p>
                  </a:txBody>
                  <a:tcPr/>
                </a:tc>
                <a:extLst>
                  <a:ext uri="{0D108BD9-81ED-4DB2-BD59-A6C34878D82A}">
                    <a16:rowId xmlns="" xmlns:a16="http://schemas.microsoft.com/office/drawing/2014/main" val="943153433"/>
                  </a:ext>
                </a:extLst>
              </a:tr>
              <a:tr h="168371">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1</a:t>
                      </a: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Tốc độ tăng giá trị sản phẩm</a:t>
                      </a: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a:t>
                      </a: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7,5-8</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bg1"/>
                          </a:solidFill>
                          <a:effectLst/>
                          <a:latin typeface="Times New Roman" panose="02020603050405020304" pitchFamily="18" charset="0"/>
                          <a:cs typeface="Times New Roman" panose="02020603050405020304" pitchFamily="18" charset="0"/>
                        </a:rPr>
                        <a:t>7,8</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bg1"/>
                          </a:solidFill>
                          <a:effectLst/>
                          <a:latin typeface="Times New Roman" panose="02020603050405020304" pitchFamily="18" charset="0"/>
                          <a:cs typeface="Times New Roman" panose="02020603050405020304" pitchFamily="18" charset="0"/>
                        </a:rPr>
                        <a:t>7,8</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bg1"/>
                          </a:solidFill>
                          <a:effectLst/>
                          <a:latin typeface="Times New Roman" panose="02020603050405020304" pitchFamily="18" charset="0"/>
                          <a:cs typeface="Times New Roman" panose="02020603050405020304" pitchFamily="18" charset="0"/>
                        </a:rPr>
                        <a:t>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bg1"/>
                          </a:solidFill>
                          <a:effectLst/>
                          <a:latin typeface="Times New Roman" panose="02020603050405020304" pitchFamily="18" charset="0"/>
                          <a:cs typeface="Times New Roman" panose="02020603050405020304" pitchFamily="18" charset="0"/>
                        </a:rPr>
                        <a:t>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71277635"/>
                  </a:ext>
                </a:extLst>
              </a:tr>
              <a:tr h="168371">
                <a:tc>
                  <a:txBody>
                    <a:bodyPr/>
                    <a:lstStyle/>
                    <a:p>
                      <a:pPr algn="ctr" fontAlgn="ctr"/>
                      <a:r>
                        <a:rPr lang="vi-VN" sz="1300" b="0" i="0" u="none" strike="noStrike">
                          <a:solidFill>
                            <a:schemeClr val="tx1"/>
                          </a:solidFill>
                          <a:effectLst/>
                          <a:latin typeface="Times New Roman" panose="02020603050405020304" pitchFamily="18" charset="0"/>
                          <a:cs typeface="Times New Roman" panose="02020603050405020304" pitchFamily="18" charset="0"/>
                        </a:rPr>
                        <a:t> </a:t>
                      </a: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chemeClr val="tx1"/>
                          </a:solidFill>
                          <a:effectLst/>
                          <a:latin typeface="Times New Roman" panose="02020603050405020304" pitchFamily="18" charset="0"/>
                          <a:cs typeface="Times New Roman" panose="02020603050405020304" pitchFamily="18" charset="0"/>
                        </a:rPr>
                        <a:t>- Nông, lâm, thuỷ sản</a:t>
                      </a: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chemeClr val="tx1"/>
                          </a:solidFill>
                          <a:effectLst/>
                          <a:latin typeface="Times New Roman" panose="02020603050405020304" pitchFamily="18" charset="0"/>
                          <a:cs typeface="Times New Roman" panose="02020603050405020304" pitchFamily="18" charset="0"/>
                        </a:rPr>
                        <a:t>%</a:t>
                      </a: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3,2-3,5</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bg1"/>
                          </a:solidFill>
                          <a:effectLst/>
                          <a:latin typeface="Times New Roman" panose="02020603050405020304" pitchFamily="18" charset="0"/>
                          <a:cs typeface="Times New Roman" panose="02020603050405020304" pitchFamily="18" charset="0"/>
                        </a:rPr>
                        <a:t>3,5</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bg1"/>
                          </a:solidFill>
                          <a:effectLst/>
                          <a:latin typeface="Times New Roman" panose="02020603050405020304" pitchFamily="18" charset="0"/>
                          <a:cs typeface="Times New Roman" panose="02020603050405020304" pitchFamily="18" charset="0"/>
                        </a:rPr>
                        <a:t>3,5</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bg1"/>
                          </a:solidFill>
                          <a:effectLst/>
                          <a:latin typeface="Times New Roman" panose="02020603050405020304" pitchFamily="18" charset="0"/>
                          <a:cs typeface="Times New Roman" panose="02020603050405020304" pitchFamily="18" charset="0"/>
                        </a:rPr>
                        <a:t>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bg1"/>
                          </a:solidFill>
                          <a:effectLst/>
                          <a:latin typeface="Times New Roman" panose="02020603050405020304" pitchFamily="18" charset="0"/>
                          <a:cs typeface="Times New Roman" panose="02020603050405020304" pitchFamily="18" charset="0"/>
                        </a:rPr>
                        <a:t>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971942868"/>
                  </a:ext>
                </a:extLst>
              </a:tr>
              <a:tr h="168371">
                <a:tc>
                  <a:txBody>
                    <a:bodyPr/>
                    <a:lstStyle/>
                    <a:p>
                      <a:pPr algn="ctr" fontAlgn="ctr"/>
                      <a:r>
                        <a:rPr lang="vi-VN" sz="1300" b="0" i="0" u="none" strike="noStrike">
                          <a:solidFill>
                            <a:schemeClr val="tx1"/>
                          </a:solidFill>
                          <a:effectLst/>
                          <a:latin typeface="Times New Roman" panose="02020603050405020304" pitchFamily="18" charset="0"/>
                          <a:cs typeface="Times New Roman" panose="02020603050405020304" pitchFamily="18" charset="0"/>
                        </a:rPr>
                        <a:t> </a:t>
                      </a: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dirty="0">
                          <a:solidFill>
                            <a:schemeClr val="tx1"/>
                          </a:solidFill>
                          <a:effectLst/>
                          <a:latin typeface="Times New Roman" panose="02020603050405020304" pitchFamily="18" charset="0"/>
                          <a:cs typeface="Times New Roman" panose="02020603050405020304" pitchFamily="18" charset="0"/>
                        </a:rPr>
                        <a:t>- Công nghiệp và xây dựng</a:t>
                      </a: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chemeClr val="tx1"/>
                          </a:solidFill>
                          <a:effectLst/>
                          <a:latin typeface="Times New Roman" panose="02020603050405020304" pitchFamily="18" charset="0"/>
                          <a:cs typeface="Times New Roman" panose="02020603050405020304" pitchFamily="18" charset="0"/>
                        </a:rPr>
                        <a:t>%</a:t>
                      </a: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10,8-11,5</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bg1"/>
                          </a:solidFill>
                          <a:effectLst/>
                          <a:latin typeface="Times New Roman" panose="02020603050405020304" pitchFamily="18" charset="0"/>
                          <a:cs typeface="Times New Roman" panose="02020603050405020304" pitchFamily="18" charset="0"/>
                        </a:rPr>
                        <a:t>11,7</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bg1"/>
                          </a:solidFill>
                          <a:effectLst/>
                          <a:latin typeface="Times New Roman" panose="02020603050405020304" pitchFamily="18" charset="0"/>
                          <a:cs typeface="Times New Roman" panose="02020603050405020304" pitchFamily="18" charset="0"/>
                        </a:rPr>
                        <a:t>11,7</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bg1"/>
                          </a:solidFill>
                          <a:effectLst/>
                          <a:latin typeface="Times New Roman" panose="02020603050405020304" pitchFamily="18" charset="0"/>
                          <a:cs typeface="Times New Roman" panose="02020603050405020304" pitchFamily="18" charset="0"/>
                        </a:rPr>
                        <a:t>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bg1"/>
                          </a:solidFill>
                          <a:effectLst/>
                          <a:latin typeface="Times New Roman" panose="02020603050405020304" pitchFamily="18" charset="0"/>
                          <a:cs typeface="Times New Roman" panose="02020603050405020304" pitchFamily="18" charset="0"/>
                        </a:rPr>
                        <a:t>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581603342"/>
                  </a:ext>
                </a:extLst>
              </a:tr>
              <a:tr h="168371">
                <a:tc>
                  <a:txBody>
                    <a:bodyPr/>
                    <a:lstStyle/>
                    <a:p>
                      <a:pPr algn="ctr" fontAlgn="ctr"/>
                      <a:r>
                        <a:rPr lang="vi-VN" sz="1300" b="0" i="1" u="none" strike="noStrike">
                          <a:solidFill>
                            <a:schemeClr val="tx1"/>
                          </a:solidFill>
                          <a:effectLst/>
                          <a:latin typeface="Times New Roman" panose="02020603050405020304" pitchFamily="18" charset="0"/>
                          <a:cs typeface="Times New Roman" panose="02020603050405020304" pitchFamily="18" charset="0"/>
                        </a:rPr>
                        <a:t> </a:t>
                      </a: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1" u="none" strike="noStrike">
                          <a:solidFill>
                            <a:schemeClr val="tx1"/>
                          </a:solidFill>
                          <a:effectLst/>
                          <a:latin typeface="Times New Roman" panose="02020603050405020304" pitchFamily="18" charset="0"/>
                          <a:cs typeface="Times New Roman" panose="02020603050405020304" pitchFamily="18" charset="0"/>
                        </a:rPr>
                        <a:t>     + Công nghiệp</a:t>
                      </a: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chemeClr val="tx1"/>
                          </a:solidFill>
                          <a:effectLst/>
                          <a:latin typeface="Times New Roman" panose="02020603050405020304" pitchFamily="18" charset="0"/>
                          <a:cs typeface="Times New Roman" panose="02020603050405020304" pitchFamily="18" charset="0"/>
                        </a:rPr>
                        <a:t>%</a:t>
                      </a: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1" u="none" strike="noStrike">
                          <a:solidFill>
                            <a:schemeClr val="tx1"/>
                          </a:solidFill>
                          <a:effectLst/>
                          <a:latin typeface="Times New Roman" panose="02020603050405020304" pitchFamily="18" charset="0"/>
                          <a:cs typeface="Times New Roman" panose="02020603050405020304" pitchFamily="18" charset="0"/>
                        </a:rPr>
                        <a:t>10,9-11,4</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bg1"/>
                          </a:solidFill>
                          <a:effectLst/>
                          <a:latin typeface="Times New Roman" panose="02020603050405020304" pitchFamily="18" charset="0"/>
                          <a:cs typeface="Times New Roman" panose="02020603050405020304" pitchFamily="18" charset="0"/>
                        </a:rPr>
                        <a:t>11,4</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bg1"/>
                          </a:solidFill>
                          <a:effectLst/>
                          <a:latin typeface="Times New Roman" panose="02020603050405020304" pitchFamily="18" charset="0"/>
                          <a:cs typeface="Times New Roman" panose="02020603050405020304" pitchFamily="18" charset="0"/>
                        </a:rPr>
                        <a:t>11,4</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bg1"/>
                          </a:solidFill>
                          <a:effectLst/>
                          <a:latin typeface="Times New Roman" panose="02020603050405020304" pitchFamily="18" charset="0"/>
                          <a:cs typeface="Times New Roman" panose="02020603050405020304" pitchFamily="18" charset="0"/>
                        </a:rPr>
                        <a:t>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bg1"/>
                          </a:solidFill>
                          <a:effectLst/>
                          <a:latin typeface="Times New Roman" panose="02020603050405020304" pitchFamily="18" charset="0"/>
                          <a:cs typeface="Times New Roman" panose="02020603050405020304" pitchFamily="18" charset="0"/>
                        </a:rPr>
                        <a:t>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739696438"/>
                  </a:ext>
                </a:extLst>
              </a:tr>
              <a:tr h="168371">
                <a:tc>
                  <a:txBody>
                    <a:bodyPr/>
                    <a:lstStyle/>
                    <a:p>
                      <a:pPr algn="ctr" fontAlgn="ctr"/>
                      <a:r>
                        <a:rPr lang="vi-VN" sz="1300" b="0" i="1" u="none" strike="noStrike">
                          <a:solidFill>
                            <a:schemeClr val="tx1"/>
                          </a:solidFill>
                          <a:effectLst/>
                          <a:latin typeface="Times New Roman" panose="02020603050405020304" pitchFamily="18" charset="0"/>
                          <a:cs typeface="Times New Roman" panose="02020603050405020304" pitchFamily="18" charset="0"/>
                        </a:rPr>
                        <a:t> </a:t>
                      </a: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1" u="none" strike="noStrike">
                          <a:solidFill>
                            <a:schemeClr val="tx1"/>
                          </a:solidFill>
                          <a:effectLst/>
                          <a:latin typeface="Times New Roman" panose="02020603050405020304" pitchFamily="18" charset="0"/>
                          <a:cs typeface="Times New Roman" panose="02020603050405020304" pitchFamily="18" charset="0"/>
                        </a:rPr>
                        <a:t>     + Xây dựng</a:t>
                      </a: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chemeClr val="tx1"/>
                          </a:solidFill>
                          <a:effectLst/>
                          <a:latin typeface="Times New Roman" panose="02020603050405020304" pitchFamily="18" charset="0"/>
                          <a:cs typeface="Times New Roman" panose="02020603050405020304" pitchFamily="18" charset="0"/>
                        </a:rPr>
                        <a:t>%</a:t>
                      </a: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1" u="none" strike="noStrike">
                          <a:solidFill>
                            <a:schemeClr val="tx1"/>
                          </a:solidFill>
                          <a:effectLst/>
                          <a:latin typeface="Times New Roman" panose="02020603050405020304" pitchFamily="18" charset="0"/>
                          <a:cs typeface="Times New Roman" panose="02020603050405020304" pitchFamily="18" charset="0"/>
                        </a:rPr>
                        <a:t>10,6-11,8</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bg1"/>
                          </a:solidFill>
                          <a:effectLst/>
                          <a:latin typeface="Times New Roman" panose="02020603050405020304" pitchFamily="18" charset="0"/>
                          <a:cs typeface="Times New Roman" panose="02020603050405020304" pitchFamily="18" charset="0"/>
                        </a:rPr>
                        <a:t>12,5</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bg1"/>
                          </a:solidFill>
                          <a:effectLst/>
                          <a:latin typeface="Times New Roman" panose="02020603050405020304" pitchFamily="18" charset="0"/>
                          <a:cs typeface="Times New Roman" panose="02020603050405020304" pitchFamily="18" charset="0"/>
                        </a:rPr>
                        <a:t>12,5</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bg1"/>
                          </a:solidFill>
                          <a:effectLst/>
                          <a:latin typeface="Times New Roman" panose="02020603050405020304" pitchFamily="18" charset="0"/>
                          <a:cs typeface="Times New Roman" panose="02020603050405020304" pitchFamily="18" charset="0"/>
                        </a:rPr>
                        <a:t>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bg1"/>
                          </a:solidFill>
                          <a:effectLst/>
                          <a:latin typeface="Times New Roman" panose="02020603050405020304" pitchFamily="18" charset="0"/>
                          <a:cs typeface="Times New Roman" panose="02020603050405020304" pitchFamily="18" charset="0"/>
                        </a:rPr>
                        <a:t>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602518196"/>
                  </a:ext>
                </a:extLst>
              </a:tr>
              <a:tr h="168371">
                <a:tc>
                  <a:txBody>
                    <a:bodyPr/>
                    <a:lstStyle/>
                    <a:p>
                      <a:pPr algn="ctr" fontAlgn="ctr"/>
                      <a:r>
                        <a:rPr lang="vi-VN" sz="1300" b="0" i="0" u="none" strike="noStrike">
                          <a:solidFill>
                            <a:schemeClr val="tx1"/>
                          </a:solidFill>
                          <a:effectLst/>
                          <a:latin typeface="Times New Roman" panose="02020603050405020304" pitchFamily="18" charset="0"/>
                          <a:cs typeface="Times New Roman" panose="02020603050405020304" pitchFamily="18" charset="0"/>
                        </a:rPr>
                        <a:t> </a:t>
                      </a: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chemeClr val="tx1"/>
                          </a:solidFill>
                          <a:effectLst/>
                          <a:latin typeface="Times New Roman" panose="02020603050405020304" pitchFamily="18" charset="0"/>
                          <a:cs typeface="Times New Roman" panose="02020603050405020304" pitchFamily="18" charset="0"/>
                        </a:rPr>
                        <a:t>- Dịch vụ</a:t>
                      </a: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chemeClr val="tx1"/>
                          </a:solidFill>
                          <a:effectLst/>
                          <a:latin typeface="Times New Roman" panose="02020603050405020304" pitchFamily="18" charset="0"/>
                          <a:cs typeface="Times New Roman" panose="02020603050405020304" pitchFamily="18" charset="0"/>
                        </a:rPr>
                        <a:t>%</a:t>
                      </a: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8,2-8,6</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bg1"/>
                          </a:solidFill>
                          <a:effectLst/>
                          <a:latin typeface="Times New Roman" panose="02020603050405020304" pitchFamily="18" charset="0"/>
                          <a:cs typeface="Times New Roman" panose="02020603050405020304" pitchFamily="18" charset="0"/>
                        </a:rPr>
                        <a:t>8,4</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bg1"/>
                          </a:solidFill>
                          <a:effectLst/>
                          <a:latin typeface="Times New Roman" panose="02020603050405020304" pitchFamily="18" charset="0"/>
                          <a:cs typeface="Times New Roman" panose="02020603050405020304" pitchFamily="18" charset="0"/>
                        </a:rPr>
                        <a:t>8,4</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bg1"/>
                          </a:solidFill>
                          <a:effectLst/>
                          <a:latin typeface="Times New Roman" panose="02020603050405020304" pitchFamily="18" charset="0"/>
                          <a:cs typeface="Times New Roman" panose="02020603050405020304" pitchFamily="18" charset="0"/>
                        </a:rPr>
                        <a:t>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bg1"/>
                          </a:solidFill>
                          <a:effectLst/>
                          <a:latin typeface="Times New Roman" panose="02020603050405020304" pitchFamily="18" charset="0"/>
                          <a:cs typeface="Times New Roman" panose="02020603050405020304" pitchFamily="18" charset="0"/>
                        </a:rPr>
                        <a:t>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638936015"/>
                  </a:ext>
                </a:extLst>
              </a:tr>
              <a:tr h="198984">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2</a:t>
                      </a: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Kim ngạch xuất khẩu </a:t>
                      </a: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Triệu USD</a:t>
                      </a: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131,7</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125,4</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122,1</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95,2</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Đạt</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884698949"/>
                  </a:ext>
                </a:extLst>
              </a:tr>
              <a:tr h="168371">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3</a:t>
                      </a: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Tổng thu ngân sách trên địa bàn</a:t>
                      </a: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Tỷ đồng</a:t>
                      </a: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543,578</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rgbClr val="00B050"/>
                          </a:solidFill>
                          <a:effectLst/>
                          <a:latin typeface="Times New Roman" panose="02020603050405020304" pitchFamily="18" charset="0"/>
                          <a:cs typeface="Times New Roman" panose="02020603050405020304" pitchFamily="18" charset="0"/>
                        </a:rPr>
                        <a:t>458,465</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99,68</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84,34</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Đạt</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607566331"/>
                  </a:ext>
                </a:extLst>
              </a:tr>
              <a:tr h="168371">
                <a:tc>
                  <a:txBody>
                    <a:bodyPr/>
                    <a:lstStyle/>
                    <a:p>
                      <a:pPr algn="ctr" fontAlgn="ctr"/>
                      <a:r>
                        <a:rPr lang="vi-VN" sz="1300" b="0" i="1" u="none" strike="noStrike" dirty="0">
                          <a:solidFill>
                            <a:schemeClr val="tx1"/>
                          </a:solidFill>
                          <a:effectLst/>
                          <a:latin typeface="Times New Roman" panose="02020603050405020304" pitchFamily="18" charset="0"/>
                          <a:cs typeface="Times New Roman" panose="02020603050405020304" pitchFamily="18" charset="0"/>
                        </a:rPr>
                        <a:t> </a:t>
                      </a: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300" b="0" i="1" u="none" strike="noStrike" dirty="0">
                          <a:solidFill>
                            <a:schemeClr val="tx1"/>
                          </a:solidFill>
                          <a:effectLst/>
                          <a:latin typeface="Times New Roman" panose="02020603050405020304" pitchFamily="18" charset="0"/>
                          <a:cs typeface="Times New Roman" panose="02020603050405020304" pitchFamily="18" charset="0"/>
                        </a:rPr>
                        <a:t>- Thu tiền sử dụng đất</a:t>
                      </a: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300" b="0" i="1" u="none" strike="noStrike" dirty="0">
                          <a:solidFill>
                            <a:schemeClr val="tx1"/>
                          </a:solidFill>
                          <a:effectLst/>
                          <a:latin typeface="Times New Roman" panose="02020603050405020304" pitchFamily="18" charset="0"/>
                          <a:cs typeface="Times New Roman" panose="02020603050405020304" pitchFamily="18" charset="0"/>
                        </a:rPr>
                        <a:t>Tỷ đồng</a:t>
                      </a: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300" b="1" i="1" u="none" strike="noStrike" dirty="0">
                          <a:solidFill>
                            <a:schemeClr val="tx1"/>
                          </a:solidFill>
                          <a:effectLst/>
                          <a:latin typeface="Times New Roman" panose="02020603050405020304" pitchFamily="18" charset="0"/>
                          <a:cs typeface="Times New Roman" panose="02020603050405020304" pitchFamily="18" charset="0"/>
                        </a:rPr>
                        <a:t>317,000</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1" u="none" strike="noStrike" dirty="0">
                          <a:solidFill>
                            <a:srgbClr val="00B050"/>
                          </a:solidFill>
                          <a:effectLst/>
                          <a:latin typeface="Times New Roman" panose="02020603050405020304" pitchFamily="18" charset="0"/>
                          <a:cs typeface="Times New Roman" panose="02020603050405020304" pitchFamily="18" charset="0"/>
                        </a:rPr>
                        <a:t>300,000</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1" u="none" strike="noStrike" dirty="0">
                          <a:solidFill>
                            <a:schemeClr val="tx1"/>
                          </a:solidFill>
                          <a:effectLst/>
                          <a:latin typeface="Times New Roman" panose="02020603050405020304" pitchFamily="18" charset="0"/>
                          <a:cs typeface="Times New Roman" panose="02020603050405020304" pitchFamily="18" charset="0"/>
                        </a:rPr>
                        <a:t>115,51</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1" u="none" strike="noStrike" dirty="0">
                          <a:solidFill>
                            <a:schemeClr val="tx1"/>
                          </a:solidFill>
                          <a:effectLst/>
                          <a:latin typeface="Times New Roman" panose="02020603050405020304" pitchFamily="18" charset="0"/>
                          <a:cs typeface="Times New Roman" panose="02020603050405020304" pitchFamily="18" charset="0"/>
                        </a:rPr>
                        <a:t>94,64</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1" u="none" strike="noStrike" dirty="0">
                          <a:solidFill>
                            <a:schemeClr val="tx1"/>
                          </a:solidFill>
                          <a:effectLst/>
                          <a:latin typeface="Times New Roman" panose="02020603050405020304" pitchFamily="18" charset="0"/>
                          <a:cs typeface="Times New Roman" panose="02020603050405020304" pitchFamily="18" charset="0"/>
                        </a:rPr>
                        <a:t>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214739262"/>
                  </a:ext>
                </a:extLst>
              </a:tr>
              <a:tr h="168371">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4</a:t>
                      </a: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Doanh thu bán lẻ hàng hóa và dịch vụ</a:t>
                      </a: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Tỷ đồng</a:t>
                      </a: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6.150</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4.685,640</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112,65</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76,19</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Đạt</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586278310"/>
                  </a:ext>
                </a:extLst>
              </a:tr>
              <a:tr h="183677">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5</a:t>
                      </a: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Tỷ lệ dân số tham gia bảo hiểm y tế</a:t>
                      </a: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a:t>
                      </a: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94,42</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94,8</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+0,55</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+0,48</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Đạt</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705193521"/>
                  </a:ext>
                </a:extLst>
              </a:tr>
              <a:tr h="249715">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6</a:t>
                      </a: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Tỷ lệ trẻ em dưới 5 tuổi suy dinh dưỡng thể nhẹ cân </a:t>
                      </a: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a:t>
                      </a: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7,25</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7,12</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-0,33</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-0,13</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Đạt</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859760078"/>
                  </a:ext>
                </a:extLst>
              </a:tr>
              <a:tr h="168371">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7</a:t>
                      </a: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Giảm tỷ lệ nghèo đa chiều</a:t>
                      </a: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a:t>
                      </a: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2,01</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300" b="1" i="0" u="none" strike="noStrike" kern="1200" dirty="0" err="1" smtClean="0">
                          <a:solidFill>
                            <a:srgbClr val="040206"/>
                          </a:solidFill>
                          <a:effectLst/>
                          <a:latin typeface="+mn-lt"/>
                          <a:ea typeface="+mn-ea"/>
                          <a:cs typeface="+mn-cs"/>
                        </a:rPr>
                        <a:t>Đánh</a:t>
                      </a:r>
                      <a:r>
                        <a:rPr lang="en-US" sz="1300" b="1" i="0" u="none" strike="noStrike" kern="1200" baseline="0" dirty="0" smtClean="0">
                          <a:solidFill>
                            <a:srgbClr val="040206"/>
                          </a:solidFill>
                          <a:effectLst/>
                          <a:latin typeface="+mn-lt"/>
                          <a:ea typeface="+mn-ea"/>
                          <a:cs typeface="+mn-cs"/>
                        </a:rPr>
                        <a:t> </a:t>
                      </a:r>
                      <a:r>
                        <a:rPr lang="en-US" sz="1300" b="1" i="0" u="none" strike="noStrike" kern="1200" baseline="0" dirty="0" err="1" smtClean="0">
                          <a:solidFill>
                            <a:srgbClr val="040206"/>
                          </a:solidFill>
                          <a:effectLst/>
                          <a:latin typeface="+mn-lt"/>
                          <a:ea typeface="+mn-ea"/>
                          <a:cs typeface="+mn-cs"/>
                        </a:rPr>
                        <a:t>giá</a:t>
                      </a:r>
                      <a:r>
                        <a:rPr lang="en-US" sz="1300" b="1" i="0" u="none" strike="noStrike" kern="1200" baseline="0" dirty="0" smtClean="0">
                          <a:solidFill>
                            <a:srgbClr val="040206"/>
                          </a:solidFill>
                          <a:effectLst/>
                          <a:latin typeface="+mn-lt"/>
                          <a:ea typeface="+mn-ea"/>
                          <a:cs typeface="+mn-cs"/>
                        </a:rPr>
                        <a:t> </a:t>
                      </a:r>
                      <a:r>
                        <a:rPr lang="en-US" sz="1300" b="1" i="0" u="none" strike="noStrike" kern="1200" baseline="0" dirty="0" err="1" smtClean="0">
                          <a:solidFill>
                            <a:srgbClr val="040206"/>
                          </a:solidFill>
                          <a:effectLst/>
                          <a:latin typeface="+mn-lt"/>
                          <a:ea typeface="+mn-ea"/>
                          <a:cs typeface="+mn-cs"/>
                        </a:rPr>
                        <a:t>cuối</a:t>
                      </a:r>
                      <a:r>
                        <a:rPr lang="en-US" sz="1300" b="1" i="0" u="none" strike="noStrike" kern="1200" baseline="0" dirty="0" smtClean="0">
                          <a:solidFill>
                            <a:srgbClr val="040206"/>
                          </a:solidFill>
                          <a:effectLst/>
                          <a:latin typeface="+mn-lt"/>
                          <a:ea typeface="+mn-ea"/>
                          <a:cs typeface="+mn-cs"/>
                        </a:rPr>
                        <a:t> </a:t>
                      </a:r>
                      <a:r>
                        <a:rPr lang="en-US" sz="1300" b="1" i="0" u="none" strike="noStrike" kern="1200" baseline="0" dirty="0" err="1" smtClean="0">
                          <a:solidFill>
                            <a:srgbClr val="040206"/>
                          </a:solidFill>
                          <a:effectLst/>
                          <a:latin typeface="+mn-lt"/>
                          <a:ea typeface="+mn-ea"/>
                          <a:cs typeface="+mn-cs"/>
                        </a:rPr>
                        <a:t>năm</a:t>
                      </a:r>
                      <a:r>
                        <a:rPr lang="vi-VN" sz="1300" b="1" i="0" u="none" strike="noStrike" dirty="0">
                          <a:solidFill>
                            <a:schemeClr val="tx1"/>
                          </a:solidFill>
                          <a:effectLst/>
                          <a:latin typeface="Times New Roman" panose="02020603050405020304" pitchFamily="18" charset="0"/>
                          <a:cs typeface="Times New Roman" panose="02020603050405020304" pitchFamily="18" charset="0"/>
                        </a:rPr>
                        <a:t>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068618832"/>
                  </a:ext>
                </a:extLst>
              </a:tr>
              <a:tr h="168371">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8</a:t>
                      </a: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Bảo hiểm xã hội tự nguyện</a:t>
                      </a: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Người</a:t>
                      </a: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1.790</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1818</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122,34</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101,56</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Đạt</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61235160"/>
                  </a:ext>
                </a:extLst>
              </a:tr>
              <a:tr h="168371">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9</a:t>
                      </a: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Tạo việc làm mới</a:t>
                      </a: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Người</a:t>
                      </a: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2.400</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2.451</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164,9</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102,13</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Đạt</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701938084"/>
                  </a:ext>
                </a:extLst>
              </a:tr>
              <a:tr h="168371">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10</a:t>
                      </a: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Đào tạo nghề lao động nông thôn</a:t>
                      </a: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Người</a:t>
                      </a: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540</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590</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118</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109,26</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Đạt</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49650981"/>
                  </a:ext>
                </a:extLst>
              </a:tr>
              <a:tr h="168371">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11</a:t>
                      </a: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Tỷ lệ che phủ rừng</a:t>
                      </a: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a:t>
                      </a: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43,5</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43,5</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100,88</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100,00</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Đạt</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264426728"/>
                  </a:ext>
                </a:extLst>
              </a:tr>
              <a:tr h="168371">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12</a:t>
                      </a: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Tỷ lệ dân cư đô thị sử dụng nước sạch</a:t>
                      </a: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a:t>
                      </a: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88,9-91,8</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87,98</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109,9</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100,0</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Đạt</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954075449"/>
                  </a:ext>
                </a:extLst>
              </a:tr>
              <a:tr h="227157">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13</a:t>
                      </a: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Tỷ lệ chất thải rắn ở đô thị được thu gom</a:t>
                      </a: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a:t>
                      </a: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83-92</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8</a:t>
                      </a:r>
                      <a:r>
                        <a:rPr lang="en-US" sz="1300" b="1" i="0" u="none" strike="noStrike" dirty="0">
                          <a:solidFill>
                            <a:schemeClr val="tx1"/>
                          </a:solidFill>
                          <a:effectLst/>
                          <a:latin typeface="Times New Roman" panose="02020603050405020304" pitchFamily="18" charset="0"/>
                          <a:cs typeface="Times New Roman" panose="02020603050405020304" pitchFamily="18" charset="0"/>
                        </a:rPr>
                        <a:t>4</a:t>
                      </a:r>
                      <a:r>
                        <a:rPr lang="vi-VN" sz="1300" b="1" i="0" u="none" strike="noStrike" dirty="0">
                          <a:solidFill>
                            <a:schemeClr val="tx1"/>
                          </a:solidFill>
                          <a:effectLst/>
                          <a:latin typeface="Times New Roman" panose="02020603050405020304" pitchFamily="18" charset="0"/>
                          <a:cs typeface="Times New Roman" panose="02020603050405020304" pitchFamily="18" charset="0"/>
                        </a:rPr>
                        <a:t>,</a:t>
                      </a:r>
                      <a:r>
                        <a:rPr lang="en-US" sz="1300" b="1" i="0" u="none" strike="noStrike" dirty="0">
                          <a:solidFill>
                            <a:schemeClr val="tx1"/>
                          </a:solidFill>
                          <a:effectLst/>
                          <a:latin typeface="Times New Roman" panose="02020603050405020304" pitchFamily="18" charset="0"/>
                          <a:cs typeface="Times New Roman" panose="02020603050405020304" pitchFamily="18" charset="0"/>
                        </a:rPr>
                        <a:t>79</a:t>
                      </a:r>
                      <a:endParaRPr lang="vi-VN"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11</a:t>
                      </a:r>
                      <a:r>
                        <a:rPr lang="en-US" sz="1300" b="1" i="0" u="none" strike="noStrike" dirty="0">
                          <a:solidFill>
                            <a:schemeClr val="tx1"/>
                          </a:solidFill>
                          <a:effectLst/>
                          <a:latin typeface="Times New Roman" panose="02020603050405020304" pitchFamily="18" charset="0"/>
                          <a:cs typeface="Times New Roman" panose="02020603050405020304" pitchFamily="18" charset="0"/>
                        </a:rPr>
                        <a:t>1</a:t>
                      </a:r>
                      <a:r>
                        <a:rPr lang="vi-VN" sz="1300" b="1" i="0" u="none" strike="noStrike" dirty="0">
                          <a:solidFill>
                            <a:schemeClr val="tx1"/>
                          </a:solidFill>
                          <a:effectLst/>
                          <a:latin typeface="Times New Roman" panose="02020603050405020304" pitchFamily="18" charset="0"/>
                          <a:cs typeface="Times New Roman" panose="02020603050405020304" pitchFamily="18" charset="0"/>
                        </a:rPr>
                        <a:t>,</a:t>
                      </a:r>
                      <a:r>
                        <a:rPr lang="en-US" sz="1300" b="1" i="0" u="none" strike="noStrike" dirty="0">
                          <a:solidFill>
                            <a:schemeClr val="tx1"/>
                          </a:solidFill>
                          <a:effectLst/>
                          <a:latin typeface="Times New Roman" panose="02020603050405020304" pitchFamily="18" charset="0"/>
                          <a:cs typeface="Times New Roman" panose="02020603050405020304" pitchFamily="18" charset="0"/>
                        </a:rPr>
                        <a:t>49</a:t>
                      </a:r>
                      <a:endParaRPr lang="vi-VN"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300" b="1" i="0" u="none" strike="noStrike" dirty="0">
                          <a:solidFill>
                            <a:schemeClr val="tx1"/>
                          </a:solidFill>
                          <a:effectLst/>
                          <a:latin typeface="Times New Roman" panose="02020603050405020304" pitchFamily="18" charset="0"/>
                          <a:cs typeface="Times New Roman" panose="02020603050405020304" pitchFamily="18" charset="0"/>
                        </a:rPr>
                        <a:t>102,16</a:t>
                      </a:r>
                      <a:r>
                        <a:rPr lang="vi-VN" sz="1300" b="1" i="0" u="none" strike="noStrike" dirty="0">
                          <a:solidFill>
                            <a:schemeClr val="tx1"/>
                          </a:solidFill>
                          <a:effectLst/>
                          <a:latin typeface="Times New Roman" panose="02020603050405020304" pitchFamily="18" charset="0"/>
                          <a:cs typeface="Times New Roman" panose="02020603050405020304" pitchFamily="18" charset="0"/>
                        </a:rPr>
                        <a:t>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Đạt</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34373390"/>
                  </a:ext>
                </a:extLst>
              </a:tr>
              <a:tr h="247327">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14</a:t>
                      </a: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Tỷ lệ chất thải rắn ở nông thôn được thu gom</a:t>
                      </a: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a:t>
                      </a: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74-75</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300" b="1" i="0" u="none" strike="noStrike" dirty="0">
                          <a:solidFill>
                            <a:schemeClr val="tx1"/>
                          </a:solidFill>
                          <a:effectLst/>
                          <a:latin typeface="Times New Roman" panose="02020603050405020304" pitchFamily="18" charset="0"/>
                          <a:cs typeface="Times New Roman" panose="02020603050405020304" pitchFamily="18" charset="0"/>
                        </a:rPr>
                        <a:t>79</a:t>
                      </a:r>
                      <a:r>
                        <a:rPr lang="vi-VN" sz="1300" b="1" i="0" u="none" strike="noStrike" dirty="0">
                          <a:solidFill>
                            <a:schemeClr val="tx1"/>
                          </a:solidFill>
                          <a:effectLst/>
                          <a:latin typeface="Times New Roman" panose="02020603050405020304" pitchFamily="18" charset="0"/>
                          <a:cs typeface="Times New Roman" panose="02020603050405020304" pitchFamily="18" charset="0"/>
                        </a:rPr>
                        <a:t>,</a:t>
                      </a:r>
                      <a:r>
                        <a:rPr lang="en-US" sz="1300" b="1" i="0" u="none" strike="noStrike" dirty="0">
                          <a:solidFill>
                            <a:schemeClr val="tx1"/>
                          </a:solidFill>
                          <a:effectLst/>
                          <a:latin typeface="Times New Roman" panose="02020603050405020304" pitchFamily="18" charset="0"/>
                          <a:cs typeface="Times New Roman" panose="02020603050405020304" pitchFamily="18" charset="0"/>
                        </a:rPr>
                        <a:t>07</a:t>
                      </a:r>
                      <a:endParaRPr lang="vi-VN"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300" b="1" i="0" u="none" strike="noStrike" dirty="0">
                          <a:solidFill>
                            <a:schemeClr val="tx1"/>
                          </a:solidFill>
                          <a:effectLst/>
                          <a:latin typeface="Times New Roman" panose="02020603050405020304" pitchFamily="18" charset="0"/>
                          <a:cs typeface="Times New Roman" panose="02020603050405020304" pitchFamily="18" charset="0"/>
                        </a:rPr>
                        <a:t>125</a:t>
                      </a:r>
                      <a:r>
                        <a:rPr lang="vi-VN" sz="1300" b="1" i="0" u="none" strike="noStrike" dirty="0">
                          <a:solidFill>
                            <a:schemeClr val="tx1"/>
                          </a:solidFill>
                          <a:effectLst/>
                          <a:latin typeface="Times New Roman" panose="02020603050405020304" pitchFamily="18" charset="0"/>
                          <a:cs typeface="Times New Roman" panose="02020603050405020304" pitchFamily="18" charset="0"/>
                        </a:rPr>
                        <a:t>,</a:t>
                      </a:r>
                      <a:r>
                        <a:rPr lang="en-US" sz="1300" b="1" i="0" u="none" strike="noStrike" dirty="0">
                          <a:solidFill>
                            <a:schemeClr val="tx1"/>
                          </a:solidFill>
                          <a:effectLst/>
                          <a:latin typeface="Times New Roman" panose="02020603050405020304" pitchFamily="18" charset="0"/>
                          <a:cs typeface="Times New Roman" panose="02020603050405020304" pitchFamily="18" charset="0"/>
                        </a:rPr>
                        <a:t>91</a:t>
                      </a:r>
                      <a:endParaRPr lang="vi-VN"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300" b="1" i="0" u="none" strike="noStrike" dirty="0">
                          <a:solidFill>
                            <a:schemeClr val="tx1"/>
                          </a:solidFill>
                          <a:effectLst/>
                          <a:latin typeface="Times New Roman" panose="02020603050405020304" pitchFamily="18" charset="0"/>
                          <a:cs typeface="Times New Roman" panose="02020603050405020304" pitchFamily="18" charset="0"/>
                        </a:rPr>
                        <a:t>106,85</a:t>
                      </a:r>
                      <a:r>
                        <a:rPr lang="vi-VN" sz="1300" b="1" i="0" u="none" strike="noStrike" dirty="0">
                          <a:solidFill>
                            <a:schemeClr val="tx1"/>
                          </a:solidFill>
                          <a:effectLst/>
                          <a:latin typeface="Times New Roman" panose="02020603050405020304" pitchFamily="18" charset="0"/>
                          <a:cs typeface="Times New Roman" panose="02020603050405020304" pitchFamily="18" charset="0"/>
                        </a:rPr>
                        <a:t>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Đạt</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610797488"/>
                  </a:ext>
                </a:extLst>
              </a:tr>
              <a:tr h="168371">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15</a:t>
                      </a: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Thu hút dự án mới</a:t>
                      </a: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Dự án</a:t>
                      </a: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7</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1</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300" b="1" i="0" u="none" strike="noStrike" dirty="0">
                          <a:solidFill>
                            <a:schemeClr val="tx1"/>
                          </a:solidFill>
                          <a:effectLst/>
                          <a:latin typeface="Times New Roman" panose="02020603050405020304" pitchFamily="18" charset="0"/>
                          <a:cs typeface="Times New Roman" panose="02020603050405020304" pitchFamily="18" charset="0"/>
                        </a:rPr>
                        <a:t>14,3</a:t>
                      </a:r>
                      <a:r>
                        <a:rPr lang="vi-VN" sz="1300" b="1" i="0" u="none" strike="noStrike" dirty="0">
                          <a:solidFill>
                            <a:schemeClr val="tx1"/>
                          </a:solidFill>
                          <a:effectLst/>
                          <a:latin typeface="Times New Roman" panose="02020603050405020304" pitchFamily="18" charset="0"/>
                          <a:cs typeface="Times New Roman" panose="02020603050405020304" pitchFamily="18" charset="0"/>
                        </a:rPr>
                        <a:t>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rgbClr val="C00000"/>
                          </a:solidFill>
                          <a:effectLst/>
                          <a:latin typeface="Times New Roman" panose="02020603050405020304" pitchFamily="18" charset="0"/>
                          <a:cs typeface="Times New Roman" panose="02020603050405020304" pitchFamily="18" charset="0"/>
                        </a:rPr>
                        <a:t>Chưa đạt</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790073640"/>
                  </a:ext>
                </a:extLst>
              </a:tr>
              <a:tr h="168371">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16</a:t>
                      </a: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Phòng chống lấn chiếm đất đai</a:t>
                      </a: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 </a:t>
                      </a: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91208163"/>
                  </a:ext>
                </a:extLst>
              </a:tr>
              <a:tr h="168371">
                <a:tc>
                  <a:txBody>
                    <a:bodyPr/>
                    <a:lstStyle/>
                    <a:p>
                      <a:pPr algn="ctr" fontAlgn="ctr"/>
                      <a:r>
                        <a:rPr lang="vi-VN" sz="1300" b="0" i="0" u="none" strike="noStrike" dirty="0">
                          <a:solidFill>
                            <a:schemeClr val="tx1"/>
                          </a:solidFill>
                          <a:effectLst/>
                          <a:latin typeface="Times New Roman" panose="02020603050405020304" pitchFamily="18" charset="0"/>
                          <a:cs typeface="Times New Roman" panose="02020603050405020304" pitchFamily="18" charset="0"/>
                        </a:rPr>
                        <a:t>-</a:t>
                      </a: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dirty="0">
                          <a:solidFill>
                            <a:schemeClr val="tx1"/>
                          </a:solidFill>
                          <a:effectLst/>
                          <a:latin typeface="Times New Roman" panose="02020603050405020304" pitchFamily="18" charset="0"/>
                          <a:cs typeface="Times New Roman" panose="02020603050405020304" pitchFamily="18" charset="0"/>
                        </a:rPr>
                        <a:t>Số vụ vi phạm được giải quyết trong năm</a:t>
                      </a: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dirty="0">
                          <a:solidFill>
                            <a:schemeClr val="tx1"/>
                          </a:solidFill>
                          <a:effectLst/>
                          <a:latin typeface="Times New Roman" panose="02020603050405020304" pitchFamily="18" charset="0"/>
                          <a:cs typeface="Times New Roman" panose="02020603050405020304" pitchFamily="18" charset="0"/>
                        </a:rPr>
                        <a:t>Số vụ</a:t>
                      </a: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1.790</a:t>
                      </a: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943</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52,68</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Đạt</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74036226"/>
                  </a:ext>
                </a:extLst>
              </a:tr>
              <a:tr h="168371">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17</a:t>
                      </a: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Giải phóng mặt bằng</a:t>
                      </a: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 </a:t>
                      </a: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 </a:t>
                      </a: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332086550"/>
                  </a:ext>
                </a:extLst>
              </a:tr>
              <a:tr h="336742">
                <a:tc>
                  <a:txBody>
                    <a:bodyPr/>
                    <a:lstStyle/>
                    <a:p>
                      <a:pPr algn="ctr" fontAlgn="ctr"/>
                      <a:r>
                        <a:rPr lang="vi-VN" sz="1300" b="0" i="0" u="none" strike="noStrike" dirty="0">
                          <a:solidFill>
                            <a:schemeClr val="tx1"/>
                          </a:solidFill>
                          <a:effectLst/>
                          <a:latin typeface="Times New Roman" panose="02020603050405020304" pitchFamily="18" charset="0"/>
                          <a:cs typeface="Times New Roman" panose="02020603050405020304" pitchFamily="18" charset="0"/>
                        </a:rPr>
                        <a:t>-</a:t>
                      </a: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dirty="0">
                          <a:solidFill>
                            <a:schemeClr val="tx1"/>
                          </a:solidFill>
                          <a:effectLst/>
                          <a:latin typeface="Times New Roman" panose="02020603050405020304" pitchFamily="18" charset="0"/>
                          <a:cs typeface="Times New Roman" panose="02020603050405020304" pitchFamily="18" charset="0"/>
                        </a:rPr>
                        <a:t>Số lượng công trình, dự án hoàn thành GPMB so với tổng số dự án trên địa bàn</a:t>
                      </a: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dirty="0">
                          <a:solidFill>
                            <a:schemeClr val="tx1"/>
                          </a:solidFill>
                          <a:effectLst/>
                          <a:latin typeface="Times New Roman" panose="02020603050405020304" pitchFamily="18" charset="0"/>
                          <a:cs typeface="Times New Roman" panose="02020603050405020304" pitchFamily="18" charset="0"/>
                        </a:rPr>
                        <a:t>%</a:t>
                      </a: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 50</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15,7</a:t>
                      </a:r>
                      <a:r>
                        <a:rPr lang="en-US" sz="1300" b="1" i="0" u="none" strike="noStrike" dirty="0">
                          <a:solidFill>
                            <a:schemeClr val="tx1"/>
                          </a:solidFill>
                          <a:effectLst/>
                          <a:latin typeface="Times New Roman" panose="02020603050405020304" pitchFamily="18" charset="0"/>
                          <a:cs typeface="Times New Roman" panose="02020603050405020304" pitchFamily="18" charset="0"/>
                        </a:rPr>
                        <a:t>1</a:t>
                      </a:r>
                      <a:endParaRPr lang="vi-VN"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31,4</a:t>
                      </a:r>
                      <a:r>
                        <a:rPr lang="en-US" sz="1300" b="1" i="0" u="none" strike="noStrike" dirty="0">
                          <a:solidFill>
                            <a:schemeClr val="tx1"/>
                          </a:solidFill>
                          <a:effectLst/>
                          <a:latin typeface="Times New Roman" panose="02020603050405020304" pitchFamily="18" charset="0"/>
                          <a:cs typeface="Times New Roman" panose="02020603050405020304" pitchFamily="18" charset="0"/>
                        </a:rPr>
                        <a:t>2</a:t>
                      </a:r>
                      <a:endParaRPr lang="vi-VN"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rgbClr val="C00000"/>
                          </a:solidFill>
                          <a:effectLst/>
                          <a:latin typeface="Times New Roman" panose="02020603050405020304" pitchFamily="18" charset="0"/>
                          <a:cs typeface="Times New Roman" panose="02020603050405020304" pitchFamily="18" charset="0"/>
                        </a:rPr>
                        <a:t>Chưa đạt</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841761830"/>
                  </a:ext>
                </a:extLst>
              </a:tr>
            </a:tbl>
          </a:graphicData>
        </a:graphic>
      </p:graphicFrame>
    </p:spTree>
    <p:extLst>
      <p:ext uri="{BB962C8B-B14F-4D97-AF65-F5344CB8AC3E}">
        <p14:creationId xmlns:p14="http://schemas.microsoft.com/office/powerpoint/2010/main" val="37168404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 xmlns:a16="http://schemas.microsoft.com/office/drawing/2014/main" id="{85B0C6AB-4906-5932-12D4-5FAF7DC72C97}"/>
              </a:ext>
            </a:extLst>
          </p:cNvPr>
          <p:cNvSpPr txBox="1"/>
          <p:nvPr/>
        </p:nvSpPr>
        <p:spPr>
          <a:xfrm>
            <a:off x="2525086" y="14022"/>
            <a:ext cx="7206143" cy="523220"/>
          </a:xfrm>
          <a:prstGeom prst="rect">
            <a:avLst/>
          </a:prstGeom>
          <a:noFill/>
        </p:spPr>
        <p:txBody>
          <a:bodyPr wrap="square">
            <a:spAutoFit/>
          </a:bodyPr>
          <a:lstStyle/>
          <a:p>
            <a:pPr algn="ctr">
              <a:lnSpc>
                <a:spcPct val="100000"/>
              </a:lnSpc>
            </a:pPr>
            <a:r>
              <a:rPr lang="vi-VN" sz="2800" b="1" dirty="0">
                <a:latin typeface="Times New Roman" panose="02020603050405020304" pitchFamily="18" charset="0"/>
                <a:cs typeface="Times New Roman" panose="02020603050405020304" pitchFamily="18" charset="0"/>
              </a:rPr>
              <a:t>HUYỆN PHÙ MỸ</a:t>
            </a:r>
          </a:p>
        </p:txBody>
      </p:sp>
      <p:graphicFrame>
        <p:nvGraphicFramePr>
          <p:cNvPr id="3" name="Table 2">
            <a:extLst>
              <a:ext uri="{FF2B5EF4-FFF2-40B4-BE49-F238E27FC236}">
                <a16:creationId xmlns="" xmlns:a16="http://schemas.microsoft.com/office/drawing/2014/main" id="{4EBE7740-9142-7DDC-678A-CCFFEFD31186}"/>
              </a:ext>
            </a:extLst>
          </p:cNvPr>
          <p:cNvGraphicFramePr>
            <a:graphicFrameLocks noGrp="1"/>
          </p:cNvGraphicFramePr>
          <p:nvPr>
            <p:extLst>
              <p:ext uri="{D42A27DB-BD31-4B8C-83A1-F6EECF244321}">
                <p14:modId xmlns:p14="http://schemas.microsoft.com/office/powerpoint/2010/main" val="119844346"/>
              </p:ext>
            </p:extLst>
          </p:nvPr>
        </p:nvGraphicFramePr>
        <p:xfrm>
          <a:off x="224389" y="567272"/>
          <a:ext cx="11755090" cy="6023362"/>
        </p:xfrm>
        <a:graphic>
          <a:graphicData uri="http://schemas.openxmlformats.org/drawingml/2006/table">
            <a:tbl>
              <a:tblPr/>
              <a:tblGrid>
                <a:gridCol w="480286">
                  <a:extLst>
                    <a:ext uri="{9D8B030D-6E8A-4147-A177-3AD203B41FA5}">
                      <a16:colId xmlns="" xmlns:a16="http://schemas.microsoft.com/office/drawing/2014/main" val="4989713"/>
                    </a:ext>
                  </a:extLst>
                </a:gridCol>
                <a:gridCol w="3825380">
                  <a:extLst>
                    <a:ext uri="{9D8B030D-6E8A-4147-A177-3AD203B41FA5}">
                      <a16:colId xmlns="" xmlns:a16="http://schemas.microsoft.com/office/drawing/2014/main" val="3659962103"/>
                    </a:ext>
                  </a:extLst>
                </a:gridCol>
                <a:gridCol w="931178">
                  <a:extLst>
                    <a:ext uri="{9D8B030D-6E8A-4147-A177-3AD203B41FA5}">
                      <a16:colId xmlns="" xmlns:a16="http://schemas.microsoft.com/office/drawing/2014/main" val="25582207"/>
                    </a:ext>
                  </a:extLst>
                </a:gridCol>
                <a:gridCol w="1434517">
                  <a:extLst>
                    <a:ext uri="{9D8B030D-6E8A-4147-A177-3AD203B41FA5}">
                      <a16:colId xmlns="" xmlns:a16="http://schemas.microsoft.com/office/drawing/2014/main" val="4063848141"/>
                    </a:ext>
                  </a:extLst>
                </a:gridCol>
                <a:gridCol w="1191237">
                  <a:extLst>
                    <a:ext uri="{9D8B030D-6E8A-4147-A177-3AD203B41FA5}">
                      <a16:colId xmlns="" xmlns:a16="http://schemas.microsoft.com/office/drawing/2014/main" val="965200131"/>
                    </a:ext>
                  </a:extLst>
                </a:gridCol>
                <a:gridCol w="1006679">
                  <a:extLst>
                    <a:ext uri="{9D8B030D-6E8A-4147-A177-3AD203B41FA5}">
                      <a16:colId xmlns="" xmlns:a16="http://schemas.microsoft.com/office/drawing/2014/main" val="3038362443"/>
                    </a:ext>
                  </a:extLst>
                </a:gridCol>
                <a:gridCol w="1493240">
                  <a:extLst>
                    <a:ext uri="{9D8B030D-6E8A-4147-A177-3AD203B41FA5}">
                      <a16:colId xmlns="" xmlns:a16="http://schemas.microsoft.com/office/drawing/2014/main" val="1705205057"/>
                    </a:ext>
                  </a:extLst>
                </a:gridCol>
                <a:gridCol w="1392573">
                  <a:extLst>
                    <a:ext uri="{9D8B030D-6E8A-4147-A177-3AD203B41FA5}">
                      <a16:colId xmlns="" xmlns:a16="http://schemas.microsoft.com/office/drawing/2014/main" val="2185710030"/>
                    </a:ext>
                  </a:extLst>
                </a:gridCol>
              </a:tblGrid>
              <a:tr h="135011">
                <a:tc rowSpan="2">
                  <a:txBody>
                    <a:bodyPr/>
                    <a:lstStyle/>
                    <a:p>
                      <a:pPr algn="ctr" fontAlgn="ctr"/>
                      <a:r>
                        <a:rPr lang="vi-VN" sz="1300" b="1" i="0" u="none" strike="noStrike" dirty="0">
                          <a:solidFill>
                            <a:srgbClr val="000000"/>
                          </a:solidFill>
                          <a:effectLst/>
                          <a:latin typeface="Times New Roman" panose="02020603050405020304" pitchFamily="18" charset="0"/>
                          <a:cs typeface="Times New Roman" panose="02020603050405020304" pitchFamily="18" charset="0"/>
                        </a:rPr>
                        <a:t>STT</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Chỉ tiêu</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vi-VN" sz="1300" b="1" i="0" u="none" strike="noStrike" dirty="0">
                          <a:solidFill>
                            <a:srgbClr val="000000"/>
                          </a:solidFill>
                          <a:effectLst/>
                          <a:latin typeface="Times New Roman" panose="02020603050405020304" pitchFamily="18" charset="0"/>
                          <a:cs typeface="Times New Roman" panose="02020603050405020304" pitchFamily="18" charset="0"/>
                        </a:rPr>
                        <a:t>Đơn vị tính</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vi-VN" sz="1300" b="1" i="0" u="none" strike="noStrike" dirty="0">
                          <a:solidFill>
                            <a:srgbClr val="000000"/>
                          </a:solidFill>
                          <a:effectLst/>
                          <a:latin typeface="Times New Roman" panose="02020603050405020304" pitchFamily="18" charset="0"/>
                          <a:cs typeface="Times New Roman" panose="02020603050405020304" pitchFamily="18" charset="0"/>
                        </a:rPr>
                        <a:t>Kế hoạch năm 2024 UBND tỉnh giao</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vi-VN" sz="1300" b="1" i="0" u="none" strike="noStrike" dirty="0">
                          <a:solidFill>
                            <a:srgbClr val="000000"/>
                          </a:solidFill>
                          <a:effectLst/>
                          <a:latin typeface="Times New Roman" panose="02020603050405020304" pitchFamily="18" charset="0"/>
                          <a:cs typeface="Times New Roman" panose="02020603050405020304" pitchFamily="18" charset="0"/>
                        </a:rPr>
                        <a:t>Lũy kế 9 tháng đầu năm</a:t>
                      </a:r>
                      <a:r>
                        <a:rPr lang="en-US" sz="1300" b="1" i="0" u="none" strike="noStrike" dirty="0">
                          <a:solidFill>
                            <a:srgbClr val="000000"/>
                          </a:solidFill>
                          <a:effectLst/>
                          <a:latin typeface="Times New Roman" panose="02020603050405020304" pitchFamily="18" charset="0"/>
                          <a:cs typeface="Times New Roman" panose="02020603050405020304" pitchFamily="18" charset="0"/>
                        </a:rPr>
                        <a:t> 2024</a:t>
                      </a:r>
                      <a:endParaRPr lang="vi-VN"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Lũy kế 9 tháng đầu năm so với:</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vi-VN"/>
                    </a:p>
                  </a:txBody>
                  <a:tcPr/>
                </a:tc>
                <a:tc rowSpan="2">
                  <a:txBody>
                    <a:bodyPr/>
                    <a:lstStyle/>
                    <a:p>
                      <a:pPr algn="ctr" fontAlgn="ctr"/>
                      <a:r>
                        <a:rPr lang="vi-VN" sz="1300" b="1" i="0" u="none" strike="noStrike" dirty="0">
                          <a:solidFill>
                            <a:srgbClr val="000000"/>
                          </a:solidFill>
                          <a:effectLst/>
                          <a:latin typeface="Times New Roman" panose="02020603050405020304" pitchFamily="18" charset="0"/>
                          <a:cs typeface="Times New Roman" panose="02020603050405020304" pitchFamily="18" charset="0"/>
                        </a:rPr>
                        <a:t>Đánh giá kết quả 9 tháng năm 2024</a:t>
                      </a:r>
                      <a:br>
                        <a:rPr lang="vi-VN" sz="1300" b="1" i="0" u="none" strike="noStrike" dirty="0">
                          <a:solidFill>
                            <a:srgbClr val="000000"/>
                          </a:solidFill>
                          <a:effectLst/>
                          <a:latin typeface="Times New Roman" panose="02020603050405020304" pitchFamily="18" charset="0"/>
                          <a:cs typeface="Times New Roman" panose="02020603050405020304" pitchFamily="18" charset="0"/>
                        </a:rPr>
                      </a:br>
                      <a:r>
                        <a:rPr lang="vi-VN" sz="1300" b="1" i="0" u="none" strike="noStrike" dirty="0">
                          <a:solidFill>
                            <a:srgbClr val="000000"/>
                          </a:solidFill>
                          <a:effectLst/>
                          <a:latin typeface="Times New Roman" panose="02020603050405020304" pitchFamily="18" charset="0"/>
                          <a:cs typeface="Times New Roman" panose="02020603050405020304" pitchFamily="18" charset="0"/>
                        </a:rPr>
                        <a:t>(Đạt, Chưa đạt)</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336387280"/>
                  </a:ext>
                </a:extLst>
              </a:tr>
              <a:tr h="362896">
                <a:tc vMerge="1">
                  <a:txBody>
                    <a:bodyPr/>
                    <a:lstStyle/>
                    <a:p>
                      <a:endParaRPr lang="vi-VN"/>
                    </a:p>
                  </a:txBody>
                  <a:tcPr/>
                </a:tc>
                <a:tc vMerge="1">
                  <a:txBody>
                    <a:bodyPr/>
                    <a:lstStyle/>
                    <a:p>
                      <a:endParaRPr lang="vi-VN"/>
                    </a:p>
                  </a:txBody>
                  <a:tcPr/>
                </a:tc>
                <a:tc vMerge="1">
                  <a:txBody>
                    <a:bodyPr/>
                    <a:lstStyle/>
                    <a:p>
                      <a:endParaRPr lang="vi-VN"/>
                    </a:p>
                  </a:txBody>
                  <a:tcPr/>
                </a:tc>
                <a:tc vMerge="1">
                  <a:txBody>
                    <a:bodyPr/>
                    <a:lstStyle/>
                    <a:p>
                      <a:endParaRPr lang="vi-VN"/>
                    </a:p>
                  </a:txBody>
                  <a:tcPr/>
                </a:tc>
                <a:tc vMerge="1">
                  <a:txBody>
                    <a:bodyPr/>
                    <a:lstStyle/>
                    <a:p>
                      <a:pPr algn="ctr" fontAlgn="ctr"/>
                      <a:endParaRPr lang="vi-VN" sz="1000" b="1" i="0" u="none" strike="noStrike">
                        <a:solidFill>
                          <a:srgbClr val="000000"/>
                        </a:solidFill>
                        <a:effectLst/>
                        <a:latin typeface="+mn-lt"/>
                      </a:endParaRPr>
                    </a:p>
                  </a:txBody>
                  <a:tcPr marL="4226" marR="4226" marT="4226"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Cùng kỳ (%)</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Kế hoạch năm 2024 UBND tỉnh giao(%)</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vi-VN"/>
                    </a:p>
                  </a:txBody>
                  <a:tcPr/>
                </a:tc>
                <a:extLst>
                  <a:ext uri="{0D108BD9-81ED-4DB2-BD59-A6C34878D82A}">
                    <a16:rowId xmlns="" xmlns:a16="http://schemas.microsoft.com/office/drawing/2014/main" val="3378105659"/>
                  </a:ext>
                </a:extLst>
              </a:tr>
              <a:tr h="155782">
                <a:tc>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1</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Tốc độ tăng giá trị sản phẩm</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rgbClr val="000000"/>
                          </a:solidFill>
                          <a:effectLst/>
                          <a:latin typeface="Times New Roman" panose="02020603050405020304" pitchFamily="18" charset="0"/>
                          <a:cs typeface="Times New Roman" panose="02020603050405020304" pitchFamily="18" charset="0"/>
                        </a:rPr>
                        <a:t>6,6 - 7,1</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bg1"/>
                          </a:solidFill>
                          <a:effectLst/>
                          <a:latin typeface="Times New Roman" panose="02020603050405020304" pitchFamily="18" charset="0"/>
                          <a:cs typeface="Times New Roman" panose="02020603050405020304" pitchFamily="18" charset="0"/>
                        </a:rPr>
                        <a:t> </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bg1"/>
                          </a:solidFill>
                          <a:effectLst/>
                          <a:latin typeface="Times New Roman" panose="02020603050405020304" pitchFamily="18" charset="0"/>
                          <a:cs typeface="Times New Roman" panose="02020603050405020304" pitchFamily="18" charset="0"/>
                        </a:rPr>
                        <a:t> </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bg1"/>
                          </a:solidFill>
                          <a:effectLst/>
                          <a:latin typeface="Times New Roman" panose="02020603050405020304" pitchFamily="18" charset="0"/>
                          <a:cs typeface="Times New Roman" panose="02020603050405020304" pitchFamily="18" charset="0"/>
                        </a:rPr>
                        <a:t> </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bg1"/>
                          </a:solidFill>
                          <a:effectLst/>
                          <a:latin typeface="Times New Roman" panose="02020603050405020304" pitchFamily="18" charset="0"/>
                          <a:cs typeface="Times New Roman" panose="02020603050405020304" pitchFamily="18" charset="0"/>
                        </a:rPr>
                        <a:t> </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000138515"/>
                  </a:ext>
                </a:extLst>
              </a:tr>
              <a:tr h="155782">
                <a:tc>
                  <a:txBody>
                    <a:bodyPr/>
                    <a:lstStyle/>
                    <a:p>
                      <a:pPr algn="ctr" fontAlgn="ctr"/>
                      <a:r>
                        <a:rPr lang="vi-VN" sz="1300" b="0" i="0" u="none" strike="noStrike">
                          <a:solidFill>
                            <a:srgbClr val="000000"/>
                          </a:solidFill>
                          <a:effectLst/>
                          <a:latin typeface="Times New Roman" panose="02020603050405020304" pitchFamily="18" charset="0"/>
                          <a:cs typeface="Times New Roman" panose="02020603050405020304" pitchFamily="18" charset="0"/>
                        </a:rPr>
                        <a:t> </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Times New Roman" panose="02020603050405020304" pitchFamily="18" charset="0"/>
                          <a:cs typeface="Times New Roman" panose="02020603050405020304" pitchFamily="18" charset="0"/>
                        </a:rPr>
                        <a:t>- Nông, lâm, thuỷ sản</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cs typeface="Times New Roman" panose="02020603050405020304" pitchFamily="18" charset="0"/>
                        </a:rPr>
                        <a:t>%</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2,7 -3,0</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bg1"/>
                          </a:solidFill>
                          <a:effectLst/>
                          <a:latin typeface="Times New Roman" panose="02020603050405020304" pitchFamily="18" charset="0"/>
                          <a:cs typeface="Times New Roman" panose="02020603050405020304" pitchFamily="18" charset="0"/>
                        </a:rPr>
                        <a:t>3,6</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bg1"/>
                          </a:solidFill>
                          <a:effectLst/>
                          <a:latin typeface="Times New Roman" panose="02020603050405020304" pitchFamily="18" charset="0"/>
                          <a:cs typeface="Times New Roman" panose="02020603050405020304" pitchFamily="18" charset="0"/>
                        </a:rPr>
                        <a:t> </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bg1"/>
                          </a:solidFill>
                          <a:effectLst/>
                          <a:latin typeface="Times New Roman" panose="02020603050405020304" pitchFamily="18" charset="0"/>
                          <a:cs typeface="Times New Roman" panose="02020603050405020304" pitchFamily="18" charset="0"/>
                        </a:rPr>
                        <a:t> </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bg1"/>
                          </a:solidFill>
                          <a:effectLst/>
                          <a:latin typeface="Times New Roman" panose="02020603050405020304" pitchFamily="18" charset="0"/>
                          <a:cs typeface="Times New Roman" panose="02020603050405020304" pitchFamily="18" charset="0"/>
                        </a:rPr>
                        <a:t> </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499473707"/>
                  </a:ext>
                </a:extLst>
              </a:tr>
              <a:tr h="155782">
                <a:tc>
                  <a:txBody>
                    <a:bodyPr/>
                    <a:lstStyle/>
                    <a:p>
                      <a:pPr algn="ctr" fontAlgn="ctr"/>
                      <a:r>
                        <a:rPr lang="vi-VN" sz="1300" b="0" i="0" u="none" strike="noStrike">
                          <a:solidFill>
                            <a:srgbClr val="000000"/>
                          </a:solidFill>
                          <a:effectLst/>
                          <a:latin typeface="Times New Roman" panose="02020603050405020304" pitchFamily="18" charset="0"/>
                          <a:cs typeface="Times New Roman" panose="02020603050405020304" pitchFamily="18" charset="0"/>
                        </a:rPr>
                        <a:t> </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Times New Roman" panose="02020603050405020304" pitchFamily="18" charset="0"/>
                          <a:cs typeface="Times New Roman" panose="02020603050405020304" pitchFamily="18" charset="0"/>
                        </a:rPr>
                        <a:t>- Công nghiệp và xây dựng</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cs typeface="Times New Roman" panose="02020603050405020304" pitchFamily="18" charset="0"/>
                        </a:rPr>
                        <a:t>%</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11,9 - 12,92</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bg1"/>
                          </a:solidFill>
                          <a:effectLst/>
                          <a:latin typeface="Times New Roman" panose="02020603050405020304" pitchFamily="18" charset="0"/>
                          <a:cs typeface="Times New Roman" panose="02020603050405020304" pitchFamily="18" charset="0"/>
                        </a:rPr>
                        <a:t>14,74</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bg1"/>
                          </a:solidFill>
                          <a:effectLst/>
                          <a:latin typeface="Times New Roman" panose="02020603050405020304" pitchFamily="18" charset="0"/>
                          <a:cs typeface="Times New Roman" panose="02020603050405020304" pitchFamily="18" charset="0"/>
                        </a:rPr>
                        <a:t> </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bg1"/>
                          </a:solidFill>
                          <a:effectLst/>
                          <a:latin typeface="Times New Roman" panose="02020603050405020304" pitchFamily="18" charset="0"/>
                          <a:cs typeface="Times New Roman" panose="02020603050405020304" pitchFamily="18" charset="0"/>
                        </a:rPr>
                        <a:t> </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bg1"/>
                          </a:solidFill>
                          <a:effectLst/>
                          <a:latin typeface="Times New Roman" panose="02020603050405020304" pitchFamily="18" charset="0"/>
                          <a:cs typeface="Times New Roman" panose="02020603050405020304" pitchFamily="18" charset="0"/>
                        </a:rPr>
                        <a:t> </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4209987479"/>
                  </a:ext>
                </a:extLst>
              </a:tr>
              <a:tr h="155782">
                <a:tc>
                  <a:txBody>
                    <a:bodyPr/>
                    <a:lstStyle/>
                    <a:p>
                      <a:pPr algn="ctr" fontAlgn="ctr"/>
                      <a:r>
                        <a:rPr lang="vi-VN" sz="1300" b="0" i="1" u="none" strike="noStrike">
                          <a:solidFill>
                            <a:srgbClr val="000000"/>
                          </a:solidFill>
                          <a:effectLst/>
                          <a:latin typeface="Times New Roman" panose="02020603050405020304" pitchFamily="18" charset="0"/>
                          <a:cs typeface="Times New Roman" panose="02020603050405020304" pitchFamily="18" charset="0"/>
                        </a:rPr>
                        <a:t> </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Times New Roman" panose="02020603050405020304" pitchFamily="18" charset="0"/>
                          <a:cs typeface="Times New Roman" panose="02020603050405020304" pitchFamily="18" charset="0"/>
                        </a:rPr>
                        <a:t>     + Công nghiệp</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cs typeface="Times New Roman" panose="02020603050405020304" pitchFamily="18" charset="0"/>
                        </a:rPr>
                        <a:t>%</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11,5 - 12,3</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bg1"/>
                          </a:solidFill>
                          <a:effectLst/>
                          <a:latin typeface="Times New Roman" panose="02020603050405020304" pitchFamily="18" charset="0"/>
                          <a:cs typeface="Times New Roman" panose="02020603050405020304" pitchFamily="18" charset="0"/>
                        </a:rPr>
                        <a:t>12,26</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bg1"/>
                          </a:solidFill>
                          <a:effectLst/>
                          <a:latin typeface="Times New Roman" panose="02020603050405020304" pitchFamily="18" charset="0"/>
                          <a:cs typeface="Times New Roman" panose="02020603050405020304" pitchFamily="18" charset="0"/>
                        </a:rPr>
                        <a:t> </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bg1"/>
                          </a:solidFill>
                          <a:effectLst/>
                          <a:latin typeface="Times New Roman" panose="02020603050405020304" pitchFamily="18" charset="0"/>
                          <a:cs typeface="Times New Roman" panose="02020603050405020304" pitchFamily="18" charset="0"/>
                        </a:rPr>
                        <a:t> </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bg1"/>
                          </a:solidFill>
                          <a:effectLst/>
                          <a:latin typeface="Times New Roman" panose="02020603050405020304" pitchFamily="18" charset="0"/>
                          <a:cs typeface="Times New Roman" panose="02020603050405020304" pitchFamily="18" charset="0"/>
                        </a:rPr>
                        <a:t> </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952756661"/>
                  </a:ext>
                </a:extLst>
              </a:tr>
              <a:tr h="155782">
                <a:tc>
                  <a:txBody>
                    <a:bodyPr/>
                    <a:lstStyle/>
                    <a:p>
                      <a:pPr algn="ctr" fontAlgn="ctr"/>
                      <a:r>
                        <a:rPr lang="vi-VN" sz="1300" b="0" i="1" u="none" strike="noStrike">
                          <a:solidFill>
                            <a:srgbClr val="000000"/>
                          </a:solidFill>
                          <a:effectLst/>
                          <a:latin typeface="Times New Roman" panose="02020603050405020304" pitchFamily="18" charset="0"/>
                          <a:cs typeface="Times New Roman" panose="02020603050405020304" pitchFamily="18" charset="0"/>
                        </a:rPr>
                        <a:t> </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Times New Roman" panose="02020603050405020304" pitchFamily="18" charset="0"/>
                          <a:cs typeface="Times New Roman" panose="02020603050405020304" pitchFamily="18" charset="0"/>
                        </a:rPr>
                        <a:t>     + Xây dựng</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cs typeface="Times New Roman" panose="02020603050405020304" pitchFamily="18" charset="0"/>
                        </a:rPr>
                        <a:t>%</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12,6 - 14,2</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bg1"/>
                          </a:solidFill>
                          <a:effectLst/>
                          <a:latin typeface="Times New Roman" panose="02020603050405020304" pitchFamily="18" charset="0"/>
                          <a:cs typeface="Times New Roman" panose="02020603050405020304" pitchFamily="18" charset="0"/>
                        </a:rPr>
                        <a:t>36,84</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bg1"/>
                          </a:solidFill>
                          <a:effectLst/>
                          <a:latin typeface="Times New Roman" panose="02020603050405020304" pitchFamily="18" charset="0"/>
                          <a:cs typeface="Times New Roman" panose="02020603050405020304" pitchFamily="18" charset="0"/>
                        </a:rPr>
                        <a:t> </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bg1"/>
                          </a:solidFill>
                          <a:effectLst/>
                          <a:latin typeface="Times New Roman" panose="02020603050405020304" pitchFamily="18" charset="0"/>
                          <a:cs typeface="Times New Roman" panose="02020603050405020304" pitchFamily="18" charset="0"/>
                        </a:rPr>
                        <a:t> </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bg1"/>
                          </a:solidFill>
                          <a:effectLst/>
                          <a:latin typeface="Times New Roman" panose="02020603050405020304" pitchFamily="18" charset="0"/>
                          <a:cs typeface="Times New Roman" panose="02020603050405020304" pitchFamily="18" charset="0"/>
                        </a:rPr>
                        <a:t> </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810962214"/>
                  </a:ext>
                </a:extLst>
              </a:tr>
              <a:tr h="155782">
                <a:tc>
                  <a:txBody>
                    <a:bodyPr/>
                    <a:lstStyle/>
                    <a:p>
                      <a:pPr algn="ctr" fontAlgn="ctr"/>
                      <a:r>
                        <a:rPr lang="vi-VN" sz="1300" b="0" i="0" u="none" strike="noStrike">
                          <a:solidFill>
                            <a:srgbClr val="000000"/>
                          </a:solidFill>
                          <a:effectLst/>
                          <a:latin typeface="Times New Roman" panose="02020603050405020304" pitchFamily="18" charset="0"/>
                          <a:cs typeface="Times New Roman" panose="02020603050405020304" pitchFamily="18" charset="0"/>
                        </a:rPr>
                        <a:t> </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Times New Roman" panose="02020603050405020304" pitchFamily="18" charset="0"/>
                          <a:cs typeface="Times New Roman" panose="02020603050405020304" pitchFamily="18" charset="0"/>
                        </a:rPr>
                        <a:t>- Dịch vụ</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cs typeface="Times New Roman" panose="02020603050405020304" pitchFamily="18" charset="0"/>
                        </a:rPr>
                        <a:t>%</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9,0 - 9,3</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bg1"/>
                          </a:solidFill>
                          <a:effectLst/>
                          <a:latin typeface="Times New Roman" panose="02020603050405020304" pitchFamily="18" charset="0"/>
                          <a:cs typeface="Times New Roman" panose="02020603050405020304" pitchFamily="18" charset="0"/>
                        </a:rPr>
                        <a:t>8,70</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bg1"/>
                          </a:solidFill>
                          <a:effectLst/>
                          <a:latin typeface="Times New Roman" panose="02020603050405020304" pitchFamily="18" charset="0"/>
                          <a:cs typeface="Times New Roman" panose="02020603050405020304" pitchFamily="18" charset="0"/>
                        </a:rPr>
                        <a:t> </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bg1"/>
                          </a:solidFill>
                          <a:effectLst/>
                          <a:latin typeface="Times New Roman" panose="02020603050405020304" pitchFamily="18" charset="0"/>
                          <a:cs typeface="Times New Roman" panose="02020603050405020304" pitchFamily="18" charset="0"/>
                        </a:rPr>
                        <a:t> </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bg1"/>
                          </a:solidFill>
                          <a:effectLst/>
                          <a:latin typeface="Times New Roman" panose="02020603050405020304" pitchFamily="18" charset="0"/>
                          <a:cs typeface="Times New Roman" panose="02020603050405020304" pitchFamily="18" charset="0"/>
                        </a:rPr>
                        <a:t> </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958230186"/>
                  </a:ext>
                </a:extLst>
              </a:tr>
              <a:tr h="155782">
                <a:tc>
                  <a:txBody>
                    <a:bodyPr/>
                    <a:lstStyle/>
                    <a:p>
                      <a:pPr algn="ctr" fontAlgn="ctr"/>
                      <a:r>
                        <a:rPr lang="vi-VN" sz="1300" b="1" i="0" u="none" strike="noStrike" dirty="0">
                          <a:solidFill>
                            <a:srgbClr val="000000"/>
                          </a:solidFill>
                          <a:effectLst/>
                          <a:latin typeface="Times New Roman" panose="02020603050405020304" pitchFamily="18" charset="0"/>
                          <a:cs typeface="Times New Roman" panose="02020603050405020304" pitchFamily="18" charset="0"/>
                        </a:rPr>
                        <a:t>2</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Kim ngạch xuất khẩu </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Triệu USD</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8,2</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3,0</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129,9</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36,7</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1" i="0" u="none" strike="noStrike" dirty="0">
                          <a:solidFill>
                            <a:srgbClr val="000000"/>
                          </a:solidFill>
                          <a:effectLst/>
                          <a:latin typeface="Times New Roman" panose="02020603050405020304" pitchFamily="18" charset="0"/>
                          <a:cs typeface="Times New Roman" panose="02020603050405020304" pitchFamily="18" charset="0"/>
                        </a:rPr>
                        <a:t>Đ</a:t>
                      </a:r>
                      <a:r>
                        <a:rPr lang="vi-VN" sz="1300" b="1" i="0" u="none" strike="noStrike" dirty="0">
                          <a:solidFill>
                            <a:srgbClr val="000000"/>
                          </a:solidFill>
                          <a:effectLst/>
                          <a:latin typeface="Times New Roman" panose="02020603050405020304" pitchFamily="18" charset="0"/>
                          <a:cs typeface="Times New Roman" panose="02020603050405020304" pitchFamily="18" charset="0"/>
                        </a:rPr>
                        <a:t>ạt</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4088451466"/>
                  </a:ext>
                </a:extLst>
              </a:tr>
              <a:tr h="155782">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3</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Tổng thu ngân sách trên địa bàn</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Tỷ đồng</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390.577</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rgbClr val="00B050"/>
                          </a:solidFill>
                          <a:effectLst/>
                          <a:latin typeface="Times New Roman" panose="02020603050405020304" pitchFamily="18" charset="0"/>
                          <a:cs typeface="Times New Roman" panose="02020603050405020304" pitchFamily="18" charset="0"/>
                        </a:rPr>
                        <a:t>547.831</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204,29</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140,26</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1" i="0" u="none" strike="noStrike" dirty="0">
                          <a:solidFill>
                            <a:schemeClr val="tx1"/>
                          </a:solidFill>
                          <a:effectLst/>
                          <a:latin typeface="Times New Roman" panose="02020603050405020304" pitchFamily="18" charset="0"/>
                          <a:cs typeface="Times New Roman" panose="02020603050405020304" pitchFamily="18" charset="0"/>
                        </a:rPr>
                        <a:t>Đ</a:t>
                      </a:r>
                      <a:r>
                        <a:rPr lang="vi-VN" sz="1300" b="1" i="0" u="none" strike="noStrike" dirty="0">
                          <a:solidFill>
                            <a:schemeClr val="tx1"/>
                          </a:solidFill>
                          <a:effectLst/>
                          <a:latin typeface="Times New Roman" panose="02020603050405020304" pitchFamily="18" charset="0"/>
                          <a:cs typeface="Times New Roman" panose="02020603050405020304" pitchFamily="18" charset="0"/>
                        </a:rPr>
                        <a:t>ạt</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4249617820"/>
                  </a:ext>
                </a:extLst>
              </a:tr>
              <a:tr h="155782">
                <a:tc>
                  <a:txBody>
                    <a:bodyPr/>
                    <a:lstStyle/>
                    <a:p>
                      <a:pPr algn="ctr" fontAlgn="ctr"/>
                      <a:r>
                        <a:rPr lang="vi-VN" sz="1300" b="0" i="1" u="none" strike="noStrike" dirty="0">
                          <a:solidFill>
                            <a:schemeClr val="tx1"/>
                          </a:solidFill>
                          <a:effectLst/>
                          <a:latin typeface="Times New Roman" panose="02020603050405020304" pitchFamily="18" charset="0"/>
                          <a:cs typeface="Times New Roman" panose="02020603050405020304" pitchFamily="18" charset="0"/>
                        </a:rPr>
                        <a:t> </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300" b="0" i="1" u="none" strike="noStrike" dirty="0">
                          <a:solidFill>
                            <a:schemeClr val="tx1"/>
                          </a:solidFill>
                          <a:effectLst/>
                          <a:latin typeface="Times New Roman" panose="02020603050405020304" pitchFamily="18" charset="0"/>
                          <a:cs typeface="Times New Roman" panose="02020603050405020304" pitchFamily="18" charset="0"/>
                        </a:rPr>
                        <a:t>- Thu tiền sử dụng đất</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300" b="0" i="1" u="none" strike="noStrike" dirty="0">
                          <a:solidFill>
                            <a:schemeClr val="tx1"/>
                          </a:solidFill>
                          <a:effectLst/>
                          <a:latin typeface="Times New Roman" panose="02020603050405020304" pitchFamily="18" charset="0"/>
                          <a:cs typeface="Times New Roman" panose="02020603050405020304" pitchFamily="18" charset="0"/>
                        </a:rPr>
                        <a:t>Tỷ đồng</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300" b="1" i="1" u="none" strike="noStrike" dirty="0">
                          <a:solidFill>
                            <a:schemeClr val="tx1"/>
                          </a:solidFill>
                          <a:effectLst/>
                          <a:latin typeface="Times New Roman" panose="02020603050405020304" pitchFamily="18" charset="0"/>
                          <a:cs typeface="Times New Roman" panose="02020603050405020304" pitchFamily="18" charset="0"/>
                        </a:rPr>
                        <a:t>150.000</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1" u="none" strike="noStrike" dirty="0">
                          <a:solidFill>
                            <a:srgbClr val="00B050"/>
                          </a:solidFill>
                          <a:effectLst/>
                          <a:latin typeface="Times New Roman" panose="02020603050405020304" pitchFamily="18" charset="0"/>
                          <a:cs typeface="Times New Roman" panose="02020603050405020304" pitchFamily="18" charset="0"/>
                        </a:rPr>
                        <a:t>355.903</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1" u="none" strike="noStrike" dirty="0">
                          <a:solidFill>
                            <a:schemeClr val="tx1"/>
                          </a:solidFill>
                          <a:effectLst/>
                          <a:latin typeface="Times New Roman" panose="02020603050405020304" pitchFamily="18" charset="0"/>
                          <a:cs typeface="Times New Roman" panose="02020603050405020304" pitchFamily="18" charset="0"/>
                        </a:rPr>
                        <a:t>309,01</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1" u="none" strike="noStrike" dirty="0">
                          <a:solidFill>
                            <a:schemeClr val="tx1"/>
                          </a:solidFill>
                          <a:effectLst/>
                          <a:latin typeface="Times New Roman" panose="02020603050405020304" pitchFamily="18" charset="0"/>
                          <a:cs typeface="Times New Roman" panose="02020603050405020304" pitchFamily="18" charset="0"/>
                        </a:rPr>
                        <a:t>237,27</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1" i="1" u="none" strike="noStrike" dirty="0">
                          <a:solidFill>
                            <a:schemeClr val="tx1"/>
                          </a:solidFill>
                          <a:effectLst/>
                          <a:latin typeface="Times New Roman" panose="02020603050405020304" pitchFamily="18" charset="0"/>
                          <a:cs typeface="Times New Roman" panose="02020603050405020304" pitchFamily="18" charset="0"/>
                        </a:rPr>
                        <a:t>Đ</a:t>
                      </a:r>
                      <a:r>
                        <a:rPr lang="vi-VN" sz="1300" b="1" i="1" u="none" strike="noStrike" dirty="0">
                          <a:solidFill>
                            <a:schemeClr val="tx1"/>
                          </a:solidFill>
                          <a:effectLst/>
                          <a:latin typeface="Times New Roman" panose="02020603050405020304" pitchFamily="18" charset="0"/>
                          <a:cs typeface="Times New Roman" panose="02020603050405020304" pitchFamily="18" charset="0"/>
                        </a:rPr>
                        <a:t>ạt</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424741251"/>
                  </a:ext>
                </a:extLst>
              </a:tr>
              <a:tr h="171452">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4</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Doanh thu bán lẻ hàng hóa và dịch vụ</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Tỷ đồng</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6.406</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           4.869,38 </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116,21</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76,01</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1" i="0" u="none" strike="noStrike" dirty="0">
                          <a:solidFill>
                            <a:schemeClr val="tx1"/>
                          </a:solidFill>
                          <a:effectLst/>
                          <a:latin typeface="Times New Roman" panose="02020603050405020304" pitchFamily="18" charset="0"/>
                          <a:cs typeface="Times New Roman" panose="02020603050405020304" pitchFamily="18" charset="0"/>
                        </a:rPr>
                        <a:t>Đ</a:t>
                      </a:r>
                      <a:r>
                        <a:rPr lang="vi-VN" sz="1300" b="1" i="0" u="none" strike="noStrike" dirty="0">
                          <a:solidFill>
                            <a:schemeClr val="tx1"/>
                          </a:solidFill>
                          <a:effectLst/>
                          <a:latin typeface="Times New Roman" panose="02020603050405020304" pitchFamily="18" charset="0"/>
                          <a:cs typeface="Times New Roman" panose="02020603050405020304" pitchFamily="18" charset="0"/>
                        </a:rPr>
                        <a:t>ạt</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4077836910"/>
                  </a:ext>
                </a:extLst>
              </a:tr>
              <a:tr h="155782">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5</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Tỷ lệ dân số tham gia bảo hiểm y tế</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94,01</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93,43</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99,23</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99,38</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1" i="0" u="none" strike="noStrike" dirty="0">
                          <a:solidFill>
                            <a:schemeClr val="tx1"/>
                          </a:solidFill>
                          <a:effectLst/>
                          <a:latin typeface="Times New Roman" panose="02020603050405020304" pitchFamily="18" charset="0"/>
                          <a:cs typeface="Times New Roman" panose="02020603050405020304" pitchFamily="18" charset="0"/>
                        </a:rPr>
                        <a:t>Đ</a:t>
                      </a:r>
                      <a:r>
                        <a:rPr lang="vi-VN" sz="1300" b="1" i="0" u="none" strike="noStrike" dirty="0">
                          <a:solidFill>
                            <a:schemeClr val="tx1"/>
                          </a:solidFill>
                          <a:effectLst/>
                          <a:latin typeface="Times New Roman" panose="02020603050405020304" pitchFamily="18" charset="0"/>
                          <a:cs typeface="Times New Roman" panose="02020603050405020304" pitchFamily="18" charset="0"/>
                        </a:rPr>
                        <a:t>ạt</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294747070"/>
                  </a:ext>
                </a:extLst>
              </a:tr>
              <a:tr h="211376">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6</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Tỷ lệ trẻ em dưới 5 tuổi suy dinh dưỡng thể nhẹ cân </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7,87</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7,87</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Giảm 0,34%</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100</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1" i="0" u="none" strike="noStrike" dirty="0">
                          <a:solidFill>
                            <a:schemeClr val="tx1"/>
                          </a:solidFill>
                          <a:effectLst/>
                          <a:latin typeface="Times New Roman" panose="02020603050405020304" pitchFamily="18" charset="0"/>
                          <a:cs typeface="Times New Roman" panose="02020603050405020304" pitchFamily="18" charset="0"/>
                        </a:rPr>
                        <a:t>Đ</a:t>
                      </a:r>
                      <a:r>
                        <a:rPr lang="vi-VN" sz="1300" b="1" i="0" u="none" strike="noStrike" dirty="0">
                          <a:solidFill>
                            <a:schemeClr val="tx1"/>
                          </a:solidFill>
                          <a:effectLst/>
                          <a:latin typeface="Times New Roman" panose="02020603050405020304" pitchFamily="18" charset="0"/>
                          <a:cs typeface="Times New Roman" panose="02020603050405020304" pitchFamily="18" charset="0"/>
                        </a:rPr>
                        <a:t>ạt</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286790525"/>
                  </a:ext>
                </a:extLst>
              </a:tr>
              <a:tr h="155782">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7</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Giảm tỷ lệ nghèo đa chiều</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1,93</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_</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_</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_</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1" i="0" u="none" strike="noStrike" kern="1200" dirty="0" err="1" smtClean="0">
                          <a:solidFill>
                            <a:srgbClr val="040206"/>
                          </a:solidFill>
                          <a:effectLst/>
                          <a:latin typeface="+mn-lt"/>
                          <a:ea typeface="+mn-ea"/>
                          <a:cs typeface="+mn-cs"/>
                        </a:rPr>
                        <a:t>Đánh</a:t>
                      </a:r>
                      <a:r>
                        <a:rPr lang="en-US" sz="1300" b="1" i="0" u="none" strike="noStrike" kern="1200" baseline="0" dirty="0" smtClean="0">
                          <a:solidFill>
                            <a:srgbClr val="040206"/>
                          </a:solidFill>
                          <a:effectLst/>
                          <a:latin typeface="+mn-lt"/>
                          <a:ea typeface="+mn-ea"/>
                          <a:cs typeface="+mn-cs"/>
                        </a:rPr>
                        <a:t> </a:t>
                      </a:r>
                      <a:r>
                        <a:rPr lang="en-US" sz="1300" b="1" i="0" u="none" strike="noStrike" kern="1200" baseline="0" dirty="0" err="1" smtClean="0">
                          <a:solidFill>
                            <a:srgbClr val="040206"/>
                          </a:solidFill>
                          <a:effectLst/>
                          <a:latin typeface="+mn-lt"/>
                          <a:ea typeface="+mn-ea"/>
                          <a:cs typeface="+mn-cs"/>
                        </a:rPr>
                        <a:t>giá</a:t>
                      </a:r>
                      <a:r>
                        <a:rPr lang="en-US" sz="1300" b="1" i="0" u="none" strike="noStrike" kern="1200" baseline="0" dirty="0" smtClean="0">
                          <a:solidFill>
                            <a:srgbClr val="040206"/>
                          </a:solidFill>
                          <a:effectLst/>
                          <a:latin typeface="+mn-lt"/>
                          <a:ea typeface="+mn-ea"/>
                          <a:cs typeface="+mn-cs"/>
                        </a:rPr>
                        <a:t> </a:t>
                      </a:r>
                      <a:r>
                        <a:rPr lang="en-US" sz="1300" b="1" i="0" u="none" strike="noStrike" kern="1200" baseline="0" dirty="0" err="1" smtClean="0">
                          <a:solidFill>
                            <a:srgbClr val="040206"/>
                          </a:solidFill>
                          <a:effectLst/>
                          <a:latin typeface="+mn-lt"/>
                          <a:ea typeface="+mn-ea"/>
                          <a:cs typeface="+mn-cs"/>
                        </a:rPr>
                        <a:t>cuối</a:t>
                      </a:r>
                      <a:r>
                        <a:rPr lang="en-US" sz="1300" b="1" i="0" u="none" strike="noStrike" kern="1200" baseline="0" dirty="0" smtClean="0">
                          <a:solidFill>
                            <a:srgbClr val="040206"/>
                          </a:solidFill>
                          <a:effectLst/>
                          <a:latin typeface="+mn-lt"/>
                          <a:ea typeface="+mn-ea"/>
                          <a:cs typeface="+mn-cs"/>
                        </a:rPr>
                        <a:t> </a:t>
                      </a:r>
                      <a:r>
                        <a:rPr lang="en-US" sz="1300" b="1" i="0" u="none" strike="noStrike" kern="1200" baseline="0" dirty="0" err="1" smtClean="0">
                          <a:solidFill>
                            <a:srgbClr val="040206"/>
                          </a:solidFill>
                          <a:effectLst/>
                          <a:latin typeface="+mn-lt"/>
                          <a:ea typeface="+mn-ea"/>
                          <a:cs typeface="+mn-cs"/>
                        </a:rPr>
                        <a:t>năm</a:t>
                      </a:r>
                      <a:r>
                        <a:rPr lang="vi-VN" sz="1300" b="1" i="0" u="none" strike="noStrike" dirty="0" smtClean="0">
                          <a:solidFill>
                            <a:schemeClr val="tx1"/>
                          </a:solidFill>
                          <a:effectLst/>
                          <a:latin typeface="Times New Roman" panose="02020603050405020304" pitchFamily="18" charset="0"/>
                          <a:cs typeface="Times New Roman" panose="02020603050405020304" pitchFamily="18" charset="0"/>
                        </a:rPr>
                        <a:t> </a:t>
                      </a:r>
                      <a:endParaRPr lang="vi-VN"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51784497"/>
                  </a:ext>
                </a:extLst>
              </a:tr>
              <a:tr h="155782">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8</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Bảo hiểm xã hội tự nguyện</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Người</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2.100</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2.385</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 </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114</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1" i="0" u="none" strike="noStrike" dirty="0">
                          <a:solidFill>
                            <a:schemeClr val="tx1"/>
                          </a:solidFill>
                          <a:effectLst/>
                          <a:latin typeface="Times New Roman" panose="02020603050405020304" pitchFamily="18" charset="0"/>
                          <a:cs typeface="Times New Roman" panose="02020603050405020304" pitchFamily="18" charset="0"/>
                        </a:rPr>
                        <a:t>Đ</a:t>
                      </a:r>
                      <a:r>
                        <a:rPr lang="vi-VN" sz="1300" b="1" i="0" u="none" strike="noStrike" dirty="0">
                          <a:solidFill>
                            <a:schemeClr val="tx1"/>
                          </a:solidFill>
                          <a:effectLst/>
                          <a:latin typeface="Times New Roman" panose="02020603050405020304" pitchFamily="18" charset="0"/>
                          <a:cs typeface="Times New Roman" panose="02020603050405020304" pitchFamily="18" charset="0"/>
                        </a:rPr>
                        <a:t>ạt</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419490246"/>
                  </a:ext>
                </a:extLst>
              </a:tr>
              <a:tr h="155782">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9</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Tạo việc làm mới</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Người</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2.600</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2.559</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 </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98,42</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1" i="0" u="none" strike="noStrike" dirty="0">
                          <a:solidFill>
                            <a:schemeClr val="tx1"/>
                          </a:solidFill>
                          <a:effectLst/>
                          <a:latin typeface="Times New Roman" panose="02020603050405020304" pitchFamily="18" charset="0"/>
                          <a:cs typeface="Times New Roman" panose="02020603050405020304" pitchFamily="18" charset="0"/>
                        </a:rPr>
                        <a:t>Đ</a:t>
                      </a:r>
                      <a:r>
                        <a:rPr lang="vi-VN" sz="1300" b="1" i="0" u="none" strike="noStrike" dirty="0">
                          <a:solidFill>
                            <a:schemeClr val="tx1"/>
                          </a:solidFill>
                          <a:effectLst/>
                          <a:latin typeface="Times New Roman" panose="02020603050405020304" pitchFamily="18" charset="0"/>
                          <a:cs typeface="Times New Roman" panose="02020603050405020304" pitchFamily="18" charset="0"/>
                        </a:rPr>
                        <a:t>ạt</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468021685"/>
                  </a:ext>
                </a:extLst>
              </a:tr>
              <a:tr h="155782">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10</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Đào tạo nghề lao động nông thôn</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Người</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320</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522</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_</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163,13</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1" i="0" u="none" strike="noStrike" dirty="0">
                          <a:solidFill>
                            <a:schemeClr val="tx1"/>
                          </a:solidFill>
                          <a:effectLst/>
                          <a:latin typeface="Times New Roman" panose="02020603050405020304" pitchFamily="18" charset="0"/>
                          <a:cs typeface="Times New Roman" panose="02020603050405020304" pitchFamily="18" charset="0"/>
                        </a:rPr>
                        <a:t>Đ</a:t>
                      </a:r>
                      <a:r>
                        <a:rPr lang="vi-VN" sz="1300" b="1" i="0" u="none" strike="noStrike" dirty="0">
                          <a:solidFill>
                            <a:schemeClr val="tx1"/>
                          </a:solidFill>
                          <a:effectLst/>
                          <a:latin typeface="Times New Roman" panose="02020603050405020304" pitchFamily="18" charset="0"/>
                          <a:cs typeface="Times New Roman" panose="02020603050405020304" pitchFamily="18" charset="0"/>
                        </a:rPr>
                        <a:t>ạt</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228373890"/>
                  </a:ext>
                </a:extLst>
              </a:tr>
              <a:tr h="155782">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11</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Tỷ lệ che phủ rừng</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33,5</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_</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_</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_</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1" i="0" u="none" strike="noStrike" dirty="0">
                          <a:solidFill>
                            <a:schemeClr val="tx1"/>
                          </a:solidFill>
                          <a:effectLst/>
                          <a:latin typeface="Times New Roman" panose="02020603050405020304" pitchFamily="18" charset="0"/>
                          <a:cs typeface="Times New Roman" panose="02020603050405020304" pitchFamily="18" charset="0"/>
                        </a:rPr>
                        <a:t>C</a:t>
                      </a:r>
                      <a:r>
                        <a:rPr lang="vi-VN" sz="1300" b="1" i="0" u="none" strike="noStrike" dirty="0">
                          <a:solidFill>
                            <a:schemeClr val="tx1"/>
                          </a:solidFill>
                          <a:effectLst/>
                          <a:latin typeface="Times New Roman" panose="02020603050405020304" pitchFamily="18" charset="0"/>
                          <a:cs typeface="Times New Roman" panose="02020603050405020304" pitchFamily="18" charset="0"/>
                        </a:rPr>
                        <a:t>hưa đánh giá </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70112459"/>
                  </a:ext>
                </a:extLst>
              </a:tr>
              <a:tr h="204674">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12</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Tỷ lệ dân cư đô thị sử dụng nước sạch</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87,5-92,4</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86,3</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117,78</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98,63</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1" i="0" u="none" strike="noStrike" dirty="0">
                          <a:solidFill>
                            <a:schemeClr val="tx1"/>
                          </a:solidFill>
                          <a:effectLst/>
                          <a:latin typeface="Times New Roman" panose="02020603050405020304" pitchFamily="18" charset="0"/>
                          <a:cs typeface="Times New Roman" panose="02020603050405020304" pitchFamily="18" charset="0"/>
                        </a:rPr>
                        <a:t>Đ</a:t>
                      </a:r>
                      <a:r>
                        <a:rPr lang="vi-VN" sz="1300" b="1" i="0" u="none" strike="noStrike" dirty="0">
                          <a:solidFill>
                            <a:schemeClr val="tx1"/>
                          </a:solidFill>
                          <a:effectLst/>
                          <a:latin typeface="Times New Roman" panose="02020603050405020304" pitchFamily="18" charset="0"/>
                          <a:cs typeface="Times New Roman" panose="02020603050405020304" pitchFamily="18" charset="0"/>
                        </a:rPr>
                        <a:t>ạt</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22495172"/>
                  </a:ext>
                </a:extLst>
              </a:tr>
              <a:tr h="222277">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13</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Tỷ lệ chất thải rắn ở đô thị được thu gom</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87-92</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88,</a:t>
                      </a:r>
                      <a:r>
                        <a:rPr lang="en-US" sz="1300" b="1" i="0" u="none" strike="noStrike" dirty="0">
                          <a:solidFill>
                            <a:schemeClr val="tx1"/>
                          </a:solidFill>
                          <a:effectLst/>
                          <a:latin typeface="Times New Roman" panose="02020603050405020304" pitchFamily="18" charset="0"/>
                          <a:cs typeface="Times New Roman" panose="02020603050405020304" pitchFamily="18" charset="0"/>
                        </a:rPr>
                        <a:t>45</a:t>
                      </a:r>
                      <a:endParaRPr lang="vi-VN"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1" i="0" u="none" strike="noStrike" dirty="0">
                          <a:solidFill>
                            <a:schemeClr val="tx1"/>
                          </a:solidFill>
                          <a:effectLst/>
                          <a:latin typeface="Times New Roman" panose="02020603050405020304" pitchFamily="18" charset="0"/>
                          <a:cs typeface="Times New Roman" panose="02020603050405020304" pitchFamily="18" charset="0"/>
                        </a:rPr>
                        <a:t>96</a:t>
                      </a:r>
                      <a:r>
                        <a:rPr lang="vi-VN" sz="1300" b="1" i="0" u="none" strike="noStrike" dirty="0">
                          <a:solidFill>
                            <a:schemeClr val="tx1"/>
                          </a:solidFill>
                          <a:effectLst/>
                          <a:latin typeface="Times New Roman" panose="02020603050405020304" pitchFamily="18" charset="0"/>
                          <a:cs typeface="Times New Roman" panose="02020603050405020304" pitchFamily="18" charset="0"/>
                        </a:rPr>
                        <a:t>,</a:t>
                      </a:r>
                      <a:r>
                        <a:rPr lang="en-US" sz="1300" b="1" i="0" u="none" strike="noStrike" dirty="0">
                          <a:solidFill>
                            <a:schemeClr val="tx1"/>
                          </a:solidFill>
                          <a:effectLst/>
                          <a:latin typeface="Times New Roman" panose="02020603050405020304" pitchFamily="18" charset="0"/>
                          <a:cs typeface="Times New Roman" panose="02020603050405020304" pitchFamily="18" charset="0"/>
                        </a:rPr>
                        <a:t>77</a:t>
                      </a:r>
                      <a:r>
                        <a:rPr lang="vi-VN" sz="1300" b="1" i="0" u="none" strike="noStrike" dirty="0">
                          <a:solidFill>
                            <a:schemeClr val="tx1"/>
                          </a:solidFill>
                          <a:effectLst/>
                          <a:latin typeface="Times New Roman" panose="02020603050405020304" pitchFamily="18" charset="0"/>
                          <a:cs typeface="Times New Roman" panose="02020603050405020304" pitchFamily="18" charset="0"/>
                        </a:rPr>
                        <a:t>%</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10</a:t>
                      </a:r>
                      <a:r>
                        <a:rPr lang="en-US" sz="1300" b="1" i="0" u="none" strike="noStrike" dirty="0">
                          <a:solidFill>
                            <a:schemeClr val="tx1"/>
                          </a:solidFill>
                          <a:effectLst/>
                          <a:latin typeface="Times New Roman" panose="02020603050405020304" pitchFamily="18" charset="0"/>
                          <a:cs typeface="Times New Roman" panose="02020603050405020304" pitchFamily="18" charset="0"/>
                        </a:rPr>
                        <a:t>1</a:t>
                      </a:r>
                      <a:r>
                        <a:rPr lang="vi-VN" sz="1300" b="1" i="0" u="none" strike="noStrike" dirty="0">
                          <a:solidFill>
                            <a:schemeClr val="tx1"/>
                          </a:solidFill>
                          <a:effectLst/>
                          <a:latin typeface="Times New Roman" panose="02020603050405020304" pitchFamily="18" charset="0"/>
                          <a:cs typeface="Times New Roman" panose="02020603050405020304" pitchFamily="18" charset="0"/>
                        </a:rPr>
                        <a:t>,</a:t>
                      </a:r>
                      <a:r>
                        <a:rPr lang="en-US" sz="1300" b="1" i="0" u="none" strike="noStrike" dirty="0">
                          <a:solidFill>
                            <a:schemeClr val="tx1"/>
                          </a:solidFill>
                          <a:effectLst/>
                          <a:latin typeface="Times New Roman" panose="02020603050405020304" pitchFamily="18" charset="0"/>
                          <a:cs typeface="Times New Roman" panose="02020603050405020304" pitchFamily="18" charset="0"/>
                        </a:rPr>
                        <a:t>67</a:t>
                      </a:r>
                      <a:endParaRPr lang="vi-VN"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1" i="0" u="none" strike="noStrike" dirty="0">
                          <a:solidFill>
                            <a:schemeClr val="tx1"/>
                          </a:solidFill>
                          <a:effectLst/>
                          <a:latin typeface="Times New Roman" panose="02020603050405020304" pitchFamily="18" charset="0"/>
                          <a:cs typeface="Times New Roman" panose="02020603050405020304" pitchFamily="18" charset="0"/>
                        </a:rPr>
                        <a:t>Đ</a:t>
                      </a:r>
                      <a:r>
                        <a:rPr lang="vi-VN" sz="1300" b="1" i="0" u="none" strike="noStrike" dirty="0">
                          <a:solidFill>
                            <a:schemeClr val="tx1"/>
                          </a:solidFill>
                          <a:effectLst/>
                          <a:latin typeface="Times New Roman" panose="02020603050405020304" pitchFamily="18" charset="0"/>
                          <a:cs typeface="Times New Roman" panose="02020603050405020304" pitchFamily="18" charset="0"/>
                        </a:rPr>
                        <a:t>ạt</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225626331"/>
                  </a:ext>
                </a:extLst>
              </a:tr>
              <a:tr h="229495">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14</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Tỷ lệ chất thải rắn ở nông thôn được thu gom</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75-77</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77,71</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131,71%</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103,61</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1" i="0" u="none" strike="noStrike" dirty="0">
                          <a:solidFill>
                            <a:schemeClr val="tx1"/>
                          </a:solidFill>
                          <a:effectLst/>
                          <a:latin typeface="Times New Roman" panose="02020603050405020304" pitchFamily="18" charset="0"/>
                          <a:cs typeface="Times New Roman" panose="02020603050405020304" pitchFamily="18" charset="0"/>
                        </a:rPr>
                        <a:t>Đ</a:t>
                      </a:r>
                      <a:r>
                        <a:rPr lang="vi-VN" sz="1300" b="1" i="0" u="none" strike="noStrike" dirty="0">
                          <a:solidFill>
                            <a:schemeClr val="tx1"/>
                          </a:solidFill>
                          <a:effectLst/>
                          <a:latin typeface="Times New Roman" panose="02020603050405020304" pitchFamily="18" charset="0"/>
                          <a:cs typeface="Times New Roman" panose="02020603050405020304" pitchFamily="18" charset="0"/>
                        </a:rPr>
                        <a:t>ạt</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259864408"/>
                  </a:ext>
                </a:extLst>
              </a:tr>
              <a:tr h="155782">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15</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Thu hút dự án mới</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Dự án</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8</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1</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14,29</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12,50</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1" i="0" u="none" strike="noStrike" dirty="0">
                          <a:solidFill>
                            <a:srgbClr val="C00000"/>
                          </a:solidFill>
                          <a:effectLst/>
                          <a:latin typeface="Times New Roman" panose="02020603050405020304" pitchFamily="18" charset="0"/>
                          <a:cs typeface="Times New Roman" panose="02020603050405020304" pitchFamily="18" charset="0"/>
                        </a:rPr>
                        <a:t>C</a:t>
                      </a:r>
                      <a:r>
                        <a:rPr lang="vi-VN" sz="1300" b="1" i="0" u="none" strike="noStrike" dirty="0">
                          <a:solidFill>
                            <a:srgbClr val="C00000"/>
                          </a:solidFill>
                          <a:effectLst/>
                          <a:latin typeface="Times New Roman" panose="02020603050405020304" pitchFamily="18" charset="0"/>
                          <a:cs typeface="Times New Roman" panose="02020603050405020304" pitchFamily="18" charset="0"/>
                        </a:rPr>
                        <a:t>hưa đạt</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490015137"/>
                  </a:ext>
                </a:extLst>
              </a:tr>
              <a:tr h="155782">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16</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Phòng chống lấn chiếm đất đai</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 </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 </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 </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 </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 </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 </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08047284"/>
                  </a:ext>
                </a:extLst>
              </a:tr>
              <a:tr h="259271">
                <a:tc>
                  <a:txBody>
                    <a:bodyPr/>
                    <a:lstStyle/>
                    <a:p>
                      <a:pPr algn="ctr" fontAlgn="ctr"/>
                      <a:r>
                        <a:rPr lang="vi-VN" sz="1300" b="0" i="0" u="none" strike="noStrike" dirty="0">
                          <a:solidFill>
                            <a:schemeClr val="tx1"/>
                          </a:solidFill>
                          <a:effectLst/>
                          <a:latin typeface="Times New Roman" panose="02020603050405020304" pitchFamily="18" charset="0"/>
                          <a:cs typeface="Times New Roman" panose="02020603050405020304" pitchFamily="18" charset="0"/>
                        </a:rPr>
                        <a:t>-</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dirty="0">
                          <a:solidFill>
                            <a:schemeClr val="tx1"/>
                          </a:solidFill>
                          <a:effectLst/>
                          <a:latin typeface="Times New Roman" panose="02020603050405020304" pitchFamily="18" charset="0"/>
                          <a:cs typeface="Times New Roman" panose="02020603050405020304" pitchFamily="18" charset="0"/>
                        </a:rPr>
                        <a:t>Số vụ vi phạm được giải quyết trong năm</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chemeClr val="tx1"/>
                          </a:solidFill>
                          <a:effectLst/>
                          <a:latin typeface="Times New Roman" panose="02020603050405020304" pitchFamily="18" charset="0"/>
                          <a:cs typeface="Times New Roman" panose="02020603050405020304" pitchFamily="18" charset="0"/>
                        </a:rPr>
                        <a:t>Số vụ</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81</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1.012</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_</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1.249,4</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1" i="0" u="none" strike="noStrike" dirty="0">
                          <a:solidFill>
                            <a:schemeClr val="tx1"/>
                          </a:solidFill>
                          <a:effectLst/>
                          <a:latin typeface="Times New Roman" panose="02020603050405020304" pitchFamily="18" charset="0"/>
                          <a:cs typeface="Times New Roman" panose="02020603050405020304" pitchFamily="18" charset="0"/>
                        </a:rPr>
                        <a:t>Đ</a:t>
                      </a:r>
                      <a:r>
                        <a:rPr lang="vi-VN" sz="1300" b="1" i="0" u="none" strike="noStrike" dirty="0">
                          <a:solidFill>
                            <a:schemeClr val="tx1"/>
                          </a:solidFill>
                          <a:effectLst/>
                          <a:latin typeface="Times New Roman" panose="02020603050405020304" pitchFamily="18" charset="0"/>
                          <a:cs typeface="Times New Roman" panose="02020603050405020304" pitchFamily="18" charset="0"/>
                        </a:rPr>
                        <a:t>ạt</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887166857"/>
                  </a:ext>
                </a:extLst>
              </a:tr>
              <a:tr h="155782">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17</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Giải phóng mặt bằng</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 </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 </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 </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 </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 </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 </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153710378"/>
                  </a:ext>
                </a:extLst>
              </a:tr>
              <a:tr h="448883">
                <a:tc>
                  <a:txBody>
                    <a:bodyPr/>
                    <a:lstStyle/>
                    <a:p>
                      <a:pPr algn="ctr" fontAlgn="ctr"/>
                      <a:r>
                        <a:rPr lang="vi-VN" sz="1300" b="0" i="0" u="none" strike="noStrike" dirty="0">
                          <a:solidFill>
                            <a:schemeClr val="tx1"/>
                          </a:solidFill>
                          <a:effectLst/>
                          <a:latin typeface="Times New Roman" panose="02020603050405020304" pitchFamily="18" charset="0"/>
                          <a:cs typeface="Times New Roman" panose="02020603050405020304" pitchFamily="18" charset="0"/>
                        </a:rPr>
                        <a:t>-</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dirty="0">
                          <a:solidFill>
                            <a:schemeClr val="tx1"/>
                          </a:solidFill>
                          <a:effectLst/>
                          <a:latin typeface="Times New Roman" panose="02020603050405020304" pitchFamily="18" charset="0"/>
                          <a:cs typeface="Times New Roman" panose="02020603050405020304" pitchFamily="18" charset="0"/>
                        </a:rPr>
                        <a:t>Số lượng công trình, dự án hoàn thành GPMB so với tổng số dự án trên địa bàn</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chemeClr val="tx1"/>
                          </a:solidFill>
                          <a:effectLst/>
                          <a:latin typeface="Times New Roman" panose="02020603050405020304" pitchFamily="18" charset="0"/>
                          <a:cs typeface="Times New Roman" panose="02020603050405020304" pitchFamily="18" charset="0"/>
                        </a:rPr>
                        <a:t>%</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≥50%</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65,85</a:t>
                      </a:r>
                      <a:br>
                        <a:rPr lang="vi-VN" sz="1300" b="1" i="0" u="none" strike="noStrike" dirty="0">
                          <a:solidFill>
                            <a:schemeClr val="tx1"/>
                          </a:solidFill>
                          <a:effectLst/>
                          <a:latin typeface="Times New Roman" panose="02020603050405020304" pitchFamily="18" charset="0"/>
                          <a:cs typeface="Times New Roman" panose="02020603050405020304" pitchFamily="18" charset="0"/>
                        </a:rPr>
                      </a:br>
                      <a:r>
                        <a:rPr lang="vi-VN" sz="1300" b="1" i="0" u="none" strike="noStrike" dirty="0">
                          <a:solidFill>
                            <a:schemeClr val="tx1"/>
                          </a:solidFill>
                          <a:effectLst/>
                          <a:latin typeface="Times New Roman" panose="02020603050405020304" pitchFamily="18" charset="0"/>
                          <a:cs typeface="Times New Roman" panose="02020603050405020304" pitchFamily="18" charset="0"/>
                        </a:rPr>
                        <a:t>(27/41)</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Tăng 8%</a:t>
                      </a:r>
                      <a:br>
                        <a:rPr lang="vi-VN" sz="1300" b="1" i="0" u="none" strike="noStrike" dirty="0">
                          <a:solidFill>
                            <a:schemeClr val="tx1"/>
                          </a:solidFill>
                          <a:effectLst/>
                          <a:latin typeface="Times New Roman" panose="02020603050405020304" pitchFamily="18" charset="0"/>
                          <a:cs typeface="Times New Roman" panose="02020603050405020304" pitchFamily="18" charset="0"/>
                        </a:rPr>
                      </a:br>
                      <a:r>
                        <a:rPr lang="vi-VN" sz="1300" b="1" i="0" u="none" strike="noStrike" dirty="0">
                          <a:solidFill>
                            <a:schemeClr val="tx1"/>
                          </a:solidFill>
                          <a:effectLst/>
                          <a:latin typeface="Times New Roman" panose="02020603050405020304" pitchFamily="18" charset="0"/>
                          <a:cs typeface="Times New Roman" panose="02020603050405020304" pitchFamily="18" charset="0"/>
                        </a:rPr>
                        <a:t>(27/25)</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65,85</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1" i="0" u="none" strike="noStrike" dirty="0">
                          <a:solidFill>
                            <a:srgbClr val="C00000"/>
                          </a:solidFill>
                          <a:effectLst/>
                          <a:latin typeface="Times New Roman" panose="02020603050405020304" pitchFamily="18" charset="0"/>
                          <a:cs typeface="Times New Roman" panose="02020603050405020304" pitchFamily="18" charset="0"/>
                        </a:rPr>
                        <a:t>C</a:t>
                      </a:r>
                      <a:r>
                        <a:rPr lang="vi-VN" sz="1300" b="1" i="0" u="none" strike="noStrike" dirty="0">
                          <a:solidFill>
                            <a:srgbClr val="C00000"/>
                          </a:solidFill>
                          <a:effectLst/>
                          <a:latin typeface="Times New Roman" panose="02020603050405020304" pitchFamily="18" charset="0"/>
                          <a:cs typeface="Times New Roman" panose="02020603050405020304" pitchFamily="18" charset="0"/>
                        </a:rPr>
                        <a:t>hưa đạt</a:t>
                      </a:r>
                    </a:p>
                  </a:txBody>
                  <a:tcPr marL="4226" marR="4226" marT="4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139659636"/>
                  </a:ext>
                </a:extLst>
              </a:tr>
            </a:tbl>
          </a:graphicData>
        </a:graphic>
      </p:graphicFrame>
    </p:spTree>
    <p:extLst>
      <p:ext uri="{BB962C8B-B14F-4D97-AF65-F5344CB8AC3E}">
        <p14:creationId xmlns:p14="http://schemas.microsoft.com/office/powerpoint/2010/main" val="41489175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 xmlns:a16="http://schemas.microsoft.com/office/drawing/2014/main" id="{85B0C6AB-4906-5932-12D4-5FAF7DC72C97}"/>
              </a:ext>
            </a:extLst>
          </p:cNvPr>
          <p:cNvSpPr txBox="1"/>
          <p:nvPr/>
        </p:nvSpPr>
        <p:spPr>
          <a:xfrm>
            <a:off x="3263319" y="-6187"/>
            <a:ext cx="5444454" cy="523220"/>
          </a:xfrm>
          <a:prstGeom prst="rect">
            <a:avLst/>
          </a:prstGeom>
          <a:noFill/>
        </p:spPr>
        <p:txBody>
          <a:bodyPr wrap="square">
            <a:spAutoFit/>
          </a:bodyPr>
          <a:lstStyle/>
          <a:p>
            <a:pPr algn="ctr">
              <a:lnSpc>
                <a:spcPct val="100000"/>
              </a:lnSpc>
            </a:pPr>
            <a:r>
              <a:rPr lang="vi-VN" sz="2800" b="1" dirty="0">
                <a:latin typeface="Times New Roman" panose="02020603050405020304" pitchFamily="18" charset="0"/>
                <a:cs typeface="Times New Roman" panose="02020603050405020304" pitchFamily="18" charset="0"/>
              </a:rPr>
              <a:t>HUYỆN TÂY SƠN</a:t>
            </a:r>
          </a:p>
        </p:txBody>
      </p:sp>
      <p:graphicFrame>
        <p:nvGraphicFramePr>
          <p:cNvPr id="2" name="Table 1">
            <a:extLst>
              <a:ext uri="{FF2B5EF4-FFF2-40B4-BE49-F238E27FC236}">
                <a16:creationId xmlns="" xmlns:a16="http://schemas.microsoft.com/office/drawing/2014/main" id="{F0BB8339-0508-D6A7-7B27-E05BAAC2893B}"/>
              </a:ext>
            </a:extLst>
          </p:cNvPr>
          <p:cNvGraphicFramePr>
            <a:graphicFrameLocks noGrp="1"/>
          </p:cNvGraphicFramePr>
          <p:nvPr>
            <p:extLst>
              <p:ext uri="{D42A27DB-BD31-4B8C-83A1-F6EECF244321}">
                <p14:modId xmlns:p14="http://schemas.microsoft.com/office/powerpoint/2010/main" val="301472883"/>
              </p:ext>
            </p:extLst>
          </p:nvPr>
        </p:nvGraphicFramePr>
        <p:xfrm>
          <a:off x="235352" y="517033"/>
          <a:ext cx="11721296" cy="6154448"/>
        </p:xfrm>
        <a:graphic>
          <a:graphicData uri="http://schemas.openxmlformats.org/drawingml/2006/table">
            <a:tbl>
              <a:tblPr/>
              <a:tblGrid>
                <a:gridCol w="530382">
                  <a:extLst>
                    <a:ext uri="{9D8B030D-6E8A-4147-A177-3AD203B41FA5}">
                      <a16:colId xmlns="" xmlns:a16="http://schemas.microsoft.com/office/drawing/2014/main" val="3257675112"/>
                    </a:ext>
                  </a:extLst>
                </a:gridCol>
                <a:gridCol w="3934437">
                  <a:extLst>
                    <a:ext uri="{9D8B030D-6E8A-4147-A177-3AD203B41FA5}">
                      <a16:colId xmlns="" xmlns:a16="http://schemas.microsoft.com/office/drawing/2014/main" val="2947560940"/>
                    </a:ext>
                  </a:extLst>
                </a:gridCol>
                <a:gridCol w="964734">
                  <a:extLst>
                    <a:ext uri="{9D8B030D-6E8A-4147-A177-3AD203B41FA5}">
                      <a16:colId xmlns="" xmlns:a16="http://schemas.microsoft.com/office/drawing/2014/main" val="2397844820"/>
                    </a:ext>
                  </a:extLst>
                </a:gridCol>
                <a:gridCol w="1484851">
                  <a:extLst>
                    <a:ext uri="{9D8B030D-6E8A-4147-A177-3AD203B41FA5}">
                      <a16:colId xmlns="" xmlns:a16="http://schemas.microsoft.com/office/drawing/2014/main" val="1276702594"/>
                    </a:ext>
                  </a:extLst>
                </a:gridCol>
                <a:gridCol w="1140903">
                  <a:extLst>
                    <a:ext uri="{9D8B030D-6E8A-4147-A177-3AD203B41FA5}">
                      <a16:colId xmlns="" xmlns:a16="http://schemas.microsoft.com/office/drawing/2014/main" val="2327154831"/>
                    </a:ext>
                  </a:extLst>
                </a:gridCol>
                <a:gridCol w="755009">
                  <a:extLst>
                    <a:ext uri="{9D8B030D-6E8A-4147-A177-3AD203B41FA5}">
                      <a16:colId xmlns="" xmlns:a16="http://schemas.microsoft.com/office/drawing/2014/main" val="2615695205"/>
                    </a:ext>
                  </a:extLst>
                </a:gridCol>
                <a:gridCol w="1560352">
                  <a:extLst>
                    <a:ext uri="{9D8B030D-6E8A-4147-A177-3AD203B41FA5}">
                      <a16:colId xmlns="" xmlns:a16="http://schemas.microsoft.com/office/drawing/2014/main" val="1049596144"/>
                    </a:ext>
                  </a:extLst>
                </a:gridCol>
                <a:gridCol w="1350628">
                  <a:extLst>
                    <a:ext uri="{9D8B030D-6E8A-4147-A177-3AD203B41FA5}">
                      <a16:colId xmlns="" xmlns:a16="http://schemas.microsoft.com/office/drawing/2014/main" val="4246435769"/>
                    </a:ext>
                  </a:extLst>
                </a:gridCol>
              </a:tblGrid>
              <a:tr h="165307">
                <a:tc rowSpan="2">
                  <a:txBody>
                    <a:bodyPr/>
                    <a:lstStyle/>
                    <a:p>
                      <a:pPr algn="ctr" fontAlgn="ctr"/>
                      <a:r>
                        <a:rPr lang="vi-VN" sz="1300" b="1" i="0" u="none" strike="noStrike" dirty="0">
                          <a:solidFill>
                            <a:srgbClr val="000000"/>
                          </a:solidFill>
                          <a:effectLst/>
                          <a:latin typeface="Times New Roman" panose="02020603050405020304" pitchFamily="18" charset="0"/>
                          <a:cs typeface="Times New Roman" panose="02020603050405020304" pitchFamily="18" charset="0"/>
                        </a:rPr>
                        <a:t>STT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ctr"/>
                      <a:r>
                        <a:rPr lang="vi-VN" sz="1300" b="1" i="0" u="none" strike="noStrike" dirty="0">
                          <a:solidFill>
                            <a:srgbClr val="000000"/>
                          </a:solidFill>
                          <a:effectLst/>
                          <a:latin typeface="Times New Roman" panose="02020603050405020304" pitchFamily="18" charset="0"/>
                          <a:cs typeface="Times New Roman" panose="02020603050405020304" pitchFamily="18" charset="0"/>
                        </a:rPr>
                        <a:t>Chỉ tiêu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Đơn vị tính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ctr"/>
                      <a:r>
                        <a:rPr lang="vi-VN" sz="1300" b="1" i="0" u="none" strike="noStrike" dirty="0">
                          <a:solidFill>
                            <a:srgbClr val="000000"/>
                          </a:solidFill>
                          <a:effectLst/>
                          <a:latin typeface="Times New Roman" panose="02020603050405020304" pitchFamily="18" charset="0"/>
                          <a:cs typeface="Times New Roman" panose="02020603050405020304" pitchFamily="18" charset="0"/>
                        </a:rPr>
                        <a:t>Kế hoạch năm 2024 UBND tỉnh giao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ctr"/>
                      <a:r>
                        <a:rPr lang="en-US" sz="1300" b="1" i="0" u="none" strike="noStrike" dirty="0">
                          <a:solidFill>
                            <a:srgbClr val="000000"/>
                          </a:solidFill>
                          <a:effectLst/>
                          <a:latin typeface="Times New Roman" panose="02020603050405020304" pitchFamily="18" charset="0"/>
                          <a:cs typeface="Times New Roman" panose="02020603050405020304" pitchFamily="18" charset="0"/>
                        </a:rPr>
                        <a:t>L</a:t>
                      </a:r>
                      <a:r>
                        <a:rPr lang="vi-VN" sz="1300" b="1" i="0" u="none" strike="noStrike" dirty="0">
                          <a:solidFill>
                            <a:srgbClr val="000000"/>
                          </a:solidFill>
                          <a:effectLst/>
                          <a:latin typeface="Times New Roman" panose="02020603050405020304" pitchFamily="18" charset="0"/>
                          <a:cs typeface="Times New Roman" panose="02020603050405020304" pitchFamily="18" charset="0"/>
                        </a:rPr>
                        <a:t>ũy kế 9 tháng đầu năm</a:t>
                      </a:r>
                      <a:r>
                        <a:rPr lang="en-US" sz="1300" b="1" i="0" u="none" strike="noStrike" dirty="0">
                          <a:solidFill>
                            <a:srgbClr val="000000"/>
                          </a:solidFill>
                          <a:effectLst/>
                          <a:latin typeface="Times New Roman" panose="02020603050405020304" pitchFamily="18" charset="0"/>
                          <a:cs typeface="Times New Roman" panose="02020603050405020304" pitchFamily="18" charset="0"/>
                        </a:rPr>
                        <a:t> 2024</a:t>
                      </a:r>
                      <a:endParaRPr lang="vi-VN"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b"/>
                      <a:r>
                        <a:rPr lang="vi-VN" sz="1300" b="1" i="0" u="none" strike="noStrike">
                          <a:solidFill>
                            <a:srgbClr val="000000"/>
                          </a:solidFill>
                          <a:effectLst/>
                          <a:latin typeface="Times New Roman" panose="02020603050405020304" pitchFamily="18" charset="0"/>
                          <a:cs typeface="Times New Roman" panose="02020603050405020304" pitchFamily="18" charset="0"/>
                        </a:rPr>
                        <a:t>Lũy kế 9 tháng đầu năm so với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vi-VN"/>
                    </a:p>
                  </a:txBody>
                  <a:tcPr/>
                </a:tc>
                <a:tc rowSpan="2">
                  <a:txBody>
                    <a:bodyPr/>
                    <a:lstStyle/>
                    <a:p>
                      <a:pPr algn="ctr" fontAlgn="ctr"/>
                      <a:r>
                        <a:rPr lang="vi-VN" sz="1300" b="1" i="0" u="none" strike="noStrike" dirty="0">
                          <a:solidFill>
                            <a:srgbClr val="000000"/>
                          </a:solidFill>
                          <a:effectLst/>
                          <a:latin typeface="Times New Roman" panose="02020603050405020304" pitchFamily="18" charset="0"/>
                          <a:cs typeface="Times New Roman" panose="02020603050405020304" pitchFamily="18" charset="0"/>
                        </a:rPr>
                        <a:t>Đánh giá kết quả 9 tháng năm 2024 (đạt, chưa 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4226868404"/>
                  </a:ext>
                </a:extLst>
              </a:tr>
              <a:tr h="210468">
                <a:tc vMerge="1">
                  <a:txBody>
                    <a:bodyPr/>
                    <a:lstStyle/>
                    <a:p>
                      <a:endParaRPr lang="vi-VN"/>
                    </a:p>
                  </a:txBody>
                  <a:tcPr/>
                </a:tc>
                <a:tc vMerge="1">
                  <a:txBody>
                    <a:bodyPr/>
                    <a:lstStyle/>
                    <a:p>
                      <a:endParaRPr lang="vi-VN"/>
                    </a:p>
                  </a:txBody>
                  <a:tcPr/>
                </a:tc>
                <a:tc vMerge="1">
                  <a:txBody>
                    <a:bodyPr/>
                    <a:lstStyle/>
                    <a:p>
                      <a:endParaRPr lang="vi-VN"/>
                    </a:p>
                  </a:txBody>
                  <a:tcPr/>
                </a:tc>
                <a:tc vMerge="1">
                  <a:txBody>
                    <a:bodyPr/>
                    <a:lstStyle/>
                    <a:p>
                      <a:endParaRPr lang="vi-VN"/>
                    </a:p>
                  </a:txBody>
                  <a:tcPr/>
                </a:tc>
                <a:tc vMerge="1">
                  <a:txBody>
                    <a:bodyPr/>
                    <a:lstStyle/>
                    <a:p>
                      <a:pPr algn="ctr" fontAlgn="ctr"/>
                      <a:endParaRPr lang="vi-VN" sz="1100" b="1" i="0" u="none" strike="noStrike">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rgbClr val="000000"/>
                          </a:solidFill>
                          <a:effectLst/>
                          <a:latin typeface="Times New Roman" panose="02020603050405020304" pitchFamily="18" charset="0"/>
                          <a:cs typeface="Times New Roman" panose="02020603050405020304" pitchFamily="18" charset="0"/>
                        </a:rPr>
                        <a:t>Cùng kỳ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rgbClr val="000000"/>
                          </a:solidFill>
                          <a:effectLst/>
                          <a:latin typeface="Times New Roman" panose="02020603050405020304" pitchFamily="18" charset="0"/>
                          <a:cs typeface="Times New Roman" panose="02020603050405020304" pitchFamily="18" charset="0"/>
                        </a:rPr>
                        <a:t>Kế hoạch năm 2024 UBND tỉnh giao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vi-VN"/>
                    </a:p>
                  </a:txBody>
                  <a:tcPr/>
                </a:tc>
                <a:extLst>
                  <a:ext uri="{0D108BD9-81ED-4DB2-BD59-A6C34878D82A}">
                    <a16:rowId xmlns="" xmlns:a16="http://schemas.microsoft.com/office/drawing/2014/main" val="3785920529"/>
                  </a:ext>
                </a:extLst>
              </a:tr>
              <a:tr h="163135">
                <a:tc>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Tốc độ tăng giá trị sản phẩm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rgbClr val="000000"/>
                          </a:solidFill>
                          <a:effectLst/>
                          <a:latin typeface="Times New Roman" panose="02020603050405020304" pitchFamily="18" charset="0"/>
                          <a:cs typeface="Times New Roman" panose="02020603050405020304" pitchFamily="18" charset="0"/>
                        </a:rPr>
                        <a:t>9,50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rgbClr val="000000"/>
                          </a:solidFill>
                          <a:effectLst/>
                          <a:latin typeface="Times New Roman" panose="02020603050405020304" pitchFamily="18" charset="0"/>
                          <a:cs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4270446093"/>
                  </a:ext>
                </a:extLst>
              </a:tr>
              <a:tr h="163135">
                <a:tc>
                  <a:txBody>
                    <a:bodyPr/>
                    <a:lstStyle/>
                    <a:p>
                      <a:pPr algn="ctr" fontAlgn="ctr"/>
                      <a:r>
                        <a:rPr lang="vi-VN" sz="1300" b="0" i="0" u="none" strike="noStrike">
                          <a:solidFill>
                            <a:srgbClr val="000000"/>
                          </a:solidFill>
                          <a:effectLst/>
                          <a:latin typeface="Times New Roman" panose="02020603050405020304" pitchFamily="18" charset="0"/>
                          <a:cs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Times New Roman" panose="02020603050405020304" pitchFamily="18" charset="0"/>
                          <a:cs typeface="Times New Roman" panose="02020603050405020304" pitchFamily="18" charset="0"/>
                        </a:rPr>
                        <a:t>- Nông, lâm, thuỷ sản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cs typeface="Times New Roman" panose="02020603050405020304" pitchFamily="18"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3,80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32444901"/>
                  </a:ext>
                </a:extLst>
              </a:tr>
              <a:tr h="163135">
                <a:tc>
                  <a:txBody>
                    <a:bodyPr/>
                    <a:lstStyle/>
                    <a:p>
                      <a:pPr algn="ctr" fontAlgn="ctr"/>
                      <a:r>
                        <a:rPr lang="vi-VN" sz="1300" b="0" i="0" u="none" strike="noStrike">
                          <a:solidFill>
                            <a:srgbClr val="000000"/>
                          </a:solidFill>
                          <a:effectLst/>
                          <a:latin typeface="Times New Roman" panose="02020603050405020304" pitchFamily="18" charset="0"/>
                          <a:cs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Times New Roman" panose="02020603050405020304" pitchFamily="18" charset="0"/>
                          <a:cs typeface="Times New Roman" panose="02020603050405020304" pitchFamily="18" charset="0"/>
                        </a:rPr>
                        <a:t>- Công nghiệp và xây dựng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cs typeface="Times New Roman" panose="02020603050405020304" pitchFamily="18"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13,00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552607306"/>
                  </a:ext>
                </a:extLst>
              </a:tr>
              <a:tr h="163135">
                <a:tc>
                  <a:txBody>
                    <a:bodyPr/>
                    <a:lstStyle/>
                    <a:p>
                      <a:pPr algn="ctr" fontAlgn="ctr"/>
                      <a:r>
                        <a:rPr lang="vi-VN" sz="1300" b="0" i="1" u="none" strike="noStrike">
                          <a:solidFill>
                            <a:srgbClr val="000000"/>
                          </a:solidFill>
                          <a:effectLst/>
                          <a:latin typeface="Times New Roman" panose="02020603050405020304" pitchFamily="18" charset="0"/>
                          <a:cs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1" u="none" strike="noStrike">
                          <a:solidFill>
                            <a:srgbClr val="000000"/>
                          </a:solidFill>
                          <a:effectLst/>
                          <a:latin typeface="Times New Roman" panose="02020603050405020304" pitchFamily="18" charset="0"/>
                          <a:cs typeface="Times New Roman" panose="02020603050405020304" pitchFamily="18" charset="0"/>
                        </a:rPr>
                        <a:t>     + Công nghiệp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Times New Roman" panose="02020603050405020304" pitchFamily="18" charset="0"/>
                          <a:cs typeface="Times New Roman" panose="02020603050405020304" pitchFamily="18"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1" u="none" strike="noStrike">
                          <a:solidFill>
                            <a:srgbClr val="000000"/>
                          </a:solidFill>
                          <a:effectLst/>
                          <a:latin typeface="Times New Roman" panose="02020603050405020304" pitchFamily="18" charset="0"/>
                          <a:cs typeface="Times New Roman" panose="02020603050405020304" pitchFamily="18" charset="0"/>
                        </a:rPr>
                        <a:t>12,70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1" u="none" strike="noStrike">
                          <a:solidFill>
                            <a:srgbClr val="000000"/>
                          </a:solidFill>
                          <a:effectLst/>
                          <a:latin typeface="Times New Roman" panose="02020603050405020304" pitchFamily="18" charset="0"/>
                          <a:cs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1" u="none" strike="noStrike">
                          <a:solidFill>
                            <a:srgbClr val="000000"/>
                          </a:solidFill>
                          <a:effectLst/>
                          <a:latin typeface="Times New Roman" panose="02020603050405020304" pitchFamily="18" charset="0"/>
                          <a:cs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1" u="none" strike="noStrike">
                          <a:solidFill>
                            <a:srgbClr val="000000"/>
                          </a:solidFill>
                          <a:effectLst/>
                          <a:latin typeface="Times New Roman" panose="02020603050405020304" pitchFamily="18" charset="0"/>
                          <a:cs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1" u="none" strike="noStrike">
                          <a:solidFill>
                            <a:srgbClr val="000000"/>
                          </a:solidFill>
                          <a:effectLst/>
                          <a:latin typeface="Times New Roman" panose="02020603050405020304" pitchFamily="18" charset="0"/>
                          <a:cs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4106372453"/>
                  </a:ext>
                </a:extLst>
              </a:tr>
              <a:tr h="163135">
                <a:tc>
                  <a:txBody>
                    <a:bodyPr/>
                    <a:lstStyle/>
                    <a:p>
                      <a:pPr algn="ctr" fontAlgn="ctr"/>
                      <a:r>
                        <a:rPr lang="vi-VN" sz="1300" b="0" i="1" u="none" strike="noStrike">
                          <a:solidFill>
                            <a:srgbClr val="000000"/>
                          </a:solidFill>
                          <a:effectLst/>
                          <a:latin typeface="Times New Roman" panose="02020603050405020304" pitchFamily="18" charset="0"/>
                          <a:cs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1" u="none" strike="noStrike">
                          <a:solidFill>
                            <a:srgbClr val="000000"/>
                          </a:solidFill>
                          <a:effectLst/>
                          <a:latin typeface="Times New Roman" panose="02020603050405020304" pitchFamily="18" charset="0"/>
                          <a:cs typeface="Times New Roman" panose="02020603050405020304" pitchFamily="18" charset="0"/>
                        </a:rPr>
                        <a:t>     + Xây dựng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Times New Roman" panose="02020603050405020304" pitchFamily="18" charset="0"/>
                          <a:cs typeface="Times New Roman" panose="02020603050405020304" pitchFamily="18"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1" u="none" strike="noStrike">
                          <a:solidFill>
                            <a:srgbClr val="000000"/>
                          </a:solidFill>
                          <a:effectLst/>
                          <a:latin typeface="Times New Roman" panose="02020603050405020304" pitchFamily="18" charset="0"/>
                          <a:cs typeface="Times New Roman" panose="02020603050405020304" pitchFamily="18" charset="0"/>
                        </a:rPr>
                        <a:t>13,60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1" u="none" strike="noStrike">
                          <a:solidFill>
                            <a:srgbClr val="000000"/>
                          </a:solidFill>
                          <a:effectLst/>
                          <a:latin typeface="Times New Roman" panose="02020603050405020304" pitchFamily="18" charset="0"/>
                          <a:cs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1" u="none" strike="noStrike">
                          <a:solidFill>
                            <a:srgbClr val="000000"/>
                          </a:solidFill>
                          <a:effectLst/>
                          <a:latin typeface="Times New Roman" panose="02020603050405020304" pitchFamily="18" charset="0"/>
                          <a:cs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1" u="none" strike="noStrike">
                          <a:solidFill>
                            <a:srgbClr val="000000"/>
                          </a:solidFill>
                          <a:effectLst/>
                          <a:latin typeface="Times New Roman" panose="02020603050405020304" pitchFamily="18" charset="0"/>
                          <a:cs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1" u="none" strike="noStrike">
                          <a:solidFill>
                            <a:srgbClr val="000000"/>
                          </a:solidFill>
                          <a:effectLst/>
                          <a:latin typeface="Times New Roman" panose="02020603050405020304" pitchFamily="18" charset="0"/>
                          <a:cs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105807964"/>
                  </a:ext>
                </a:extLst>
              </a:tr>
              <a:tr h="163135">
                <a:tc>
                  <a:txBody>
                    <a:bodyPr/>
                    <a:lstStyle/>
                    <a:p>
                      <a:pPr algn="ctr" fontAlgn="ctr"/>
                      <a:r>
                        <a:rPr lang="vi-VN" sz="1300" b="0" i="0" u="none" strike="noStrike">
                          <a:solidFill>
                            <a:srgbClr val="000000"/>
                          </a:solidFill>
                          <a:effectLst/>
                          <a:latin typeface="Times New Roman" panose="02020603050405020304" pitchFamily="18" charset="0"/>
                          <a:cs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Times New Roman" panose="02020603050405020304" pitchFamily="18" charset="0"/>
                          <a:cs typeface="Times New Roman" panose="02020603050405020304" pitchFamily="18" charset="0"/>
                        </a:rPr>
                        <a:t>- Thương mại - Dịch vụ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cs typeface="Times New Roman" panose="02020603050405020304" pitchFamily="18"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9,20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4094969477"/>
                  </a:ext>
                </a:extLst>
              </a:tr>
              <a:tr h="163135">
                <a:tc>
                  <a:txBody>
                    <a:bodyPr/>
                    <a:lstStyle/>
                    <a:p>
                      <a:pPr algn="ctr" fontAlgn="ctr"/>
                      <a:r>
                        <a:rPr lang="vi-VN" sz="1300" b="1" i="0" u="none" strike="noStrike" dirty="0">
                          <a:solidFill>
                            <a:srgbClr val="000000"/>
                          </a:solidFill>
                          <a:effectLst/>
                          <a:latin typeface="Times New Roman" panose="02020603050405020304" pitchFamily="18" charset="0"/>
                          <a:cs typeface="Times New Roman" panose="02020603050405020304" pitchFamily="18"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Kim ngạch xuất khẩu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Triệu USD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300" b="1" i="0" u="none" strike="noStrike" kern="1200">
                          <a:solidFill>
                            <a:srgbClr val="000000"/>
                          </a:solidFill>
                          <a:effectLst/>
                          <a:latin typeface="Times New Roman" panose="02020603050405020304" pitchFamily="18" charset="0"/>
                          <a:ea typeface="+mn-ea"/>
                          <a:cs typeface="Times New Roman" panose="02020603050405020304" pitchFamily="18" charset="0"/>
                        </a:rPr>
                        <a:t> </a:t>
                      </a:r>
                      <a:r>
                        <a:rPr lang="en-US" sz="1300" b="1" i="0" u="none" strike="noStrike" kern="1200">
                          <a:solidFill>
                            <a:srgbClr val="000000"/>
                          </a:solidFill>
                          <a:effectLst/>
                          <a:latin typeface="Times New Roman" panose="02020603050405020304" pitchFamily="18" charset="0"/>
                          <a:ea typeface="+mn-ea"/>
                          <a:cs typeface="Times New Roman" panose="02020603050405020304" pitchFamily="18" charset="0"/>
                        </a:rPr>
                        <a:t>67,1</a:t>
                      </a:r>
                      <a:endParaRPr lang="vi-VN" sz="1300" b="1" i="0" u="none" strike="noStrike" kern="1200">
                        <a:solidFill>
                          <a:srgbClr val="000000"/>
                        </a:solidFill>
                        <a:effectLst/>
                        <a:latin typeface="Times New Roman" panose="02020603050405020304" pitchFamily="18" charset="0"/>
                        <a:ea typeface="+mn-ea"/>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 125,2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 108,2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164535319"/>
                  </a:ext>
                </a:extLst>
              </a:tr>
              <a:tr h="163135">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Tổng thu ngân sách trên địa bàn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Tỷ đồng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257,357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322,694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184,40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125,39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Đạt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575691308"/>
                  </a:ext>
                </a:extLst>
              </a:tr>
              <a:tr h="163135">
                <a:tc>
                  <a:txBody>
                    <a:bodyPr/>
                    <a:lstStyle/>
                    <a:p>
                      <a:pPr algn="ctr" fontAlgn="ctr"/>
                      <a:r>
                        <a:rPr lang="vi-VN" sz="1300" b="0" i="1" u="none" strike="noStrike" dirty="0">
                          <a:solidFill>
                            <a:schemeClr val="tx1"/>
                          </a:solidFill>
                          <a:effectLst/>
                          <a:latin typeface="Times New Roman" panose="02020603050405020304" pitchFamily="18" charset="0"/>
                          <a:cs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1" u="none" strike="noStrike" dirty="0">
                          <a:solidFill>
                            <a:schemeClr val="tx1"/>
                          </a:solidFill>
                          <a:effectLst/>
                          <a:latin typeface="Times New Roman" panose="02020603050405020304" pitchFamily="18" charset="0"/>
                          <a:cs typeface="Times New Roman" panose="02020603050405020304" pitchFamily="18" charset="0"/>
                        </a:rPr>
                        <a:t>- Thu tiền sử dụng đất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dirty="0">
                          <a:solidFill>
                            <a:schemeClr val="tx1"/>
                          </a:solidFill>
                          <a:effectLst/>
                          <a:latin typeface="Times New Roman" panose="02020603050405020304" pitchFamily="18" charset="0"/>
                          <a:cs typeface="Times New Roman" panose="02020603050405020304" pitchFamily="18" charset="0"/>
                        </a:rPr>
                        <a:t>Tỷ đồng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1" u="none" strike="noStrike" dirty="0">
                          <a:solidFill>
                            <a:schemeClr val="tx1"/>
                          </a:solidFill>
                          <a:effectLst/>
                          <a:latin typeface="Times New Roman" panose="02020603050405020304" pitchFamily="18" charset="0"/>
                          <a:cs typeface="Times New Roman" panose="02020603050405020304" pitchFamily="18" charset="0"/>
                        </a:rPr>
                        <a:t>135,000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1" u="none" strike="noStrike" dirty="0">
                          <a:solidFill>
                            <a:schemeClr val="tx1"/>
                          </a:solidFill>
                          <a:effectLst/>
                          <a:latin typeface="Times New Roman" panose="02020603050405020304" pitchFamily="18" charset="0"/>
                          <a:cs typeface="Times New Roman" panose="02020603050405020304" pitchFamily="18" charset="0"/>
                        </a:rPr>
                        <a:t>134,970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1" u="none" strike="noStrike" dirty="0">
                          <a:solidFill>
                            <a:schemeClr val="tx1"/>
                          </a:solidFill>
                          <a:effectLst/>
                          <a:latin typeface="Times New Roman" panose="02020603050405020304" pitchFamily="18" charset="0"/>
                          <a:cs typeface="Times New Roman" panose="02020603050405020304" pitchFamily="18" charset="0"/>
                        </a:rPr>
                        <a:t>316,34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1" u="none" strike="noStrike" dirty="0">
                          <a:solidFill>
                            <a:schemeClr val="tx1"/>
                          </a:solidFill>
                          <a:effectLst/>
                          <a:latin typeface="Times New Roman" panose="02020603050405020304" pitchFamily="18" charset="0"/>
                          <a:cs typeface="Times New Roman" panose="02020603050405020304" pitchFamily="18" charset="0"/>
                        </a:rPr>
                        <a:t>99,98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1" u="none" strike="noStrike" dirty="0">
                          <a:solidFill>
                            <a:schemeClr val="tx1"/>
                          </a:solidFill>
                          <a:effectLst/>
                          <a:latin typeface="Times New Roman" panose="02020603050405020304" pitchFamily="18" charset="0"/>
                          <a:cs typeface="Times New Roman" panose="02020603050405020304" pitchFamily="18" charset="0"/>
                        </a:rPr>
                        <a:t>Đạt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934682247"/>
                  </a:ext>
                </a:extLst>
              </a:tr>
              <a:tr h="163135">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Doanh thu bán lẻ hàng hóa và dịch vụ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Tỷ đồng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4.833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997748045"/>
                  </a:ext>
                </a:extLst>
              </a:tr>
              <a:tr h="163135">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Tỷ lệ dân số tham gia bảo hiểm y tế</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94,60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95,32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99,88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100,76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Đạt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657443079"/>
                  </a:ext>
                </a:extLst>
              </a:tr>
              <a:tr h="210328">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Tỷ lệ trẻ em dưới 5 tuổi suy dinh dưỡng thể nhẹ cân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7,21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1" i="0" u="none" strike="noStrike" dirty="0">
                          <a:solidFill>
                            <a:schemeClr val="tx1"/>
                          </a:solidFill>
                          <a:effectLst/>
                          <a:latin typeface="Times New Roman" panose="02020603050405020304" pitchFamily="18" charset="0"/>
                          <a:cs typeface="Times New Roman" panose="02020603050405020304" pitchFamily="18" charset="0"/>
                        </a:rPr>
                        <a:t>10</a:t>
                      </a:r>
                      <a:r>
                        <a:rPr lang="vi-VN" sz="1300" b="1" i="0" u="none" strike="noStrike" dirty="0">
                          <a:solidFill>
                            <a:schemeClr val="tx1"/>
                          </a:solidFill>
                          <a:effectLst/>
                          <a:latin typeface="Times New Roman" panose="02020603050405020304" pitchFamily="18" charset="0"/>
                          <a:cs typeface="Times New Roman" panose="02020603050405020304" pitchFamily="18" charset="0"/>
                        </a:rPr>
                        <a:t>0,42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1" i="0" u="none" strike="noStrike" dirty="0">
                          <a:solidFill>
                            <a:schemeClr val="tx1"/>
                          </a:solidFill>
                          <a:effectLst/>
                          <a:latin typeface="Times New Roman" panose="02020603050405020304" pitchFamily="18" charset="0"/>
                          <a:cs typeface="Times New Roman" panose="02020603050405020304" pitchFamily="18" charset="0"/>
                        </a:rPr>
                        <a:t>10</a:t>
                      </a:r>
                      <a:r>
                        <a:rPr lang="vi-VN" sz="1300" b="1" i="0" u="none" strike="noStrike" dirty="0">
                          <a:solidFill>
                            <a:schemeClr val="tx1"/>
                          </a:solidFill>
                          <a:effectLst/>
                          <a:latin typeface="Times New Roman" panose="02020603050405020304" pitchFamily="18" charset="0"/>
                          <a:cs typeface="Times New Roman" panose="02020603050405020304" pitchFamily="18" charset="0"/>
                        </a:rPr>
                        <a:t>0,29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521817668"/>
                  </a:ext>
                </a:extLst>
              </a:tr>
              <a:tr h="219618">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Giảm tỷ lệ nghèo đa chiều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2,24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1" i="0" u="none" strike="noStrike" kern="1200" dirty="0" err="1" smtClean="0">
                          <a:solidFill>
                            <a:srgbClr val="040206"/>
                          </a:solidFill>
                          <a:effectLst/>
                          <a:latin typeface="+mn-lt"/>
                          <a:ea typeface="+mn-ea"/>
                          <a:cs typeface="+mn-cs"/>
                        </a:rPr>
                        <a:t>Đánh</a:t>
                      </a:r>
                      <a:r>
                        <a:rPr lang="en-US" sz="1300" b="1" i="0" u="none" strike="noStrike" kern="1200" baseline="0" dirty="0" smtClean="0">
                          <a:solidFill>
                            <a:srgbClr val="040206"/>
                          </a:solidFill>
                          <a:effectLst/>
                          <a:latin typeface="+mn-lt"/>
                          <a:ea typeface="+mn-ea"/>
                          <a:cs typeface="+mn-cs"/>
                        </a:rPr>
                        <a:t> </a:t>
                      </a:r>
                      <a:r>
                        <a:rPr lang="en-US" sz="1300" b="1" i="0" u="none" strike="noStrike" kern="1200" baseline="0" dirty="0" err="1" smtClean="0">
                          <a:solidFill>
                            <a:srgbClr val="040206"/>
                          </a:solidFill>
                          <a:effectLst/>
                          <a:latin typeface="+mn-lt"/>
                          <a:ea typeface="+mn-ea"/>
                          <a:cs typeface="+mn-cs"/>
                        </a:rPr>
                        <a:t>giá</a:t>
                      </a:r>
                      <a:r>
                        <a:rPr lang="en-US" sz="1300" b="1" i="0" u="none" strike="noStrike" kern="1200" baseline="0" dirty="0" smtClean="0">
                          <a:solidFill>
                            <a:srgbClr val="040206"/>
                          </a:solidFill>
                          <a:effectLst/>
                          <a:latin typeface="+mn-lt"/>
                          <a:ea typeface="+mn-ea"/>
                          <a:cs typeface="+mn-cs"/>
                        </a:rPr>
                        <a:t> </a:t>
                      </a:r>
                      <a:r>
                        <a:rPr lang="en-US" sz="1300" b="1" i="0" u="none" strike="noStrike" kern="1200" baseline="0" dirty="0" err="1" smtClean="0">
                          <a:solidFill>
                            <a:srgbClr val="040206"/>
                          </a:solidFill>
                          <a:effectLst/>
                          <a:latin typeface="+mn-lt"/>
                          <a:ea typeface="+mn-ea"/>
                          <a:cs typeface="+mn-cs"/>
                        </a:rPr>
                        <a:t>cuối</a:t>
                      </a:r>
                      <a:r>
                        <a:rPr lang="en-US" sz="1300" b="1" i="0" u="none" strike="noStrike" kern="1200" baseline="0" dirty="0" smtClean="0">
                          <a:solidFill>
                            <a:srgbClr val="040206"/>
                          </a:solidFill>
                          <a:effectLst/>
                          <a:latin typeface="+mn-lt"/>
                          <a:ea typeface="+mn-ea"/>
                          <a:cs typeface="+mn-cs"/>
                        </a:rPr>
                        <a:t> </a:t>
                      </a:r>
                      <a:r>
                        <a:rPr lang="en-US" sz="1300" b="1" i="0" u="none" strike="noStrike" kern="1200" baseline="0" dirty="0" err="1" smtClean="0">
                          <a:solidFill>
                            <a:srgbClr val="040206"/>
                          </a:solidFill>
                          <a:effectLst/>
                          <a:latin typeface="+mn-lt"/>
                          <a:ea typeface="+mn-ea"/>
                          <a:cs typeface="+mn-cs"/>
                        </a:rPr>
                        <a:t>năm</a:t>
                      </a:r>
                      <a:r>
                        <a:rPr lang="vi-VN" sz="1300" b="1" i="0" u="none" strike="noStrike" dirty="0">
                          <a:solidFill>
                            <a:schemeClr val="tx1"/>
                          </a:solidFill>
                          <a:effectLst/>
                          <a:latin typeface="Times New Roman" panose="02020603050405020304" pitchFamily="18" charset="0"/>
                          <a:cs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539509060"/>
                  </a:ext>
                </a:extLst>
              </a:tr>
              <a:tr h="163135">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Bảo hiểm xã hội tự nguyện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Người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1.450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1.376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109,55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94,90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Đạt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674822755"/>
                  </a:ext>
                </a:extLst>
              </a:tr>
              <a:tr h="163135">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Tạo việc làm mới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Người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2.400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1.932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114,32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80,50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Đạt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4096187983"/>
                  </a:ext>
                </a:extLst>
              </a:tr>
              <a:tr h="163135">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Đào tạo nghề lao động nông thôn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Người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220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519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79,00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235,91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Đạt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428121868"/>
                  </a:ext>
                </a:extLst>
              </a:tr>
              <a:tr h="306532">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Tỷ lệ che phủ rừng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56,8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663858271"/>
                  </a:ext>
                </a:extLst>
              </a:tr>
              <a:tr h="270040">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Tỷ lệ dân cư đô thị sử dụng nước sạch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95,12 - 98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94,74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1" i="0" u="none" strike="noStrike" dirty="0">
                          <a:solidFill>
                            <a:schemeClr val="tx1"/>
                          </a:solidFill>
                          <a:effectLst/>
                          <a:latin typeface="Times New Roman" panose="02020603050405020304" pitchFamily="18" charset="0"/>
                          <a:cs typeface="Times New Roman" panose="02020603050405020304" pitchFamily="18" charset="0"/>
                        </a:rPr>
                        <a:t>10</a:t>
                      </a:r>
                      <a:r>
                        <a:rPr lang="vi-VN" sz="1300" b="1" i="0" u="none" strike="noStrike" dirty="0">
                          <a:solidFill>
                            <a:schemeClr val="tx1"/>
                          </a:solidFill>
                          <a:effectLst/>
                          <a:latin typeface="Times New Roman" panose="02020603050405020304" pitchFamily="18" charset="0"/>
                          <a:cs typeface="Times New Roman" panose="02020603050405020304" pitchFamily="18" charset="0"/>
                        </a:rPr>
                        <a:t>0,92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99,60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Đạt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176705710"/>
                  </a:ext>
                </a:extLst>
              </a:tr>
              <a:tr h="163135">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Tỷ lệ chất thải rắn ở đô thị được thu gom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81-90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300" b="1" i="0" u="none" strike="noStrike" dirty="0">
                          <a:solidFill>
                            <a:schemeClr val="tx1"/>
                          </a:solidFill>
                          <a:effectLst/>
                          <a:latin typeface="Times New Roman" panose="02020603050405020304" pitchFamily="18" charset="0"/>
                          <a:cs typeface="Times New Roman" panose="02020603050405020304" pitchFamily="18" charset="0"/>
                        </a:rPr>
                        <a:t>91</a:t>
                      </a:r>
                      <a:r>
                        <a:rPr lang="vi-VN" sz="1300" b="1" i="0" u="none" strike="noStrike" dirty="0">
                          <a:solidFill>
                            <a:schemeClr val="tx1"/>
                          </a:solidFill>
                          <a:effectLst/>
                          <a:latin typeface="Times New Roman" panose="02020603050405020304" pitchFamily="18" charset="0"/>
                          <a:cs typeface="Times New Roman" panose="02020603050405020304" pitchFamily="18" charset="0"/>
                        </a:rPr>
                        <a:t>,</a:t>
                      </a:r>
                      <a:r>
                        <a:rPr lang="en-US" sz="1300" b="1" i="0" u="none" strike="noStrike" dirty="0">
                          <a:solidFill>
                            <a:schemeClr val="tx1"/>
                          </a:solidFill>
                          <a:effectLst/>
                          <a:latin typeface="Times New Roman" panose="02020603050405020304" pitchFamily="18" charset="0"/>
                          <a:cs typeface="Times New Roman" panose="02020603050405020304" pitchFamily="18" charset="0"/>
                        </a:rPr>
                        <a:t>96</a:t>
                      </a:r>
                      <a:endParaRPr lang="vi-VN"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300" b="1" i="0" u="none" strike="noStrike" dirty="0">
                          <a:solidFill>
                            <a:schemeClr val="tx1"/>
                          </a:solidFill>
                          <a:effectLst/>
                          <a:latin typeface="Times New Roman" panose="02020603050405020304" pitchFamily="18" charset="0"/>
                          <a:cs typeface="Times New Roman" panose="02020603050405020304" pitchFamily="18" charset="0"/>
                        </a:rPr>
                        <a:t>121,80</a:t>
                      </a:r>
                      <a:endParaRPr lang="vi-VN"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300" b="1" i="0" u="none" strike="noStrike" dirty="0">
                          <a:solidFill>
                            <a:schemeClr val="tx1"/>
                          </a:solidFill>
                          <a:effectLst/>
                          <a:latin typeface="Times New Roman" panose="02020603050405020304" pitchFamily="18" charset="0"/>
                          <a:cs typeface="Times New Roman" panose="02020603050405020304" pitchFamily="18" charset="0"/>
                        </a:rPr>
                        <a:t>113,53</a:t>
                      </a:r>
                      <a:endParaRPr lang="vi-VN"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Đạt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527345982"/>
                  </a:ext>
                </a:extLst>
              </a:tr>
              <a:tr h="163135">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Tỷ lệ chất thải rắn ở nông thôn được thu gom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75-77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300" b="1" i="0" u="none" strike="noStrike" dirty="0">
                          <a:solidFill>
                            <a:schemeClr val="tx1"/>
                          </a:solidFill>
                          <a:effectLst/>
                          <a:latin typeface="Times New Roman" panose="02020603050405020304" pitchFamily="18" charset="0"/>
                          <a:cs typeface="Times New Roman" panose="02020603050405020304" pitchFamily="18" charset="0"/>
                        </a:rPr>
                        <a:t>63,19</a:t>
                      </a:r>
                      <a:endParaRPr lang="vi-VN"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300" b="1" i="0" u="none" strike="noStrike" dirty="0">
                          <a:solidFill>
                            <a:schemeClr val="tx1"/>
                          </a:solidFill>
                          <a:effectLst/>
                          <a:latin typeface="Times New Roman" panose="02020603050405020304" pitchFamily="18" charset="0"/>
                          <a:cs typeface="Times New Roman" panose="02020603050405020304" pitchFamily="18" charset="0"/>
                        </a:rPr>
                        <a:t>120,06</a:t>
                      </a:r>
                      <a:endParaRPr lang="vi-VN"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300" b="1" i="0" u="none" strike="noStrike" dirty="0">
                          <a:solidFill>
                            <a:schemeClr val="tx1"/>
                          </a:solidFill>
                          <a:effectLst/>
                          <a:latin typeface="Times New Roman" panose="02020603050405020304" pitchFamily="18" charset="0"/>
                          <a:cs typeface="Times New Roman" panose="02020603050405020304" pitchFamily="18" charset="0"/>
                        </a:rPr>
                        <a:t>82,92</a:t>
                      </a:r>
                      <a:endParaRPr lang="vi-VN"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rgbClr val="C00000"/>
                          </a:solidFill>
                          <a:effectLst/>
                          <a:latin typeface="Times New Roman" panose="02020603050405020304" pitchFamily="18" charset="0"/>
                          <a:cs typeface="Times New Roman" panose="02020603050405020304" pitchFamily="18" charset="0"/>
                        </a:rPr>
                        <a:t>Chưa đạ</a:t>
                      </a:r>
                      <a:r>
                        <a:rPr lang="vi-VN" sz="1300" b="1" i="0" u="none" strike="noStrike" dirty="0">
                          <a:solidFill>
                            <a:schemeClr val="tx1"/>
                          </a:solidFill>
                          <a:effectLst/>
                          <a:latin typeface="Times New Roman" panose="02020603050405020304" pitchFamily="18" charset="0"/>
                          <a:cs typeface="Times New Roman" panose="02020603050405020304" pitchFamily="18" charset="0"/>
                        </a:rPr>
                        <a:t>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959420103"/>
                  </a:ext>
                </a:extLst>
              </a:tr>
              <a:tr h="163135">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Thu hút dự án mới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Dự án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vi-VN"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70,00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Đạt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8874346"/>
                  </a:ext>
                </a:extLst>
              </a:tr>
              <a:tr h="163135">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Phòng chống lấn chiếm đất đai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631446326"/>
                  </a:ext>
                </a:extLst>
              </a:tr>
              <a:tr h="163135">
                <a:tc>
                  <a:txBody>
                    <a:bodyPr/>
                    <a:lstStyle/>
                    <a:p>
                      <a:pPr algn="ctr" fontAlgn="ctr"/>
                      <a:r>
                        <a:rPr lang="vi-VN" sz="1300" b="0" i="0" u="none" strike="noStrike" dirty="0">
                          <a:solidFill>
                            <a:schemeClr val="tx1"/>
                          </a:solidFill>
                          <a:effectLst/>
                          <a:latin typeface="Times New Roman" panose="02020603050405020304" pitchFamily="18" charset="0"/>
                          <a:cs typeface="Times New Roman" panose="02020603050405020304" pitchFamily="18"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dirty="0">
                          <a:solidFill>
                            <a:schemeClr val="tx1"/>
                          </a:solidFill>
                          <a:effectLst/>
                          <a:latin typeface="Times New Roman" panose="02020603050405020304" pitchFamily="18" charset="0"/>
                          <a:cs typeface="Times New Roman" panose="02020603050405020304" pitchFamily="18" charset="0"/>
                        </a:rPr>
                        <a:t>Số vụ vi phạm được giải quyết trong năm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dirty="0">
                          <a:solidFill>
                            <a:schemeClr val="tx1"/>
                          </a:solidFill>
                          <a:effectLst/>
                          <a:latin typeface="Times New Roman" panose="02020603050405020304" pitchFamily="18" charset="0"/>
                          <a:cs typeface="Times New Roman" panose="02020603050405020304" pitchFamily="18" charset="0"/>
                        </a:rPr>
                        <a:t>Số vụ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300" b="1" i="0" u="none" strike="noStrike" dirty="0">
                          <a:solidFill>
                            <a:schemeClr val="tx1"/>
                          </a:solidFill>
                          <a:effectLst/>
                          <a:latin typeface="Times New Roman" panose="02020603050405020304" pitchFamily="18" charset="0"/>
                          <a:cs typeface="Times New Roman" panose="02020603050405020304" pitchFamily="18" charset="0"/>
                        </a:rPr>
                        <a:t>691</a:t>
                      </a:r>
                      <a:endParaRPr lang="vi-VN"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300" b="1" i="0" u="none" strike="noStrike" dirty="0">
                          <a:solidFill>
                            <a:schemeClr val="tx1"/>
                          </a:solidFill>
                          <a:effectLst/>
                          <a:latin typeface="Times New Roman" panose="02020603050405020304" pitchFamily="18" charset="0"/>
                          <a:cs typeface="Times New Roman" panose="02020603050405020304" pitchFamily="18" charset="0"/>
                        </a:rPr>
                        <a:t>577</a:t>
                      </a:r>
                      <a:endParaRPr lang="vi-VN"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vi-VN"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300" b="1" i="0" u="none" strike="noStrike" dirty="0">
                          <a:solidFill>
                            <a:schemeClr val="tx1"/>
                          </a:solidFill>
                          <a:effectLst/>
                          <a:latin typeface="Times New Roman" panose="02020603050405020304" pitchFamily="18" charset="0"/>
                          <a:cs typeface="Times New Roman" panose="02020603050405020304" pitchFamily="18" charset="0"/>
                        </a:rPr>
                        <a:t>83,50</a:t>
                      </a:r>
                      <a:endParaRPr lang="vi-VN"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300" b="1" i="0" u="none" strike="noStrike" dirty="0" err="1">
                          <a:solidFill>
                            <a:srgbClr val="C00000"/>
                          </a:solidFill>
                          <a:effectLst/>
                          <a:latin typeface="Times New Roman" panose="02020603050405020304" pitchFamily="18" charset="0"/>
                          <a:cs typeface="Times New Roman" panose="02020603050405020304" pitchFamily="18" charset="0"/>
                        </a:rPr>
                        <a:t>Chưa</a:t>
                      </a:r>
                      <a:r>
                        <a:rPr lang="en-US" sz="1300" b="1" i="0" u="none" strike="noStrike" dirty="0">
                          <a:solidFill>
                            <a:srgbClr val="C00000"/>
                          </a:solidFill>
                          <a:effectLst/>
                          <a:latin typeface="Times New Roman" panose="02020603050405020304" pitchFamily="18" charset="0"/>
                          <a:cs typeface="Times New Roman" panose="02020603050405020304" pitchFamily="18" charset="0"/>
                        </a:rPr>
                        <a:t> </a:t>
                      </a:r>
                      <a:r>
                        <a:rPr lang="en-US" sz="1300" b="1" i="0" u="none" strike="noStrike" dirty="0" err="1">
                          <a:solidFill>
                            <a:srgbClr val="C00000"/>
                          </a:solidFill>
                          <a:effectLst/>
                          <a:latin typeface="Times New Roman" panose="02020603050405020304" pitchFamily="18" charset="0"/>
                          <a:cs typeface="Times New Roman" panose="02020603050405020304" pitchFamily="18" charset="0"/>
                        </a:rPr>
                        <a:t>đạt</a:t>
                      </a:r>
                      <a:endParaRPr lang="vi-VN" sz="1300" b="1" i="0" u="none" strike="noStrike" dirty="0">
                        <a:solidFill>
                          <a:srgbClr val="C00000"/>
                        </a:solidFill>
                        <a:effectLst/>
                        <a:latin typeface="Times New Roman" panose="02020603050405020304" pitchFamily="18" charset="0"/>
                        <a:cs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560955846"/>
                  </a:ext>
                </a:extLst>
              </a:tr>
              <a:tr h="163135">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Giải phóng mặt bằng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527932158"/>
                  </a:ext>
                </a:extLst>
              </a:tr>
              <a:tr h="591170">
                <a:tc>
                  <a:txBody>
                    <a:bodyPr/>
                    <a:lstStyle/>
                    <a:p>
                      <a:pPr algn="ctr" fontAlgn="ctr"/>
                      <a:r>
                        <a:rPr lang="vi-VN" sz="1300" b="0" i="0" u="none" strike="noStrike" dirty="0">
                          <a:solidFill>
                            <a:schemeClr val="tx1"/>
                          </a:solidFill>
                          <a:effectLst/>
                          <a:latin typeface="Times New Roman" panose="02020603050405020304" pitchFamily="18" charset="0"/>
                          <a:cs typeface="Times New Roman" panose="02020603050405020304" pitchFamily="18"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dirty="0">
                          <a:solidFill>
                            <a:schemeClr val="tx1"/>
                          </a:solidFill>
                          <a:effectLst/>
                          <a:latin typeface="Times New Roman" panose="02020603050405020304" pitchFamily="18" charset="0"/>
                          <a:cs typeface="Times New Roman" panose="02020603050405020304" pitchFamily="18" charset="0"/>
                        </a:rPr>
                        <a:t>Số lượng công trình, dự án hoàn thành GPMB so với tổng số dự án trên địa bàn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dirty="0">
                          <a:solidFill>
                            <a:schemeClr val="tx1"/>
                          </a:solidFill>
                          <a:effectLst/>
                          <a:latin typeface="Times New Roman" panose="02020603050405020304" pitchFamily="18" charset="0"/>
                          <a:cs typeface="Times New Roman" panose="02020603050405020304" pitchFamily="18"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1" i="0" u="none" strike="noStrike" dirty="0">
                          <a:solidFill>
                            <a:schemeClr val="tx1"/>
                          </a:solidFill>
                          <a:effectLst/>
                          <a:latin typeface="Times New Roman" panose="02020603050405020304" pitchFamily="18" charset="0"/>
                          <a:cs typeface="Times New Roman" panose="02020603050405020304" pitchFamily="18" charset="0"/>
                        </a:rPr>
                        <a:t>71,11</a:t>
                      </a:r>
                      <a:endParaRPr lang="vi-VN"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vi-VN"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1" i="0" u="none" strike="noStrike" dirty="0">
                          <a:solidFill>
                            <a:schemeClr val="tx1"/>
                          </a:solidFill>
                          <a:effectLst/>
                          <a:latin typeface="Times New Roman" panose="02020603050405020304" pitchFamily="18" charset="0"/>
                          <a:cs typeface="Times New Roman" panose="02020603050405020304" pitchFamily="18" charset="0"/>
                        </a:rPr>
                        <a:t>142,22</a:t>
                      </a:r>
                      <a:endParaRPr lang="vi-VN"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1" i="0" u="none" strike="noStrike" dirty="0" err="1">
                          <a:solidFill>
                            <a:schemeClr val="tx1"/>
                          </a:solidFill>
                          <a:effectLst/>
                          <a:latin typeface="Times New Roman" panose="02020603050405020304" pitchFamily="18" charset="0"/>
                          <a:cs typeface="Times New Roman" panose="02020603050405020304" pitchFamily="18" charset="0"/>
                        </a:rPr>
                        <a:t>Vượt</a:t>
                      </a:r>
                      <a:endParaRPr lang="vi-VN"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680017043"/>
                  </a:ext>
                </a:extLst>
              </a:tr>
            </a:tbl>
          </a:graphicData>
        </a:graphic>
      </p:graphicFrame>
    </p:spTree>
    <p:extLst>
      <p:ext uri="{BB962C8B-B14F-4D97-AF65-F5344CB8AC3E}">
        <p14:creationId xmlns:p14="http://schemas.microsoft.com/office/powerpoint/2010/main" val="15835884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 xmlns:a16="http://schemas.microsoft.com/office/drawing/2014/main" id="{85B0C6AB-4906-5932-12D4-5FAF7DC72C97}"/>
              </a:ext>
            </a:extLst>
          </p:cNvPr>
          <p:cNvSpPr txBox="1"/>
          <p:nvPr/>
        </p:nvSpPr>
        <p:spPr>
          <a:xfrm>
            <a:off x="2810312" y="-10653"/>
            <a:ext cx="6216242" cy="523220"/>
          </a:xfrm>
          <a:prstGeom prst="rect">
            <a:avLst/>
          </a:prstGeom>
          <a:noFill/>
        </p:spPr>
        <p:txBody>
          <a:bodyPr wrap="square">
            <a:spAutoFit/>
          </a:bodyPr>
          <a:lstStyle/>
          <a:p>
            <a:pPr algn="ctr">
              <a:lnSpc>
                <a:spcPct val="100000"/>
              </a:lnSpc>
            </a:pPr>
            <a:r>
              <a:rPr lang="vi-VN" sz="2800" b="1" dirty="0">
                <a:latin typeface="Times New Roman" panose="02020603050405020304" pitchFamily="18" charset="0"/>
                <a:cs typeface="Times New Roman" panose="02020603050405020304" pitchFamily="18" charset="0"/>
              </a:rPr>
              <a:t>HUYỆN HOÀI ÂN</a:t>
            </a:r>
          </a:p>
        </p:txBody>
      </p:sp>
      <p:graphicFrame>
        <p:nvGraphicFramePr>
          <p:cNvPr id="3" name="Table 2">
            <a:extLst>
              <a:ext uri="{FF2B5EF4-FFF2-40B4-BE49-F238E27FC236}">
                <a16:creationId xmlns="" xmlns:a16="http://schemas.microsoft.com/office/drawing/2014/main" id="{C38B2BC2-DFB3-94A4-7E42-AABFCB9F2ACC}"/>
              </a:ext>
            </a:extLst>
          </p:cNvPr>
          <p:cNvGraphicFramePr>
            <a:graphicFrameLocks noGrp="1"/>
          </p:cNvGraphicFramePr>
          <p:nvPr>
            <p:extLst>
              <p:ext uri="{D42A27DB-BD31-4B8C-83A1-F6EECF244321}">
                <p14:modId xmlns:p14="http://schemas.microsoft.com/office/powerpoint/2010/main" val="2587278931"/>
              </p:ext>
            </p:extLst>
          </p:nvPr>
        </p:nvGraphicFramePr>
        <p:xfrm>
          <a:off x="243671" y="482304"/>
          <a:ext cx="11693863" cy="6231724"/>
        </p:xfrm>
        <a:graphic>
          <a:graphicData uri="http://schemas.openxmlformats.org/drawingml/2006/table">
            <a:tbl>
              <a:tblPr/>
              <a:tblGrid>
                <a:gridCol w="461004">
                  <a:extLst>
                    <a:ext uri="{9D8B030D-6E8A-4147-A177-3AD203B41FA5}">
                      <a16:colId xmlns="" xmlns:a16="http://schemas.microsoft.com/office/drawing/2014/main" val="1985103573"/>
                    </a:ext>
                  </a:extLst>
                </a:gridCol>
                <a:gridCol w="3749879">
                  <a:extLst>
                    <a:ext uri="{9D8B030D-6E8A-4147-A177-3AD203B41FA5}">
                      <a16:colId xmlns="" xmlns:a16="http://schemas.microsoft.com/office/drawing/2014/main" val="1186916609"/>
                    </a:ext>
                  </a:extLst>
                </a:gridCol>
                <a:gridCol w="1015068">
                  <a:extLst>
                    <a:ext uri="{9D8B030D-6E8A-4147-A177-3AD203B41FA5}">
                      <a16:colId xmlns="" xmlns:a16="http://schemas.microsoft.com/office/drawing/2014/main" val="3700635540"/>
                    </a:ext>
                  </a:extLst>
                </a:gridCol>
                <a:gridCol w="1426128">
                  <a:extLst>
                    <a:ext uri="{9D8B030D-6E8A-4147-A177-3AD203B41FA5}">
                      <a16:colId xmlns="" xmlns:a16="http://schemas.microsoft.com/office/drawing/2014/main" val="3372275149"/>
                    </a:ext>
                  </a:extLst>
                </a:gridCol>
                <a:gridCol w="1291905">
                  <a:extLst>
                    <a:ext uri="{9D8B030D-6E8A-4147-A177-3AD203B41FA5}">
                      <a16:colId xmlns="" xmlns:a16="http://schemas.microsoft.com/office/drawing/2014/main" val="409981711"/>
                    </a:ext>
                  </a:extLst>
                </a:gridCol>
                <a:gridCol w="880844">
                  <a:extLst>
                    <a:ext uri="{9D8B030D-6E8A-4147-A177-3AD203B41FA5}">
                      <a16:colId xmlns="" xmlns:a16="http://schemas.microsoft.com/office/drawing/2014/main" val="1610748043"/>
                    </a:ext>
                  </a:extLst>
                </a:gridCol>
                <a:gridCol w="1459684">
                  <a:extLst>
                    <a:ext uri="{9D8B030D-6E8A-4147-A177-3AD203B41FA5}">
                      <a16:colId xmlns="" xmlns:a16="http://schemas.microsoft.com/office/drawing/2014/main" val="129612804"/>
                    </a:ext>
                  </a:extLst>
                </a:gridCol>
                <a:gridCol w="1409351">
                  <a:extLst>
                    <a:ext uri="{9D8B030D-6E8A-4147-A177-3AD203B41FA5}">
                      <a16:colId xmlns="" xmlns:a16="http://schemas.microsoft.com/office/drawing/2014/main" val="130186108"/>
                    </a:ext>
                  </a:extLst>
                </a:gridCol>
              </a:tblGrid>
              <a:tr h="266782">
                <a:tc rowSpan="2">
                  <a:txBody>
                    <a:bodyPr/>
                    <a:lstStyle/>
                    <a:p>
                      <a:pPr algn="ctr" fontAlgn="ctr"/>
                      <a:r>
                        <a:rPr lang="vi-VN" sz="1300" b="1" i="0" u="none" strike="noStrike" dirty="0">
                          <a:solidFill>
                            <a:srgbClr val="000000"/>
                          </a:solidFill>
                          <a:effectLst/>
                          <a:latin typeface="Times New Roman" panose="02020603050405020304" pitchFamily="18" charset="0"/>
                          <a:cs typeface="Times New Roman" panose="02020603050405020304" pitchFamily="18" charset="0"/>
                        </a:rPr>
                        <a:t>STT</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vi-VN" sz="1300" b="1" i="0" u="none" strike="noStrike" dirty="0">
                          <a:solidFill>
                            <a:srgbClr val="000000"/>
                          </a:solidFill>
                          <a:effectLst/>
                          <a:latin typeface="Times New Roman" panose="02020603050405020304" pitchFamily="18" charset="0"/>
                          <a:cs typeface="Times New Roman" panose="02020603050405020304" pitchFamily="18" charset="0"/>
                        </a:rPr>
                        <a:t>Chỉ tiêu</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Đơn vị tính</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vi-VN" sz="1300" b="1" i="0" u="none" strike="noStrike" dirty="0">
                          <a:solidFill>
                            <a:srgbClr val="000000"/>
                          </a:solidFill>
                          <a:effectLst/>
                          <a:latin typeface="Times New Roman" panose="02020603050405020304" pitchFamily="18" charset="0"/>
                          <a:cs typeface="Times New Roman" panose="02020603050405020304" pitchFamily="18" charset="0"/>
                        </a:rPr>
                        <a:t>Kế hoạch năm 2024 UBND tỉnh giao</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vi-VN" sz="1300" b="1" i="0" u="none" strike="noStrike" dirty="0">
                          <a:solidFill>
                            <a:srgbClr val="000000"/>
                          </a:solidFill>
                          <a:effectLst/>
                          <a:latin typeface="Times New Roman" panose="02020603050405020304" pitchFamily="18" charset="0"/>
                          <a:cs typeface="Times New Roman" panose="02020603050405020304" pitchFamily="18" charset="0"/>
                        </a:rPr>
                        <a:t>Lũy kế 9 tháng đầu năm</a:t>
                      </a:r>
                      <a:r>
                        <a:rPr lang="en-US" sz="1300" b="1" i="0" u="none" strike="noStrike" dirty="0">
                          <a:solidFill>
                            <a:srgbClr val="000000"/>
                          </a:solidFill>
                          <a:effectLst/>
                          <a:latin typeface="Times New Roman" panose="02020603050405020304" pitchFamily="18" charset="0"/>
                          <a:cs typeface="Times New Roman" panose="02020603050405020304" pitchFamily="18" charset="0"/>
                        </a:rPr>
                        <a:t> 2024</a:t>
                      </a:r>
                      <a:endParaRPr lang="vi-VN"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Lũy kế 9 tháng đầu năm so với:</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vi-VN"/>
                    </a:p>
                  </a:txBody>
                  <a:tcPr/>
                </a:tc>
                <a:tc rowSpan="2">
                  <a:txBody>
                    <a:bodyPr/>
                    <a:lstStyle/>
                    <a:p>
                      <a:pPr algn="ctr" fontAlgn="ctr"/>
                      <a:r>
                        <a:rPr lang="vi-VN" sz="1300" b="1" i="0" u="none" strike="noStrike" dirty="0">
                          <a:solidFill>
                            <a:srgbClr val="000000"/>
                          </a:solidFill>
                          <a:effectLst/>
                          <a:latin typeface="Times New Roman" panose="02020603050405020304" pitchFamily="18" charset="0"/>
                          <a:cs typeface="Times New Roman" panose="02020603050405020304" pitchFamily="18" charset="0"/>
                        </a:rPr>
                        <a:t>Đánh giá kết quả 9 tháng năm 2024</a:t>
                      </a:r>
                      <a:br>
                        <a:rPr lang="vi-VN" sz="1300" b="1" i="0" u="none" strike="noStrike" dirty="0">
                          <a:solidFill>
                            <a:srgbClr val="000000"/>
                          </a:solidFill>
                          <a:effectLst/>
                          <a:latin typeface="Times New Roman" panose="02020603050405020304" pitchFamily="18" charset="0"/>
                          <a:cs typeface="Times New Roman" panose="02020603050405020304" pitchFamily="18" charset="0"/>
                        </a:rPr>
                      </a:br>
                      <a:r>
                        <a:rPr lang="vi-VN" sz="1300" b="1" i="0" u="none" strike="noStrike" dirty="0">
                          <a:solidFill>
                            <a:srgbClr val="000000"/>
                          </a:solidFill>
                          <a:effectLst/>
                          <a:latin typeface="Times New Roman" panose="02020603050405020304" pitchFamily="18" charset="0"/>
                          <a:cs typeface="Times New Roman" panose="02020603050405020304" pitchFamily="18" charset="0"/>
                        </a:rPr>
                        <a:t>(Đạt, Chưa đạt)</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740032897"/>
                  </a:ext>
                </a:extLst>
              </a:tr>
              <a:tr h="375039">
                <a:tc vMerge="1">
                  <a:txBody>
                    <a:bodyPr/>
                    <a:lstStyle/>
                    <a:p>
                      <a:endParaRPr lang="vi-VN"/>
                    </a:p>
                  </a:txBody>
                  <a:tcPr/>
                </a:tc>
                <a:tc vMerge="1">
                  <a:txBody>
                    <a:bodyPr/>
                    <a:lstStyle/>
                    <a:p>
                      <a:endParaRPr lang="vi-VN"/>
                    </a:p>
                  </a:txBody>
                  <a:tcPr/>
                </a:tc>
                <a:tc vMerge="1">
                  <a:txBody>
                    <a:bodyPr/>
                    <a:lstStyle/>
                    <a:p>
                      <a:endParaRPr lang="vi-VN"/>
                    </a:p>
                  </a:txBody>
                  <a:tcPr/>
                </a:tc>
                <a:tc vMerge="1">
                  <a:txBody>
                    <a:bodyPr/>
                    <a:lstStyle/>
                    <a:p>
                      <a:endParaRPr lang="vi-VN"/>
                    </a:p>
                  </a:txBody>
                  <a:tcPr/>
                </a:tc>
                <a:tc vMerge="1">
                  <a:txBody>
                    <a:bodyPr/>
                    <a:lstStyle/>
                    <a:p>
                      <a:pPr algn="ctr" fontAlgn="ctr"/>
                      <a:endParaRPr lang="vi-VN" sz="800" b="1" i="0" u="none" strike="noStrike" dirty="0">
                        <a:solidFill>
                          <a:srgbClr val="000000"/>
                        </a:solidFill>
                        <a:effectLst/>
                        <a:latin typeface="+mn-lt"/>
                      </a:endParaRPr>
                    </a:p>
                  </a:txBody>
                  <a:tcPr marL="4426" marR="4426" marT="4426"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Cùng kỳ</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Kế hoạch năm 2024 UBND tỉnh giao</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vi-VN"/>
                    </a:p>
                  </a:txBody>
                  <a:tcPr/>
                </a:tc>
                <a:extLst>
                  <a:ext uri="{0D108BD9-81ED-4DB2-BD59-A6C34878D82A}">
                    <a16:rowId xmlns="" xmlns:a16="http://schemas.microsoft.com/office/drawing/2014/main" val="816930711"/>
                  </a:ext>
                </a:extLst>
              </a:tr>
              <a:tr h="230949">
                <a:tc>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1</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dirty="0">
                          <a:solidFill>
                            <a:srgbClr val="000000"/>
                          </a:solidFill>
                          <a:effectLst/>
                          <a:latin typeface="Times New Roman" panose="02020603050405020304" pitchFamily="18" charset="0"/>
                          <a:cs typeface="Times New Roman" panose="02020603050405020304" pitchFamily="18" charset="0"/>
                        </a:rPr>
                        <a:t>Tốc độ tăng giá trị sản phẩm</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rgbClr val="000000"/>
                          </a:solidFill>
                          <a:effectLst/>
                          <a:latin typeface="Times New Roman" panose="02020603050405020304" pitchFamily="18" charset="0"/>
                          <a:cs typeface="Times New Roman" panose="02020603050405020304" pitchFamily="18" charset="0"/>
                        </a:rPr>
                        <a:t>%</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rgbClr val="000000"/>
                          </a:solidFill>
                          <a:effectLst/>
                          <a:latin typeface="Times New Roman" panose="02020603050405020304" pitchFamily="18" charset="0"/>
                          <a:cs typeface="Times New Roman" panose="02020603050405020304" pitchFamily="18" charset="0"/>
                        </a:rPr>
                        <a:t> 6,7-7,2 </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vi-VN"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rgbClr val="000000"/>
                          </a:solidFill>
                          <a:effectLst/>
                          <a:latin typeface="Times New Roman" panose="02020603050405020304" pitchFamily="18" charset="0"/>
                          <a:cs typeface="Times New Roman" panose="02020603050405020304" pitchFamily="18" charset="0"/>
                        </a:rPr>
                        <a:t> </a:t>
                      </a: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rgbClr val="000000"/>
                          </a:solidFill>
                          <a:effectLst/>
                          <a:latin typeface="Times New Roman" panose="02020603050405020304" pitchFamily="18" charset="0"/>
                          <a:cs typeface="Times New Roman" panose="02020603050405020304" pitchFamily="18" charset="0"/>
                        </a:rPr>
                        <a:t> </a:t>
                      </a: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rgbClr val="000000"/>
                          </a:solidFill>
                          <a:effectLst/>
                          <a:latin typeface="Times New Roman" panose="02020603050405020304" pitchFamily="18" charset="0"/>
                          <a:cs typeface="Times New Roman" panose="02020603050405020304" pitchFamily="18" charset="0"/>
                        </a:rPr>
                        <a:t> </a:t>
                      </a: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803324956"/>
                  </a:ext>
                </a:extLst>
              </a:tr>
              <a:tr h="230949">
                <a:tc>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 </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 Nông, lâm, thuỷ sản</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 4,7-5,0 </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vi-VN" sz="1300" b="1" i="0" u="none" strike="noStrike">
                        <a:solidFill>
                          <a:srgbClr val="000000"/>
                        </a:solidFill>
                        <a:effectLst/>
                        <a:latin typeface="Times New Roman" panose="02020603050405020304" pitchFamily="18" charset="0"/>
                        <a:cs typeface="Times New Roman" panose="02020603050405020304" pitchFamily="18" charset="0"/>
                      </a:endParaRP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rgbClr val="000000"/>
                          </a:solidFill>
                          <a:effectLst/>
                          <a:latin typeface="Times New Roman" panose="02020603050405020304" pitchFamily="18" charset="0"/>
                          <a:cs typeface="Times New Roman" panose="02020603050405020304" pitchFamily="18" charset="0"/>
                        </a:rPr>
                        <a:t> </a:t>
                      </a: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rgbClr val="000000"/>
                          </a:solidFill>
                          <a:effectLst/>
                          <a:latin typeface="Times New Roman" panose="02020603050405020304" pitchFamily="18" charset="0"/>
                          <a:cs typeface="Times New Roman" panose="02020603050405020304" pitchFamily="18" charset="0"/>
                        </a:rPr>
                        <a:t> </a:t>
                      </a: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rgbClr val="000000"/>
                          </a:solidFill>
                          <a:effectLst/>
                          <a:latin typeface="Times New Roman" panose="02020603050405020304" pitchFamily="18" charset="0"/>
                          <a:cs typeface="Times New Roman" panose="02020603050405020304" pitchFamily="18" charset="0"/>
                        </a:rPr>
                        <a:t> </a:t>
                      </a: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397250961"/>
                  </a:ext>
                </a:extLst>
              </a:tr>
              <a:tr h="230949">
                <a:tc>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 </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 Công nghiệp và xây dựng</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 11,0-12,1 </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vi-VN"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rgbClr val="000000"/>
                          </a:solidFill>
                          <a:effectLst/>
                          <a:latin typeface="Times New Roman" panose="02020603050405020304" pitchFamily="18" charset="0"/>
                          <a:cs typeface="Times New Roman" panose="02020603050405020304" pitchFamily="18" charset="0"/>
                        </a:rPr>
                        <a:t> </a:t>
                      </a: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rgbClr val="000000"/>
                          </a:solidFill>
                          <a:effectLst/>
                          <a:latin typeface="Times New Roman" panose="02020603050405020304" pitchFamily="18" charset="0"/>
                          <a:cs typeface="Times New Roman" panose="02020603050405020304" pitchFamily="18" charset="0"/>
                        </a:rPr>
                        <a:t> </a:t>
                      </a: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rgbClr val="000000"/>
                          </a:solidFill>
                          <a:effectLst/>
                          <a:latin typeface="Times New Roman" panose="02020603050405020304" pitchFamily="18" charset="0"/>
                          <a:cs typeface="Times New Roman" panose="02020603050405020304" pitchFamily="18" charset="0"/>
                        </a:rPr>
                        <a:t> </a:t>
                      </a: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497730418"/>
                  </a:ext>
                </a:extLst>
              </a:tr>
              <a:tr h="230949">
                <a:tc>
                  <a:txBody>
                    <a:bodyPr/>
                    <a:lstStyle/>
                    <a:p>
                      <a:pPr algn="ctr" fontAlgn="ctr"/>
                      <a:r>
                        <a:rPr lang="vi-VN" sz="1300" b="0" i="1" u="none" strike="noStrike">
                          <a:solidFill>
                            <a:srgbClr val="000000"/>
                          </a:solidFill>
                          <a:effectLst/>
                          <a:latin typeface="Times New Roman" panose="02020603050405020304" pitchFamily="18" charset="0"/>
                          <a:cs typeface="Times New Roman" panose="02020603050405020304" pitchFamily="18" charset="0"/>
                        </a:rPr>
                        <a:t> </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1" u="none" strike="noStrike">
                          <a:solidFill>
                            <a:srgbClr val="000000"/>
                          </a:solidFill>
                          <a:effectLst/>
                          <a:latin typeface="Times New Roman" panose="02020603050405020304" pitchFamily="18" charset="0"/>
                          <a:cs typeface="Times New Roman" panose="02020603050405020304" pitchFamily="18" charset="0"/>
                        </a:rPr>
                        <a:t>     + Công nghiệp</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Times New Roman" panose="02020603050405020304" pitchFamily="18" charset="0"/>
                          <a:cs typeface="Times New Roman" panose="02020603050405020304" pitchFamily="18" charset="0"/>
                        </a:rPr>
                        <a:t>%</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1" u="none" strike="noStrike">
                          <a:solidFill>
                            <a:srgbClr val="000000"/>
                          </a:solidFill>
                          <a:effectLst/>
                          <a:latin typeface="Times New Roman" panose="02020603050405020304" pitchFamily="18" charset="0"/>
                          <a:cs typeface="Times New Roman" panose="02020603050405020304" pitchFamily="18" charset="0"/>
                        </a:rPr>
                        <a:t> 7,6-7,9 </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vi-VN"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rgbClr val="000000"/>
                          </a:solidFill>
                          <a:effectLst/>
                          <a:latin typeface="Times New Roman" panose="02020603050405020304" pitchFamily="18" charset="0"/>
                          <a:cs typeface="Times New Roman" panose="02020603050405020304" pitchFamily="18" charset="0"/>
                        </a:rPr>
                        <a:t> </a:t>
                      </a: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rgbClr val="000000"/>
                          </a:solidFill>
                          <a:effectLst/>
                          <a:latin typeface="Times New Roman" panose="02020603050405020304" pitchFamily="18" charset="0"/>
                          <a:cs typeface="Times New Roman" panose="02020603050405020304" pitchFamily="18" charset="0"/>
                        </a:rPr>
                        <a:t> </a:t>
                      </a: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rgbClr val="000000"/>
                          </a:solidFill>
                          <a:effectLst/>
                          <a:latin typeface="Times New Roman" panose="02020603050405020304" pitchFamily="18" charset="0"/>
                          <a:cs typeface="Times New Roman" panose="02020603050405020304" pitchFamily="18" charset="0"/>
                        </a:rPr>
                        <a:t> </a:t>
                      </a: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069139672"/>
                  </a:ext>
                </a:extLst>
              </a:tr>
              <a:tr h="230949">
                <a:tc>
                  <a:txBody>
                    <a:bodyPr/>
                    <a:lstStyle/>
                    <a:p>
                      <a:pPr algn="ctr" fontAlgn="ctr"/>
                      <a:r>
                        <a:rPr lang="vi-VN" sz="1300" b="0" i="1" u="none" strike="noStrike">
                          <a:solidFill>
                            <a:srgbClr val="000000"/>
                          </a:solidFill>
                          <a:effectLst/>
                          <a:latin typeface="Times New Roman" panose="02020603050405020304" pitchFamily="18" charset="0"/>
                          <a:cs typeface="Times New Roman" panose="02020603050405020304" pitchFamily="18" charset="0"/>
                        </a:rPr>
                        <a:t> </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1" u="none" strike="noStrike">
                          <a:solidFill>
                            <a:srgbClr val="000000"/>
                          </a:solidFill>
                          <a:effectLst/>
                          <a:latin typeface="Times New Roman" panose="02020603050405020304" pitchFamily="18" charset="0"/>
                          <a:cs typeface="Times New Roman" panose="02020603050405020304" pitchFamily="18" charset="0"/>
                        </a:rPr>
                        <a:t>     + Xây dựng</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Times New Roman" panose="02020603050405020304" pitchFamily="18" charset="0"/>
                          <a:cs typeface="Times New Roman" panose="02020603050405020304" pitchFamily="18" charset="0"/>
                        </a:rPr>
                        <a:t>%</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1" u="none" strike="noStrike">
                          <a:solidFill>
                            <a:srgbClr val="000000"/>
                          </a:solidFill>
                          <a:effectLst/>
                          <a:latin typeface="Times New Roman" panose="02020603050405020304" pitchFamily="18" charset="0"/>
                          <a:cs typeface="Times New Roman" panose="02020603050405020304" pitchFamily="18" charset="0"/>
                        </a:rPr>
                        <a:t> 12,3-13,8 </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vi-VN"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rgbClr val="000000"/>
                          </a:solidFill>
                          <a:effectLst/>
                          <a:latin typeface="Times New Roman" panose="02020603050405020304" pitchFamily="18" charset="0"/>
                          <a:cs typeface="Times New Roman" panose="02020603050405020304" pitchFamily="18" charset="0"/>
                        </a:rPr>
                        <a:t> </a:t>
                      </a: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rgbClr val="000000"/>
                          </a:solidFill>
                          <a:effectLst/>
                          <a:latin typeface="Times New Roman" panose="02020603050405020304" pitchFamily="18" charset="0"/>
                          <a:cs typeface="Times New Roman" panose="02020603050405020304" pitchFamily="18" charset="0"/>
                        </a:rPr>
                        <a:t> </a:t>
                      </a: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rgbClr val="000000"/>
                          </a:solidFill>
                          <a:effectLst/>
                          <a:latin typeface="Times New Roman" panose="02020603050405020304" pitchFamily="18" charset="0"/>
                          <a:cs typeface="Times New Roman" panose="02020603050405020304" pitchFamily="18" charset="0"/>
                        </a:rPr>
                        <a:t> </a:t>
                      </a: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739093475"/>
                  </a:ext>
                </a:extLst>
              </a:tr>
              <a:tr h="230949">
                <a:tc>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 </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 Dịch vụ</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 6,7-7,0 </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vi-VN"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rgbClr val="000000"/>
                          </a:solidFill>
                          <a:effectLst/>
                          <a:latin typeface="Times New Roman" panose="02020603050405020304" pitchFamily="18" charset="0"/>
                          <a:cs typeface="Times New Roman" panose="02020603050405020304" pitchFamily="18" charset="0"/>
                        </a:rPr>
                        <a:t> </a:t>
                      </a: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rgbClr val="000000"/>
                          </a:solidFill>
                          <a:effectLst/>
                          <a:latin typeface="Times New Roman" panose="02020603050405020304" pitchFamily="18" charset="0"/>
                          <a:cs typeface="Times New Roman" panose="02020603050405020304" pitchFamily="18" charset="0"/>
                        </a:rPr>
                        <a:t> </a:t>
                      </a: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rgbClr val="000000"/>
                          </a:solidFill>
                          <a:effectLst/>
                          <a:latin typeface="Times New Roman" panose="02020603050405020304" pitchFamily="18" charset="0"/>
                          <a:cs typeface="Times New Roman" panose="02020603050405020304" pitchFamily="18" charset="0"/>
                        </a:rPr>
                        <a:t> </a:t>
                      </a: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043570041"/>
                  </a:ext>
                </a:extLst>
              </a:tr>
              <a:tr h="230949">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2</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Kim ngạch xuất khẩu </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Triệu USD</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         12,00 </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1,9</a:t>
                      </a: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 27,3</a:t>
                      </a: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 15,8</a:t>
                      </a: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 </a:t>
                      </a: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53510510"/>
                  </a:ext>
                </a:extLst>
              </a:tr>
              <a:tr h="230949">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3</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Tổng thu ngân sách trên địa bàn</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Tỷ đồng</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         </a:t>
                      </a:r>
                      <a:r>
                        <a:rPr lang="vi-VN" sz="1300" b="1" i="0" u="none" strike="noStrike" dirty="0">
                          <a:solidFill>
                            <a:schemeClr val="tx1"/>
                          </a:solidFill>
                          <a:effectLst/>
                          <a:latin typeface="Times New Roman" panose="02020603050405020304" pitchFamily="18" charset="0"/>
                          <a:cs typeface="Times New Roman" panose="02020603050405020304" pitchFamily="18" charset="0"/>
                        </a:rPr>
                        <a:t>104.479 </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85.527,00</a:t>
                      </a: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70,20</a:t>
                      </a: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81,86</a:t>
                      </a: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 </a:t>
                      </a:r>
                      <a:r>
                        <a:rPr lang="en-US" sz="1300" b="1" i="0" u="none" strike="noStrike" dirty="0" err="1">
                          <a:solidFill>
                            <a:schemeClr val="tx1"/>
                          </a:solidFill>
                          <a:effectLst/>
                          <a:latin typeface="Times New Roman" panose="02020603050405020304" pitchFamily="18" charset="0"/>
                          <a:cs typeface="Times New Roman" panose="02020603050405020304" pitchFamily="18" charset="0"/>
                        </a:rPr>
                        <a:t>Đạt</a:t>
                      </a:r>
                      <a:endParaRPr lang="vi-VN"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910974703"/>
                  </a:ext>
                </a:extLst>
              </a:tr>
              <a:tr h="123361">
                <a:tc>
                  <a:txBody>
                    <a:bodyPr/>
                    <a:lstStyle/>
                    <a:p>
                      <a:pPr algn="ctr" fontAlgn="ctr"/>
                      <a:r>
                        <a:rPr lang="vi-VN" sz="1300" b="0" i="1" u="none" strike="noStrike" dirty="0">
                          <a:solidFill>
                            <a:schemeClr val="tx1"/>
                          </a:solidFill>
                          <a:effectLst/>
                          <a:latin typeface="Times New Roman" panose="02020603050405020304" pitchFamily="18" charset="0"/>
                          <a:cs typeface="Times New Roman" panose="02020603050405020304" pitchFamily="18" charset="0"/>
                        </a:rPr>
                        <a:t> </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300" b="0" i="1" u="none" strike="noStrike" dirty="0">
                          <a:solidFill>
                            <a:schemeClr val="tx1"/>
                          </a:solidFill>
                          <a:effectLst/>
                          <a:latin typeface="Times New Roman" panose="02020603050405020304" pitchFamily="18" charset="0"/>
                          <a:cs typeface="Times New Roman" panose="02020603050405020304" pitchFamily="18" charset="0"/>
                        </a:rPr>
                        <a:t>- Thu tiền sử dụng đất</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300" b="0" i="1" u="none" strike="noStrike" dirty="0">
                          <a:solidFill>
                            <a:schemeClr val="tx1"/>
                          </a:solidFill>
                          <a:effectLst/>
                          <a:latin typeface="Times New Roman" panose="02020603050405020304" pitchFamily="18" charset="0"/>
                          <a:cs typeface="Times New Roman" panose="02020603050405020304" pitchFamily="18" charset="0"/>
                        </a:rPr>
                        <a:t>Tỷ đồng</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300" b="1" i="1" u="none" strike="noStrike" dirty="0">
                          <a:solidFill>
                            <a:schemeClr val="tx1"/>
                          </a:solidFill>
                          <a:effectLst/>
                          <a:latin typeface="Times New Roman" panose="02020603050405020304" pitchFamily="18" charset="0"/>
                          <a:cs typeface="Times New Roman" panose="02020603050405020304" pitchFamily="18" charset="0"/>
                        </a:rPr>
                        <a:t>         50.000 </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1" u="none" strike="noStrike" dirty="0">
                          <a:solidFill>
                            <a:schemeClr val="tx1"/>
                          </a:solidFill>
                          <a:effectLst/>
                          <a:latin typeface="Times New Roman" panose="02020603050405020304" pitchFamily="18" charset="0"/>
                          <a:cs typeface="Times New Roman" panose="02020603050405020304" pitchFamily="18" charset="0"/>
                        </a:rPr>
                        <a:t>33.450,00</a:t>
                      </a: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1" u="none" strike="noStrike" dirty="0">
                          <a:solidFill>
                            <a:schemeClr val="tx1"/>
                          </a:solidFill>
                          <a:effectLst/>
                          <a:latin typeface="Times New Roman" panose="02020603050405020304" pitchFamily="18" charset="0"/>
                          <a:cs typeface="Times New Roman" panose="02020603050405020304" pitchFamily="18" charset="0"/>
                        </a:rPr>
                        <a:t>46,60</a:t>
                      </a: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1" u="none" strike="noStrike" dirty="0">
                          <a:solidFill>
                            <a:schemeClr val="tx1"/>
                          </a:solidFill>
                          <a:effectLst/>
                          <a:latin typeface="Times New Roman" panose="02020603050405020304" pitchFamily="18" charset="0"/>
                          <a:cs typeface="Times New Roman" panose="02020603050405020304" pitchFamily="18" charset="0"/>
                        </a:rPr>
                        <a:t>66,90</a:t>
                      </a: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1" u="none" strike="noStrike" dirty="0">
                          <a:solidFill>
                            <a:srgbClr val="C00000"/>
                          </a:solidFill>
                          <a:effectLst/>
                          <a:latin typeface="Times New Roman" panose="02020603050405020304" pitchFamily="18" charset="0"/>
                          <a:cs typeface="Times New Roman" panose="02020603050405020304" pitchFamily="18" charset="0"/>
                        </a:rPr>
                        <a:t> </a:t>
                      </a:r>
                      <a:r>
                        <a:rPr lang="en-US" sz="1300" b="1" i="1" u="none" strike="noStrike" dirty="0" err="1">
                          <a:solidFill>
                            <a:srgbClr val="C00000"/>
                          </a:solidFill>
                          <a:effectLst/>
                          <a:latin typeface="Times New Roman" panose="02020603050405020304" pitchFamily="18" charset="0"/>
                          <a:cs typeface="Times New Roman" panose="02020603050405020304" pitchFamily="18" charset="0"/>
                        </a:rPr>
                        <a:t>Chưa</a:t>
                      </a:r>
                      <a:r>
                        <a:rPr lang="en-US" sz="1300" b="1" i="1" u="none" strike="noStrike" dirty="0">
                          <a:solidFill>
                            <a:srgbClr val="C00000"/>
                          </a:solidFill>
                          <a:effectLst/>
                          <a:latin typeface="Times New Roman" panose="02020603050405020304" pitchFamily="18" charset="0"/>
                          <a:cs typeface="Times New Roman" panose="02020603050405020304" pitchFamily="18" charset="0"/>
                        </a:rPr>
                        <a:t> </a:t>
                      </a:r>
                      <a:r>
                        <a:rPr lang="en-US" sz="1300" b="1" i="1" u="none" strike="noStrike" dirty="0" err="1">
                          <a:solidFill>
                            <a:srgbClr val="C00000"/>
                          </a:solidFill>
                          <a:effectLst/>
                          <a:latin typeface="Times New Roman" panose="02020603050405020304" pitchFamily="18" charset="0"/>
                          <a:cs typeface="Times New Roman" panose="02020603050405020304" pitchFamily="18" charset="0"/>
                        </a:rPr>
                        <a:t>đạt</a:t>
                      </a:r>
                      <a:endParaRPr lang="en-US" sz="1300" b="1" i="1" u="none" strike="noStrike" dirty="0">
                        <a:solidFill>
                          <a:srgbClr val="C00000"/>
                        </a:solidFill>
                        <a:effectLst/>
                        <a:latin typeface="Times New Roman" panose="02020603050405020304" pitchFamily="18" charset="0"/>
                        <a:cs typeface="Times New Roman" panose="02020603050405020304" pitchFamily="18" charset="0"/>
                      </a:endParaRP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403592030"/>
                  </a:ext>
                </a:extLst>
              </a:tr>
              <a:tr h="266782">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4</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Doanh thu bán lẻ hàng hóa và dịch vụ</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Tỷ đồng</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3.953,0</a:t>
                      </a: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3.184,80</a:t>
                      </a: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113,11</a:t>
                      </a: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80,57</a:t>
                      </a: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 </a:t>
                      </a:r>
                      <a:r>
                        <a:rPr lang="en-US" sz="1300" b="1" i="0" u="none" strike="noStrike" dirty="0" err="1">
                          <a:solidFill>
                            <a:schemeClr val="tx1"/>
                          </a:solidFill>
                          <a:effectLst/>
                          <a:latin typeface="Times New Roman" panose="02020603050405020304" pitchFamily="18" charset="0"/>
                          <a:cs typeface="Times New Roman" panose="02020603050405020304" pitchFamily="18" charset="0"/>
                        </a:rPr>
                        <a:t>Đạt</a:t>
                      </a:r>
                      <a:endParaRPr lang="vi-VN"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500522138"/>
                  </a:ext>
                </a:extLst>
              </a:tr>
              <a:tr h="137358">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5</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Tỷ lệ dân số tham gia bảo hiểm y tế</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94,01</a:t>
                      </a: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93,70</a:t>
                      </a: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100,18</a:t>
                      </a: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99,67</a:t>
                      </a: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300" b="1" i="0" u="none" strike="noStrike" dirty="0" err="1">
                          <a:solidFill>
                            <a:schemeClr val="tx1"/>
                          </a:solidFill>
                          <a:effectLst/>
                          <a:latin typeface="Times New Roman" panose="02020603050405020304" pitchFamily="18" charset="0"/>
                          <a:cs typeface="Times New Roman" panose="02020603050405020304" pitchFamily="18" charset="0"/>
                        </a:rPr>
                        <a:t>Vượt</a:t>
                      </a:r>
                      <a:endParaRPr lang="vi-VN"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567495957"/>
                  </a:ext>
                </a:extLst>
              </a:tr>
              <a:tr h="169704">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6</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Tỷ lệ trẻ em dưới 5 tuổi suy dinh dưỡng thể nhẹ cân </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7,00</a:t>
                      </a: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 </a:t>
                      </a: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 </a:t>
                      </a: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 </a:t>
                      </a: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300" b="1" i="0" u="none" strike="noStrike" dirty="0" err="1">
                          <a:solidFill>
                            <a:schemeClr val="tx1"/>
                          </a:solidFill>
                          <a:effectLst/>
                          <a:latin typeface="Times New Roman" panose="02020603050405020304" pitchFamily="18" charset="0"/>
                          <a:cs typeface="Times New Roman" panose="02020603050405020304" pitchFamily="18" charset="0"/>
                        </a:rPr>
                        <a:t>Đánh</a:t>
                      </a:r>
                      <a:r>
                        <a:rPr lang="en-US" sz="1300" b="1" i="0" u="none" strike="noStrike" dirty="0">
                          <a:solidFill>
                            <a:schemeClr val="tx1"/>
                          </a:solidFill>
                          <a:effectLst/>
                          <a:latin typeface="Times New Roman" panose="02020603050405020304" pitchFamily="18" charset="0"/>
                          <a:cs typeface="Times New Roman" panose="02020603050405020304" pitchFamily="18" charset="0"/>
                        </a:rPr>
                        <a:t> </a:t>
                      </a:r>
                      <a:r>
                        <a:rPr lang="en-US" sz="1300" b="1" i="0" u="none" strike="noStrike" dirty="0" err="1">
                          <a:solidFill>
                            <a:schemeClr val="tx1"/>
                          </a:solidFill>
                          <a:effectLst/>
                          <a:latin typeface="Times New Roman" panose="02020603050405020304" pitchFamily="18" charset="0"/>
                          <a:cs typeface="Times New Roman" panose="02020603050405020304" pitchFamily="18" charset="0"/>
                        </a:rPr>
                        <a:t>giá</a:t>
                      </a:r>
                      <a:r>
                        <a:rPr lang="en-US" sz="1300" b="1" i="0" u="none" strike="noStrike" dirty="0">
                          <a:solidFill>
                            <a:schemeClr val="tx1"/>
                          </a:solidFill>
                          <a:effectLst/>
                          <a:latin typeface="Times New Roman" panose="02020603050405020304" pitchFamily="18" charset="0"/>
                          <a:cs typeface="Times New Roman" panose="02020603050405020304" pitchFamily="18" charset="0"/>
                        </a:rPr>
                        <a:t> </a:t>
                      </a:r>
                      <a:r>
                        <a:rPr lang="en-US" sz="1300" b="1" i="0" u="none" strike="noStrike" dirty="0" err="1">
                          <a:solidFill>
                            <a:schemeClr val="tx1"/>
                          </a:solidFill>
                          <a:effectLst/>
                          <a:latin typeface="Times New Roman" panose="02020603050405020304" pitchFamily="18" charset="0"/>
                          <a:cs typeface="Times New Roman" panose="02020603050405020304" pitchFamily="18" charset="0"/>
                        </a:rPr>
                        <a:t>cuối</a:t>
                      </a:r>
                      <a:r>
                        <a:rPr lang="en-US" sz="1300" b="1" i="0" u="none" strike="noStrike" dirty="0">
                          <a:solidFill>
                            <a:schemeClr val="tx1"/>
                          </a:solidFill>
                          <a:effectLst/>
                          <a:latin typeface="Times New Roman" panose="02020603050405020304" pitchFamily="18" charset="0"/>
                          <a:cs typeface="Times New Roman" panose="02020603050405020304" pitchFamily="18" charset="0"/>
                        </a:rPr>
                        <a:t> </a:t>
                      </a:r>
                      <a:r>
                        <a:rPr lang="en-US" sz="1300" b="1" i="0" u="none" strike="noStrike" dirty="0" err="1">
                          <a:solidFill>
                            <a:schemeClr val="tx1"/>
                          </a:solidFill>
                          <a:effectLst/>
                          <a:latin typeface="Times New Roman" panose="02020603050405020304" pitchFamily="18" charset="0"/>
                          <a:cs typeface="Times New Roman" panose="02020603050405020304" pitchFamily="18" charset="0"/>
                        </a:rPr>
                        <a:t>năm</a:t>
                      </a:r>
                      <a:r>
                        <a:rPr lang="vi-VN" sz="1300" b="1" i="0" u="none" strike="noStrike" dirty="0">
                          <a:solidFill>
                            <a:schemeClr val="tx1"/>
                          </a:solidFill>
                          <a:effectLst/>
                          <a:latin typeface="Times New Roman" panose="02020603050405020304" pitchFamily="18" charset="0"/>
                          <a:cs typeface="Times New Roman" panose="02020603050405020304" pitchFamily="18" charset="0"/>
                        </a:rPr>
                        <a:t> </a:t>
                      </a: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50931553"/>
                  </a:ext>
                </a:extLst>
              </a:tr>
              <a:tr h="136101">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7</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Giảm tỷ lệ nghèo đa chiều</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2,61</a:t>
                      </a: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 </a:t>
                      </a: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 </a:t>
                      </a: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 </a:t>
                      </a: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 </a:t>
                      </a:r>
                      <a:r>
                        <a:rPr lang="en-US" sz="1300" b="1" i="0" u="none" strike="noStrike" dirty="0" err="1">
                          <a:solidFill>
                            <a:schemeClr val="tx1"/>
                          </a:solidFill>
                          <a:effectLst/>
                          <a:latin typeface="Times New Roman" panose="02020603050405020304" pitchFamily="18" charset="0"/>
                          <a:cs typeface="Times New Roman" panose="02020603050405020304" pitchFamily="18" charset="0"/>
                        </a:rPr>
                        <a:t>Đánh</a:t>
                      </a:r>
                      <a:r>
                        <a:rPr lang="en-US" sz="1300" b="1" i="0" u="none" strike="noStrike" dirty="0">
                          <a:solidFill>
                            <a:schemeClr val="tx1"/>
                          </a:solidFill>
                          <a:effectLst/>
                          <a:latin typeface="Times New Roman" panose="02020603050405020304" pitchFamily="18" charset="0"/>
                          <a:cs typeface="Times New Roman" panose="02020603050405020304" pitchFamily="18" charset="0"/>
                        </a:rPr>
                        <a:t> </a:t>
                      </a:r>
                      <a:r>
                        <a:rPr lang="en-US" sz="1300" b="1" i="0" u="none" strike="noStrike" dirty="0" err="1">
                          <a:solidFill>
                            <a:schemeClr val="tx1"/>
                          </a:solidFill>
                          <a:effectLst/>
                          <a:latin typeface="Times New Roman" panose="02020603050405020304" pitchFamily="18" charset="0"/>
                          <a:cs typeface="Times New Roman" panose="02020603050405020304" pitchFamily="18" charset="0"/>
                        </a:rPr>
                        <a:t>giá</a:t>
                      </a:r>
                      <a:r>
                        <a:rPr lang="en-US" sz="1300" b="1" i="0" u="none" strike="noStrike" dirty="0">
                          <a:solidFill>
                            <a:schemeClr val="tx1"/>
                          </a:solidFill>
                          <a:effectLst/>
                          <a:latin typeface="Times New Roman" panose="02020603050405020304" pitchFamily="18" charset="0"/>
                          <a:cs typeface="Times New Roman" panose="02020603050405020304" pitchFamily="18" charset="0"/>
                        </a:rPr>
                        <a:t> </a:t>
                      </a:r>
                      <a:r>
                        <a:rPr lang="en-US" sz="1300" b="1" i="0" u="none" strike="noStrike" dirty="0" err="1">
                          <a:solidFill>
                            <a:schemeClr val="tx1"/>
                          </a:solidFill>
                          <a:effectLst/>
                          <a:latin typeface="Times New Roman" panose="02020603050405020304" pitchFamily="18" charset="0"/>
                          <a:cs typeface="Times New Roman" panose="02020603050405020304" pitchFamily="18" charset="0"/>
                        </a:rPr>
                        <a:t>cuối</a:t>
                      </a:r>
                      <a:r>
                        <a:rPr lang="en-US" sz="1300" b="1" i="0" u="none" strike="noStrike" dirty="0">
                          <a:solidFill>
                            <a:schemeClr val="tx1"/>
                          </a:solidFill>
                          <a:effectLst/>
                          <a:latin typeface="Times New Roman" panose="02020603050405020304" pitchFamily="18" charset="0"/>
                          <a:cs typeface="Times New Roman" panose="02020603050405020304" pitchFamily="18" charset="0"/>
                        </a:rPr>
                        <a:t> </a:t>
                      </a:r>
                      <a:r>
                        <a:rPr lang="en-US" sz="1300" b="1" i="0" u="none" strike="noStrike" dirty="0" err="1">
                          <a:solidFill>
                            <a:schemeClr val="tx1"/>
                          </a:solidFill>
                          <a:effectLst/>
                          <a:latin typeface="Times New Roman" panose="02020603050405020304" pitchFamily="18" charset="0"/>
                          <a:cs typeface="Times New Roman" panose="02020603050405020304" pitchFamily="18" charset="0"/>
                        </a:rPr>
                        <a:t>năm</a:t>
                      </a:r>
                      <a:endParaRPr lang="vi-VN"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16770560"/>
                  </a:ext>
                </a:extLst>
              </a:tr>
              <a:tr h="136101">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8</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Bảo hiểm xã hội tự nguyện</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Người</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1.600</a:t>
                      </a: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1.595,00</a:t>
                      </a: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100,95</a:t>
                      </a: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99,69</a:t>
                      </a: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 </a:t>
                      </a:r>
                      <a:r>
                        <a:rPr lang="en-US" sz="1300" b="1" i="0" u="none" strike="noStrike" dirty="0" err="1">
                          <a:solidFill>
                            <a:schemeClr val="tx1"/>
                          </a:solidFill>
                          <a:effectLst/>
                          <a:latin typeface="Times New Roman" panose="02020603050405020304" pitchFamily="18" charset="0"/>
                          <a:cs typeface="Times New Roman" panose="02020603050405020304" pitchFamily="18" charset="0"/>
                        </a:rPr>
                        <a:t>Đạt</a:t>
                      </a:r>
                      <a:endParaRPr lang="vi-VN"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523518645"/>
                  </a:ext>
                </a:extLst>
              </a:tr>
              <a:tr h="136101">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9</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Tạo việc làm mới</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Người</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2.700</a:t>
                      </a: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2.182,00</a:t>
                      </a: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112,30</a:t>
                      </a: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80,81</a:t>
                      </a: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 </a:t>
                      </a:r>
                      <a:r>
                        <a:rPr lang="en-US" sz="1300" b="1" i="0" u="none" strike="noStrike" dirty="0" err="1">
                          <a:solidFill>
                            <a:schemeClr val="tx1"/>
                          </a:solidFill>
                          <a:effectLst/>
                          <a:latin typeface="Times New Roman" panose="02020603050405020304" pitchFamily="18" charset="0"/>
                          <a:cs typeface="Times New Roman" panose="02020603050405020304" pitchFamily="18" charset="0"/>
                        </a:rPr>
                        <a:t>Đạt</a:t>
                      </a:r>
                      <a:endParaRPr lang="vi-VN"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607419128"/>
                  </a:ext>
                </a:extLst>
              </a:tr>
              <a:tr h="136101">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10</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Đào tạo nghề lao động nông thôn</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Người</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245</a:t>
                      </a: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230,00</a:t>
                      </a: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92,37</a:t>
                      </a: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93,88</a:t>
                      </a: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 </a:t>
                      </a:r>
                      <a:r>
                        <a:rPr lang="en-US" sz="1300" b="1" i="0" u="none" strike="noStrike" dirty="0" err="1">
                          <a:solidFill>
                            <a:schemeClr val="tx1"/>
                          </a:solidFill>
                          <a:effectLst/>
                          <a:latin typeface="Times New Roman" panose="02020603050405020304" pitchFamily="18" charset="0"/>
                          <a:cs typeface="Times New Roman" panose="02020603050405020304" pitchFamily="18" charset="0"/>
                        </a:rPr>
                        <a:t>Đạt</a:t>
                      </a:r>
                      <a:endParaRPr lang="vi-VN"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404970975"/>
                  </a:ext>
                </a:extLst>
              </a:tr>
              <a:tr h="136101">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11</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Tỷ lệ che phủ rừng</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67,30</a:t>
                      </a: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67,10</a:t>
                      </a: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100,60</a:t>
                      </a: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99,70</a:t>
                      </a: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 </a:t>
                      </a:r>
                      <a:r>
                        <a:rPr lang="en-US" sz="1300" b="1" i="0" u="none" strike="noStrike" dirty="0" err="1">
                          <a:solidFill>
                            <a:schemeClr val="tx1"/>
                          </a:solidFill>
                          <a:effectLst/>
                          <a:latin typeface="Times New Roman" panose="02020603050405020304" pitchFamily="18" charset="0"/>
                          <a:cs typeface="Times New Roman" panose="02020603050405020304" pitchFamily="18" charset="0"/>
                        </a:rPr>
                        <a:t>Đạt</a:t>
                      </a:r>
                      <a:endParaRPr lang="vi-VN"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791948293"/>
                  </a:ext>
                </a:extLst>
              </a:tr>
              <a:tr h="128886">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12</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Tỷ lệ dân cư đô thị sử dụng nước sạch</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98,10</a:t>
                      </a: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98,60</a:t>
                      </a: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101,50</a:t>
                      </a: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100,51</a:t>
                      </a: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 </a:t>
                      </a:r>
                      <a:r>
                        <a:rPr lang="en-US" sz="1300" b="1" i="0" u="none" strike="noStrike" dirty="0" err="1">
                          <a:solidFill>
                            <a:schemeClr val="tx1"/>
                          </a:solidFill>
                          <a:effectLst/>
                          <a:latin typeface="Times New Roman" panose="02020603050405020304" pitchFamily="18" charset="0"/>
                          <a:cs typeface="Times New Roman" panose="02020603050405020304" pitchFamily="18" charset="0"/>
                        </a:rPr>
                        <a:t>Vượt</a:t>
                      </a:r>
                      <a:endParaRPr lang="vi-VN"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4055616372"/>
                  </a:ext>
                </a:extLst>
              </a:tr>
              <a:tr h="144454">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13</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Tỷ lệ chất thải rắn ở đô thị được thu gom</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69,00</a:t>
                      </a: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300" b="1" i="0" u="none" strike="noStrike" dirty="0">
                          <a:solidFill>
                            <a:schemeClr val="tx1"/>
                          </a:solidFill>
                          <a:effectLst/>
                          <a:latin typeface="Times New Roman" panose="02020603050405020304" pitchFamily="18" charset="0"/>
                          <a:cs typeface="Times New Roman" panose="02020603050405020304" pitchFamily="18" charset="0"/>
                        </a:rPr>
                        <a:t>65,83</a:t>
                      </a:r>
                      <a:endParaRPr lang="vi-VN"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300" b="1" i="0" u="none" strike="noStrike" dirty="0">
                          <a:solidFill>
                            <a:schemeClr val="tx1"/>
                          </a:solidFill>
                          <a:effectLst/>
                          <a:latin typeface="Times New Roman" panose="02020603050405020304" pitchFamily="18" charset="0"/>
                          <a:cs typeface="Times New Roman" panose="02020603050405020304" pitchFamily="18" charset="0"/>
                        </a:rPr>
                        <a:t>108,85</a:t>
                      </a:r>
                      <a:endParaRPr lang="vi-VN"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300" b="1" i="0" u="none" strike="noStrike" dirty="0">
                          <a:solidFill>
                            <a:schemeClr val="tx1"/>
                          </a:solidFill>
                          <a:effectLst/>
                          <a:latin typeface="Times New Roman" panose="02020603050405020304" pitchFamily="18" charset="0"/>
                          <a:cs typeface="Times New Roman" panose="02020603050405020304" pitchFamily="18" charset="0"/>
                        </a:rPr>
                        <a:t>95,40</a:t>
                      </a:r>
                      <a:endParaRPr lang="vi-VN"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 </a:t>
                      </a:r>
                      <a:r>
                        <a:rPr lang="en-US" sz="1300" b="1" i="0" u="none" strike="noStrike" dirty="0" err="1">
                          <a:solidFill>
                            <a:schemeClr val="tx1"/>
                          </a:solidFill>
                          <a:effectLst/>
                          <a:latin typeface="Times New Roman" panose="02020603050405020304" pitchFamily="18" charset="0"/>
                          <a:cs typeface="Times New Roman" panose="02020603050405020304" pitchFamily="18" charset="0"/>
                        </a:rPr>
                        <a:t>Đạt</a:t>
                      </a:r>
                      <a:endParaRPr lang="vi-VN"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4261714778"/>
                  </a:ext>
                </a:extLst>
              </a:tr>
              <a:tr h="213592">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14</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Tỷ lệ chất thải rắn ở nông thôn được thu gom</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55,00</a:t>
                      </a: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300" b="1" i="0" u="none" strike="noStrike" dirty="0">
                          <a:solidFill>
                            <a:schemeClr val="tx1"/>
                          </a:solidFill>
                          <a:effectLst/>
                          <a:latin typeface="Times New Roman" panose="02020603050405020304" pitchFamily="18" charset="0"/>
                          <a:cs typeface="Times New Roman" panose="02020603050405020304" pitchFamily="18" charset="0"/>
                        </a:rPr>
                        <a:t>43,09</a:t>
                      </a:r>
                      <a:endParaRPr lang="vi-VN"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300" b="1" i="0" u="none" strike="noStrike" dirty="0">
                          <a:solidFill>
                            <a:schemeClr val="tx1"/>
                          </a:solidFill>
                          <a:effectLst/>
                          <a:latin typeface="Times New Roman" panose="02020603050405020304" pitchFamily="18" charset="0"/>
                          <a:cs typeface="Times New Roman" panose="02020603050405020304" pitchFamily="18" charset="0"/>
                        </a:rPr>
                        <a:t>119,33</a:t>
                      </a:r>
                      <a:endParaRPr lang="vi-VN"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300" b="1" i="0" u="none" strike="noStrike" dirty="0">
                          <a:solidFill>
                            <a:schemeClr val="tx1"/>
                          </a:solidFill>
                          <a:effectLst/>
                          <a:latin typeface="Times New Roman" panose="02020603050405020304" pitchFamily="18" charset="0"/>
                          <a:cs typeface="Times New Roman" panose="02020603050405020304" pitchFamily="18" charset="0"/>
                        </a:rPr>
                        <a:t>78,35</a:t>
                      </a:r>
                      <a:endParaRPr lang="vi-VN"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 </a:t>
                      </a:r>
                      <a:r>
                        <a:rPr lang="en-US" sz="1300" b="1" i="0" u="none" strike="noStrike" dirty="0" err="1">
                          <a:solidFill>
                            <a:schemeClr val="tx1"/>
                          </a:solidFill>
                          <a:effectLst/>
                          <a:latin typeface="Times New Roman" panose="02020603050405020304" pitchFamily="18" charset="0"/>
                          <a:cs typeface="Times New Roman" panose="02020603050405020304" pitchFamily="18" charset="0"/>
                        </a:rPr>
                        <a:t>Đạt</a:t>
                      </a:r>
                      <a:endParaRPr lang="vi-VN"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407797077"/>
                  </a:ext>
                </a:extLst>
              </a:tr>
              <a:tr h="136101">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15</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Thu hút dự án mới</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Dự án</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4</a:t>
                      </a: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 </a:t>
                      </a:r>
                      <a:r>
                        <a:rPr lang="en-US" sz="1300" b="1" i="0" u="none" strike="noStrike" dirty="0">
                          <a:solidFill>
                            <a:schemeClr val="tx1"/>
                          </a:solidFill>
                          <a:effectLst/>
                          <a:latin typeface="Times New Roman" panose="02020603050405020304" pitchFamily="18" charset="0"/>
                          <a:cs typeface="Times New Roman" panose="02020603050405020304" pitchFamily="18" charset="0"/>
                        </a:rPr>
                        <a:t>0</a:t>
                      </a:r>
                      <a:endParaRPr lang="vi-VN"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 </a:t>
                      </a: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 </a:t>
                      </a:r>
                      <a:r>
                        <a:rPr lang="en-US" sz="1300" b="1" i="0" u="none" strike="noStrike" dirty="0">
                          <a:solidFill>
                            <a:schemeClr val="tx1"/>
                          </a:solidFill>
                          <a:effectLst/>
                          <a:latin typeface="Times New Roman" panose="02020603050405020304" pitchFamily="18" charset="0"/>
                          <a:cs typeface="Times New Roman" panose="02020603050405020304" pitchFamily="18" charset="0"/>
                        </a:rPr>
                        <a:t>0</a:t>
                      </a:r>
                      <a:endParaRPr lang="vi-VN"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rgbClr val="C00000"/>
                          </a:solidFill>
                          <a:effectLst/>
                          <a:latin typeface="Times New Roman" panose="02020603050405020304" pitchFamily="18" charset="0"/>
                          <a:cs typeface="Times New Roman" panose="02020603050405020304" pitchFamily="18" charset="0"/>
                        </a:rPr>
                        <a:t> </a:t>
                      </a:r>
                      <a:r>
                        <a:rPr lang="en-US" sz="1300" b="1" i="0" u="none" strike="noStrike" dirty="0" err="1">
                          <a:solidFill>
                            <a:srgbClr val="C00000"/>
                          </a:solidFill>
                          <a:effectLst/>
                          <a:latin typeface="Times New Roman" panose="02020603050405020304" pitchFamily="18" charset="0"/>
                          <a:cs typeface="Times New Roman" panose="02020603050405020304" pitchFamily="18" charset="0"/>
                        </a:rPr>
                        <a:t>Chưa</a:t>
                      </a:r>
                      <a:r>
                        <a:rPr lang="en-US" sz="1300" b="1" i="0" u="none" strike="noStrike" dirty="0">
                          <a:solidFill>
                            <a:srgbClr val="C00000"/>
                          </a:solidFill>
                          <a:effectLst/>
                          <a:latin typeface="Times New Roman" panose="02020603050405020304" pitchFamily="18" charset="0"/>
                          <a:cs typeface="Times New Roman" panose="02020603050405020304" pitchFamily="18" charset="0"/>
                        </a:rPr>
                        <a:t> </a:t>
                      </a:r>
                      <a:r>
                        <a:rPr lang="en-US" sz="1300" b="1" i="0" u="none" strike="noStrike" dirty="0" err="1">
                          <a:solidFill>
                            <a:srgbClr val="C00000"/>
                          </a:solidFill>
                          <a:effectLst/>
                          <a:latin typeface="Times New Roman" panose="02020603050405020304" pitchFamily="18" charset="0"/>
                          <a:cs typeface="Times New Roman" panose="02020603050405020304" pitchFamily="18" charset="0"/>
                        </a:rPr>
                        <a:t>đạt</a:t>
                      </a:r>
                      <a:endParaRPr lang="vi-VN" sz="1300" b="1" i="0" u="none" strike="noStrike" dirty="0">
                        <a:solidFill>
                          <a:srgbClr val="C00000"/>
                        </a:solidFill>
                        <a:effectLst/>
                        <a:latin typeface="Times New Roman" panose="02020603050405020304" pitchFamily="18" charset="0"/>
                        <a:cs typeface="Times New Roman" panose="02020603050405020304" pitchFamily="18" charset="0"/>
                      </a:endParaRP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426375881"/>
                  </a:ext>
                </a:extLst>
              </a:tr>
              <a:tr h="136101">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16</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Phòng chống lấn chiếm đất đai</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 </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 </a:t>
                      </a: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 </a:t>
                      </a: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 </a:t>
                      </a: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 </a:t>
                      </a: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rgbClr val="C00000"/>
                          </a:solidFill>
                          <a:effectLst/>
                          <a:latin typeface="Times New Roman" panose="02020603050405020304" pitchFamily="18" charset="0"/>
                          <a:cs typeface="Times New Roman" panose="02020603050405020304" pitchFamily="18" charset="0"/>
                        </a:rPr>
                        <a:t> </a:t>
                      </a: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860463312"/>
                  </a:ext>
                </a:extLst>
              </a:tr>
              <a:tr h="136101">
                <a:tc>
                  <a:txBody>
                    <a:bodyPr/>
                    <a:lstStyle/>
                    <a:p>
                      <a:pPr algn="ctr" fontAlgn="ctr"/>
                      <a:r>
                        <a:rPr lang="vi-VN" sz="1300" b="0" i="0" u="none" strike="noStrike" dirty="0">
                          <a:solidFill>
                            <a:schemeClr val="tx1"/>
                          </a:solidFill>
                          <a:effectLst/>
                          <a:latin typeface="Times New Roman" panose="02020603050405020304" pitchFamily="18" charset="0"/>
                          <a:cs typeface="Times New Roman" panose="02020603050405020304" pitchFamily="18" charset="0"/>
                        </a:rPr>
                        <a:t>-</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dirty="0">
                          <a:solidFill>
                            <a:schemeClr val="tx1"/>
                          </a:solidFill>
                          <a:effectLst/>
                          <a:latin typeface="Times New Roman" panose="02020603050405020304" pitchFamily="18" charset="0"/>
                          <a:cs typeface="Times New Roman" panose="02020603050405020304" pitchFamily="18" charset="0"/>
                        </a:rPr>
                        <a:t>Số vụ vi phạm được giải quyết trong năm</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dirty="0">
                          <a:solidFill>
                            <a:schemeClr val="tx1"/>
                          </a:solidFill>
                          <a:effectLst/>
                          <a:latin typeface="Times New Roman" panose="02020603050405020304" pitchFamily="18" charset="0"/>
                          <a:cs typeface="Times New Roman" panose="02020603050405020304" pitchFamily="18" charset="0"/>
                        </a:rPr>
                        <a:t>Số vụ</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800</a:t>
                      </a: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300" b="1" i="0" u="none" strike="noStrike" dirty="0">
                          <a:solidFill>
                            <a:schemeClr val="tx1"/>
                          </a:solidFill>
                          <a:effectLst/>
                          <a:latin typeface="Times New Roman" panose="02020603050405020304" pitchFamily="18" charset="0"/>
                          <a:cs typeface="Times New Roman" panose="02020603050405020304" pitchFamily="18" charset="0"/>
                        </a:rPr>
                        <a:t>5</a:t>
                      </a:r>
                      <a:r>
                        <a:rPr lang="vi-VN" sz="1300" b="1" i="0" u="none" strike="noStrike" dirty="0">
                          <a:solidFill>
                            <a:schemeClr val="tx1"/>
                          </a:solidFill>
                          <a:effectLst/>
                          <a:latin typeface="Times New Roman" panose="02020603050405020304" pitchFamily="18" charset="0"/>
                          <a:cs typeface="Times New Roman" panose="02020603050405020304" pitchFamily="18" charset="0"/>
                        </a:rPr>
                        <a:t>35</a:t>
                      </a: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 </a:t>
                      </a: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66,88</a:t>
                      </a: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rgbClr val="C00000"/>
                          </a:solidFill>
                          <a:effectLst/>
                          <a:latin typeface="Times New Roman" panose="02020603050405020304" pitchFamily="18" charset="0"/>
                          <a:cs typeface="Times New Roman" panose="02020603050405020304" pitchFamily="18" charset="0"/>
                        </a:rPr>
                        <a:t> </a:t>
                      </a:r>
                      <a:r>
                        <a:rPr lang="en-US" sz="1300" b="1" i="0" u="none" strike="noStrike" dirty="0" err="1">
                          <a:solidFill>
                            <a:srgbClr val="C00000"/>
                          </a:solidFill>
                          <a:effectLst/>
                          <a:latin typeface="Times New Roman" panose="02020603050405020304" pitchFamily="18" charset="0"/>
                          <a:cs typeface="Times New Roman" panose="02020603050405020304" pitchFamily="18" charset="0"/>
                        </a:rPr>
                        <a:t>Chưa</a:t>
                      </a:r>
                      <a:r>
                        <a:rPr lang="en-US" sz="1300" b="1" i="0" u="none" strike="noStrike" dirty="0">
                          <a:solidFill>
                            <a:srgbClr val="C00000"/>
                          </a:solidFill>
                          <a:effectLst/>
                          <a:latin typeface="Times New Roman" panose="02020603050405020304" pitchFamily="18" charset="0"/>
                          <a:cs typeface="Times New Roman" panose="02020603050405020304" pitchFamily="18" charset="0"/>
                        </a:rPr>
                        <a:t> </a:t>
                      </a:r>
                      <a:r>
                        <a:rPr lang="en-US" sz="1300" b="1" i="0" u="none" strike="noStrike" dirty="0" err="1">
                          <a:solidFill>
                            <a:srgbClr val="C00000"/>
                          </a:solidFill>
                          <a:effectLst/>
                          <a:latin typeface="Times New Roman" panose="02020603050405020304" pitchFamily="18" charset="0"/>
                          <a:cs typeface="Times New Roman" panose="02020603050405020304" pitchFamily="18" charset="0"/>
                        </a:rPr>
                        <a:t>đạt</a:t>
                      </a:r>
                      <a:endParaRPr lang="vi-VN" sz="1300" b="1" i="0" u="none" strike="noStrike" dirty="0">
                        <a:solidFill>
                          <a:srgbClr val="C00000"/>
                        </a:solidFill>
                        <a:effectLst/>
                        <a:latin typeface="Times New Roman" panose="02020603050405020304" pitchFamily="18" charset="0"/>
                        <a:cs typeface="Times New Roman" panose="02020603050405020304" pitchFamily="18" charset="0"/>
                      </a:endParaRP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628970719"/>
                  </a:ext>
                </a:extLst>
              </a:tr>
              <a:tr h="136101">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17</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Giải phóng mặt bằng</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 </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 </a:t>
                      </a: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 </a:t>
                      </a: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 </a:t>
                      </a: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 </a:t>
                      </a: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rgbClr val="C00000"/>
                          </a:solidFill>
                          <a:effectLst/>
                          <a:latin typeface="Times New Roman" panose="02020603050405020304" pitchFamily="18" charset="0"/>
                          <a:cs typeface="Times New Roman" panose="02020603050405020304" pitchFamily="18" charset="0"/>
                        </a:rPr>
                        <a:t> </a:t>
                      </a: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755087808"/>
                  </a:ext>
                </a:extLst>
              </a:tr>
              <a:tr h="238538">
                <a:tc>
                  <a:txBody>
                    <a:bodyPr/>
                    <a:lstStyle/>
                    <a:p>
                      <a:pPr algn="ctr" fontAlgn="ctr"/>
                      <a:r>
                        <a:rPr lang="vi-VN" sz="1300" b="0" i="0" u="none" strike="noStrike" dirty="0">
                          <a:solidFill>
                            <a:schemeClr val="tx1"/>
                          </a:solidFill>
                          <a:effectLst/>
                          <a:latin typeface="Times New Roman" panose="02020603050405020304" pitchFamily="18" charset="0"/>
                          <a:cs typeface="Times New Roman" panose="02020603050405020304" pitchFamily="18" charset="0"/>
                        </a:rPr>
                        <a:t>-</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dirty="0">
                          <a:solidFill>
                            <a:schemeClr val="tx1"/>
                          </a:solidFill>
                          <a:effectLst/>
                          <a:latin typeface="Times New Roman" panose="02020603050405020304" pitchFamily="18" charset="0"/>
                          <a:cs typeface="Times New Roman" panose="02020603050405020304" pitchFamily="18" charset="0"/>
                        </a:rPr>
                        <a:t>Số lượng công trình, dự án hoàn thành GPMB so với tổng số dự án trên địa bàn</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dirty="0">
                          <a:solidFill>
                            <a:schemeClr val="tx1"/>
                          </a:solidFill>
                          <a:effectLst/>
                          <a:latin typeface="Times New Roman" panose="02020603050405020304" pitchFamily="18" charset="0"/>
                          <a:cs typeface="Times New Roman" panose="02020603050405020304" pitchFamily="18" charset="0"/>
                        </a:rPr>
                        <a:t>%</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vi-VN" sz="1300" b="1" i="0" u="none" strike="noStrike" dirty="0">
                          <a:solidFill>
                            <a:schemeClr val="tx1"/>
                          </a:solidFill>
                          <a:effectLst/>
                          <a:latin typeface="Times New Roman" panose="02020603050405020304" pitchFamily="18" charset="0"/>
                          <a:cs typeface="Times New Roman" panose="02020603050405020304" pitchFamily="18" charset="0"/>
                        </a:rPr>
                        <a:t>≥50%</a:t>
                      </a: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45,05</a:t>
                      </a: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 </a:t>
                      </a: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300" b="1" i="0" u="none" strike="noStrike" dirty="0">
                          <a:solidFill>
                            <a:schemeClr val="tx1"/>
                          </a:solidFill>
                          <a:effectLst/>
                          <a:latin typeface="Times New Roman" panose="02020603050405020304" pitchFamily="18" charset="0"/>
                          <a:cs typeface="Times New Roman" panose="02020603050405020304" pitchFamily="18" charset="0"/>
                        </a:rPr>
                        <a:t>90</a:t>
                      </a:r>
                      <a:r>
                        <a:rPr lang="vi-VN" sz="1300" b="1" i="0" u="none" strike="noStrike" dirty="0">
                          <a:solidFill>
                            <a:schemeClr val="tx1"/>
                          </a:solidFill>
                          <a:effectLst/>
                          <a:latin typeface="Times New Roman" panose="02020603050405020304" pitchFamily="18" charset="0"/>
                          <a:cs typeface="Times New Roman" panose="02020603050405020304" pitchFamily="18" charset="0"/>
                        </a:rPr>
                        <a:t>,</a:t>
                      </a:r>
                      <a:r>
                        <a:rPr lang="en-US" sz="1300" b="1" i="0" u="none" strike="noStrike" dirty="0">
                          <a:solidFill>
                            <a:schemeClr val="tx1"/>
                          </a:solidFill>
                          <a:effectLst/>
                          <a:latin typeface="Times New Roman" panose="02020603050405020304" pitchFamily="18" charset="0"/>
                          <a:cs typeface="Times New Roman" panose="02020603050405020304" pitchFamily="18" charset="0"/>
                        </a:rPr>
                        <a:t>10</a:t>
                      </a:r>
                      <a:endParaRPr lang="vi-VN"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300" b="1" i="0" u="none" strike="noStrike" dirty="0" err="1">
                          <a:solidFill>
                            <a:srgbClr val="C00000"/>
                          </a:solidFill>
                          <a:effectLst/>
                          <a:latin typeface="Times New Roman" panose="02020603050405020304" pitchFamily="18" charset="0"/>
                          <a:cs typeface="Times New Roman" panose="02020603050405020304" pitchFamily="18" charset="0"/>
                        </a:rPr>
                        <a:t>Chưa</a:t>
                      </a:r>
                      <a:r>
                        <a:rPr lang="en-US" sz="1300" b="1" i="0" u="none" strike="noStrike" dirty="0">
                          <a:solidFill>
                            <a:srgbClr val="C00000"/>
                          </a:solidFill>
                          <a:effectLst/>
                          <a:latin typeface="Times New Roman" panose="02020603050405020304" pitchFamily="18" charset="0"/>
                          <a:cs typeface="Times New Roman" panose="02020603050405020304" pitchFamily="18" charset="0"/>
                        </a:rPr>
                        <a:t> </a:t>
                      </a:r>
                      <a:r>
                        <a:rPr lang="en-US" sz="1300" b="1" i="0" u="none" strike="noStrike" dirty="0" err="1">
                          <a:solidFill>
                            <a:srgbClr val="C00000"/>
                          </a:solidFill>
                          <a:effectLst/>
                          <a:latin typeface="Times New Roman" panose="02020603050405020304" pitchFamily="18" charset="0"/>
                          <a:cs typeface="Times New Roman" panose="02020603050405020304" pitchFamily="18" charset="0"/>
                        </a:rPr>
                        <a:t>đạt</a:t>
                      </a:r>
                      <a:endParaRPr lang="vi-VN" sz="1300" b="1" i="0" u="none" strike="noStrike" dirty="0">
                        <a:solidFill>
                          <a:srgbClr val="C00000"/>
                        </a:solidFill>
                        <a:effectLst/>
                        <a:latin typeface="Times New Roman" panose="02020603050405020304" pitchFamily="18" charset="0"/>
                        <a:cs typeface="Times New Roman" panose="02020603050405020304" pitchFamily="18" charset="0"/>
                      </a:endParaRPr>
                    </a:p>
                  </a:txBody>
                  <a:tcPr marL="4426" marR="4426" marT="4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902781376"/>
                  </a:ext>
                </a:extLst>
              </a:tr>
            </a:tbl>
          </a:graphicData>
        </a:graphic>
      </p:graphicFrame>
    </p:spTree>
    <p:extLst>
      <p:ext uri="{BB962C8B-B14F-4D97-AF65-F5344CB8AC3E}">
        <p14:creationId xmlns:p14="http://schemas.microsoft.com/office/powerpoint/2010/main" val="40565695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 xmlns:a16="http://schemas.microsoft.com/office/drawing/2014/main" id="{85B0C6AB-4906-5932-12D4-5FAF7DC72C97}"/>
              </a:ext>
            </a:extLst>
          </p:cNvPr>
          <p:cNvSpPr txBox="1"/>
          <p:nvPr/>
        </p:nvSpPr>
        <p:spPr>
          <a:xfrm>
            <a:off x="2885813" y="-9293"/>
            <a:ext cx="6249797" cy="523220"/>
          </a:xfrm>
          <a:prstGeom prst="rect">
            <a:avLst/>
          </a:prstGeom>
          <a:noFill/>
        </p:spPr>
        <p:txBody>
          <a:bodyPr wrap="square">
            <a:spAutoFit/>
          </a:bodyPr>
          <a:lstStyle/>
          <a:p>
            <a:pPr algn="ctr">
              <a:lnSpc>
                <a:spcPct val="100000"/>
              </a:lnSpc>
            </a:pPr>
            <a:r>
              <a:rPr lang="vi-VN" sz="2800" b="1" dirty="0">
                <a:latin typeface="Times New Roman" panose="02020603050405020304" pitchFamily="18" charset="0"/>
                <a:cs typeface="Times New Roman" panose="02020603050405020304" pitchFamily="18" charset="0"/>
              </a:rPr>
              <a:t>HUYỆN VĨNH THẠNH</a:t>
            </a:r>
          </a:p>
        </p:txBody>
      </p:sp>
      <p:graphicFrame>
        <p:nvGraphicFramePr>
          <p:cNvPr id="3" name="Table 2">
            <a:extLst>
              <a:ext uri="{FF2B5EF4-FFF2-40B4-BE49-F238E27FC236}">
                <a16:creationId xmlns="" xmlns:a16="http://schemas.microsoft.com/office/drawing/2014/main" id="{8C29FFDB-2FA9-0A23-683A-C603DE1B363A}"/>
              </a:ext>
            </a:extLst>
          </p:cNvPr>
          <p:cNvGraphicFramePr>
            <a:graphicFrameLocks noGrp="1"/>
          </p:cNvGraphicFramePr>
          <p:nvPr>
            <p:extLst>
              <p:ext uri="{D42A27DB-BD31-4B8C-83A1-F6EECF244321}">
                <p14:modId xmlns:p14="http://schemas.microsoft.com/office/powerpoint/2010/main" val="697251353"/>
              </p:ext>
            </p:extLst>
          </p:nvPr>
        </p:nvGraphicFramePr>
        <p:xfrm>
          <a:off x="301462" y="569818"/>
          <a:ext cx="11610905" cy="5980760"/>
        </p:xfrm>
        <a:graphic>
          <a:graphicData uri="http://schemas.openxmlformats.org/drawingml/2006/table">
            <a:tbl>
              <a:tblPr/>
              <a:tblGrid>
                <a:gridCol w="478714">
                  <a:extLst>
                    <a:ext uri="{9D8B030D-6E8A-4147-A177-3AD203B41FA5}">
                      <a16:colId xmlns="" xmlns:a16="http://schemas.microsoft.com/office/drawing/2014/main" val="858810467"/>
                    </a:ext>
                  </a:extLst>
                </a:gridCol>
                <a:gridCol w="3850547">
                  <a:extLst>
                    <a:ext uri="{9D8B030D-6E8A-4147-A177-3AD203B41FA5}">
                      <a16:colId xmlns="" xmlns:a16="http://schemas.microsoft.com/office/drawing/2014/main" val="878216771"/>
                    </a:ext>
                  </a:extLst>
                </a:gridCol>
                <a:gridCol w="981512">
                  <a:extLst>
                    <a:ext uri="{9D8B030D-6E8A-4147-A177-3AD203B41FA5}">
                      <a16:colId xmlns="" xmlns:a16="http://schemas.microsoft.com/office/drawing/2014/main" val="3710263956"/>
                    </a:ext>
                  </a:extLst>
                </a:gridCol>
                <a:gridCol w="1484851">
                  <a:extLst>
                    <a:ext uri="{9D8B030D-6E8A-4147-A177-3AD203B41FA5}">
                      <a16:colId xmlns="" xmlns:a16="http://schemas.microsoft.com/office/drawing/2014/main" val="666121269"/>
                    </a:ext>
                  </a:extLst>
                </a:gridCol>
                <a:gridCol w="1107347">
                  <a:extLst>
                    <a:ext uri="{9D8B030D-6E8A-4147-A177-3AD203B41FA5}">
                      <a16:colId xmlns="" xmlns:a16="http://schemas.microsoft.com/office/drawing/2014/main" val="2726885919"/>
                    </a:ext>
                  </a:extLst>
                </a:gridCol>
                <a:gridCol w="746620">
                  <a:extLst>
                    <a:ext uri="{9D8B030D-6E8A-4147-A177-3AD203B41FA5}">
                      <a16:colId xmlns="" xmlns:a16="http://schemas.microsoft.com/office/drawing/2014/main" val="3543706817"/>
                    </a:ext>
                  </a:extLst>
                </a:gridCol>
                <a:gridCol w="1526797">
                  <a:extLst>
                    <a:ext uri="{9D8B030D-6E8A-4147-A177-3AD203B41FA5}">
                      <a16:colId xmlns="" xmlns:a16="http://schemas.microsoft.com/office/drawing/2014/main" val="3231943402"/>
                    </a:ext>
                  </a:extLst>
                </a:gridCol>
                <a:gridCol w="1434517">
                  <a:extLst>
                    <a:ext uri="{9D8B030D-6E8A-4147-A177-3AD203B41FA5}">
                      <a16:colId xmlns="" xmlns:a16="http://schemas.microsoft.com/office/drawing/2014/main" val="3820786363"/>
                    </a:ext>
                  </a:extLst>
                </a:gridCol>
              </a:tblGrid>
              <a:tr h="175118">
                <a:tc rowSpan="2">
                  <a:txBody>
                    <a:bodyPr/>
                    <a:lstStyle/>
                    <a:p>
                      <a:pPr algn="ctr" fontAlgn="ctr"/>
                      <a:r>
                        <a:rPr lang="vi-VN" sz="1300" b="1" i="0" u="none" strike="noStrike" dirty="0">
                          <a:solidFill>
                            <a:srgbClr val="000000"/>
                          </a:solidFill>
                          <a:effectLst/>
                          <a:latin typeface="Times New Roman" panose="02020603050405020304" pitchFamily="18" charset="0"/>
                          <a:cs typeface="Times New Roman" panose="02020603050405020304" pitchFamily="18" charset="0"/>
                        </a:rPr>
                        <a:t>STT</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Chỉ tiêu</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Đơn vị tính</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vi-VN" sz="1300" b="1" i="0" u="none" strike="noStrike" dirty="0">
                          <a:solidFill>
                            <a:srgbClr val="000000"/>
                          </a:solidFill>
                          <a:effectLst/>
                          <a:latin typeface="Times New Roman" panose="02020603050405020304" pitchFamily="18" charset="0"/>
                          <a:cs typeface="Times New Roman" panose="02020603050405020304" pitchFamily="18" charset="0"/>
                        </a:rPr>
                        <a:t>Kế hoạch năm 2024 UBND tỉnh giao</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vi-VN" sz="1300" b="1" i="0" u="none" strike="noStrike" dirty="0">
                          <a:solidFill>
                            <a:srgbClr val="000000"/>
                          </a:solidFill>
                          <a:effectLst/>
                          <a:latin typeface="Times New Roman" panose="02020603050405020304" pitchFamily="18" charset="0"/>
                          <a:cs typeface="Times New Roman" panose="02020603050405020304" pitchFamily="18" charset="0"/>
                        </a:rPr>
                        <a:t>Lũy kế 9 tháng đầu năm</a:t>
                      </a:r>
                      <a:r>
                        <a:rPr lang="en-US" sz="1300" b="1" i="0" u="none" strike="noStrike" dirty="0">
                          <a:solidFill>
                            <a:srgbClr val="000000"/>
                          </a:solidFill>
                          <a:effectLst/>
                          <a:latin typeface="Times New Roman" panose="02020603050405020304" pitchFamily="18" charset="0"/>
                          <a:cs typeface="Times New Roman" panose="02020603050405020304" pitchFamily="18" charset="0"/>
                        </a:rPr>
                        <a:t> 2024</a:t>
                      </a:r>
                      <a:endParaRPr lang="vi-VN"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Lũy kế 9 tháng đầu năm so với:</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vi-VN"/>
                    </a:p>
                  </a:txBody>
                  <a:tcPr/>
                </a:tc>
                <a:tc rowSpan="2">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Đánh giá kết quả 9 tháng năm 2024</a:t>
                      </a:r>
                      <a:br>
                        <a:rPr lang="vi-VN" sz="1300" b="1" i="0" u="none" strike="noStrike">
                          <a:solidFill>
                            <a:srgbClr val="000000"/>
                          </a:solidFill>
                          <a:effectLst/>
                          <a:latin typeface="Times New Roman" panose="02020603050405020304" pitchFamily="18" charset="0"/>
                          <a:cs typeface="Times New Roman" panose="02020603050405020304" pitchFamily="18" charset="0"/>
                        </a:rPr>
                      </a:br>
                      <a:r>
                        <a:rPr lang="vi-VN" sz="1300" b="1" i="0" u="none" strike="noStrike">
                          <a:solidFill>
                            <a:srgbClr val="000000"/>
                          </a:solidFill>
                          <a:effectLst/>
                          <a:latin typeface="Times New Roman" panose="02020603050405020304" pitchFamily="18" charset="0"/>
                          <a:cs typeface="Times New Roman" panose="02020603050405020304" pitchFamily="18" charset="0"/>
                        </a:rPr>
                        <a:t>(Đạt, Chưa đạt)</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320783761"/>
                  </a:ext>
                </a:extLst>
              </a:tr>
              <a:tr h="384451">
                <a:tc vMerge="1">
                  <a:txBody>
                    <a:bodyPr/>
                    <a:lstStyle/>
                    <a:p>
                      <a:endParaRPr lang="vi-VN"/>
                    </a:p>
                  </a:txBody>
                  <a:tcPr/>
                </a:tc>
                <a:tc vMerge="1">
                  <a:txBody>
                    <a:bodyPr/>
                    <a:lstStyle/>
                    <a:p>
                      <a:endParaRPr lang="vi-VN"/>
                    </a:p>
                  </a:txBody>
                  <a:tcPr/>
                </a:tc>
                <a:tc vMerge="1">
                  <a:txBody>
                    <a:bodyPr/>
                    <a:lstStyle/>
                    <a:p>
                      <a:endParaRPr lang="vi-VN"/>
                    </a:p>
                  </a:txBody>
                  <a:tcPr/>
                </a:tc>
                <a:tc vMerge="1">
                  <a:txBody>
                    <a:bodyPr/>
                    <a:lstStyle/>
                    <a:p>
                      <a:endParaRPr lang="vi-VN"/>
                    </a:p>
                  </a:txBody>
                  <a:tcPr/>
                </a:tc>
                <a:tc vMerge="1">
                  <a:txBody>
                    <a:bodyPr/>
                    <a:lstStyle/>
                    <a:p>
                      <a:pPr algn="ctr" fontAlgn="ctr"/>
                      <a:endParaRPr lang="vi-VN" sz="900" b="1" i="0" u="none" strike="noStrike" dirty="0">
                        <a:solidFill>
                          <a:srgbClr val="000000"/>
                        </a:solidFill>
                        <a:effectLst/>
                        <a:latin typeface="+mn-lt"/>
                      </a:endParaRPr>
                    </a:p>
                  </a:txBody>
                  <a:tcPr marL="5292" marR="5292" marT="5292"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Cùng kỳ</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Kế hoạch năm 2024 UBND tỉnh giao</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vi-VN"/>
                    </a:p>
                  </a:txBody>
                  <a:tcPr/>
                </a:tc>
                <a:extLst>
                  <a:ext uri="{0D108BD9-81ED-4DB2-BD59-A6C34878D82A}">
                    <a16:rowId xmlns="" xmlns:a16="http://schemas.microsoft.com/office/drawing/2014/main" val="2738396246"/>
                  </a:ext>
                </a:extLst>
              </a:tr>
              <a:tr h="182133">
                <a:tc>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1</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Tốc độ tăng giá trị sản phẩm</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rgbClr val="000000"/>
                          </a:solidFill>
                          <a:effectLst/>
                          <a:latin typeface="Times New Roman" panose="02020603050405020304" pitchFamily="18" charset="0"/>
                          <a:cs typeface="Times New Roman" panose="02020603050405020304" pitchFamily="18" charset="0"/>
                        </a:rPr>
                        <a:t>7,2</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vi-VN" sz="1300" b="1" i="0" u="none" strike="noStrike">
                        <a:solidFill>
                          <a:srgbClr val="000000"/>
                        </a:solidFill>
                        <a:effectLst/>
                        <a:latin typeface="Times New Roman" panose="02020603050405020304" pitchFamily="18" charset="0"/>
                        <a:cs typeface="Times New Roman" panose="02020603050405020304" pitchFamily="18" charset="0"/>
                      </a:endParaRP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00" b="1" i="0" u="none" strike="noStrike">
                          <a:solidFill>
                            <a:srgbClr val="000000"/>
                          </a:solidFill>
                          <a:effectLst/>
                          <a:latin typeface="Times New Roman" panose="02020603050405020304" pitchFamily="18" charset="0"/>
                          <a:cs typeface="Times New Roman" panose="02020603050405020304" pitchFamily="18" charset="0"/>
                        </a:rPr>
                        <a:t> </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00" b="1" i="0" u="none" strike="noStrike">
                          <a:solidFill>
                            <a:srgbClr val="000000"/>
                          </a:solidFill>
                          <a:effectLst/>
                          <a:latin typeface="Times New Roman" panose="02020603050405020304" pitchFamily="18" charset="0"/>
                          <a:cs typeface="Times New Roman" panose="02020603050405020304" pitchFamily="18" charset="0"/>
                        </a:rPr>
                        <a:t> </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00" b="1" i="0" u="none" strike="noStrike" dirty="0">
                          <a:solidFill>
                            <a:srgbClr val="000000"/>
                          </a:solidFill>
                          <a:effectLst/>
                          <a:latin typeface="Times New Roman" panose="02020603050405020304" pitchFamily="18" charset="0"/>
                          <a:cs typeface="Times New Roman" panose="02020603050405020304" pitchFamily="18" charset="0"/>
                        </a:rPr>
                        <a:t> </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626648720"/>
                  </a:ext>
                </a:extLst>
              </a:tr>
              <a:tr h="182133">
                <a:tc>
                  <a:txBody>
                    <a:bodyPr/>
                    <a:lstStyle/>
                    <a:p>
                      <a:pPr algn="ctr" fontAlgn="ctr"/>
                      <a:r>
                        <a:rPr lang="vi-VN" sz="1300" b="0" i="0" u="none" strike="noStrike">
                          <a:solidFill>
                            <a:srgbClr val="000000"/>
                          </a:solidFill>
                          <a:effectLst/>
                          <a:latin typeface="Times New Roman" panose="02020603050405020304" pitchFamily="18" charset="0"/>
                          <a:cs typeface="Times New Roman" panose="02020603050405020304" pitchFamily="18" charset="0"/>
                        </a:rPr>
                        <a:t> </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Times New Roman" panose="02020603050405020304" pitchFamily="18" charset="0"/>
                          <a:cs typeface="Times New Roman" panose="02020603050405020304" pitchFamily="18" charset="0"/>
                        </a:rPr>
                        <a:t>- Nông, lâm, thuỷ sản</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cs typeface="Times New Roman" panose="02020603050405020304" pitchFamily="18" charset="0"/>
                        </a:rPr>
                        <a:t>%</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3,5</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vi-VN"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00" b="1" i="0" u="none" strike="noStrike">
                          <a:solidFill>
                            <a:srgbClr val="000000"/>
                          </a:solidFill>
                          <a:effectLst/>
                          <a:latin typeface="Times New Roman" panose="02020603050405020304" pitchFamily="18" charset="0"/>
                          <a:cs typeface="Times New Roman" panose="02020603050405020304" pitchFamily="18" charset="0"/>
                        </a:rPr>
                        <a:t> </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00" b="1" i="0" u="none" strike="noStrike">
                          <a:solidFill>
                            <a:srgbClr val="000000"/>
                          </a:solidFill>
                          <a:effectLst/>
                          <a:latin typeface="Times New Roman" panose="02020603050405020304" pitchFamily="18" charset="0"/>
                          <a:cs typeface="Times New Roman" panose="02020603050405020304" pitchFamily="18" charset="0"/>
                        </a:rPr>
                        <a:t> </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00" b="1" i="0" u="none" strike="noStrike">
                          <a:solidFill>
                            <a:srgbClr val="000000"/>
                          </a:solidFill>
                          <a:effectLst/>
                          <a:latin typeface="Times New Roman" panose="02020603050405020304" pitchFamily="18" charset="0"/>
                          <a:cs typeface="Times New Roman" panose="02020603050405020304" pitchFamily="18" charset="0"/>
                        </a:rPr>
                        <a:t> </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717940709"/>
                  </a:ext>
                </a:extLst>
              </a:tr>
              <a:tr h="182133">
                <a:tc>
                  <a:txBody>
                    <a:bodyPr/>
                    <a:lstStyle/>
                    <a:p>
                      <a:pPr algn="ctr" fontAlgn="ctr"/>
                      <a:r>
                        <a:rPr lang="vi-VN" sz="1300" b="0" i="0" u="none" strike="noStrike">
                          <a:solidFill>
                            <a:srgbClr val="000000"/>
                          </a:solidFill>
                          <a:effectLst/>
                          <a:latin typeface="Times New Roman" panose="02020603050405020304" pitchFamily="18" charset="0"/>
                          <a:cs typeface="Times New Roman" panose="02020603050405020304" pitchFamily="18" charset="0"/>
                        </a:rPr>
                        <a:t> </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Times New Roman" panose="02020603050405020304" pitchFamily="18" charset="0"/>
                          <a:cs typeface="Times New Roman" panose="02020603050405020304" pitchFamily="18" charset="0"/>
                        </a:rPr>
                        <a:t>- Công nghiệp và xây dựng</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cs typeface="Times New Roman" panose="02020603050405020304" pitchFamily="18" charset="0"/>
                        </a:rPr>
                        <a:t>%</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9,1</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vi-VN"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00" b="1" i="0" u="none" strike="noStrike">
                          <a:solidFill>
                            <a:srgbClr val="000000"/>
                          </a:solidFill>
                          <a:effectLst/>
                          <a:latin typeface="Times New Roman" panose="02020603050405020304" pitchFamily="18" charset="0"/>
                          <a:cs typeface="Times New Roman" panose="02020603050405020304" pitchFamily="18" charset="0"/>
                        </a:rPr>
                        <a:t> </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00" b="1" i="0" u="none" strike="noStrike">
                          <a:solidFill>
                            <a:srgbClr val="000000"/>
                          </a:solidFill>
                          <a:effectLst/>
                          <a:latin typeface="Times New Roman" panose="02020603050405020304" pitchFamily="18" charset="0"/>
                          <a:cs typeface="Times New Roman" panose="02020603050405020304" pitchFamily="18" charset="0"/>
                        </a:rPr>
                        <a:t> </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00" b="1" i="0" u="none" strike="noStrike">
                          <a:solidFill>
                            <a:srgbClr val="000000"/>
                          </a:solidFill>
                          <a:effectLst/>
                          <a:latin typeface="Times New Roman" panose="02020603050405020304" pitchFamily="18" charset="0"/>
                          <a:cs typeface="Times New Roman" panose="02020603050405020304" pitchFamily="18" charset="0"/>
                        </a:rPr>
                        <a:t> </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963794225"/>
                  </a:ext>
                </a:extLst>
              </a:tr>
              <a:tr h="182133">
                <a:tc>
                  <a:txBody>
                    <a:bodyPr/>
                    <a:lstStyle/>
                    <a:p>
                      <a:pPr algn="ctr" fontAlgn="ctr"/>
                      <a:r>
                        <a:rPr lang="vi-VN" sz="1300" b="0" i="1" u="none" strike="noStrike">
                          <a:solidFill>
                            <a:srgbClr val="000000"/>
                          </a:solidFill>
                          <a:effectLst/>
                          <a:latin typeface="Times New Roman" panose="02020603050405020304" pitchFamily="18" charset="0"/>
                          <a:cs typeface="Times New Roman" panose="02020603050405020304" pitchFamily="18" charset="0"/>
                        </a:rPr>
                        <a:t> </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1" u="none" strike="noStrike" dirty="0">
                          <a:solidFill>
                            <a:srgbClr val="000000"/>
                          </a:solidFill>
                          <a:effectLst/>
                          <a:latin typeface="Times New Roman" panose="02020603050405020304" pitchFamily="18" charset="0"/>
                          <a:cs typeface="Times New Roman" panose="02020603050405020304" pitchFamily="18" charset="0"/>
                        </a:rPr>
                        <a:t>     + Công nghiệp</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Times New Roman" panose="02020603050405020304" pitchFamily="18" charset="0"/>
                          <a:cs typeface="Times New Roman" panose="02020603050405020304" pitchFamily="18" charset="0"/>
                        </a:rPr>
                        <a:t>%</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1" u="none" strike="noStrike">
                          <a:solidFill>
                            <a:srgbClr val="000000"/>
                          </a:solidFill>
                          <a:effectLst/>
                          <a:latin typeface="Times New Roman" panose="02020603050405020304" pitchFamily="18" charset="0"/>
                          <a:cs typeface="Times New Roman" panose="02020603050405020304" pitchFamily="18" charset="0"/>
                        </a:rPr>
                        <a:t>9</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vi-VN" sz="13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00" b="1" i="0" u="none" strike="noStrike">
                          <a:solidFill>
                            <a:srgbClr val="000000"/>
                          </a:solidFill>
                          <a:effectLst/>
                          <a:latin typeface="Times New Roman" panose="02020603050405020304" pitchFamily="18" charset="0"/>
                          <a:cs typeface="Times New Roman" panose="02020603050405020304" pitchFamily="18" charset="0"/>
                        </a:rPr>
                        <a:t> </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00" b="1" i="0" u="none" strike="noStrike">
                          <a:solidFill>
                            <a:srgbClr val="000000"/>
                          </a:solidFill>
                          <a:effectLst/>
                          <a:latin typeface="Times New Roman" panose="02020603050405020304" pitchFamily="18" charset="0"/>
                          <a:cs typeface="Times New Roman" panose="02020603050405020304" pitchFamily="18" charset="0"/>
                        </a:rPr>
                        <a:t> </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00" b="1" i="0" u="none" strike="noStrike">
                          <a:solidFill>
                            <a:srgbClr val="000000"/>
                          </a:solidFill>
                          <a:effectLst/>
                          <a:latin typeface="Times New Roman" panose="02020603050405020304" pitchFamily="18" charset="0"/>
                          <a:cs typeface="Times New Roman" panose="02020603050405020304" pitchFamily="18" charset="0"/>
                        </a:rPr>
                        <a:t> </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970607954"/>
                  </a:ext>
                </a:extLst>
              </a:tr>
              <a:tr h="182133">
                <a:tc>
                  <a:txBody>
                    <a:bodyPr/>
                    <a:lstStyle/>
                    <a:p>
                      <a:pPr algn="ctr" fontAlgn="ctr"/>
                      <a:r>
                        <a:rPr lang="vi-VN" sz="1300" b="0" i="1" u="none" strike="noStrike">
                          <a:solidFill>
                            <a:srgbClr val="000000"/>
                          </a:solidFill>
                          <a:effectLst/>
                          <a:latin typeface="Times New Roman" panose="02020603050405020304" pitchFamily="18" charset="0"/>
                          <a:cs typeface="Times New Roman" panose="02020603050405020304" pitchFamily="18" charset="0"/>
                        </a:rPr>
                        <a:t> </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1" u="none" strike="noStrike">
                          <a:solidFill>
                            <a:srgbClr val="000000"/>
                          </a:solidFill>
                          <a:effectLst/>
                          <a:latin typeface="Times New Roman" panose="02020603050405020304" pitchFamily="18" charset="0"/>
                          <a:cs typeface="Times New Roman" panose="02020603050405020304" pitchFamily="18" charset="0"/>
                        </a:rPr>
                        <a:t>     + Xây dựng</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Times New Roman" panose="02020603050405020304" pitchFamily="18" charset="0"/>
                          <a:cs typeface="Times New Roman" panose="02020603050405020304" pitchFamily="18" charset="0"/>
                        </a:rPr>
                        <a:t>%</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1" u="none" strike="noStrike">
                          <a:solidFill>
                            <a:srgbClr val="000000"/>
                          </a:solidFill>
                          <a:effectLst/>
                          <a:latin typeface="Times New Roman" panose="02020603050405020304" pitchFamily="18" charset="0"/>
                          <a:cs typeface="Times New Roman" panose="02020603050405020304" pitchFamily="18" charset="0"/>
                        </a:rPr>
                        <a:t>10,6</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vi-VN"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00" b="1" i="0" u="none" strike="noStrike">
                          <a:solidFill>
                            <a:srgbClr val="000000"/>
                          </a:solidFill>
                          <a:effectLst/>
                          <a:latin typeface="Times New Roman" panose="02020603050405020304" pitchFamily="18" charset="0"/>
                          <a:cs typeface="Times New Roman" panose="02020603050405020304" pitchFamily="18" charset="0"/>
                        </a:rPr>
                        <a:t> </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00" b="1" i="0" u="none" strike="noStrike">
                          <a:solidFill>
                            <a:srgbClr val="000000"/>
                          </a:solidFill>
                          <a:effectLst/>
                          <a:latin typeface="Times New Roman" panose="02020603050405020304" pitchFamily="18" charset="0"/>
                          <a:cs typeface="Times New Roman" panose="02020603050405020304" pitchFamily="18" charset="0"/>
                        </a:rPr>
                        <a:t> </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00" b="1" i="0" u="none" strike="noStrike">
                          <a:solidFill>
                            <a:srgbClr val="000000"/>
                          </a:solidFill>
                          <a:effectLst/>
                          <a:latin typeface="Times New Roman" panose="02020603050405020304" pitchFamily="18" charset="0"/>
                          <a:cs typeface="Times New Roman" panose="02020603050405020304" pitchFamily="18" charset="0"/>
                        </a:rPr>
                        <a:t> </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643507289"/>
                  </a:ext>
                </a:extLst>
              </a:tr>
              <a:tr h="182133">
                <a:tc>
                  <a:txBody>
                    <a:bodyPr/>
                    <a:lstStyle/>
                    <a:p>
                      <a:pPr algn="ctr" fontAlgn="ctr"/>
                      <a:r>
                        <a:rPr lang="vi-VN" sz="1300" b="0" i="0" u="none" strike="noStrike">
                          <a:solidFill>
                            <a:srgbClr val="000000"/>
                          </a:solidFill>
                          <a:effectLst/>
                          <a:latin typeface="Times New Roman" panose="02020603050405020304" pitchFamily="18" charset="0"/>
                          <a:cs typeface="Times New Roman" panose="02020603050405020304" pitchFamily="18" charset="0"/>
                        </a:rPr>
                        <a:t> </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Times New Roman" panose="02020603050405020304" pitchFamily="18" charset="0"/>
                          <a:cs typeface="Times New Roman" panose="02020603050405020304" pitchFamily="18" charset="0"/>
                        </a:rPr>
                        <a:t>- Dịch vụ</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cs typeface="Times New Roman" panose="02020603050405020304" pitchFamily="18" charset="0"/>
                        </a:rPr>
                        <a:t>%</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6,4</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vi-VN"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00" b="1" i="0" u="none" strike="noStrike">
                          <a:solidFill>
                            <a:srgbClr val="000000"/>
                          </a:solidFill>
                          <a:effectLst/>
                          <a:latin typeface="Times New Roman" panose="02020603050405020304" pitchFamily="18" charset="0"/>
                          <a:cs typeface="Times New Roman" panose="02020603050405020304" pitchFamily="18" charset="0"/>
                        </a:rPr>
                        <a:t> </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00" b="1" i="0" u="none" strike="noStrike">
                          <a:solidFill>
                            <a:srgbClr val="000000"/>
                          </a:solidFill>
                          <a:effectLst/>
                          <a:latin typeface="Times New Roman" panose="02020603050405020304" pitchFamily="18" charset="0"/>
                          <a:cs typeface="Times New Roman" panose="02020603050405020304" pitchFamily="18" charset="0"/>
                        </a:rPr>
                        <a:t> </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300" b="1" i="0" u="none" strike="noStrike">
                          <a:solidFill>
                            <a:srgbClr val="000000"/>
                          </a:solidFill>
                          <a:effectLst/>
                          <a:latin typeface="Times New Roman" panose="02020603050405020304" pitchFamily="18" charset="0"/>
                          <a:cs typeface="Times New Roman" panose="02020603050405020304" pitchFamily="18" charset="0"/>
                        </a:rPr>
                        <a:t> </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669537077"/>
                  </a:ext>
                </a:extLst>
              </a:tr>
              <a:tr h="182133">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2</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Kim ngạch xuất khẩu </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Triệu USD</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8,5</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4,3</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104,5</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50,2</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300" b="1" i="0" u="none" strike="noStrike" dirty="0" err="1">
                          <a:solidFill>
                            <a:srgbClr val="C00000"/>
                          </a:solidFill>
                          <a:effectLst/>
                          <a:latin typeface="Times New Roman" panose="02020603050405020304" pitchFamily="18" charset="0"/>
                          <a:cs typeface="Times New Roman" panose="02020603050405020304" pitchFamily="18" charset="0"/>
                        </a:rPr>
                        <a:t>Chưa</a:t>
                      </a:r>
                      <a:r>
                        <a:rPr lang="en-US" sz="1300" b="1" i="0" u="none" strike="noStrike" dirty="0">
                          <a:solidFill>
                            <a:srgbClr val="C00000"/>
                          </a:solidFill>
                          <a:effectLst/>
                          <a:latin typeface="Times New Roman" panose="02020603050405020304" pitchFamily="18" charset="0"/>
                          <a:cs typeface="Times New Roman" panose="02020603050405020304" pitchFamily="18" charset="0"/>
                        </a:rPr>
                        <a:t> đ</a:t>
                      </a:r>
                      <a:r>
                        <a:rPr lang="vi-VN" sz="1300" b="1" i="0" u="none" strike="noStrike" dirty="0">
                          <a:solidFill>
                            <a:srgbClr val="C00000"/>
                          </a:solidFill>
                          <a:effectLst/>
                          <a:latin typeface="Times New Roman" panose="02020603050405020304" pitchFamily="18" charset="0"/>
                          <a:cs typeface="Times New Roman" panose="02020603050405020304" pitchFamily="18" charset="0"/>
                        </a:rPr>
                        <a:t>ạt</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488002392"/>
                  </a:ext>
                </a:extLst>
              </a:tr>
              <a:tr h="182133">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3</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Tổng thu ngân sách trên địa bàn</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Tỷ đồng</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93.126</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77.938</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104,4</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83,7</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Đạt</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739603540"/>
                  </a:ext>
                </a:extLst>
              </a:tr>
              <a:tr h="182133">
                <a:tc>
                  <a:txBody>
                    <a:bodyPr/>
                    <a:lstStyle/>
                    <a:p>
                      <a:pPr algn="ctr" fontAlgn="ctr"/>
                      <a:r>
                        <a:rPr lang="vi-VN" sz="1300" b="0" i="1" u="none" strike="noStrike" dirty="0">
                          <a:solidFill>
                            <a:schemeClr val="tx1"/>
                          </a:solidFill>
                          <a:effectLst/>
                          <a:latin typeface="Times New Roman" panose="02020603050405020304" pitchFamily="18" charset="0"/>
                          <a:cs typeface="Times New Roman" panose="02020603050405020304" pitchFamily="18" charset="0"/>
                        </a:rPr>
                        <a:t> </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1" u="none" strike="noStrike" dirty="0">
                          <a:solidFill>
                            <a:schemeClr val="tx1"/>
                          </a:solidFill>
                          <a:effectLst/>
                          <a:latin typeface="Times New Roman" panose="02020603050405020304" pitchFamily="18" charset="0"/>
                          <a:cs typeface="Times New Roman" panose="02020603050405020304" pitchFamily="18" charset="0"/>
                        </a:rPr>
                        <a:t>- Thu tiền sử dụng đất</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dirty="0">
                          <a:solidFill>
                            <a:schemeClr val="tx1"/>
                          </a:solidFill>
                          <a:effectLst/>
                          <a:latin typeface="Times New Roman" panose="02020603050405020304" pitchFamily="18" charset="0"/>
                          <a:cs typeface="Times New Roman" panose="02020603050405020304" pitchFamily="18" charset="0"/>
                        </a:rPr>
                        <a:t>Tỷ đồng</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1" u="none" strike="noStrike" dirty="0">
                          <a:solidFill>
                            <a:schemeClr val="tx1"/>
                          </a:solidFill>
                          <a:effectLst/>
                          <a:latin typeface="Times New Roman" panose="02020603050405020304" pitchFamily="18" charset="0"/>
                          <a:cs typeface="Times New Roman" panose="02020603050405020304" pitchFamily="18" charset="0"/>
                        </a:rPr>
                        <a:t>10.000</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1" u="none" strike="noStrike" dirty="0">
                          <a:solidFill>
                            <a:schemeClr val="tx1"/>
                          </a:solidFill>
                          <a:effectLst/>
                          <a:latin typeface="Times New Roman" panose="02020603050405020304" pitchFamily="18" charset="0"/>
                          <a:cs typeface="Times New Roman" panose="02020603050405020304" pitchFamily="18" charset="0"/>
                        </a:rPr>
                        <a:t>10.686</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1" u="none" strike="noStrike" dirty="0">
                          <a:solidFill>
                            <a:schemeClr val="tx1"/>
                          </a:solidFill>
                          <a:effectLst/>
                          <a:latin typeface="Times New Roman" panose="02020603050405020304" pitchFamily="18" charset="0"/>
                          <a:cs typeface="Times New Roman" panose="02020603050405020304" pitchFamily="18" charset="0"/>
                        </a:rPr>
                        <a:t>616,6</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1" u="none" strike="noStrike" dirty="0">
                          <a:solidFill>
                            <a:schemeClr val="tx1"/>
                          </a:solidFill>
                          <a:effectLst/>
                          <a:latin typeface="Times New Roman" panose="02020603050405020304" pitchFamily="18" charset="0"/>
                          <a:cs typeface="Times New Roman" panose="02020603050405020304" pitchFamily="18" charset="0"/>
                        </a:rPr>
                        <a:t>106,9</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1" u="none" strike="noStrike" dirty="0">
                          <a:solidFill>
                            <a:schemeClr val="tx1"/>
                          </a:solidFill>
                          <a:effectLst/>
                          <a:latin typeface="Times New Roman" panose="02020603050405020304" pitchFamily="18" charset="0"/>
                          <a:cs typeface="Times New Roman" panose="02020603050405020304" pitchFamily="18" charset="0"/>
                        </a:rPr>
                        <a:t> </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960029048"/>
                  </a:ext>
                </a:extLst>
              </a:tr>
              <a:tr h="182133">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4</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Doanh thu bán lẻ hàng hóa và dịch vụ</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Tỷ đồng</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556</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485,619</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118,5</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87,3</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Đạt</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564495380"/>
                  </a:ext>
                </a:extLst>
              </a:tr>
              <a:tr h="182133">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5</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Tỷ lệ dân số tham gia bảo hiểm y tế</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99,01</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97,34</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99,7</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98,3</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Đạt</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681633779"/>
                  </a:ext>
                </a:extLst>
              </a:tr>
              <a:tr h="186583">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6</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Tỷ lệ trẻ em dưới 5 tuổi suy dinh dưỡng thể nhẹ cân </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10,85</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auto"/>
                      <a:r>
                        <a:rPr lang="vi-VN" sz="1300" b="1" i="0" u="none" strike="noStrike">
                          <a:solidFill>
                            <a:schemeClr val="tx1"/>
                          </a:solidFill>
                          <a:effectLst/>
                          <a:latin typeface="Times New Roman" panose="02020603050405020304" pitchFamily="18" charset="0"/>
                          <a:cs typeface="Times New Roman" panose="02020603050405020304" pitchFamily="18" charset="0"/>
                        </a:rPr>
                        <a:t>10,77</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auto"/>
                      <a:r>
                        <a:rPr lang="vi-VN" sz="1300" b="1" i="0" u="none" strike="noStrike">
                          <a:solidFill>
                            <a:schemeClr val="tx1"/>
                          </a:solidFill>
                          <a:effectLst/>
                          <a:latin typeface="Times New Roman" panose="02020603050405020304" pitchFamily="18" charset="0"/>
                          <a:cs typeface="Times New Roman" panose="02020603050405020304" pitchFamily="18" charset="0"/>
                        </a:rPr>
                        <a:t>-0,5</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auto"/>
                      <a:r>
                        <a:rPr lang="vi-VN" sz="1300" b="1" i="0" u="none" strike="noStrike">
                          <a:solidFill>
                            <a:schemeClr val="tx1"/>
                          </a:solidFill>
                          <a:effectLst/>
                          <a:latin typeface="Times New Roman" panose="02020603050405020304" pitchFamily="18" charset="0"/>
                          <a:cs typeface="Times New Roman" panose="02020603050405020304" pitchFamily="18" charset="0"/>
                        </a:rPr>
                        <a:t>-0,1</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Đạt</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986996767"/>
                  </a:ext>
                </a:extLst>
              </a:tr>
              <a:tr h="182133">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7</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Giảm tỷ lệ nghèo đa chiều</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10,9</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 </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 </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 </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Đánh giá cuối năm</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184261804"/>
                  </a:ext>
                </a:extLst>
              </a:tr>
              <a:tr h="182133">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8</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Bảo hiểm xã hội tự nguyện</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Người</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850</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770</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96,3</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90,6</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Đạt</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990886080"/>
                  </a:ext>
                </a:extLst>
              </a:tr>
              <a:tr h="182133">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9</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Tạo việc làm mới</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Người</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700</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659</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98,2</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94,1</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Đạt</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12623792"/>
                  </a:ext>
                </a:extLst>
              </a:tr>
              <a:tr h="182133">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10</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Đào tạo nghề lao động nông thôn</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Người</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380</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410</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117,1</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107,9</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Đạt</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496163677"/>
                  </a:ext>
                </a:extLst>
              </a:tr>
              <a:tr h="246779">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11</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Tỷ lệ che phủ rừng</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77,6</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b" latinLnBrk="0" hangingPunct="1"/>
                      <a:r>
                        <a:rPr lang="vi-VN" sz="1300" b="1" i="0" u="none" strike="noStrike" kern="1200" dirty="0">
                          <a:solidFill>
                            <a:schemeClr val="tx1"/>
                          </a:solidFill>
                          <a:effectLst/>
                          <a:latin typeface="Times New Roman" panose="02020603050405020304" pitchFamily="18" charset="0"/>
                          <a:ea typeface="+mn-ea"/>
                          <a:cs typeface="Times New Roman" panose="02020603050405020304" pitchFamily="18" charset="0"/>
                        </a:rPr>
                        <a:t>77,15</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100,3</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99,4</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Đạt</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132172489"/>
                  </a:ext>
                </a:extLst>
              </a:tr>
              <a:tr h="182133">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12</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Tỷ lệ dân cư đô thị sử dụng nước sạch</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74,8-80,1</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b" latinLnBrk="0" hangingPunct="1"/>
                      <a:r>
                        <a:rPr lang="vi-VN" sz="1300" b="1" i="0" u="none" strike="noStrike" kern="1200" dirty="0">
                          <a:solidFill>
                            <a:schemeClr val="tx1"/>
                          </a:solidFill>
                          <a:effectLst/>
                          <a:latin typeface="Times New Roman" panose="02020603050405020304" pitchFamily="18" charset="0"/>
                          <a:ea typeface="+mn-ea"/>
                          <a:cs typeface="Times New Roman" panose="02020603050405020304" pitchFamily="18" charset="0"/>
                        </a:rPr>
                        <a:t>7</a:t>
                      </a:r>
                      <a:r>
                        <a:rPr lang="en-US" sz="1300" b="1" i="0" u="none" strike="noStrike" kern="1200" dirty="0">
                          <a:solidFill>
                            <a:schemeClr val="tx1"/>
                          </a:solidFill>
                          <a:effectLst/>
                          <a:latin typeface="Times New Roman" panose="02020603050405020304" pitchFamily="18" charset="0"/>
                          <a:ea typeface="+mn-ea"/>
                          <a:cs typeface="Times New Roman" panose="02020603050405020304" pitchFamily="18" charset="0"/>
                        </a:rPr>
                        <a:t>0</a:t>
                      </a:r>
                      <a:r>
                        <a:rPr lang="vi-VN" sz="1300" b="1" i="0" u="none" strike="noStrike" kern="1200" dirty="0">
                          <a:solidFill>
                            <a:schemeClr val="tx1"/>
                          </a:solidFill>
                          <a:effectLst/>
                          <a:latin typeface="Times New Roman" panose="02020603050405020304" pitchFamily="18" charset="0"/>
                          <a:ea typeface="+mn-ea"/>
                          <a:cs typeface="Times New Roman" panose="02020603050405020304" pitchFamily="18" charset="0"/>
                        </a:rPr>
                        <a:t>,5</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101,4</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90,5</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Đạt</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944380372"/>
                  </a:ext>
                </a:extLst>
              </a:tr>
              <a:tr h="182133">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13</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Tỷ lệ chất thải rắn ở đô thị được thu gom</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67-80</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300" b="1" i="0" u="none" strike="noStrike" dirty="0">
                          <a:solidFill>
                            <a:schemeClr val="tx1"/>
                          </a:solidFill>
                          <a:effectLst/>
                          <a:latin typeface="Times New Roman" panose="02020603050405020304" pitchFamily="18" charset="0"/>
                          <a:cs typeface="Times New Roman" panose="02020603050405020304" pitchFamily="18" charset="0"/>
                        </a:rPr>
                        <a:t>73,86</a:t>
                      </a:r>
                      <a:endParaRPr lang="vi-VN"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300" b="1" i="0" u="none" strike="noStrike" dirty="0">
                          <a:solidFill>
                            <a:schemeClr val="tx1"/>
                          </a:solidFill>
                          <a:effectLst/>
                          <a:latin typeface="Times New Roman" panose="02020603050405020304" pitchFamily="18" charset="0"/>
                          <a:cs typeface="Times New Roman" panose="02020603050405020304" pitchFamily="18" charset="0"/>
                        </a:rPr>
                        <a:t>114,48</a:t>
                      </a:r>
                      <a:endParaRPr lang="vi-VN"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300" b="1" i="0" u="none" strike="noStrike" dirty="0">
                          <a:solidFill>
                            <a:schemeClr val="tx1"/>
                          </a:solidFill>
                          <a:effectLst/>
                          <a:latin typeface="Times New Roman" panose="02020603050405020304" pitchFamily="18" charset="0"/>
                          <a:cs typeface="Times New Roman" panose="02020603050405020304" pitchFamily="18" charset="0"/>
                        </a:rPr>
                        <a:t>110,23</a:t>
                      </a:r>
                      <a:endParaRPr lang="vi-VN"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Đạt</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669339587"/>
                  </a:ext>
                </a:extLst>
              </a:tr>
              <a:tr h="252441">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14</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Tỷ lệ chất thải rắn ở nông thôn được thu gom</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58-60</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300" b="1" i="0" u="none" strike="noStrike" dirty="0">
                          <a:solidFill>
                            <a:schemeClr val="tx1"/>
                          </a:solidFill>
                          <a:effectLst/>
                          <a:latin typeface="Times New Roman" panose="02020603050405020304" pitchFamily="18" charset="0"/>
                          <a:cs typeface="Times New Roman" panose="02020603050405020304" pitchFamily="18" charset="0"/>
                        </a:rPr>
                        <a:t>49,31</a:t>
                      </a:r>
                      <a:endParaRPr lang="vi-VN"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 </a:t>
                      </a:r>
                      <a:r>
                        <a:rPr lang="en-US" sz="1300" b="1" i="0" u="none" strike="noStrike" dirty="0">
                          <a:solidFill>
                            <a:schemeClr val="tx1"/>
                          </a:solidFill>
                          <a:effectLst/>
                          <a:latin typeface="Times New Roman" panose="02020603050405020304" pitchFamily="18" charset="0"/>
                          <a:cs typeface="Times New Roman" panose="02020603050405020304" pitchFamily="18" charset="0"/>
                        </a:rPr>
                        <a:t>113,99</a:t>
                      </a:r>
                      <a:endParaRPr lang="vi-VN"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300" b="1" i="0" u="none" strike="noStrike" dirty="0">
                          <a:solidFill>
                            <a:schemeClr val="tx1"/>
                          </a:solidFill>
                          <a:effectLst/>
                          <a:latin typeface="Times New Roman" panose="02020603050405020304" pitchFamily="18" charset="0"/>
                          <a:cs typeface="Times New Roman" panose="02020603050405020304" pitchFamily="18" charset="0"/>
                        </a:rPr>
                        <a:t>85,02</a:t>
                      </a:r>
                      <a:endParaRPr lang="vi-VN"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300" b="1" i="0" u="none" strike="noStrike" dirty="0" err="1">
                          <a:solidFill>
                            <a:srgbClr val="C00000"/>
                          </a:solidFill>
                          <a:effectLst/>
                          <a:latin typeface="Times New Roman" panose="02020603050405020304" pitchFamily="18" charset="0"/>
                          <a:cs typeface="Times New Roman" panose="02020603050405020304" pitchFamily="18" charset="0"/>
                        </a:rPr>
                        <a:t>Chưa</a:t>
                      </a:r>
                      <a:r>
                        <a:rPr lang="en-US" sz="1300" b="1" i="0" u="none" strike="noStrike" dirty="0">
                          <a:solidFill>
                            <a:srgbClr val="C00000"/>
                          </a:solidFill>
                          <a:effectLst/>
                          <a:latin typeface="Times New Roman" panose="02020603050405020304" pitchFamily="18" charset="0"/>
                          <a:cs typeface="Times New Roman" panose="02020603050405020304" pitchFamily="18" charset="0"/>
                        </a:rPr>
                        <a:t> đ</a:t>
                      </a:r>
                      <a:r>
                        <a:rPr lang="vi-VN" sz="1300" b="1" i="0" u="none" strike="noStrike" dirty="0">
                          <a:solidFill>
                            <a:srgbClr val="C00000"/>
                          </a:solidFill>
                          <a:effectLst/>
                          <a:latin typeface="Times New Roman" panose="02020603050405020304" pitchFamily="18" charset="0"/>
                          <a:cs typeface="Times New Roman" panose="02020603050405020304" pitchFamily="18" charset="0"/>
                        </a:rPr>
                        <a:t>ạt</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584038716"/>
                  </a:ext>
                </a:extLst>
              </a:tr>
              <a:tr h="182133">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15</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Thu hút dự án mới</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Dự án</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3</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 </a:t>
                      </a:r>
                      <a:r>
                        <a:rPr lang="en-US" sz="1300" b="1" i="0" u="none" strike="noStrike" dirty="0">
                          <a:solidFill>
                            <a:schemeClr val="tx1"/>
                          </a:solidFill>
                          <a:effectLst/>
                          <a:latin typeface="Times New Roman" panose="02020603050405020304" pitchFamily="18" charset="0"/>
                          <a:cs typeface="Times New Roman" panose="02020603050405020304" pitchFamily="18" charset="0"/>
                        </a:rPr>
                        <a:t>0</a:t>
                      </a:r>
                      <a:endParaRPr lang="vi-VN"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 </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0</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rgbClr val="C00000"/>
                          </a:solidFill>
                          <a:effectLst/>
                          <a:latin typeface="Times New Roman" panose="02020603050405020304" pitchFamily="18" charset="0"/>
                          <a:cs typeface="Times New Roman" panose="02020603050405020304" pitchFamily="18" charset="0"/>
                        </a:rPr>
                        <a:t>Chưa đạt</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422019492"/>
                  </a:ext>
                </a:extLst>
              </a:tr>
              <a:tr h="182133">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16</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Phòng chống lấn chiếm đất đai</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 </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 </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 </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 </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 </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 </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681432873"/>
                  </a:ext>
                </a:extLst>
              </a:tr>
              <a:tr h="182133">
                <a:tc>
                  <a:txBody>
                    <a:bodyPr/>
                    <a:lstStyle/>
                    <a:p>
                      <a:pPr algn="ctr" fontAlgn="ctr"/>
                      <a:r>
                        <a:rPr lang="vi-VN" sz="1300" b="0" i="0" u="none" strike="noStrike" dirty="0">
                          <a:solidFill>
                            <a:schemeClr val="tx1"/>
                          </a:solidFill>
                          <a:effectLst/>
                          <a:latin typeface="Times New Roman" panose="02020603050405020304" pitchFamily="18" charset="0"/>
                          <a:cs typeface="Times New Roman" panose="02020603050405020304" pitchFamily="18" charset="0"/>
                        </a:rPr>
                        <a:t>-</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dirty="0">
                          <a:solidFill>
                            <a:schemeClr val="tx1"/>
                          </a:solidFill>
                          <a:effectLst/>
                          <a:latin typeface="Times New Roman" panose="02020603050405020304" pitchFamily="18" charset="0"/>
                          <a:cs typeface="Times New Roman" panose="02020603050405020304" pitchFamily="18" charset="0"/>
                        </a:rPr>
                        <a:t>Số vụ vi phạm được giải quyết trong năm</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dirty="0">
                          <a:solidFill>
                            <a:schemeClr val="tx1"/>
                          </a:solidFill>
                          <a:effectLst/>
                          <a:latin typeface="Times New Roman" panose="02020603050405020304" pitchFamily="18" charset="0"/>
                          <a:cs typeface="Times New Roman" panose="02020603050405020304" pitchFamily="18" charset="0"/>
                        </a:rPr>
                        <a:t>Số vụ</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408</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300" b="1" i="0" u="none" strike="noStrike" dirty="0">
                          <a:solidFill>
                            <a:schemeClr val="tx1"/>
                          </a:solidFill>
                          <a:effectLst/>
                          <a:latin typeface="Times New Roman" panose="02020603050405020304" pitchFamily="18" charset="0"/>
                          <a:cs typeface="Times New Roman" panose="02020603050405020304" pitchFamily="18" charset="0"/>
                        </a:rPr>
                        <a:t>320</a:t>
                      </a:r>
                      <a:endParaRPr lang="vi-VN"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 </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300" b="1" i="0" u="none" strike="noStrike" dirty="0">
                          <a:solidFill>
                            <a:schemeClr val="tx1"/>
                          </a:solidFill>
                          <a:effectLst/>
                          <a:latin typeface="Times New Roman" panose="02020603050405020304" pitchFamily="18" charset="0"/>
                          <a:cs typeface="Times New Roman" panose="02020603050405020304" pitchFamily="18" charset="0"/>
                        </a:rPr>
                        <a:t>78,43</a:t>
                      </a:r>
                      <a:endParaRPr lang="vi-VN"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Đạt</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415020302"/>
                  </a:ext>
                </a:extLst>
              </a:tr>
              <a:tr h="182133">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17</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Giải phóng mặt bằng</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 </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 </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 </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 </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 </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 </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667948255"/>
                  </a:ext>
                </a:extLst>
              </a:tr>
              <a:tr h="320553">
                <a:tc>
                  <a:txBody>
                    <a:bodyPr/>
                    <a:lstStyle/>
                    <a:p>
                      <a:pPr algn="ctr" fontAlgn="ctr"/>
                      <a:r>
                        <a:rPr lang="vi-VN" sz="1300" b="0" i="0" u="none" strike="noStrike" dirty="0">
                          <a:solidFill>
                            <a:schemeClr val="tx1"/>
                          </a:solidFill>
                          <a:effectLst/>
                          <a:latin typeface="Times New Roman" panose="02020603050405020304" pitchFamily="18" charset="0"/>
                          <a:cs typeface="Times New Roman" panose="02020603050405020304" pitchFamily="18" charset="0"/>
                        </a:rPr>
                        <a:t>-</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dirty="0">
                          <a:solidFill>
                            <a:schemeClr val="tx1"/>
                          </a:solidFill>
                          <a:effectLst/>
                          <a:latin typeface="Times New Roman" panose="02020603050405020304" pitchFamily="18" charset="0"/>
                          <a:cs typeface="Times New Roman" panose="02020603050405020304" pitchFamily="18" charset="0"/>
                        </a:rPr>
                        <a:t>Số lượng công trình, dự án hoàn thành GPMB so với tổng số dự án trên địa bàn</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dirty="0">
                          <a:solidFill>
                            <a:schemeClr val="tx1"/>
                          </a:solidFill>
                          <a:effectLst/>
                          <a:latin typeface="Times New Roman" panose="02020603050405020304" pitchFamily="18" charset="0"/>
                          <a:cs typeface="Times New Roman" panose="02020603050405020304" pitchFamily="18" charset="0"/>
                        </a:rPr>
                        <a:t>%</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≥50</a:t>
                      </a:r>
                    </a:p>
                  </a:txBody>
                  <a:tcPr marL="5292" marR="5292" marT="5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300" b="1" i="0" u="none" strike="noStrike" dirty="0">
                          <a:solidFill>
                            <a:schemeClr val="tx1"/>
                          </a:solidFill>
                          <a:effectLst/>
                          <a:latin typeface="Times New Roman" panose="02020603050405020304" pitchFamily="18" charset="0"/>
                          <a:cs typeface="Times New Roman" panose="02020603050405020304" pitchFamily="18" charset="0"/>
                        </a:rPr>
                        <a:t>6,33</a:t>
                      </a:r>
                      <a:endParaRPr lang="vi-VN"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 </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chemeClr val="tx1"/>
                          </a:solidFill>
                          <a:effectLst/>
                          <a:latin typeface="Times New Roman" panose="02020603050405020304" pitchFamily="18" charset="0"/>
                          <a:cs typeface="Times New Roman" panose="02020603050405020304" pitchFamily="18" charset="0"/>
                        </a:rPr>
                        <a:t> </a:t>
                      </a:r>
                      <a:r>
                        <a:rPr lang="en-US" sz="1300" b="1" i="0" u="none" strike="noStrike" dirty="0">
                          <a:solidFill>
                            <a:schemeClr val="tx1"/>
                          </a:solidFill>
                          <a:effectLst/>
                          <a:latin typeface="Times New Roman" panose="02020603050405020304" pitchFamily="18" charset="0"/>
                          <a:cs typeface="Times New Roman" panose="02020603050405020304" pitchFamily="18" charset="0"/>
                        </a:rPr>
                        <a:t>12,66</a:t>
                      </a:r>
                      <a:endParaRPr lang="vi-VN"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dirty="0">
                          <a:solidFill>
                            <a:srgbClr val="C00000"/>
                          </a:solidFill>
                          <a:effectLst/>
                          <a:latin typeface="Times New Roman" panose="02020603050405020304" pitchFamily="18" charset="0"/>
                          <a:cs typeface="Times New Roman" panose="02020603050405020304" pitchFamily="18" charset="0"/>
                        </a:rPr>
                        <a:t>Chưa đạt</a:t>
                      </a:r>
                    </a:p>
                  </a:txBody>
                  <a:tcPr marL="5292" marR="5292" marT="52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253298413"/>
                  </a:ext>
                </a:extLst>
              </a:tr>
            </a:tbl>
          </a:graphicData>
        </a:graphic>
      </p:graphicFrame>
    </p:spTree>
    <p:extLst>
      <p:ext uri="{BB962C8B-B14F-4D97-AF65-F5344CB8AC3E}">
        <p14:creationId xmlns:p14="http://schemas.microsoft.com/office/powerpoint/2010/main" val="25373937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 xmlns:a16="http://schemas.microsoft.com/office/drawing/2014/main" id="{85B0C6AB-4906-5932-12D4-5FAF7DC72C97}"/>
              </a:ext>
            </a:extLst>
          </p:cNvPr>
          <p:cNvSpPr txBox="1"/>
          <p:nvPr/>
        </p:nvSpPr>
        <p:spPr>
          <a:xfrm>
            <a:off x="2684477" y="4212"/>
            <a:ext cx="6367244" cy="523220"/>
          </a:xfrm>
          <a:prstGeom prst="rect">
            <a:avLst/>
          </a:prstGeom>
          <a:noFill/>
        </p:spPr>
        <p:txBody>
          <a:bodyPr wrap="square">
            <a:spAutoFit/>
          </a:bodyPr>
          <a:lstStyle/>
          <a:p>
            <a:pPr algn="ctr">
              <a:lnSpc>
                <a:spcPct val="100000"/>
              </a:lnSpc>
            </a:pPr>
            <a:r>
              <a:rPr lang="vi-VN" sz="2800" b="1" dirty="0">
                <a:latin typeface="+mj-lt"/>
                <a:cs typeface="Arial" panose="020B0604020202020204" pitchFamily="34" charset="0"/>
              </a:rPr>
              <a:t>HUYỆN AN LÃO</a:t>
            </a:r>
          </a:p>
        </p:txBody>
      </p:sp>
      <p:graphicFrame>
        <p:nvGraphicFramePr>
          <p:cNvPr id="3" name="Table 2">
            <a:extLst>
              <a:ext uri="{FF2B5EF4-FFF2-40B4-BE49-F238E27FC236}">
                <a16:creationId xmlns="" xmlns:a16="http://schemas.microsoft.com/office/drawing/2014/main" id="{91AC9636-A6EA-8CFC-C114-C0A3DFDA58FA}"/>
              </a:ext>
            </a:extLst>
          </p:cNvPr>
          <p:cNvGraphicFramePr>
            <a:graphicFrameLocks noGrp="1"/>
          </p:cNvGraphicFramePr>
          <p:nvPr>
            <p:extLst>
              <p:ext uri="{D42A27DB-BD31-4B8C-83A1-F6EECF244321}">
                <p14:modId xmlns:p14="http://schemas.microsoft.com/office/powerpoint/2010/main" val="3121798768"/>
              </p:ext>
            </p:extLst>
          </p:nvPr>
        </p:nvGraphicFramePr>
        <p:xfrm>
          <a:off x="302004" y="558156"/>
          <a:ext cx="11643919" cy="5885930"/>
        </p:xfrm>
        <a:graphic>
          <a:graphicData uri="http://schemas.openxmlformats.org/drawingml/2006/table">
            <a:tbl>
              <a:tblPr/>
              <a:tblGrid>
                <a:gridCol w="393878">
                  <a:extLst>
                    <a:ext uri="{9D8B030D-6E8A-4147-A177-3AD203B41FA5}">
                      <a16:colId xmlns="" xmlns:a16="http://schemas.microsoft.com/office/drawing/2014/main" val="2650015852"/>
                    </a:ext>
                  </a:extLst>
                </a:gridCol>
                <a:gridCol w="3725116">
                  <a:extLst>
                    <a:ext uri="{9D8B030D-6E8A-4147-A177-3AD203B41FA5}">
                      <a16:colId xmlns="" xmlns:a16="http://schemas.microsoft.com/office/drawing/2014/main" val="2602604426"/>
                    </a:ext>
                  </a:extLst>
                </a:gridCol>
                <a:gridCol w="880844">
                  <a:extLst>
                    <a:ext uri="{9D8B030D-6E8A-4147-A177-3AD203B41FA5}">
                      <a16:colId xmlns="" xmlns:a16="http://schemas.microsoft.com/office/drawing/2014/main" val="2523986406"/>
                    </a:ext>
                  </a:extLst>
                </a:gridCol>
                <a:gridCol w="1308683">
                  <a:extLst>
                    <a:ext uri="{9D8B030D-6E8A-4147-A177-3AD203B41FA5}">
                      <a16:colId xmlns="" xmlns:a16="http://schemas.microsoft.com/office/drawing/2014/main" val="449986812"/>
                    </a:ext>
                  </a:extLst>
                </a:gridCol>
                <a:gridCol w="1098958">
                  <a:extLst>
                    <a:ext uri="{9D8B030D-6E8A-4147-A177-3AD203B41FA5}">
                      <a16:colId xmlns="" xmlns:a16="http://schemas.microsoft.com/office/drawing/2014/main" val="3787981992"/>
                    </a:ext>
                  </a:extLst>
                </a:gridCol>
                <a:gridCol w="1526796">
                  <a:extLst>
                    <a:ext uri="{9D8B030D-6E8A-4147-A177-3AD203B41FA5}">
                      <a16:colId xmlns="" xmlns:a16="http://schemas.microsoft.com/office/drawing/2014/main" val="3258200630"/>
                    </a:ext>
                  </a:extLst>
                </a:gridCol>
                <a:gridCol w="1585519">
                  <a:extLst>
                    <a:ext uri="{9D8B030D-6E8A-4147-A177-3AD203B41FA5}">
                      <a16:colId xmlns="" xmlns:a16="http://schemas.microsoft.com/office/drawing/2014/main" val="493175312"/>
                    </a:ext>
                  </a:extLst>
                </a:gridCol>
                <a:gridCol w="1124125">
                  <a:extLst>
                    <a:ext uri="{9D8B030D-6E8A-4147-A177-3AD203B41FA5}">
                      <a16:colId xmlns="" xmlns:a16="http://schemas.microsoft.com/office/drawing/2014/main" val="2320416464"/>
                    </a:ext>
                  </a:extLst>
                </a:gridCol>
              </a:tblGrid>
              <a:tr h="423356">
                <a:tc>
                  <a:txBody>
                    <a:bodyPr/>
                    <a:lstStyle/>
                    <a:p>
                      <a:pPr algn="ctr" fontAlgn="ctr"/>
                      <a:r>
                        <a:rPr lang="vi-VN" sz="1300" b="1" i="0" u="none" strike="noStrike" dirty="0">
                          <a:solidFill>
                            <a:srgbClr val="000000"/>
                          </a:solidFill>
                          <a:effectLst/>
                          <a:latin typeface="Times New Roman" panose="02020603050405020304" pitchFamily="18" charset="0"/>
                          <a:cs typeface="Times New Roman" panose="02020603050405020304" pitchFamily="18" charset="0"/>
                        </a:rPr>
                        <a:t>STT</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rgbClr val="000000"/>
                          </a:solidFill>
                          <a:effectLst/>
                          <a:latin typeface="Times New Roman" panose="02020603050405020304" pitchFamily="18" charset="0"/>
                          <a:cs typeface="Times New Roman" panose="02020603050405020304" pitchFamily="18" charset="0"/>
                        </a:rPr>
                        <a:t>Chỉ tiêu</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Đơn vị tính</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rgbClr val="000000"/>
                          </a:solidFill>
                          <a:effectLst/>
                          <a:latin typeface="Times New Roman" panose="02020603050405020304" pitchFamily="18" charset="0"/>
                          <a:cs typeface="Times New Roman" panose="02020603050405020304" pitchFamily="18" charset="0"/>
                        </a:rPr>
                        <a:t>Kế hoạch năm 2024 UBND tỉnh giao</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rgbClr val="000000"/>
                          </a:solidFill>
                          <a:effectLst/>
                          <a:latin typeface="Times New Roman" panose="02020603050405020304" pitchFamily="18" charset="0"/>
                          <a:cs typeface="Times New Roman" panose="02020603050405020304" pitchFamily="18" charset="0"/>
                        </a:rPr>
                        <a:t>Thực hiện 9 tháng đầu năm 2024</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rgbClr val="000000"/>
                          </a:solidFill>
                          <a:effectLst/>
                          <a:latin typeface="Times New Roman" panose="02020603050405020304" pitchFamily="18" charset="0"/>
                          <a:cs typeface="Times New Roman" panose="02020603050405020304" pitchFamily="18" charset="0"/>
                        </a:rPr>
                        <a:t>Thực hiện 9 tháng đầu năm 2024 so với cùng kỳ năm 2023</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300" b="1" i="0" u="none" strike="noStrike" dirty="0">
                          <a:solidFill>
                            <a:srgbClr val="000000"/>
                          </a:solidFill>
                          <a:effectLst/>
                          <a:latin typeface="Times New Roman" panose="02020603050405020304" pitchFamily="18" charset="0"/>
                          <a:cs typeface="Times New Roman" panose="02020603050405020304" pitchFamily="18" charset="0"/>
                        </a:rPr>
                        <a:t>Thực hiện 9 tháng đầu năm 2024 so với kế hoạch</a:t>
                      </a:r>
                      <a:r>
                        <a:rPr lang="en-US" sz="1300" b="1" i="0" u="none" strike="noStrike" dirty="0">
                          <a:solidFill>
                            <a:srgbClr val="000000"/>
                          </a:solidFill>
                          <a:effectLst/>
                          <a:latin typeface="Times New Roman" panose="02020603050405020304" pitchFamily="18" charset="0"/>
                          <a:cs typeface="Times New Roman" panose="02020603050405020304" pitchFamily="18" charset="0"/>
                        </a:rPr>
                        <a:t> </a:t>
                      </a:r>
                      <a:r>
                        <a:rPr lang="vi-VN" sz="1300" b="1" i="0" u="none" strike="noStrike" dirty="0">
                          <a:solidFill>
                            <a:srgbClr val="000000"/>
                          </a:solidFill>
                          <a:effectLst/>
                          <a:latin typeface="Times New Roman" panose="02020603050405020304" pitchFamily="18" charset="0"/>
                          <a:cs typeface="Times New Roman" panose="02020603050405020304" pitchFamily="18" charset="0"/>
                        </a:rPr>
                        <a:t>năm 2024</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300" b="1" i="0" u="none" strike="noStrike" dirty="0">
                          <a:solidFill>
                            <a:srgbClr val="000000"/>
                          </a:solidFill>
                          <a:effectLst/>
                          <a:latin typeface="Times New Roman" panose="02020603050405020304" pitchFamily="18" charset="0"/>
                          <a:cs typeface="Times New Roman" panose="02020603050405020304" pitchFamily="18" charset="0"/>
                        </a:rPr>
                        <a:t>Đánh giá (đạt/không đạt)</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660520165"/>
                  </a:ext>
                </a:extLst>
              </a:tr>
              <a:tr h="168572">
                <a:tc>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1</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Tốc độ tăng giá trị sản phẩm </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rgbClr val="000000"/>
                          </a:solidFill>
                          <a:effectLst/>
                          <a:latin typeface="Times New Roman" panose="02020603050405020304" pitchFamily="18" charset="0"/>
                          <a:cs typeface="Times New Roman" panose="02020603050405020304" pitchFamily="18" charset="0"/>
                        </a:rPr>
                        <a:t>7,50-8,0</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1" u="none" strike="noStrike">
                          <a:solidFill>
                            <a:srgbClr val="000000"/>
                          </a:solidFill>
                          <a:effectLst/>
                          <a:latin typeface="Times New Roman" panose="02020603050405020304" pitchFamily="18" charset="0"/>
                          <a:cs typeface="Times New Roman" panose="02020603050405020304" pitchFamily="18" charset="0"/>
                        </a:rPr>
                        <a:t> </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1" u="none" strike="noStrike">
                          <a:solidFill>
                            <a:srgbClr val="000000"/>
                          </a:solidFill>
                          <a:effectLst/>
                          <a:latin typeface="Times New Roman" panose="02020603050405020304" pitchFamily="18" charset="0"/>
                          <a:cs typeface="Times New Roman" panose="02020603050405020304" pitchFamily="18" charset="0"/>
                        </a:rPr>
                        <a:t> </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1" u="none" strike="noStrike">
                          <a:solidFill>
                            <a:srgbClr val="000000"/>
                          </a:solidFill>
                          <a:effectLst/>
                          <a:latin typeface="Times New Roman" panose="02020603050405020304" pitchFamily="18" charset="0"/>
                          <a:cs typeface="Times New Roman" panose="02020603050405020304" pitchFamily="18" charset="0"/>
                        </a:rPr>
                        <a:t> </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300" b="1" i="1" u="none" strike="noStrike" dirty="0">
                          <a:solidFill>
                            <a:srgbClr val="000000"/>
                          </a:solidFill>
                          <a:effectLst/>
                          <a:latin typeface="Times New Roman" panose="02020603050405020304" pitchFamily="18" charset="0"/>
                          <a:cs typeface="Times New Roman" panose="02020603050405020304" pitchFamily="18" charset="0"/>
                        </a:rPr>
                        <a:t> </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682858571"/>
                  </a:ext>
                </a:extLst>
              </a:tr>
              <a:tr h="168572">
                <a:tc>
                  <a:txBody>
                    <a:bodyPr/>
                    <a:lstStyle/>
                    <a:p>
                      <a:pPr algn="ctr" fontAlgn="ctr"/>
                      <a:r>
                        <a:rPr lang="vi-VN" sz="1300" b="0" i="0" u="none" strike="noStrike">
                          <a:solidFill>
                            <a:srgbClr val="000000"/>
                          </a:solidFill>
                          <a:effectLst/>
                          <a:latin typeface="Times New Roman" panose="02020603050405020304" pitchFamily="18" charset="0"/>
                          <a:cs typeface="Times New Roman" panose="02020603050405020304" pitchFamily="18" charset="0"/>
                        </a:rPr>
                        <a:t> </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Times New Roman" panose="02020603050405020304" pitchFamily="18" charset="0"/>
                          <a:cs typeface="Times New Roman" panose="02020603050405020304" pitchFamily="18" charset="0"/>
                        </a:rPr>
                        <a:t>- Nông, lâm, thuỷ sản</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cs typeface="Times New Roman" panose="02020603050405020304" pitchFamily="18" charset="0"/>
                        </a:rPr>
                        <a:t>%</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3,80-4,0</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1" u="none" strike="noStrike">
                          <a:solidFill>
                            <a:srgbClr val="000000"/>
                          </a:solidFill>
                          <a:effectLst/>
                          <a:latin typeface="Times New Roman" panose="02020603050405020304" pitchFamily="18" charset="0"/>
                          <a:cs typeface="Times New Roman" panose="02020603050405020304" pitchFamily="18" charset="0"/>
                        </a:rPr>
                        <a:t> </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1" u="none" strike="noStrike">
                          <a:solidFill>
                            <a:srgbClr val="000000"/>
                          </a:solidFill>
                          <a:effectLst/>
                          <a:latin typeface="Times New Roman" panose="02020603050405020304" pitchFamily="18" charset="0"/>
                          <a:cs typeface="Times New Roman" panose="02020603050405020304" pitchFamily="18" charset="0"/>
                        </a:rPr>
                        <a:t> </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1" u="none" strike="noStrike">
                          <a:solidFill>
                            <a:srgbClr val="000000"/>
                          </a:solidFill>
                          <a:effectLst/>
                          <a:latin typeface="Times New Roman" panose="02020603050405020304" pitchFamily="18" charset="0"/>
                          <a:cs typeface="Times New Roman" panose="02020603050405020304" pitchFamily="18" charset="0"/>
                        </a:rPr>
                        <a:t> </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300" b="1" i="1" u="none" strike="noStrike">
                          <a:solidFill>
                            <a:srgbClr val="000000"/>
                          </a:solidFill>
                          <a:effectLst/>
                          <a:latin typeface="Times New Roman" panose="02020603050405020304" pitchFamily="18" charset="0"/>
                          <a:cs typeface="Times New Roman" panose="02020603050405020304" pitchFamily="18" charset="0"/>
                        </a:rPr>
                        <a:t> </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154944276"/>
                  </a:ext>
                </a:extLst>
              </a:tr>
              <a:tr h="168572">
                <a:tc>
                  <a:txBody>
                    <a:bodyPr/>
                    <a:lstStyle/>
                    <a:p>
                      <a:pPr algn="ctr" fontAlgn="ctr"/>
                      <a:r>
                        <a:rPr lang="vi-VN" sz="1300" b="0" i="0" u="none" strike="noStrike">
                          <a:solidFill>
                            <a:srgbClr val="000000"/>
                          </a:solidFill>
                          <a:effectLst/>
                          <a:latin typeface="Times New Roman" panose="02020603050405020304" pitchFamily="18" charset="0"/>
                          <a:cs typeface="Times New Roman" panose="02020603050405020304" pitchFamily="18" charset="0"/>
                        </a:rPr>
                        <a:t> </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Times New Roman" panose="02020603050405020304" pitchFamily="18" charset="0"/>
                          <a:cs typeface="Times New Roman" panose="02020603050405020304" pitchFamily="18" charset="0"/>
                        </a:rPr>
                        <a:t>- Công nghiệp và xây dựng</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cs typeface="Times New Roman" panose="02020603050405020304" pitchFamily="18" charset="0"/>
                        </a:rPr>
                        <a:t>%</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12,9-13,8</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1" u="none" strike="noStrike" dirty="0">
                          <a:solidFill>
                            <a:srgbClr val="000000"/>
                          </a:solidFill>
                          <a:effectLst/>
                          <a:latin typeface="Times New Roman" panose="02020603050405020304" pitchFamily="18" charset="0"/>
                          <a:cs typeface="Times New Roman" panose="02020603050405020304" pitchFamily="18" charset="0"/>
                        </a:rPr>
                        <a:t> </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1" u="none" strike="noStrike">
                          <a:solidFill>
                            <a:srgbClr val="000000"/>
                          </a:solidFill>
                          <a:effectLst/>
                          <a:latin typeface="Times New Roman" panose="02020603050405020304" pitchFamily="18" charset="0"/>
                          <a:cs typeface="Times New Roman" panose="02020603050405020304" pitchFamily="18" charset="0"/>
                        </a:rPr>
                        <a:t> </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1" u="none" strike="noStrike">
                          <a:solidFill>
                            <a:srgbClr val="000000"/>
                          </a:solidFill>
                          <a:effectLst/>
                          <a:latin typeface="Times New Roman" panose="02020603050405020304" pitchFamily="18" charset="0"/>
                          <a:cs typeface="Times New Roman" panose="02020603050405020304" pitchFamily="18" charset="0"/>
                        </a:rPr>
                        <a:t> </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300" b="1" i="1" u="none" strike="noStrike">
                          <a:solidFill>
                            <a:srgbClr val="000000"/>
                          </a:solidFill>
                          <a:effectLst/>
                          <a:latin typeface="Times New Roman" panose="02020603050405020304" pitchFamily="18" charset="0"/>
                          <a:cs typeface="Times New Roman" panose="02020603050405020304" pitchFamily="18" charset="0"/>
                        </a:rPr>
                        <a:t> </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577144765"/>
                  </a:ext>
                </a:extLst>
              </a:tr>
              <a:tr h="168572">
                <a:tc>
                  <a:txBody>
                    <a:bodyPr/>
                    <a:lstStyle/>
                    <a:p>
                      <a:pPr algn="ctr" fontAlgn="ctr"/>
                      <a:r>
                        <a:rPr lang="vi-VN" sz="1300" b="0" i="1" u="none" strike="noStrike">
                          <a:solidFill>
                            <a:srgbClr val="000000"/>
                          </a:solidFill>
                          <a:effectLst/>
                          <a:latin typeface="Times New Roman" panose="02020603050405020304" pitchFamily="18" charset="0"/>
                          <a:cs typeface="Times New Roman" panose="02020603050405020304" pitchFamily="18" charset="0"/>
                        </a:rPr>
                        <a:t> </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1" u="none" strike="noStrike">
                          <a:solidFill>
                            <a:srgbClr val="000000"/>
                          </a:solidFill>
                          <a:effectLst/>
                          <a:latin typeface="Times New Roman" panose="02020603050405020304" pitchFamily="18" charset="0"/>
                          <a:cs typeface="Times New Roman" panose="02020603050405020304" pitchFamily="18" charset="0"/>
                        </a:rPr>
                        <a:t>     + Công nghiệp</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Times New Roman" panose="02020603050405020304" pitchFamily="18" charset="0"/>
                          <a:cs typeface="Times New Roman" panose="02020603050405020304" pitchFamily="18" charset="0"/>
                        </a:rPr>
                        <a:t>%</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1" u="none" strike="noStrike">
                          <a:solidFill>
                            <a:srgbClr val="000000"/>
                          </a:solidFill>
                          <a:effectLst/>
                          <a:latin typeface="Times New Roman" panose="02020603050405020304" pitchFamily="18" charset="0"/>
                          <a:cs typeface="Times New Roman" panose="02020603050405020304" pitchFamily="18" charset="0"/>
                        </a:rPr>
                        <a:t>10,20-10,80</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1" u="none" strike="noStrike">
                          <a:solidFill>
                            <a:srgbClr val="000000"/>
                          </a:solidFill>
                          <a:effectLst/>
                          <a:latin typeface="Times New Roman" panose="02020603050405020304" pitchFamily="18" charset="0"/>
                          <a:cs typeface="Times New Roman" panose="02020603050405020304" pitchFamily="18" charset="0"/>
                        </a:rPr>
                        <a:t> </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1" u="none" strike="noStrike">
                          <a:solidFill>
                            <a:srgbClr val="000000"/>
                          </a:solidFill>
                          <a:effectLst/>
                          <a:latin typeface="Times New Roman" panose="02020603050405020304" pitchFamily="18" charset="0"/>
                          <a:cs typeface="Times New Roman" panose="02020603050405020304" pitchFamily="18" charset="0"/>
                        </a:rPr>
                        <a:t> </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1" u="none" strike="noStrike">
                          <a:solidFill>
                            <a:srgbClr val="000000"/>
                          </a:solidFill>
                          <a:effectLst/>
                          <a:latin typeface="Times New Roman" panose="02020603050405020304" pitchFamily="18" charset="0"/>
                          <a:cs typeface="Times New Roman" panose="02020603050405020304" pitchFamily="18" charset="0"/>
                        </a:rPr>
                        <a:t> </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300" b="1" i="1" u="none" strike="noStrike">
                          <a:solidFill>
                            <a:srgbClr val="000000"/>
                          </a:solidFill>
                          <a:effectLst/>
                          <a:latin typeface="Times New Roman" panose="02020603050405020304" pitchFamily="18" charset="0"/>
                          <a:cs typeface="Times New Roman" panose="02020603050405020304" pitchFamily="18" charset="0"/>
                        </a:rPr>
                        <a:t> </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087943463"/>
                  </a:ext>
                </a:extLst>
              </a:tr>
              <a:tr h="168572">
                <a:tc>
                  <a:txBody>
                    <a:bodyPr/>
                    <a:lstStyle/>
                    <a:p>
                      <a:pPr algn="ctr" fontAlgn="ctr"/>
                      <a:r>
                        <a:rPr lang="vi-VN" sz="1300" b="0" i="1" u="none" strike="noStrike">
                          <a:solidFill>
                            <a:srgbClr val="000000"/>
                          </a:solidFill>
                          <a:effectLst/>
                          <a:latin typeface="Times New Roman" panose="02020603050405020304" pitchFamily="18" charset="0"/>
                          <a:cs typeface="Times New Roman" panose="02020603050405020304" pitchFamily="18" charset="0"/>
                        </a:rPr>
                        <a:t> </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1" u="none" strike="noStrike">
                          <a:solidFill>
                            <a:srgbClr val="000000"/>
                          </a:solidFill>
                          <a:effectLst/>
                          <a:latin typeface="Times New Roman" panose="02020603050405020304" pitchFamily="18" charset="0"/>
                          <a:cs typeface="Times New Roman" panose="02020603050405020304" pitchFamily="18" charset="0"/>
                        </a:rPr>
                        <a:t>     + Xây dựng</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Times New Roman" panose="02020603050405020304" pitchFamily="18" charset="0"/>
                          <a:cs typeface="Times New Roman" panose="02020603050405020304" pitchFamily="18" charset="0"/>
                        </a:rPr>
                        <a:t>%</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1" u="none" strike="noStrike">
                          <a:solidFill>
                            <a:srgbClr val="000000"/>
                          </a:solidFill>
                          <a:effectLst/>
                          <a:latin typeface="Times New Roman" panose="02020603050405020304" pitchFamily="18" charset="0"/>
                          <a:cs typeface="Times New Roman" panose="02020603050405020304" pitchFamily="18" charset="0"/>
                        </a:rPr>
                        <a:t>14,80-15,9</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1" u="none" strike="noStrike">
                          <a:solidFill>
                            <a:srgbClr val="000000"/>
                          </a:solidFill>
                          <a:effectLst/>
                          <a:latin typeface="Times New Roman" panose="02020603050405020304" pitchFamily="18" charset="0"/>
                          <a:cs typeface="Times New Roman" panose="02020603050405020304" pitchFamily="18" charset="0"/>
                        </a:rPr>
                        <a:t> </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1" u="none" strike="noStrike">
                          <a:solidFill>
                            <a:srgbClr val="000000"/>
                          </a:solidFill>
                          <a:effectLst/>
                          <a:latin typeface="Times New Roman" panose="02020603050405020304" pitchFamily="18" charset="0"/>
                          <a:cs typeface="Times New Roman" panose="02020603050405020304" pitchFamily="18" charset="0"/>
                        </a:rPr>
                        <a:t> </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1" u="none" strike="noStrike">
                          <a:solidFill>
                            <a:srgbClr val="000000"/>
                          </a:solidFill>
                          <a:effectLst/>
                          <a:latin typeface="Times New Roman" panose="02020603050405020304" pitchFamily="18" charset="0"/>
                          <a:cs typeface="Times New Roman" panose="02020603050405020304" pitchFamily="18" charset="0"/>
                        </a:rPr>
                        <a:t> </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300" b="1" i="1" u="none" strike="noStrike">
                          <a:solidFill>
                            <a:srgbClr val="000000"/>
                          </a:solidFill>
                          <a:effectLst/>
                          <a:latin typeface="Times New Roman" panose="02020603050405020304" pitchFamily="18" charset="0"/>
                          <a:cs typeface="Times New Roman" panose="02020603050405020304" pitchFamily="18" charset="0"/>
                        </a:rPr>
                        <a:t> </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814734994"/>
                  </a:ext>
                </a:extLst>
              </a:tr>
              <a:tr h="168572">
                <a:tc>
                  <a:txBody>
                    <a:bodyPr/>
                    <a:lstStyle/>
                    <a:p>
                      <a:pPr algn="ctr" fontAlgn="ctr"/>
                      <a:r>
                        <a:rPr lang="vi-VN" sz="1300" b="0" i="0" u="none" strike="noStrike">
                          <a:solidFill>
                            <a:srgbClr val="000000"/>
                          </a:solidFill>
                          <a:effectLst/>
                          <a:latin typeface="Times New Roman" panose="02020603050405020304" pitchFamily="18" charset="0"/>
                          <a:cs typeface="Times New Roman" panose="02020603050405020304" pitchFamily="18" charset="0"/>
                        </a:rPr>
                        <a:t> </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Times New Roman" panose="02020603050405020304" pitchFamily="18" charset="0"/>
                          <a:cs typeface="Times New Roman" panose="02020603050405020304" pitchFamily="18" charset="0"/>
                        </a:rPr>
                        <a:t>- Dịch vụ</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cs typeface="Times New Roman" panose="02020603050405020304" pitchFamily="18" charset="0"/>
                        </a:rPr>
                        <a:t>%</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Times New Roman" panose="02020603050405020304" pitchFamily="18" charset="0"/>
                          <a:cs typeface="Times New Roman" panose="02020603050405020304" pitchFamily="18" charset="0"/>
                        </a:rPr>
                        <a:t>6,50-7,00</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1" u="none" strike="noStrike">
                          <a:solidFill>
                            <a:srgbClr val="000000"/>
                          </a:solidFill>
                          <a:effectLst/>
                          <a:latin typeface="Times New Roman" panose="02020603050405020304" pitchFamily="18" charset="0"/>
                          <a:cs typeface="Times New Roman" panose="02020603050405020304" pitchFamily="18" charset="0"/>
                        </a:rPr>
                        <a:t> </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1" u="none" strike="noStrike" dirty="0">
                          <a:solidFill>
                            <a:srgbClr val="000000"/>
                          </a:solidFill>
                          <a:effectLst/>
                          <a:latin typeface="Times New Roman" panose="02020603050405020304" pitchFamily="18" charset="0"/>
                          <a:cs typeface="Times New Roman" panose="02020603050405020304" pitchFamily="18" charset="0"/>
                        </a:rPr>
                        <a:t> </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1" u="none" strike="noStrike">
                          <a:solidFill>
                            <a:srgbClr val="000000"/>
                          </a:solidFill>
                          <a:effectLst/>
                          <a:latin typeface="Times New Roman" panose="02020603050405020304" pitchFamily="18" charset="0"/>
                          <a:cs typeface="Times New Roman" panose="02020603050405020304" pitchFamily="18" charset="0"/>
                        </a:rPr>
                        <a:t> </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300" b="1" i="1" u="none" strike="noStrike">
                          <a:solidFill>
                            <a:srgbClr val="000000"/>
                          </a:solidFill>
                          <a:effectLst/>
                          <a:latin typeface="Times New Roman" panose="02020603050405020304" pitchFamily="18" charset="0"/>
                          <a:cs typeface="Times New Roman" panose="02020603050405020304" pitchFamily="18" charset="0"/>
                        </a:rPr>
                        <a:t> </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628473792"/>
                  </a:ext>
                </a:extLst>
              </a:tr>
              <a:tr h="0">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2</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Tổng thu ngân sách trên địa bàn</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Tỷ đồng</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                  47,316 </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300" b="1" i="0" u="none" strike="noStrike" dirty="0">
                          <a:solidFill>
                            <a:srgbClr val="00B050"/>
                          </a:solidFill>
                          <a:effectLst/>
                          <a:latin typeface="Times New Roman" panose="02020603050405020304" pitchFamily="18" charset="0"/>
                          <a:cs typeface="Times New Roman" panose="02020603050405020304" pitchFamily="18" charset="0"/>
                        </a:rPr>
                        <a:t>36,429</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59,47</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76,99</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1" i="0" u="none" strike="noStrike" dirty="0" err="1">
                          <a:solidFill>
                            <a:schemeClr val="tx1"/>
                          </a:solidFill>
                          <a:effectLst/>
                          <a:latin typeface="Times New Roman" panose="02020603050405020304" pitchFamily="18" charset="0"/>
                          <a:cs typeface="Times New Roman" panose="02020603050405020304" pitchFamily="18" charset="0"/>
                        </a:rPr>
                        <a:t>Đạt</a:t>
                      </a:r>
                      <a:r>
                        <a:rPr lang="vi-VN" sz="1300" b="1" i="0" u="none" strike="noStrike" dirty="0">
                          <a:solidFill>
                            <a:schemeClr val="tx1"/>
                          </a:solidFill>
                          <a:effectLst/>
                          <a:latin typeface="Times New Roman" panose="02020603050405020304" pitchFamily="18" charset="0"/>
                          <a:cs typeface="Times New Roman" panose="02020603050405020304" pitchFamily="18" charset="0"/>
                        </a:rPr>
                        <a:t> </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350692870"/>
                  </a:ext>
                </a:extLst>
              </a:tr>
              <a:tr h="168572">
                <a:tc>
                  <a:txBody>
                    <a:bodyPr/>
                    <a:lstStyle/>
                    <a:p>
                      <a:pPr algn="ctr" fontAlgn="ctr"/>
                      <a:r>
                        <a:rPr lang="vi-VN" sz="1300" b="0" i="1" u="none" strike="noStrike" dirty="0">
                          <a:solidFill>
                            <a:schemeClr val="tx1"/>
                          </a:solidFill>
                          <a:effectLst/>
                          <a:latin typeface="Times New Roman" panose="02020603050405020304" pitchFamily="18" charset="0"/>
                          <a:cs typeface="Times New Roman" panose="02020603050405020304" pitchFamily="18" charset="0"/>
                        </a:rPr>
                        <a:t> </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300" b="0" i="1" u="none" strike="noStrike" dirty="0">
                          <a:solidFill>
                            <a:schemeClr val="tx1"/>
                          </a:solidFill>
                          <a:effectLst/>
                          <a:latin typeface="Times New Roman" panose="02020603050405020304" pitchFamily="18" charset="0"/>
                          <a:cs typeface="Times New Roman" panose="02020603050405020304" pitchFamily="18" charset="0"/>
                        </a:rPr>
                        <a:t>- Thu tiền sử dụng đất</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300" b="0" i="1" u="none" strike="noStrike" dirty="0">
                          <a:solidFill>
                            <a:schemeClr val="tx1"/>
                          </a:solidFill>
                          <a:effectLst/>
                          <a:latin typeface="Times New Roman" panose="02020603050405020304" pitchFamily="18" charset="0"/>
                          <a:cs typeface="Times New Roman" panose="02020603050405020304" pitchFamily="18" charset="0"/>
                        </a:rPr>
                        <a:t>Tỷ đồng</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300" b="1" i="1" u="none" strike="noStrike" dirty="0">
                          <a:solidFill>
                            <a:schemeClr val="tx1"/>
                          </a:solidFill>
                          <a:effectLst/>
                          <a:latin typeface="Times New Roman" panose="02020603050405020304" pitchFamily="18" charset="0"/>
                          <a:cs typeface="Times New Roman" panose="02020603050405020304" pitchFamily="18" charset="0"/>
                        </a:rPr>
                        <a:t>10</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300" b="1" i="1" u="none" strike="noStrike" dirty="0">
                          <a:solidFill>
                            <a:srgbClr val="00B050"/>
                          </a:solidFill>
                          <a:effectLst/>
                          <a:latin typeface="Times New Roman" panose="02020603050405020304" pitchFamily="18" charset="0"/>
                          <a:cs typeface="Times New Roman" panose="02020603050405020304" pitchFamily="18" charset="0"/>
                        </a:rPr>
                        <a:t>5,356</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1" u="none" strike="noStrike" dirty="0">
                          <a:solidFill>
                            <a:schemeClr val="tx1"/>
                          </a:solidFill>
                          <a:effectLst/>
                          <a:latin typeface="Times New Roman" panose="02020603050405020304" pitchFamily="18" charset="0"/>
                          <a:cs typeface="Times New Roman" panose="02020603050405020304" pitchFamily="18" charset="0"/>
                        </a:rPr>
                        <a:t>15,86</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1" u="none" strike="noStrike" dirty="0">
                          <a:solidFill>
                            <a:schemeClr val="tx1"/>
                          </a:solidFill>
                          <a:effectLst/>
                          <a:latin typeface="Times New Roman" panose="02020603050405020304" pitchFamily="18" charset="0"/>
                          <a:cs typeface="Times New Roman" panose="02020603050405020304" pitchFamily="18" charset="0"/>
                        </a:rPr>
                        <a:t>53,56</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1" i="1" u="none" strike="noStrike" dirty="0" err="1">
                          <a:solidFill>
                            <a:srgbClr val="C00000"/>
                          </a:solidFill>
                          <a:effectLst/>
                          <a:latin typeface="Times New Roman" panose="02020603050405020304" pitchFamily="18" charset="0"/>
                          <a:cs typeface="Times New Roman" panose="02020603050405020304" pitchFamily="18" charset="0"/>
                        </a:rPr>
                        <a:t>Chưa</a:t>
                      </a:r>
                      <a:r>
                        <a:rPr lang="en-US" sz="1300" b="1" i="1" u="none" strike="noStrike" dirty="0">
                          <a:solidFill>
                            <a:srgbClr val="C00000"/>
                          </a:solidFill>
                          <a:effectLst/>
                          <a:latin typeface="Times New Roman" panose="02020603050405020304" pitchFamily="18" charset="0"/>
                          <a:cs typeface="Times New Roman" panose="02020603050405020304" pitchFamily="18" charset="0"/>
                        </a:rPr>
                        <a:t> </a:t>
                      </a:r>
                      <a:r>
                        <a:rPr lang="en-US" sz="1300" b="1" i="1" u="none" strike="noStrike" dirty="0" err="1">
                          <a:solidFill>
                            <a:srgbClr val="C00000"/>
                          </a:solidFill>
                          <a:effectLst/>
                          <a:latin typeface="Times New Roman" panose="02020603050405020304" pitchFamily="18" charset="0"/>
                          <a:cs typeface="Times New Roman" panose="02020603050405020304" pitchFamily="18" charset="0"/>
                        </a:rPr>
                        <a:t>đạt</a:t>
                      </a:r>
                      <a:r>
                        <a:rPr lang="vi-VN" sz="1300" b="1" i="1" u="none" strike="noStrike" dirty="0">
                          <a:solidFill>
                            <a:schemeClr val="tx1"/>
                          </a:solidFill>
                          <a:effectLst/>
                          <a:latin typeface="Times New Roman" panose="02020603050405020304" pitchFamily="18" charset="0"/>
                          <a:cs typeface="Times New Roman" panose="02020603050405020304" pitchFamily="18" charset="0"/>
                        </a:rPr>
                        <a:t> </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524398978"/>
                  </a:ext>
                </a:extLst>
              </a:tr>
              <a:tr h="168572">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3</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Doanh thu bán lẻ hàng hóa và dịch vụ</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Tỷ đồng</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680</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 </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 </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 </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 </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844005450"/>
                  </a:ext>
                </a:extLst>
              </a:tr>
              <a:tr h="168572">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4</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Tỷ lệ dân số tham gia bảo hiểm y tế</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99,71</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100</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0</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0,29</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1" i="0" u="none" strike="noStrike" dirty="0">
                          <a:solidFill>
                            <a:schemeClr val="tx1"/>
                          </a:solidFill>
                          <a:effectLst/>
                          <a:latin typeface="Times New Roman" panose="02020603050405020304" pitchFamily="18" charset="0"/>
                          <a:cs typeface="Times New Roman" panose="02020603050405020304" pitchFamily="18" charset="0"/>
                        </a:rPr>
                        <a:t>Đ</a:t>
                      </a:r>
                      <a:r>
                        <a:rPr lang="vi-VN" sz="1300" b="1" i="0" u="none" strike="noStrike" dirty="0">
                          <a:solidFill>
                            <a:schemeClr val="tx1"/>
                          </a:solidFill>
                          <a:effectLst/>
                          <a:latin typeface="Times New Roman" panose="02020603050405020304" pitchFamily="18" charset="0"/>
                          <a:cs typeface="Times New Roman" panose="02020603050405020304" pitchFamily="18" charset="0"/>
                        </a:rPr>
                        <a:t>ạt</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657434146"/>
                  </a:ext>
                </a:extLst>
              </a:tr>
              <a:tr h="202027">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5</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Tỷ lệ trẻ em dưới 5 tuổi suy dinh dưỡng thể nhẹ cân </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9,98</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9,51</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-0,86</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-0,47</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1" i="0" u="none" strike="noStrike" dirty="0">
                          <a:solidFill>
                            <a:schemeClr val="tx1"/>
                          </a:solidFill>
                          <a:effectLst/>
                          <a:latin typeface="Times New Roman" panose="02020603050405020304" pitchFamily="18" charset="0"/>
                          <a:cs typeface="Times New Roman" panose="02020603050405020304" pitchFamily="18" charset="0"/>
                        </a:rPr>
                        <a:t>Đ</a:t>
                      </a:r>
                      <a:r>
                        <a:rPr lang="vi-VN" sz="1300" b="1" i="0" u="none" strike="noStrike" dirty="0">
                          <a:solidFill>
                            <a:schemeClr val="tx1"/>
                          </a:solidFill>
                          <a:effectLst/>
                          <a:latin typeface="Times New Roman" panose="02020603050405020304" pitchFamily="18" charset="0"/>
                          <a:cs typeface="Times New Roman" panose="02020603050405020304" pitchFamily="18" charset="0"/>
                        </a:rPr>
                        <a:t>ạt</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12012202"/>
                  </a:ext>
                </a:extLst>
              </a:tr>
              <a:tr h="0">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6</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Giảm tỷ lệ nghèo đa chiều</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12,52</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vi-VN"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1" i="0" u="none" strike="noStrike">
                          <a:solidFill>
                            <a:schemeClr val="tx1"/>
                          </a:solidFill>
                          <a:effectLst/>
                          <a:latin typeface="Times New Roman" panose="02020603050405020304" pitchFamily="18" charset="0"/>
                          <a:cs typeface="Times New Roman" panose="02020603050405020304" pitchFamily="18" charset="0"/>
                        </a:rPr>
                        <a:t> </a:t>
                      </a:r>
                    </a:p>
                  </a:txBody>
                  <a:tcPr marL="5618" marR="5618" marT="56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 </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1" i="0" u="none" strike="noStrike" dirty="0" err="1">
                          <a:solidFill>
                            <a:schemeClr val="tx1"/>
                          </a:solidFill>
                          <a:effectLst/>
                          <a:latin typeface="Times New Roman" panose="02020603050405020304" pitchFamily="18" charset="0"/>
                          <a:cs typeface="Times New Roman" panose="02020603050405020304" pitchFamily="18" charset="0"/>
                        </a:rPr>
                        <a:t>Đánh</a:t>
                      </a:r>
                      <a:r>
                        <a:rPr lang="en-US" sz="1300" b="1" i="0" u="none" strike="noStrike" dirty="0">
                          <a:solidFill>
                            <a:schemeClr val="tx1"/>
                          </a:solidFill>
                          <a:effectLst/>
                          <a:latin typeface="Times New Roman" panose="02020603050405020304" pitchFamily="18" charset="0"/>
                          <a:cs typeface="Times New Roman" panose="02020603050405020304" pitchFamily="18" charset="0"/>
                        </a:rPr>
                        <a:t> </a:t>
                      </a:r>
                      <a:r>
                        <a:rPr lang="en-US" sz="1300" b="1" i="0" u="none" strike="noStrike" dirty="0" err="1">
                          <a:solidFill>
                            <a:schemeClr val="tx1"/>
                          </a:solidFill>
                          <a:effectLst/>
                          <a:latin typeface="Times New Roman" panose="02020603050405020304" pitchFamily="18" charset="0"/>
                          <a:cs typeface="Times New Roman" panose="02020603050405020304" pitchFamily="18" charset="0"/>
                        </a:rPr>
                        <a:t>giá</a:t>
                      </a:r>
                      <a:r>
                        <a:rPr lang="en-US" sz="1300" b="1" i="0" u="none" strike="noStrike" dirty="0">
                          <a:solidFill>
                            <a:schemeClr val="tx1"/>
                          </a:solidFill>
                          <a:effectLst/>
                          <a:latin typeface="Times New Roman" panose="02020603050405020304" pitchFamily="18" charset="0"/>
                          <a:cs typeface="Times New Roman" panose="02020603050405020304" pitchFamily="18" charset="0"/>
                        </a:rPr>
                        <a:t> </a:t>
                      </a:r>
                      <a:r>
                        <a:rPr lang="en-US" sz="1300" b="1" i="0" u="none" strike="noStrike" dirty="0" err="1">
                          <a:solidFill>
                            <a:schemeClr val="tx1"/>
                          </a:solidFill>
                          <a:effectLst/>
                          <a:latin typeface="Times New Roman" panose="02020603050405020304" pitchFamily="18" charset="0"/>
                          <a:cs typeface="Times New Roman" panose="02020603050405020304" pitchFamily="18" charset="0"/>
                        </a:rPr>
                        <a:t>cuối</a:t>
                      </a:r>
                      <a:r>
                        <a:rPr lang="en-US" sz="1300" b="1" i="0" u="none" strike="noStrike" dirty="0">
                          <a:solidFill>
                            <a:schemeClr val="tx1"/>
                          </a:solidFill>
                          <a:effectLst/>
                          <a:latin typeface="Times New Roman" panose="02020603050405020304" pitchFamily="18" charset="0"/>
                          <a:cs typeface="Times New Roman" panose="02020603050405020304" pitchFamily="18" charset="0"/>
                        </a:rPr>
                        <a:t> </a:t>
                      </a:r>
                      <a:r>
                        <a:rPr lang="en-US" sz="1300" b="1" i="0" u="none" strike="noStrike" dirty="0" err="1">
                          <a:solidFill>
                            <a:schemeClr val="tx1"/>
                          </a:solidFill>
                          <a:effectLst/>
                          <a:latin typeface="Times New Roman" panose="02020603050405020304" pitchFamily="18" charset="0"/>
                          <a:cs typeface="Times New Roman" panose="02020603050405020304" pitchFamily="18" charset="0"/>
                        </a:rPr>
                        <a:t>năm</a:t>
                      </a:r>
                      <a:r>
                        <a:rPr lang="vi-VN" sz="1300" b="1" i="0" u="none" strike="noStrike" dirty="0">
                          <a:solidFill>
                            <a:schemeClr val="tx1"/>
                          </a:solidFill>
                          <a:effectLst/>
                          <a:latin typeface="Times New Roman" panose="02020603050405020304" pitchFamily="18" charset="0"/>
                          <a:cs typeface="Times New Roman" panose="02020603050405020304" pitchFamily="18" charset="0"/>
                        </a:rPr>
                        <a:t> </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789319885"/>
                  </a:ext>
                </a:extLst>
              </a:tr>
              <a:tr h="111579">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7</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Bảo hiểm xã hội tự nguyện</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Người</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                    1.500 </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                1.506 </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103,58</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100,40</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1" i="0" u="none" strike="noStrike" dirty="0">
                          <a:solidFill>
                            <a:schemeClr val="tx1"/>
                          </a:solidFill>
                          <a:effectLst/>
                          <a:latin typeface="Times New Roman" panose="02020603050405020304" pitchFamily="18" charset="0"/>
                          <a:cs typeface="Times New Roman" panose="02020603050405020304" pitchFamily="18" charset="0"/>
                        </a:rPr>
                        <a:t>Đ</a:t>
                      </a:r>
                      <a:r>
                        <a:rPr lang="vi-VN" sz="1300" b="1" i="0" u="none" strike="noStrike" dirty="0">
                          <a:solidFill>
                            <a:schemeClr val="tx1"/>
                          </a:solidFill>
                          <a:effectLst/>
                          <a:latin typeface="Times New Roman" panose="02020603050405020304" pitchFamily="18" charset="0"/>
                          <a:cs typeface="Times New Roman" panose="02020603050405020304" pitchFamily="18" charset="0"/>
                        </a:rPr>
                        <a:t>ạt</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891546206"/>
                  </a:ext>
                </a:extLst>
              </a:tr>
              <a:tr h="67232">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8</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Tạo việc làm mới</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Người</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                         500 </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                    450 </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106,89</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90,00</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1" i="0" u="none" strike="noStrike" dirty="0">
                          <a:solidFill>
                            <a:schemeClr val="tx1"/>
                          </a:solidFill>
                          <a:effectLst/>
                          <a:latin typeface="Times New Roman" panose="02020603050405020304" pitchFamily="18" charset="0"/>
                          <a:cs typeface="Times New Roman" panose="02020603050405020304" pitchFamily="18" charset="0"/>
                        </a:rPr>
                        <a:t>Đ</a:t>
                      </a:r>
                      <a:r>
                        <a:rPr lang="vi-VN" sz="1300" b="1" i="0" u="none" strike="noStrike" dirty="0">
                          <a:solidFill>
                            <a:schemeClr val="tx1"/>
                          </a:solidFill>
                          <a:effectLst/>
                          <a:latin typeface="Times New Roman" panose="02020603050405020304" pitchFamily="18" charset="0"/>
                          <a:cs typeface="Times New Roman" panose="02020603050405020304" pitchFamily="18" charset="0"/>
                        </a:rPr>
                        <a:t>ạt</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464399466"/>
                  </a:ext>
                </a:extLst>
              </a:tr>
              <a:tr h="73218">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9</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Đào tạo nghề lao động nông thôn</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Người</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                         400 </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                   780 </a:t>
                      </a:r>
                    </a:p>
                  </a:txBody>
                  <a:tcPr marL="5618" marR="5618" marT="561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123,81</a:t>
                      </a:r>
                    </a:p>
                  </a:txBody>
                  <a:tcPr marL="5618" marR="5618" marT="561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195,00</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1" i="0" u="none" strike="noStrike" dirty="0">
                          <a:solidFill>
                            <a:schemeClr val="tx1"/>
                          </a:solidFill>
                          <a:effectLst/>
                          <a:latin typeface="Times New Roman" panose="02020603050405020304" pitchFamily="18" charset="0"/>
                          <a:cs typeface="Times New Roman" panose="02020603050405020304" pitchFamily="18" charset="0"/>
                        </a:rPr>
                        <a:t>Đ</a:t>
                      </a:r>
                      <a:r>
                        <a:rPr lang="vi-VN" sz="1300" b="1" i="0" u="none" strike="noStrike" dirty="0">
                          <a:solidFill>
                            <a:schemeClr val="tx1"/>
                          </a:solidFill>
                          <a:effectLst/>
                          <a:latin typeface="Times New Roman" panose="02020603050405020304" pitchFamily="18" charset="0"/>
                          <a:cs typeface="Times New Roman" panose="02020603050405020304" pitchFamily="18" charset="0"/>
                        </a:rPr>
                        <a:t>ạt</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4863775"/>
                  </a:ext>
                </a:extLst>
              </a:tr>
              <a:tr h="168572">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10</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Tỷ lệ che phủ rừng</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83,15</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vi-VN"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5618" marR="5618" marT="561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 </a:t>
                      </a:r>
                    </a:p>
                  </a:txBody>
                  <a:tcPr marL="5618" marR="5618" marT="561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0,00</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 </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718133033"/>
                  </a:ext>
                </a:extLst>
              </a:tr>
              <a:tr h="168572">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11</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Tỷ lệ dân cư đô thị sử dụng nước sạch</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19,9-21,7</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2</a:t>
                      </a:r>
                      <a:r>
                        <a:rPr lang="en-US" sz="1300" b="1" i="0" u="none" strike="noStrike" dirty="0">
                          <a:solidFill>
                            <a:schemeClr val="tx1"/>
                          </a:solidFill>
                          <a:effectLst/>
                          <a:latin typeface="Times New Roman" panose="02020603050405020304" pitchFamily="18" charset="0"/>
                          <a:cs typeface="Times New Roman" panose="02020603050405020304" pitchFamily="18" charset="0"/>
                        </a:rPr>
                        <a:t>3</a:t>
                      </a:r>
                      <a:r>
                        <a:rPr lang="vi-VN" sz="1300" b="1" i="0" u="none" strike="noStrike" dirty="0">
                          <a:solidFill>
                            <a:schemeClr val="tx1"/>
                          </a:solidFill>
                          <a:effectLst/>
                          <a:latin typeface="Times New Roman" panose="02020603050405020304" pitchFamily="18" charset="0"/>
                          <a:cs typeface="Times New Roman" panose="02020603050405020304" pitchFamily="18" charset="0"/>
                        </a:rPr>
                        <a:t>,</a:t>
                      </a:r>
                      <a:r>
                        <a:rPr lang="en-US" sz="1300" b="1" i="0" u="none" strike="noStrike" dirty="0">
                          <a:solidFill>
                            <a:schemeClr val="tx1"/>
                          </a:solidFill>
                          <a:effectLst/>
                          <a:latin typeface="Times New Roman" panose="02020603050405020304" pitchFamily="18" charset="0"/>
                          <a:cs typeface="Times New Roman" panose="02020603050405020304" pitchFamily="18" charset="0"/>
                        </a:rPr>
                        <a:t>2</a:t>
                      </a:r>
                      <a:endParaRPr lang="vi-VN"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5618" marR="5618" marT="561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8,58</a:t>
                      </a:r>
                    </a:p>
                  </a:txBody>
                  <a:tcPr marL="5618" marR="5618" marT="561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4,60</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1" i="0" u="none" strike="noStrike" dirty="0">
                          <a:solidFill>
                            <a:schemeClr val="tx1"/>
                          </a:solidFill>
                          <a:effectLst/>
                          <a:latin typeface="Times New Roman" panose="02020603050405020304" pitchFamily="18" charset="0"/>
                          <a:cs typeface="Times New Roman" panose="02020603050405020304" pitchFamily="18" charset="0"/>
                        </a:rPr>
                        <a:t>Đ</a:t>
                      </a:r>
                      <a:r>
                        <a:rPr lang="vi-VN" sz="1300" b="1" i="0" u="none" strike="noStrike" dirty="0">
                          <a:solidFill>
                            <a:schemeClr val="tx1"/>
                          </a:solidFill>
                          <a:effectLst/>
                          <a:latin typeface="Times New Roman" panose="02020603050405020304" pitchFamily="18" charset="0"/>
                          <a:cs typeface="Times New Roman" panose="02020603050405020304" pitchFamily="18" charset="0"/>
                        </a:rPr>
                        <a:t>ạt</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756398774"/>
                  </a:ext>
                </a:extLst>
              </a:tr>
              <a:tr h="168572">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12</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Tỷ lệ chất thải rắn ở đô thị được thu gom</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67,0-91,0</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1" i="0" u="none" strike="noStrike" dirty="0">
                          <a:solidFill>
                            <a:schemeClr val="tx1"/>
                          </a:solidFill>
                          <a:effectLst/>
                          <a:latin typeface="Times New Roman" panose="02020603050405020304" pitchFamily="18" charset="0"/>
                          <a:cs typeface="Times New Roman" panose="02020603050405020304" pitchFamily="18" charset="0"/>
                        </a:rPr>
                        <a:t>70,51</a:t>
                      </a:r>
                      <a:endParaRPr lang="vi-VN"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1" i="0" u="none" strike="noStrike" dirty="0">
                          <a:solidFill>
                            <a:schemeClr val="tx1"/>
                          </a:solidFill>
                          <a:effectLst/>
                          <a:latin typeface="Times New Roman" panose="02020603050405020304" pitchFamily="18" charset="0"/>
                          <a:cs typeface="Times New Roman" panose="02020603050405020304" pitchFamily="18" charset="0"/>
                        </a:rPr>
                        <a:t>102,32</a:t>
                      </a:r>
                      <a:endParaRPr lang="vi-VN"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1" i="0" u="none" strike="noStrike" dirty="0">
                          <a:solidFill>
                            <a:schemeClr val="tx1"/>
                          </a:solidFill>
                          <a:effectLst/>
                          <a:latin typeface="Times New Roman" panose="02020603050405020304" pitchFamily="18" charset="0"/>
                          <a:cs typeface="Times New Roman" panose="02020603050405020304" pitchFamily="18" charset="0"/>
                        </a:rPr>
                        <a:t>105,24</a:t>
                      </a:r>
                      <a:endParaRPr lang="vi-VN"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1" i="0" u="none" strike="noStrike" dirty="0">
                          <a:solidFill>
                            <a:schemeClr val="tx1"/>
                          </a:solidFill>
                          <a:effectLst/>
                          <a:latin typeface="Times New Roman" panose="02020603050405020304" pitchFamily="18" charset="0"/>
                          <a:cs typeface="Times New Roman" panose="02020603050405020304" pitchFamily="18" charset="0"/>
                        </a:rPr>
                        <a:t>Đ</a:t>
                      </a:r>
                      <a:r>
                        <a:rPr lang="vi-VN" sz="1300" b="1" i="0" u="none" strike="noStrike" dirty="0">
                          <a:solidFill>
                            <a:schemeClr val="tx1"/>
                          </a:solidFill>
                          <a:effectLst/>
                          <a:latin typeface="Times New Roman" panose="02020603050405020304" pitchFamily="18" charset="0"/>
                          <a:cs typeface="Times New Roman" panose="02020603050405020304" pitchFamily="18" charset="0"/>
                        </a:rPr>
                        <a:t>ạt</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996147262"/>
                  </a:ext>
                </a:extLst>
              </a:tr>
              <a:tr h="168572">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13</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Tỷ lệ chất thải rắn ở nông thôn được thu gom</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55,0-60,0</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1" i="0" u="none" strike="noStrike" dirty="0">
                          <a:solidFill>
                            <a:schemeClr val="tx1"/>
                          </a:solidFill>
                          <a:effectLst/>
                          <a:latin typeface="Times New Roman" panose="02020603050405020304" pitchFamily="18" charset="0"/>
                          <a:cs typeface="Times New Roman" panose="02020603050405020304" pitchFamily="18" charset="0"/>
                        </a:rPr>
                        <a:t>41,65</a:t>
                      </a:r>
                      <a:endParaRPr lang="vi-VN"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1" i="0" u="none" strike="noStrike" dirty="0">
                          <a:solidFill>
                            <a:schemeClr val="tx1"/>
                          </a:solidFill>
                          <a:effectLst/>
                          <a:latin typeface="Times New Roman" panose="02020603050405020304" pitchFamily="18" charset="0"/>
                          <a:cs typeface="Times New Roman" panose="02020603050405020304" pitchFamily="18" charset="0"/>
                        </a:rPr>
                        <a:t>114,64</a:t>
                      </a:r>
                      <a:endParaRPr lang="vi-VN"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1" i="0" u="none" strike="noStrike" dirty="0">
                          <a:solidFill>
                            <a:schemeClr val="tx1"/>
                          </a:solidFill>
                          <a:effectLst/>
                          <a:latin typeface="Times New Roman" panose="02020603050405020304" pitchFamily="18" charset="0"/>
                          <a:cs typeface="Times New Roman" panose="02020603050405020304" pitchFamily="18" charset="0"/>
                        </a:rPr>
                        <a:t>75,73</a:t>
                      </a:r>
                      <a:endParaRPr lang="vi-VN"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1" i="0" u="none" strike="noStrike" dirty="0" err="1">
                          <a:solidFill>
                            <a:srgbClr val="C00000"/>
                          </a:solidFill>
                          <a:effectLst/>
                          <a:latin typeface="Times New Roman" panose="02020603050405020304" pitchFamily="18" charset="0"/>
                          <a:cs typeface="Times New Roman" panose="02020603050405020304" pitchFamily="18" charset="0"/>
                        </a:rPr>
                        <a:t>Chưa</a:t>
                      </a:r>
                      <a:r>
                        <a:rPr lang="vi-VN" sz="1300" b="1" i="0" u="none" strike="noStrike" dirty="0">
                          <a:solidFill>
                            <a:srgbClr val="C00000"/>
                          </a:solidFill>
                          <a:effectLst/>
                          <a:latin typeface="Times New Roman" panose="02020603050405020304" pitchFamily="18" charset="0"/>
                          <a:cs typeface="Times New Roman" panose="02020603050405020304" pitchFamily="18" charset="0"/>
                        </a:rPr>
                        <a:t> đạt</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306233905"/>
                  </a:ext>
                </a:extLst>
              </a:tr>
              <a:tr h="168572">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14</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Thu hút dự án mới</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Dự án</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4</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2</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vi-VN"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50,00</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1" i="0" u="none" strike="noStrike" dirty="0" err="1">
                          <a:solidFill>
                            <a:srgbClr val="C00000"/>
                          </a:solidFill>
                          <a:effectLst/>
                          <a:latin typeface="Times New Roman" panose="02020603050405020304" pitchFamily="18" charset="0"/>
                          <a:cs typeface="Times New Roman" panose="02020603050405020304" pitchFamily="18" charset="0"/>
                        </a:rPr>
                        <a:t>Chưa</a:t>
                      </a:r>
                      <a:r>
                        <a:rPr lang="en-US" sz="1300" b="1" i="0" u="none" strike="noStrike" dirty="0">
                          <a:solidFill>
                            <a:srgbClr val="C00000"/>
                          </a:solidFill>
                          <a:effectLst/>
                          <a:latin typeface="Times New Roman" panose="02020603050405020304" pitchFamily="18" charset="0"/>
                          <a:cs typeface="Times New Roman" panose="02020603050405020304" pitchFamily="18" charset="0"/>
                        </a:rPr>
                        <a:t> </a:t>
                      </a:r>
                      <a:r>
                        <a:rPr lang="vi-VN" sz="1300" b="1" i="0" u="none" strike="noStrike" dirty="0">
                          <a:solidFill>
                            <a:srgbClr val="C00000"/>
                          </a:solidFill>
                          <a:effectLst/>
                          <a:latin typeface="Times New Roman" panose="02020603050405020304" pitchFamily="18" charset="0"/>
                          <a:cs typeface="Times New Roman" panose="02020603050405020304" pitchFamily="18" charset="0"/>
                        </a:rPr>
                        <a:t>đạt</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13384064"/>
                  </a:ext>
                </a:extLst>
              </a:tr>
              <a:tr h="168572">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15</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Phòng chống lấn chiếm đất đai</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 </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 </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 </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 </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 </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 </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739762434"/>
                  </a:ext>
                </a:extLst>
              </a:tr>
              <a:tr h="168572">
                <a:tc>
                  <a:txBody>
                    <a:bodyPr/>
                    <a:lstStyle/>
                    <a:p>
                      <a:pPr algn="ctr" fontAlgn="ctr"/>
                      <a:r>
                        <a:rPr lang="vi-VN" sz="1300" b="0" i="0" u="none" strike="noStrike" dirty="0">
                          <a:solidFill>
                            <a:schemeClr val="tx1"/>
                          </a:solidFill>
                          <a:effectLst/>
                          <a:latin typeface="Times New Roman" panose="02020603050405020304" pitchFamily="18" charset="0"/>
                          <a:cs typeface="Times New Roman" panose="02020603050405020304" pitchFamily="18" charset="0"/>
                        </a:rPr>
                        <a:t>-</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dirty="0">
                          <a:solidFill>
                            <a:schemeClr val="tx1"/>
                          </a:solidFill>
                          <a:effectLst/>
                          <a:latin typeface="Times New Roman" panose="02020603050405020304" pitchFamily="18" charset="0"/>
                          <a:cs typeface="Times New Roman" panose="02020603050405020304" pitchFamily="18" charset="0"/>
                        </a:rPr>
                        <a:t>Số vụ vi phạm được giải quyết trong năm</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dirty="0">
                          <a:solidFill>
                            <a:schemeClr val="tx1"/>
                          </a:solidFill>
                          <a:effectLst/>
                          <a:latin typeface="Times New Roman" panose="02020603050405020304" pitchFamily="18" charset="0"/>
                          <a:cs typeface="Times New Roman" panose="02020603050405020304" pitchFamily="18" charset="0"/>
                        </a:rPr>
                        <a:t> </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12</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16</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vi-VN"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133,33</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1" i="0" u="none" strike="noStrike" dirty="0" err="1">
                          <a:solidFill>
                            <a:schemeClr val="tx1"/>
                          </a:solidFill>
                          <a:effectLst/>
                          <a:latin typeface="Times New Roman" panose="02020603050405020304" pitchFamily="18" charset="0"/>
                          <a:cs typeface="Times New Roman" panose="02020603050405020304" pitchFamily="18" charset="0"/>
                        </a:rPr>
                        <a:t>Vượt</a:t>
                      </a:r>
                      <a:endParaRPr lang="vi-VN"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31284550"/>
                  </a:ext>
                </a:extLst>
              </a:tr>
              <a:tr h="168572">
                <a:tc>
                  <a:txBody>
                    <a:bodyPr/>
                    <a:lstStyle/>
                    <a:p>
                      <a:pPr algn="ctr" fontAlgn="ctr"/>
                      <a:r>
                        <a:rPr lang="vi-VN" sz="1300" b="1" i="0" u="none" strike="noStrike">
                          <a:solidFill>
                            <a:schemeClr val="tx1"/>
                          </a:solidFill>
                          <a:effectLst/>
                          <a:latin typeface="Times New Roman" panose="02020603050405020304" pitchFamily="18" charset="0"/>
                          <a:cs typeface="Times New Roman" panose="02020603050405020304" pitchFamily="18" charset="0"/>
                        </a:rPr>
                        <a:t>16</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Giải phóng mặt bằng</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 </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 </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 </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 </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 </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 </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432762985"/>
                  </a:ext>
                </a:extLst>
              </a:tr>
              <a:tr h="296220">
                <a:tc>
                  <a:txBody>
                    <a:bodyPr/>
                    <a:lstStyle/>
                    <a:p>
                      <a:pPr algn="ctr" fontAlgn="ctr"/>
                      <a:r>
                        <a:rPr lang="vi-VN" sz="1300" b="0" i="0" u="none" strike="noStrike" dirty="0">
                          <a:solidFill>
                            <a:schemeClr val="tx1"/>
                          </a:solidFill>
                          <a:effectLst/>
                          <a:latin typeface="Times New Roman" panose="02020603050405020304" pitchFamily="18" charset="0"/>
                          <a:cs typeface="Times New Roman" panose="02020603050405020304" pitchFamily="18" charset="0"/>
                        </a:rPr>
                        <a:t>-</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dirty="0">
                          <a:solidFill>
                            <a:schemeClr val="tx1"/>
                          </a:solidFill>
                          <a:effectLst/>
                          <a:latin typeface="Times New Roman" panose="02020603050405020304" pitchFamily="18" charset="0"/>
                          <a:cs typeface="Times New Roman" panose="02020603050405020304" pitchFamily="18" charset="0"/>
                        </a:rPr>
                        <a:t>Số lượng công trình, dự án hoàn thành GPMB so với tổng số dự án trên địa bàn</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dirty="0">
                          <a:solidFill>
                            <a:schemeClr val="tx1"/>
                          </a:solidFill>
                          <a:effectLst/>
                          <a:latin typeface="Times New Roman" panose="02020603050405020304" pitchFamily="18" charset="0"/>
                          <a:cs typeface="Times New Roman" panose="02020603050405020304" pitchFamily="18" charset="0"/>
                        </a:rPr>
                        <a:t>%</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Times New Roman" panose="02020603050405020304" pitchFamily="18" charset="0"/>
                          <a:cs typeface="Times New Roman" panose="02020603050405020304" pitchFamily="18" charset="0"/>
                        </a:rPr>
                        <a:t>&gt;=50</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1" i="0" u="none" strike="noStrike" dirty="0">
                          <a:solidFill>
                            <a:schemeClr val="tx1"/>
                          </a:solidFill>
                          <a:effectLst/>
                          <a:latin typeface="Times New Roman" panose="02020603050405020304" pitchFamily="18" charset="0"/>
                          <a:cs typeface="Times New Roman" panose="02020603050405020304" pitchFamily="18" charset="0"/>
                        </a:rPr>
                        <a:t>32,35</a:t>
                      </a:r>
                      <a:r>
                        <a:rPr lang="vi-VN" sz="1300" b="1" i="0" u="none" strike="noStrike" dirty="0">
                          <a:solidFill>
                            <a:schemeClr val="tx1"/>
                          </a:solidFill>
                          <a:effectLst/>
                          <a:latin typeface="Times New Roman" panose="02020603050405020304" pitchFamily="18" charset="0"/>
                          <a:cs typeface="Times New Roman" panose="02020603050405020304" pitchFamily="18" charset="0"/>
                        </a:rPr>
                        <a:t>                    </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vi-VN"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1" i="0" u="none" strike="noStrike" dirty="0">
                          <a:solidFill>
                            <a:schemeClr val="tx1"/>
                          </a:solidFill>
                          <a:effectLst/>
                          <a:latin typeface="Times New Roman" panose="02020603050405020304" pitchFamily="18" charset="0"/>
                          <a:cs typeface="Times New Roman" panose="02020603050405020304" pitchFamily="18" charset="0"/>
                        </a:rPr>
                        <a:t>64,7</a:t>
                      </a:r>
                      <a:endParaRPr lang="vi-VN"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1" i="0" u="none" strike="noStrike" dirty="0" err="1">
                          <a:solidFill>
                            <a:srgbClr val="C00000"/>
                          </a:solidFill>
                          <a:effectLst/>
                          <a:latin typeface="Times New Roman" panose="02020603050405020304" pitchFamily="18" charset="0"/>
                          <a:cs typeface="Times New Roman" panose="02020603050405020304" pitchFamily="18" charset="0"/>
                        </a:rPr>
                        <a:t>Chưa</a:t>
                      </a:r>
                      <a:r>
                        <a:rPr lang="en-US" sz="1300" b="1" i="0" u="none" strike="noStrike" dirty="0">
                          <a:solidFill>
                            <a:srgbClr val="C00000"/>
                          </a:solidFill>
                          <a:effectLst/>
                          <a:latin typeface="Times New Roman" panose="02020603050405020304" pitchFamily="18" charset="0"/>
                          <a:cs typeface="Times New Roman" panose="02020603050405020304" pitchFamily="18" charset="0"/>
                        </a:rPr>
                        <a:t> </a:t>
                      </a:r>
                      <a:r>
                        <a:rPr lang="vi-VN" sz="1300" b="1" i="0" u="none" strike="noStrike" dirty="0">
                          <a:solidFill>
                            <a:srgbClr val="C00000"/>
                          </a:solidFill>
                          <a:effectLst/>
                          <a:latin typeface="Times New Roman" panose="02020603050405020304" pitchFamily="18" charset="0"/>
                          <a:cs typeface="Times New Roman" panose="02020603050405020304" pitchFamily="18" charset="0"/>
                        </a:rPr>
                        <a:t>đạt</a:t>
                      </a:r>
                    </a:p>
                  </a:txBody>
                  <a:tcPr marL="5618" marR="5618" marT="5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523510290"/>
                  </a:ext>
                </a:extLst>
              </a:tr>
            </a:tbl>
          </a:graphicData>
        </a:graphic>
      </p:graphicFrame>
    </p:spTree>
    <p:extLst>
      <p:ext uri="{BB962C8B-B14F-4D97-AF65-F5344CB8AC3E}">
        <p14:creationId xmlns:p14="http://schemas.microsoft.com/office/powerpoint/2010/main" val="21519827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 xmlns:a16="http://schemas.microsoft.com/office/drawing/2014/main" id="{85B0C6AB-4906-5932-12D4-5FAF7DC72C97}"/>
              </a:ext>
            </a:extLst>
          </p:cNvPr>
          <p:cNvSpPr txBox="1"/>
          <p:nvPr/>
        </p:nvSpPr>
        <p:spPr>
          <a:xfrm>
            <a:off x="3011648" y="0"/>
            <a:ext cx="6384022" cy="523220"/>
          </a:xfrm>
          <a:prstGeom prst="rect">
            <a:avLst/>
          </a:prstGeom>
          <a:noFill/>
        </p:spPr>
        <p:txBody>
          <a:bodyPr wrap="square">
            <a:spAutoFit/>
          </a:bodyPr>
          <a:lstStyle/>
          <a:p>
            <a:pPr algn="ctr">
              <a:lnSpc>
                <a:spcPct val="100000"/>
              </a:lnSpc>
            </a:pPr>
            <a:r>
              <a:rPr lang="vi-VN" sz="2800" b="1" dirty="0">
                <a:latin typeface="+mj-lt"/>
                <a:cs typeface="Arial" panose="020B0604020202020204" pitchFamily="34" charset="0"/>
              </a:rPr>
              <a:t>HUYỆN VÂN CANH</a:t>
            </a:r>
          </a:p>
        </p:txBody>
      </p:sp>
      <p:graphicFrame>
        <p:nvGraphicFramePr>
          <p:cNvPr id="2" name="Table 1">
            <a:extLst>
              <a:ext uri="{FF2B5EF4-FFF2-40B4-BE49-F238E27FC236}">
                <a16:creationId xmlns="" xmlns:a16="http://schemas.microsoft.com/office/drawing/2014/main" id="{E7D6F1CC-EE08-571D-5FF2-FE667C4988CC}"/>
              </a:ext>
            </a:extLst>
          </p:cNvPr>
          <p:cNvGraphicFramePr>
            <a:graphicFrameLocks noGrp="1"/>
          </p:cNvGraphicFramePr>
          <p:nvPr>
            <p:extLst>
              <p:ext uri="{D42A27DB-BD31-4B8C-83A1-F6EECF244321}">
                <p14:modId xmlns:p14="http://schemas.microsoft.com/office/powerpoint/2010/main" val="360555141"/>
              </p:ext>
            </p:extLst>
          </p:nvPr>
        </p:nvGraphicFramePr>
        <p:xfrm>
          <a:off x="211058" y="514002"/>
          <a:ext cx="11801977" cy="6253716"/>
        </p:xfrm>
        <a:graphic>
          <a:graphicData uri="http://schemas.openxmlformats.org/drawingml/2006/table">
            <a:tbl>
              <a:tblPr/>
              <a:tblGrid>
                <a:gridCol w="384560">
                  <a:extLst>
                    <a:ext uri="{9D8B030D-6E8A-4147-A177-3AD203B41FA5}">
                      <a16:colId xmlns="" xmlns:a16="http://schemas.microsoft.com/office/drawing/2014/main" val="3385097878"/>
                    </a:ext>
                  </a:extLst>
                </a:gridCol>
                <a:gridCol w="3733101">
                  <a:extLst>
                    <a:ext uri="{9D8B030D-6E8A-4147-A177-3AD203B41FA5}">
                      <a16:colId xmlns="" xmlns:a16="http://schemas.microsoft.com/office/drawing/2014/main" val="4095741933"/>
                    </a:ext>
                  </a:extLst>
                </a:gridCol>
                <a:gridCol w="931178">
                  <a:extLst>
                    <a:ext uri="{9D8B030D-6E8A-4147-A177-3AD203B41FA5}">
                      <a16:colId xmlns="" xmlns:a16="http://schemas.microsoft.com/office/drawing/2014/main" val="1470747778"/>
                    </a:ext>
                  </a:extLst>
                </a:gridCol>
                <a:gridCol w="1543575">
                  <a:extLst>
                    <a:ext uri="{9D8B030D-6E8A-4147-A177-3AD203B41FA5}">
                      <a16:colId xmlns="" xmlns:a16="http://schemas.microsoft.com/office/drawing/2014/main" val="470820461"/>
                    </a:ext>
                  </a:extLst>
                </a:gridCol>
                <a:gridCol w="1367405">
                  <a:extLst>
                    <a:ext uri="{9D8B030D-6E8A-4147-A177-3AD203B41FA5}">
                      <a16:colId xmlns="" xmlns:a16="http://schemas.microsoft.com/office/drawing/2014/main" val="2689201280"/>
                    </a:ext>
                  </a:extLst>
                </a:gridCol>
                <a:gridCol w="1057013">
                  <a:extLst>
                    <a:ext uri="{9D8B030D-6E8A-4147-A177-3AD203B41FA5}">
                      <a16:colId xmlns="" xmlns:a16="http://schemas.microsoft.com/office/drawing/2014/main" val="2356568390"/>
                    </a:ext>
                  </a:extLst>
                </a:gridCol>
                <a:gridCol w="1241571">
                  <a:extLst>
                    <a:ext uri="{9D8B030D-6E8A-4147-A177-3AD203B41FA5}">
                      <a16:colId xmlns="" xmlns:a16="http://schemas.microsoft.com/office/drawing/2014/main" val="704979132"/>
                    </a:ext>
                  </a:extLst>
                </a:gridCol>
                <a:gridCol w="1543574">
                  <a:extLst>
                    <a:ext uri="{9D8B030D-6E8A-4147-A177-3AD203B41FA5}">
                      <a16:colId xmlns="" xmlns:a16="http://schemas.microsoft.com/office/drawing/2014/main" val="995841609"/>
                    </a:ext>
                  </a:extLst>
                </a:gridCol>
              </a:tblGrid>
              <a:tr h="126336">
                <a:tc rowSpan="2">
                  <a:txBody>
                    <a:bodyPr/>
                    <a:lstStyle/>
                    <a:p>
                      <a:pPr algn="ctr" fontAlgn="ctr"/>
                      <a:r>
                        <a:rPr lang="vi-VN" sz="1200" b="1" i="0" u="none" strike="noStrike" dirty="0">
                          <a:solidFill>
                            <a:srgbClr val="000000"/>
                          </a:solidFill>
                          <a:effectLst/>
                          <a:latin typeface="+mn-lt"/>
                          <a:cs typeface="Times New Roman" panose="02020603050405020304" pitchFamily="18" charset="0"/>
                        </a:rPr>
                        <a:t>STT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ctr"/>
                      <a:r>
                        <a:rPr lang="vi-VN" sz="1200" b="1" i="0" u="none" strike="noStrike" dirty="0">
                          <a:solidFill>
                            <a:srgbClr val="000000"/>
                          </a:solidFill>
                          <a:effectLst/>
                          <a:latin typeface="+mn-lt"/>
                          <a:cs typeface="Times New Roman" panose="02020603050405020304" pitchFamily="18" charset="0"/>
                        </a:rPr>
                        <a:t>Chỉ tiêu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ctr"/>
                      <a:r>
                        <a:rPr lang="vi-VN" sz="1200" b="1" i="0" u="none" strike="noStrike">
                          <a:solidFill>
                            <a:srgbClr val="000000"/>
                          </a:solidFill>
                          <a:effectLst/>
                          <a:latin typeface="+mn-lt"/>
                          <a:cs typeface="Times New Roman" panose="02020603050405020304" pitchFamily="18" charset="0"/>
                        </a:rPr>
                        <a:t>Đơn vị tính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ctr"/>
                      <a:r>
                        <a:rPr lang="vi-VN" sz="1200" b="1" i="0" u="none" strike="noStrike" dirty="0">
                          <a:solidFill>
                            <a:srgbClr val="000000"/>
                          </a:solidFill>
                          <a:effectLst/>
                          <a:latin typeface="+mn-lt"/>
                          <a:cs typeface="Times New Roman" panose="02020603050405020304" pitchFamily="18" charset="0"/>
                        </a:rPr>
                        <a:t>Kế hoạch năm 2024 UBND tỉnh giao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ctr"/>
                      <a:r>
                        <a:rPr lang="vi-VN" sz="1200" b="1" i="0" u="none" strike="noStrike" dirty="0">
                          <a:solidFill>
                            <a:srgbClr val="000000"/>
                          </a:solidFill>
                          <a:effectLst/>
                          <a:latin typeface="+mn-lt"/>
                          <a:cs typeface="Times New Roman" panose="02020603050405020304" pitchFamily="18" charset="0"/>
                        </a:rPr>
                        <a:t>Thực hiện 9 tháng đầu năm 2024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ctr"/>
                      <a:r>
                        <a:rPr lang="vi-VN" sz="1300" b="1" i="0" u="none" strike="noStrike" dirty="0">
                          <a:solidFill>
                            <a:srgbClr val="000000"/>
                          </a:solidFill>
                          <a:effectLst/>
                          <a:latin typeface="+mn-lt"/>
                          <a:cs typeface="Times New Roman" panose="02020603050405020304" pitchFamily="18" charset="0"/>
                        </a:rPr>
                        <a:t>Lũy kế 9 tháng đầu năm </a:t>
                      </a:r>
                      <a:r>
                        <a:rPr lang="vi-VN" sz="1300" b="1" i="0" u="none" strike="noStrike">
                          <a:solidFill>
                            <a:srgbClr val="000000"/>
                          </a:solidFill>
                          <a:effectLst/>
                          <a:latin typeface="+mn-lt"/>
                          <a:cs typeface="Times New Roman" panose="02020603050405020304" pitchFamily="18" charset="0"/>
                        </a:rPr>
                        <a:t>so </a:t>
                      </a:r>
                      <a:endParaRPr lang="vi-VN" sz="1300" b="1" i="0" u="none" strike="noStrike" dirty="0">
                        <a:solidFill>
                          <a:srgbClr val="000000"/>
                        </a:solidFill>
                        <a:effectLst/>
                        <a:latin typeface="+mn-lt"/>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vi-VN"/>
                    </a:p>
                  </a:txBody>
                  <a:tcPr/>
                </a:tc>
                <a:tc rowSpan="2">
                  <a:txBody>
                    <a:bodyPr/>
                    <a:lstStyle/>
                    <a:p>
                      <a:pPr algn="ctr" fontAlgn="ctr"/>
                      <a:r>
                        <a:rPr lang="vi-VN" sz="1200" b="1" i="0" u="none" strike="noStrike" dirty="0">
                          <a:solidFill>
                            <a:srgbClr val="000000"/>
                          </a:solidFill>
                          <a:effectLst/>
                          <a:latin typeface="+mn-lt"/>
                          <a:cs typeface="Times New Roman" panose="02020603050405020304" pitchFamily="18" charset="0"/>
                        </a:rPr>
                        <a:t>Đánh giá kết quả 9 tháng đầu năm 2024</a:t>
                      </a:r>
                      <a:br>
                        <a:rPr lang="vi-VN" sz="1200" b="1" i="0" u="none" strike="noStrike" dirty="0">
                          <a:solidFill>
                            <a:srgbClr val="000000"/>
                          </a:solidFill>
                          <a:effectLst/>
                          <a:latin typeface="+mn-lt"/>
                          <a:cs typeface="Times New Roman" panose="02020603050405020304" pitchFamily="18" charset="0"/>
                        </a:rPr>
                      </a:br>
                      <a:r>
                        <a:rPr lang="vi-VN" sz="1200" b="1" i="0" u="none" strike="noStrike" dirty="0">
                          <a:solidFill>
                            <a:srgbClr val="000000"/>
                          </a:solidFill>
                          <a:effectLst/>
                          <a:latin typeface="+mn-lt"/>
                          <a:cs typeface="Times New Roman" panose="02020603050405020304" pitchFamily="18" charset="0"/>
                        </a:rPr>
                        <a:t>(Đạt; chưa đạt)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641698457"/>
                  </a:ext>
                </a:extLst>
              </a:tr>
              <a:tr h="182505">
                <a:tc vMerge="1">
                  <a:txBody>
                    <a:bodyPr/>
                    <a:lstStyle/>
                    <a:p>
                      <a:endParaRPr lang="vi-VN"/>
                    </a:p>
                  </a:txBody>
                  <a:tcPr/>
                </a:tc>
                <a:tc vMerge="1">
                  <a:txBody>
                    <a:bodyPr/>
                    <a:lstStyle/>
                    <a:p>
                      <a:endParaRPr lang="vi-VN"/>
                    </a:p>
                  </a:txBody>
                  <a:tcPr/>
                </a:tc>
                <a:tc vMerge="1">
                  <a:txBody>
                    <a:bodyPr/>
                    <a:lstStyle/>
                    <a:p>
                      <a:endParaRPr lang="vi-VN"/>
                    </a:p>
                  </a:txBody>
                  <a:tcPr/>
                </a:tc>
                <a:tc vMerge="1">
                  <a:txBody>
                    <a:bodyPr/>
                    <a:lstStyle/>
                    <a:p>
                      <a:endParaRPr lang="vi-VN"/>
                    </a:p>
                  </a:txBody>
                  <a:tcPr/>
                </a:tc>
                <a:tc vMerge="1">
                  <a:txBody>
                    <a:bodyPr/>
                    <a:lstStyle/>
                    <a:p>
                      <a:pPr algn="l" fontAlgn="ctr"/>
                      <a:endParaRPr lang="vi-VN" sz="900" b="1" i="0" u="none" strike="noStrike">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i="0" u="none" strike="noStrike" dirty="0">
                          <a:solidFill>
                            <a:srgbClr val="000000"/>
                          </a:solidFill>
                          <a:effectLst/>
                          <a:latin typeface="+mn-lt"/>
                          <a:cs typeface="Times New Roman" panose="02020603050405020304" pitchFamily="18" charset="0"/>
                        </a:rPr>
                        <a:t>Cùng kỳ</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b="1" i="0" u="none" strike="noStrike" dirty="0">
                          <a:solidFill>
                            <a:srgbClr val="000000"/>
                          </a:solidFill>
                          <a:effectLst/>
                          <a:latin typeface="+mn-lt"/>
                          <a:cs typeface="Times New Roman" panose="02020603050405020304" pitchFamily="18" charset="0"/>
                        </a:rPr>
                        <a:t>Kế hoạch năm 2024 tỉnh giao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vi-VN"/>
                    </a:p>
                  </a:txBody>
                  <a:tcPr/>
                </a:tc>
                <a:extLst>
                  <a:ext uri="{0D108BD9-81ED-4DB2-BD59-A6C34878D82A}">
                    <a16:rowId xmlns="" xmlns:a16="http://schemas.microsoft.com/office/drawing/2014/main" val="3875065469"/>
                  </a:ext>
                </a:extLst>
              </a:tr>
              <a:tr h="113531">
                <a:tc>
                  <a:txBody>
                    <a:bodyPr/>
                    <a:lstStyle/>
                    <a:p>
                      <a:pPr algn="ctr" fontAlgn="ctr"/>
                      <a:r>
                        <a:rPr lang="vi-VN" sz="1300" b="1" i="0" u="none" strike="noStrike">
                          <a:solidFill>
                            <a:srgbClr val="000000"/>
                          </a:solidFill>
                          <a:effectLst/>
                          <a:latin typeface="+mn-lt"/>
                          <a:cs typeface="Times New Roman" panose="02020603050405020304" pitchFamily="18"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cs typeface="Times New Roman" panose="02020603050405020304" pitchFamily="18" charset="0"/>
                        </a:rPr>
                        <a:t>Tốc độ tăng giá trị sản phẩm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cs typeface="Times New Roman" panose="02020603050405020304" pitchFamily="18"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dirty="0">
                          <a:solidFill>
                            <a:srgbClr val="000000"/>
                          </a:solidFill>
                          <a:effectLst/>
                          <a:latin typeface="+mn-lt"/>
                          <a:cs typeface="Times New Roman" panose="02020603050405020304" pitchFamily="18" charset="0"/>
                        </a:rPr>
                        <a:t>10,8 - 11,3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mn-lt"/>
                          <a:cs typeface="Times New Roman" panose="02020603050405020304" pitchFamily="18"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a:solidFill>
                            <a:srgbClr val="FF0000"/>
                          </a:solidFill>
                          <a:effectLst/>
                          <a:latin typeface="+mn-lt"/>
                          <a:cs typeface="Times New Roman" panose="02020603050405020304" pitchFamily="18"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a:solidFill>
                            <a:srgbClr val="FF0000"/>
                          </a:solidFill>
                          <a:effectLst/>
                          <a:latin typeface="+mn-lt"/>
                          <a:cs typeface="Times New Roman" panose="02020603050405020304" pitchFamily="18"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6">
                  <a:txBody>
                    <a:bodyPr/>
                    <a:lstStyle/>
                    <a:p>
                      <a:pPr algn="ctr" fontAlgn="ctr"/>
                      <a:r>
                        <a:rPr lang="vi-VN" sz="1300" b="1" i="0" u="none" strike="noStrike" dirty="0">
                          <a:solidFill>
                            <a:srgbClr val="000000"/>
                          </a:solidFill>
                          <a:effectLst/>
                          <a:latin typeface="+mn-lt"/>
                          <a:cs typeface="Times New Roman" panose="02020603050405020304" pitchFamily="18"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865996682"/>
                  </a:ext>
                </a:extLst>
              </a:tr>
              <a:tr h="113531">
                <a:tc>
                  <a:txBody>
                    <a:bodyPr/>
                    <a:lstStyle/>
                    <a:p>
                      <a:pPr algn="ctr" fontAlgn="ctr"/>
                      <a:r>
                        <a:rPr lang="vi-VN" sz="1300" b="0" i="0" u="none" strike="noStrike">
                          <a:solidFill>
                            <a:srgbClr val="000000"/>
                          </a:solidFill>
                          <a:effectLst/>
                          <a:latin typeface="+mn-lt"/>
                          <a:cs typeface="Times New Roman" panose="02020603050405020304" pitchFamily="18"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n-lt"/>
                          <a:cs typeface="Times New Roman" panose="02020603050405020304" pitchFamily="18" charset="0"/>
                        </a:rPr>
                        <a:t>- Nông, lâm, thuỷ sản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cs typeface="Times New Roman" panose="02020603050405020304" pitchFamily="18"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dirty="0">
                          <a:solidFill>
                            <a:srgbClr val="000000"/>
                          </a:solidFill>
                          <a:effectLst/>
                          <a:latin typeface="+mn-lt"/>
                          <a:cs typeface="Times New Roman" panose="02020603050405020304" pitchFamily="18" charset="0"/>
                        </a:rPr>
                        <a:t>3,5 - 3,7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mn-lt"/>
                          <a:cs typeface="Times New Roman" panose="02020603050405020304" pitchFamily="18"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a:solidFill>
                            <a:srgbClr val="FF0000"/>
                          </a:solidFill>
                          <a:effectLst/>
                          <a:latin typeface="+mn-lt"/>
                          <a:cs typeface="Times New Roman" panose="02020603050405020304" pitchFamily="18"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a:solidFill>
                            <a:srgbClr val="FF0000"/>
                          </a:solidFill>
                          <a:effectLst/>
                          <a:latin typeface="+mn-lt"/>
                          <a:cs typeface="Times New Roman" panose="02020603050405020304" pitchFamily="18"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vi-VN"/>
                    </a:p>
                  </a:txBody>
                  <a:tcPr/>
                </a:tc>
                <a:extLst>
                  <a:ext uri="{0D108BD9-81ED-4DB2-BD59-A6C34878D82A}">
                    <a16:rowId xmlns="" xmlns:a16="http://schemas.microsoft.com/office/drawing/2014/main" val="1663206064"/>
                  </a:ext>
                </a:extLst>
              </a:tr>
              <a:tr h="113531">
                <a:tc>
                  <a:txBody>
                    <a:bodyPr/>
                    <a:lstStyle/>
                    <a:p>
                      <a:pPr algn="ctr" fontAlgn="ctr"/>
                      <a:r>
                        <a:rPr lang="vi-VN" sz="1300" b="0" i="0" u="none" strike="noStrike">
                          <a:solidFill>
                            <a:srgbClr val="000000"/>
                          </a:solidFill>
                          <a:effectLst/>
                          <a:latin typeface="+mn-lt"/>
                          <a:cs typeface="Times New Roman" panose="02020603050405020304" pitchFamily="18"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n-lt"/>
                          <a:cs typeface="Times New Roman" panose="02020603050405020304" pitchFamily="18" charset="0"/>
                        </a:rPr>
                        <a:t>- Công nghiệp và xây dựng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cs typeface="Times New Roman" panose="02020603050405020304" pitchFamily="18"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dirty="0">
                          <a:solidFill>
                            <a:srgbClr val="000000"/>
                          </a:solidFill>
                          <a:effectLst/>
                          <a:latin typeface="+mn-lt"/>
                          <a:cs typeface="Times New Roman" panose="02020603050405020304" pitchFamily="18" charset="0"/>
                        </a:rPr>
                        <a:t>14,6 - 15,2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mn-lt"/>
                          <a:cs typeface="Times New Roman" panose="02020603050405020304" pitchFamily="18"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a:solidFill>
                            <a:srgbClr val="FF0000"/>
                          </a:solidFill>
                          <a:effectLst/>
                          <a:latin typeface="+mn-lt"/>
                          <a:cs typeface="Times New Roman" panose="02020603050405020304" pitchFamily="18"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a:solidFill>
                            <a:srgbClr val="FF0000"/>
                          </a:solidFill>
                          <a:effectLst/>
                          <a:latin typeface="+mn-lt"/>
                          <a:cs typeface="Times New Roman" panose="02020603050405020304" pitchFamily="18"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vi-VN"/>
                    </a:p>
                  </a:txBody>
                  <a:tcPr/>
                </a:tc>
                <a:extLst>
                  <a:ext uri="{0D108BD9-81ED-4DB2-BD59-A6C34878D82A}">
                    <a16:rowId xmlns="" xmlns:a16="http://schemas.microsoft.com/office/drawing/2014/main" val="2149097628"/>
                  </a:ext>
                </a:extLst>
              </a:tr>
              <a:tr h="113531">
                <a:tc>
                  <a:txBody>
                    <a:bodyPr/>
                    <a:lstStyle/>
                    <a:p>
                      <a:pPr algn="ctr" fontAlgn="ctr"/>
                      <a:r>
                        <a:rPr lang="vi-VN" sz="1300" b="0" i="1" u="none" strike="noStrike">
                          <a:solidFill>
                            <a:srgbClr val="000000"/>
                          </a:solidFill>
                          <a:effectLst/>
                          <a:latin typeface="+mn-lt"/>
                          <a:cs typeface="Times New Roman" panose="02020603050405020304" pitchFamily="18"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300" b="0" i="1" u="none" strike="noStrike">
                          <a:solidFill>
                            <a:srgbClr val="000000"/>
                          </a:solidFill>
                          <a:effectLst/>
                          <a:latin typeface="+mn-lt"/>
                          <a:cs typeface="Times New Roman" panose="02020603050405020304" pitchFamily="18" charset="0"/>
                        </a:rPr>
                        <a:t>     + Công nghiệp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cs typeface="Times New Roman" panose="02020603050405020304" pitchFamily="18"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1" u="none" strike="noStrike" dirty="0">
                          <a:solidFill>
                            <a:srgbClr val="000000"/>
                          </a:solidFill>
                          <a:effectLst/>
                          <a:latin typeface="+mn-lt"/>
                          <a:cs typeface="Times New Roman" panose="02020603050405020304" pitchFamily="18" charset="0"/>
                        </a:rPr>
                        <a:t>15,2 - 15,7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mn-lt"/>
                          <a:cs typeface="Times New Roman" panose="02020603050405020304" pitchFamily="18"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a:solidFill>
                            <a:srgbClr val="FF0000"/>
                          </a:solidFill>
                          <a:effectLst/>
                          <a:latin typeface="+mn-lt"/>
                          <a:cs typeface="Times New Roman" panose="02020603050405020304" pitchFamily="18"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a:solidFill>
                            <a:srgbClr val="FF0000"/>
                          </a:solidFill>
                          <a:effectLst/>
                          <a:latin typeface="+mn-lt"/>
                          <a:cs typeface="Times New Roman" panose="02020603050405020304" pitchFamily="18"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vi-VN"/>
                    </a:p>
                  </a:txBody>
                  <a:tcPr/>
                </a:tc>
                <a:extLst>
                  <a:ext uri="{0D108BD9-81ED-4DB2-BD59-A6C34878D82A}">
                    <a16:rowId xmlns="" xmlns:a16="http://schemas.microsoft.com/office/drawing/2014/main" val="2495964271"/>
                  </a:ext>
                </a:extLst>
              </a:tr>
              <a:tr h="113531">
                <a:tc>
                  <a:txBody>
                    <a:bodyPr/>
                    <a:lstStyle/>
                    <a:p>
                      <a:pPr algn="ctr" fontAlgn="ctr"/>
                      <a:r>
                        <a:rPr lang="vi-VN" sz="1300" b="0" i="1" u="none" strike="noStrike">
                          <a:solidFill>
                            <a:srgbClr val="000000"/>
                          </a:solidFill>
                          <a:effectLst/>
                          <a:latin typeface="+mn-lt"/>
                          <a:cs typeface="Times New Roman" panose="02020603050405020304" pitchFamily="18"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300" b="0" i="1" u="none" strike="noStrike">
                          <a:solidFill>
                            <a:srgbClr val="000000"/>
                          </a:solidFill>
                          <a:effectLst/>
                          <a:latin typeface="+mn-lt"/>
                          <a:cs typeface="Times New Roman" panose="02020603050405020304" pitchFamily="18" charset="0"/>
                        </a:rPr>
                        <a:t>     + Xây dựng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cs typeface="Times New Roman" panose="02020603050405020304" pitchFamily="18"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1" u="none" strike="noStrike" dirty="0">
                          <a:solidFill>
                            <a:srgbClr val="000000"/>
                          </a:solidFill>
                          <a:effectLst/>
                          <a:latin typeface="+mn-lt"/>
                          <a:cs typeface="Times New Roman" panose="02020603050405020304" pitchFamily="18" charset="0"/>
                        </a:rPr>
                        <a:t>11,4 - 12,7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mn-lt"/>
                          <a:cs typeface="Times New Roman" panose="02020603050405020304" pitchFamily="18"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a:solidFill>
                            <a:srgbClr val="FF0000"/>
                          </a:solidFill>
                          <a:effectLst/>
                          <a:latin typeface="+mn-lt"/>
                          <a:cs typeface="Times New Roman" panose="02020603050405020304" pitchFamily="18"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a:solidFill>
                            <a:srgbClr val="FF0000"/>
                          </a:solidFill>
                          <a:effectLst/>
                          <a:latin typeface="+mn-lt"/>
                          <a:cs typeface="Times New Roman" panose="02020603050405020304" pitchFamily="18"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vi-VN"/>
                    </a:p>
                  </a:txBody>
                  <a:tcPr/>
                </a:tc>
                <a:extLst>
                  <a:ext uri="{0D108BD9-81ED-4DB2-BD59-A6C34878D82A}">
                    <a16:rowId xmlns="" xmlns:a16="http://schemas.microsoft.com/office/drawing/2014/main" val="685309921"/>
                  </a:ext>
                </a:extLst>
              </a:tr>
              <a:tr h="113531">
                <a:tc>
                  <a:txBody>
                    <a:bodyPr/>
                    <a:lstStyle/>
                    <a:p>
                      <a:pPr algn="ctr" fontAlgn="ctr"/>
                      <a:r>
                        <a:rPr lang="vi-VN" sz="1300" b="0" i="0" u="none" strike="noStrike">
                          <a:solidFill>
                            <a:srgbClr val="000000"/>
                          </a:solidFill>
                          <a:effectLst/>
                          <a:latin typeface="+mn-lt"/>
                          <a:cs typeface="Times New Roman" panose="02020603050405020304" pitchFamily="18"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n-lt"/>
                          <a:cs typeface="Times New Roman" panose="02020603050405020304" pitchFamily="18" charset="0"/>
                        </a:rPr>
                        <a:t>- Dịch vụ</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cs typeface="Times New Roman" panose="02020603050405020304" pitchFamily="18"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dirty="0">
                          <a:solidFill>
                            <a:srgbClr val="000000"/>
                          </a:solidFill>
                          <a:effectLst/>
                          <a:latin typeface="+mn-lt"/>
                          <a:cs typeface="Times New Roman" panose="02020603050405020304" pitchFamily="18" charset="0"/>
                        </a:rPr>
                        <a:t>5,8 - 6,2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mn-lt"/>
                          <a:cs typeface="Times New Roman" panose="02020603050405020304" pitchFamily="18"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a:solidFill>
                            <a:srgbClr val="FF0000"/>
                          </a:solidFill>
                          <a:effectLst/>
                          <a:latin typeface="+mn-lt"/>
                          <a:cs typeface="Times New Roman" panose="02020603050405020304" pitchFamily="18"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a:solidFill>
                            <a:srgbClr val="FF0000"/>
                          </a:solidFill>
                          <a:effectLst/>
                          <a:latin typeface="+mn-lt"/>
                          <a:cs typeface="Times New Roman" panose="02020603050405020304" pitchFamily="18"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vi-VN"/>
                    </a:p>
                  </a:txBody>
                  <a:tcPr/>
                </a:tc>
                <a:extLst>
                  <a:ext uri="{0D108BD9-81ED-4DB2-BD59-A6C34878D82A}">
                    <a16:rowId xmlns="" xmlns:a16="http://schemas.microsoft.com/office/drawing/2014/main" val="784829242"/>
                  </a:ext>
                </a:extLst>
              </a:tr>
              <a:tr h="113531">
                <a:tc>
                  <a:txBody>
                    <a:bodyPr/>
                    <a:lstStyle/>
                    <a:p>
                      <a:pPr algn="ctr" fontAlgn="ctr"/>
                      <a:r>
                        <a:rPr lang="vi-VN" sz="1300" b="1" i="0" u="none" strike="noStrike" dirty="0">
                          <a:solidFill>
                            <a:schemeClr val="tx1"/>
                          </a:solidFill>
                          <a:effectLst/>
                          <a:latin typeface="+mn-lt"/>
                          <a:cs typeface="Times New Roman" panose="02020603050405020304" pitchFamily="18"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300" b="1" i="0" u="none" strike="noStrike">
                          <a:solidFill>
                            <a:schemeClr val="tx1"/>
                          </a:solidFill>
                          <a:effectLst/>
                          <a:latin typeface="+mn-lt"/>
                          <a:cs typeface="Times New Roman" panose="02020603050405020304" pitchFamily="18" charset="0"/>
                        </a:rPr>
                        <a:t>Kim ngạch xuất khẩu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mn-lt"/>
                          <a:cs typeface="Times New Roman" panose="02020603050405020304" pitchFamily="18" charset="0"/>
                        </a:rPr>
                        <a:t>Triệu USD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mn-lt"/>
                          <a:cs typeface="Times New Roman" panose="02020603050405020304" pitchFamily="18" charset="0"/>
                        </a:rPr>
                        <a:t>34,1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mn-lt"/>
                          <a:cs typeface="Times New Roman" panose="02020603050405020304" pitchFamily="18" charset="0"/>
                        </a:rPr>
                        <a:t>9,0 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mn-lt"/>
                          <a:cs typeface="Times New Roman" panose="02020603050405020304" pitchFamily="18" charset="0"/>
                        </a:rPr>
                        <a:t> 45,5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mn-lt"/>
                          <a:cs typeface="Times New Roman" panose="02020603050405020304" pitchFamily="18" charset="0"/>
                        </a:rPr>
                        <a:t> 26,4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dirty="0">
                          <a:solidFill>
                            <a:srgbClr val="000000"/>
                          </a:solidFill>
                          <a:effectLst/>
                          <a:latin typeface="+mn-lt"/>
                          <a:cs typeface="Times New Roman" panose="02020603050405020304" pitchFamily="18" charset="0"/>
                        </a:rPr>
                        <a:t> </a:t>
                      </a:r>
                      <a:r>
                        <a:rPr lang="vi-VN" sz="1300" b="1" i="0" u="none" strike="noStrike" dirty="0">
                          <a:solidFill>
                            <a:srgbClr val="C00000"/>
                          </a:solidFill>
                          <a:effectLst/>
                          <a:latin typeface="+mn-lt"/>
                          <a:cs typeface="Times New Roman" panose="02020603050405020304" pitchFamily="18" charset="0"/>
                        </a:rPr>
                        <a:t>Chưa đạt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218721007"/>
                  </a:ext>
                </a:extLst>
              </a:tr>
              <a:tr h="113531">
                <a:tc>
                  <a:txBody>
                    <a:bodyPr/>
                    <a:lstStyle/>
                    <a:p>
                      <a:pPr algn="ctr" fontAlgn="ctr"/>
                      <a:r>
                        <a:rPr lang="vi-VN" sz="1300" b="1" i="0" u="none" strike="noStrike" dirty="0">
                          <a:solidFill>
                            <a:schemeClr val="tx1"/>
                          </a:solidFill>
                          <a:effectLst/>
                          <a:latin typeface="+mn-lt"/>
                          <a:cs typeface="Times New Roman" panose="02020603050405020304" pitchFamily="18"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300" b="1" i="0" u="none" strike="noStrike" dirty="0">
                          <a:solidFill>
                            <a:schemeClr val="tx1"/>
                          </a:solidFill>
                          <a:effectLst/>
                          <a:latin typeface="+mn-lt"/>
                          <a:cs typeface="Times New Roman" panose="02020603050405020304" pitchFamily="18" charset="0"/>
                        </a:rPr>
                        <a:t>Tổng thu ngân sách trên địa bàn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mn-lt"/>
                          <a:cs typeface="Times New Roman" panose="02020603050405020304" pitchFamily="18" charset="0"/>
                        </a:rPr>
                        <a:t>Triệu đồng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mn-lt"/>
                          <a:cs typeface="Times New Roman" panose="02020603050405020304" pitchFamily="18" charset="0"/>
                        </a:rPr>
                        <a:t>133.862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dirty="0">
                          <a:solidFill>
                            <a:srgbClr val="00B050"/>
                          </a:solidFill>
                          <a:effectLst/>
                          <a:latin typeface="+mn-lt"/>
                          <a:cs typeface="Times New Roman" panose="02020603050405020304" pitchFamily="18" charset="0"/>
                        </a:rPr>
                        <a:t>121.834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mn-lt"/>
                          <a:cs typeface="Times New Roman" panose="02020603050405020304" pitchFamily="18" charset="0"/>
                        </a:rPr>
                        <a:t>118,82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mn-lt"/>
                          <a:cs typeface="Times New Roman" panose="02020603050405020304" pitchFamily="18" charset="0"/>
                        </a:rPr>
                        <a:t>91,01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mn-lt"/>
                          <a:cs typeface="Times New Roman" panose="02020603050405020304" pitchFamily="18" charset="0"/>
                        </a:rPr>
                        <a:t>Đạt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96911660"/>
                  </a:ext>
                </a:extLst>
              </a:tr>
              <a:tr h="113531">
                <a:tc>
                  <a:txBody>
                    <a:bodyPr/>
                    <a:lstStyle/>
                    <a:p>
                      <a:pPr algn="ctr" fontAlgn="ctr"/>
                      <a:r>
                        <a:rPr lang="vi-VN" sz="1300" b="0" i="1" u="none" strike="noStrike" dirty="0">
                          <a:solidFill>
                            <a:schemeClr val="tx1"/>
                          </a:solidFill>
                          <a:effectLst/>
                          <a:latin typeface="+mn-lt"/>
                          <a:cs typeface="Times New Roman" panose="02020603050405020304" pitchFamily="18"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300" b="0" i="1" u="none" strike="noStrike" dirty="0">
                          <a:solidFill>
                            <a:schemeClr val="tx1"/>
                          </a:solidFill>
                          <a:effectLst/>
                          <a:latin typeface="+mn-lt"/>
                          <a:cs typeface="Times New Roman" panose="02020603050405020304" pitchFamily="18" charset="0"/>
                        </a:rPr>
                        <a:t>- Thu tiền sử dụng đất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1" u="none" strike="noStrike">
                          <a:solidFill>
                            <a:schemeClr val="tx1"/>
                          </a:solidFill>
                          <a:effectLst/>
                          <a:latin typeface="+mn-lt"/>
                          <a:cs typeface="Times New Roman" panose="02020603050405020304" pitchFamily="18" charset="0"/>
                        </a:rPr>
                        <a:t>Triệu đồng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1" u="none" strike="noStrike" dirty="0">
                          <a:solidFill>
                            <a:schemeClr val="tx1"/>
                          </a:solidFill>
                          <a:effectLst/>
                          <a:latin typeface="+mn-lt"/>
                          <a:cs typeface="Times New Roman" panose="02020603050405020304" pitchFamily="18" charset="0"/>
                        </a:rPr>
                        <a:t>5.000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1" u="none" strike="noStrike" dirty="0">
                          <a:solidFill>
                            <a:srgbClr val="FF0000"/>
                          </a:solidFill>
                          <a:effectLst/>
                          <a:latin typeface="+mn-lt"/>
                          <a:cs typeface="Times New Roman" panose="02020603050405020304" pitchFamily="18" charset="0"/>
                        </a:rPr>
                        <a:t>4.586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1" u="none" strike="noStrike" dirty="0">
                          <a:solidFill>
                            <a:schemeClr val="tx1"/>
                          </a:solidFill>
                          <a:effectLst/>
                          <a:latin typeface="+mn-lt"/>
                          <a:cs typeface="Times New Roman" panose="02020603050405020304" pitchFamily="18" charset="0"/>
                        </a:rPr>
                        <a:t>128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1" u="none" strike="noStrike" dirty="0">
                          <a:solidFill>
                            <a:schemeClr val="tx1"/>
                          </a:solidFill>
                          <a:effectLst/>
                          <a:latin typeface="+mn-lt"/>
                          <a:cs typeface="Times New Roman" panose="02020603050405020304" pitchFamily="18" charset="0"/>
                        </a:rPr>
                        <a:t>91,73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1" u="none" strike="noStrike" dirty="0">
                          <a:solidFill>
                            <a:schemeClr val="tx1"/>
                          </a:solidFill>
                          <a:effectLst/>
                          <a:latin typeface="+mn-lt"/>
                          <a:cs typeface="Times New Roman" panose="02020603050405020304" pitchFamily="18" charset="0"/>
                        </a:rPr>
                        <a:t>Đạt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102830130"/>
                  </a:ext>
                </a:extLst>
              </a:tr>
              <a:tr h="113531">
                <a:tc>
                  <a:txBody>
                    <a:bodyPr/>
                    <a:lstStyle/>
                    <a:p>
                      <a:pPr algn="ctr" fontAlgn="ctr"/>
                      <a:r>
                        <a:rPr lang="vi-VN" sz="1300" b="1" i="0" u="none" strike="noStrike">
                          <a:solidFill>
                            <a:srgbClr val="000000"/>
                          </a:solidFill>
                          <a:effectLst/>
                          <a:latin typeface="+mn-lt"/>
                          <a:cs typeface="Times New Roman" panose="02020603050405020304" pitchFamily="18"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300" b="1" i="0" u="none" strike="noStrike">
                          <a:solidFill>
                            <a:srgbClr val="000000"/>
                          </a:solidFill>
                          <a:effectLst/>
                          <a:latin typeface="+mn-lt"/>
                          <a:cs typeface="Times New Roman" panose="02020603050405020304" pitchFamily="18" charset="0"/>
                        </a:rPr>
                        <a:t>Doanh thu bán lẻ hàng hóa và dịch vụ</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mn-lt"/>
                          <a:cs typeface="Times New Roman" panose="02020603050405020304" pitchFamily="18" charset="0"/>
                        </a:rPr>
                        <a:t>Tỷ đồng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mn-lt"/>
                          <a:cs typeface="Times New Roman" panose="02020603050405020304" pitchFamily="18" charset="0"/>
                        </a:rPr>
                        <a:t>450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a:solidFill>
                            <a:srgbClr val="000000"/>
                          </a:solidFill>
                          <a:effectLst/>
                          <a:latin typeface="+mn-lt"/>
                          <a:cs typeface="Times New Roman" panose="02020603050405020304" pitchFamily="18"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a:solidFill>
                            <a:srgbClr val="FF0000"/>
                          </a:solidFill>
                          <a:effectLst/>
                          <a:latin typeface="+mn-lt"/>
                          <a:cs typeface="Times New Roman" panose="02020603050405020304" pitchFamily="18"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a:solidFill>
                            <a:srgbClr val="FF0000"/>
                          </a:solidFill>
                          <a:effectLst/>
                          <a:latin typeface="+mn-lt"/>
                          <a:cs typeface="Times New Roman" panose="02020603050405020304" pitchFamily="18"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dirty="0">
                          <a:solidFill>
                            <a:srgbClr val="000000"/>
                          </a:solidFill>
                          <a:effectLst/>
                          <a:latin typeface="+mn-lt"/>
                          <a:cs typeface="Times New Roman" panose="02020603050405020304" pitchFamily="18"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059070846"/>
                  </a:ext>
                </a:extLst>
              </a:tr>
              <a:tr h="215700">
                <a:tc>
                  <a:txBody>
                    <a:bodyPr/>
                    <a:lstStyle/>
                    <a:p>
                      <a:pPr algn="ctr" fontAlgn="ctr"/>
                      <a:r>
                        <a:rPr lang="vi-VN" sz="1300" b="1" i="0" u="none" strike="noStrike" dirty="0">
                          <a:solidFill>
                            <a:schemeClr val="tx1"/>
                          </a:solidFill>
                          <a:effectLst/>
                          <a:latin typeface="+mn-lt"/>
                          <a:cs typeface="Times New Roman" panose="02020603050405020304" pitchFamily="18"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300" b="1" i="0" u="none" strike="noStrike" dirty="0">
                          <a:solidFill>
                            <a:schemeClr val="tx1"/>
                          </a:solidFill>
                          <a:effectLst/>
                          <a:latin typeface="+mn-lt"/>
                          <a:cs typeface="Times New Roman" panose="02020603050405020304" pitchFamily="18" charset="0"/>
                        </a:rPr>
                        <a:t>Tỷ lệ dân số tham gia bảo hiểm y tế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mn-lt"/>
                          <a:cs typeface="Times New Roman" panose="02020603050405020304" pitchFamily="18"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mn-lt"/>
                          <a:cs typeface="Times New Roman" panose="02020603050405020304" pitchFamily="18"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mn-lt"/>
                          <a:cs typeface="Times New Roman" panose="02020603050405020304" pitchFamily="18" charset="0"/>
                        </a:rPr>
                        <a:t>100,93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mn-lt"/>
                          <a:cs typeface="Times New Roman" panose="02020603050405020304" pitchFamily="18" charset="0"/>
                        </a:rPr>
                        <a:t>101,9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mn-lt"/>
                          <a:cs typeface="Times New Roman" panose="02020603050405020304" pitchFamily="18" charset="0"/>
                        </a:rPr>
                        <a:t>100,93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mn-lt"/>
                          <a:cs typeface="Times New Roman" panose="02020603050405020304" pitchFamily="18" charset="0"/>
                        </a:rPr>
                        <a:t>Đạt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106788008"/>
                  </a:ext>
                </a:extLst>
              </a:tr>
              <a:tr h="227063">
                <a:tc>
                  <a:txBody>
                    <a:bodyPr/>
                    <a:lstStyle/>
                    <a:p>
                      <a:pPr algn="ctr" fontAlgn="ctr"/>
                      <a:r>
                        <a:rPr lang="vi-VN" sz="1300" b="1" i="0" u="none" strike="noStrike">
                          <a:solidFill>
                            <a:schemeClr val="tx1"/>
                          </a:solidFill>
                          <a:effectLst/>
                          <a:latin typeface="+mn-lt"/>
                          <a:cs typeface="Times New Roman" panose="02020603050405020304" pitchFamily="18"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300" b="1" i="0" u="none" strike="noStrike">
                          <a:solidFill>
                            <a:schemeClr val="tx1"/>
                          </a:solidFill>
                          <a:effectLst/>
                          <a:latin typeface="+mn-lt"/>
                          <a:cs typeface="Times New Roman" panose="02020603050405020304" pitchFamily="18" charset="0"/>
                        </a:rPr>
                        <a:t>Tỷ lệ trẻ em dưới 5 tuổi suy dinh dưỡng thể nhẹ cân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mn-lt"/>
                          <a:cs typeface="Times New Roman" panose="02020603050405020304" pitchFamily="18"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mn-lt"/>
                          <a:cs typeface="Times New Roman" panose="02020603050405020304" pitchFamily="18" charset="0"/>
                        </a:rPr>
                        <a:t>10,82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mn-lt"/>
                          <a:cs typeface="Times New Roman" panose="02020603050405020304" pitchFamily="18" charset="0"/>
                        </a:rPr>
                        <a:t>10,56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mn-lt"/>
                          <a:cs typeface="Times New Roman" panose="02020603050405020304" pitchFamily="18" charset="0"/>
                        </a:rPr>
                        <a:t>Giảm 1,32%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mn-lt"/>
                          <a:cs typeface="Times New Roman" panose="02020603050405020304" pitchFamily="18" charset="0"/>
                        </a:rPr>
                        <a:t>Đạt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b="1" i="0" u="none" strike="noStrike" dirty="0" err="1" smtClean="0">
                          <a:solidFill>
                            <a:schemeClr val="tx1"/>
                          </a:solidFill>
                          <a:effectLst/>
                          <a:latin typeface="+mn-lt"/>
                          <a:cs typeface="Times New Roman" panose="02020603050405020304" pitchFamily="18" charset="0"/>
                        </a:rPr>
                        <a:t>Vượt</a:t>
                      </a:r>
                      <a:endParaRPr lang="vi-VN" sz="1300" b="1" i="0" u="none" strike="noStrike" dirty="0">
                        <a:solidFill>
                          <a:schemeClr val="tx1"/>
                        </a:solidFill>
                        <a:effectLst/>
                        <a:latin typeface="+mn-lt"/>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682472929"/>
                  </a:ext>
                </a:extLst>
              </a:tr>
              <a:tr h="113531">
                <a:tc>
                  <a:txBody>
                    <a:bodyPr/>
                    <a:lstStyle/>
                    <a:p>
                      <a:pPr algn="ctr" fontAlgn="ctr"/>
                      <a:r>
                        <a:rPr lang="vi-VN" sz="1300" b="1" i="0" u="none" strike="noStrike">
                          <a:solidFill>
                            <a:schemeClr val="tx1"/>
                          </a:solidFill>
                          <a:effectLst/>
                          <a:latin typeface="+mn-lt"/>
                          <a:cs typeface="Times New Roman" panose="02020603050405020304" pitchFamily="18" charset="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300" b="1" i="0" u="none" strike="noStrike" dirty="0">
                          <a:solidFill>
                            <a:schemeClr val="tx1"/>
                          </a:solidFill>
                          <a:effectLst/>
                          <a:latin typeface="+mn-lt"/>
                          <a:cs typeface="Times New Roman" panose="02020603050405020304" pitchFamily="18" charset="0"/>
                        </a:rPr>
                        <a:t>Giảm tỷ lệ nghèo đa chiều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mn-lt"/>
                          <a:cs typeface="Times New Roman" panose="02020603050405020304" pitchFamily="18"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endParaRPr lang="vi-VN" sz="1300" b="1" i="0" u="none" strike="noStrike">
                        <a:solidFill>
                          <a:schemeClr val="tx1"/>
                        </a:solidFill>
                        <a:effectLst/>
                        <a:latin typeface="+mn-lt"/>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endParaRPr lang="vi-VN" sz="1300" b="1" i="1" u="none" strike="noStrike">
                        <a:solidFill>
                          <a:schemeClr val="tx1"/>
                        </a:solidFill>
                        <a:effectLst/>
                        <a:latin typeface="+mn-lt"/>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endParaRPr lang="vi-VN" sz="1300" b="1" i="1" u="none" strike="noStrike">
                        <a:solidFill>
                          <a:schemeClr val="tx1"/>
                        </a:solidFill>
                        <a:effectLst/>
                        <a:latin typeface="+mn-lt"/>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endParaRPr lang="vi-VN" sz="1300" b="1" i="1" u="none" strike="noStrike">
                        <a:solidFill>
                          <a:schemeClr val="tx1"/>
                        </a:solidFill>
                        <a:effectLst/>
                        <a:latin typeface="+mn-lt"/>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b="1" i="0" u="none" strike="noStrike" kern="1200" dirty="0" err="1" smtClean="0">
                          <a:solidFill>
                            <a:srgbClr val="040206"/>
                          </a:solidFill>
                          <a:effectLst/>
                          <a:latin typeface="+mn-lt"/>
                          <a:ea typeface="+mn-ea"/>
                          <a:cs typeface="+mn-cs"/>
                        </a:rPr>
                        <a:t>Đánh</a:t>
                      </a:r>
                      <a:r>
                        <a:rPr lang="en-US" sz="1300" b="1" i="0" u="none" strike="noStrike" kern="1200" baseline="0" dirty="0" smtClean="0">
                          <a:solidFill>
                            <a:srgbClr val="040206"/>
                          </a:solidFill>
                          <a:effectLst/>
                          <a:latin typeface="+mn-lt"/>
                          <a:ea typeface="+mn-ea"/>
                          <a:cs typeface="+mn-cs"/>
                        </a:rPr>
                        <a:t> </a:t>
                      </a:r>
                      <a:r>
                        <a:rPr lang="en-US" sz="1300" b="1" i="0" u="none" strike="noStrike" kern="1200" baseline="0" dirty="0" err="1" smtClean="0">
                          <a:solidFill>
                            <a:srgbClr val="040206"/>
                          </a:solidFill>
                          <a:effectLst/>
                          <a:latin typeface="+mn-lt"/>
                          <a:ea typeface="+mn-ea"/>
                          <a:cs typeface="+mn-cs"/>
                        </a:rPr>
                        <a:t>giá</a:t>
                      </a:r>
                      <a:r>
                        <a:rPr lang="en-US" sz="1300" b="1" i="0" u="none" strike="noStrike" kern="1200" baseline="0" dirty="0" smtClean="0">
                          <a:solidFill>
                            <a:srgbClr val="040206"/>
                          </a:solidFill>
                          <a:effectLst/>
                          <a:latin typeface="+mn-lt"/>
                          <a:ea typeface="+mn-ea"/>
                          <a:cs typeface="+mn-cs"/>
                        </a:rPr>
                        <a:t> </a:t>
                      </a:r>
                      <a:r>
                        <a:rPr lang="en-US" sz="1300" b="1" i="0" u="none" strike="noStrike" kern="1200" baseline="0" dirty="0" err="1" smtClean="0">
                          <a:solidFill>
                            <a:srgbClr val="040206"/>
                          </a:solidFill>
                          <a:effectLst/>
                          <a:latin typeface="+mn-lt"/>
                          <a:ea typeface="+mn-ea"/>
                          <a:cs typeface="+mn-cs"/>
                        </a:rPr>
                        <a:t>cuối</a:t>
                      </a:r>
                      <a:r>
                        <a:rPr lang="en-US" sz="1300" b="1" i="0" u="none" strike="noStrike" kern="1200" baseline="0" dirty="0" smtClean="0">
                          <a:solidFill>
                            <a:srgbClr val="040206"/>
                          </a:solidFill>
                          <a:effectLst/>
                          <a:latin typeface="+mn-lt"/>
                          <a:ea typeface="+mn-ea"/>
                          <a:cs typeface="+mn-cs"/>
                        </a:rPr>
                        <a:t> </a:t>
                      </a:r>
                      <a:r>
                        <a:rPr lang="en-US" sz="1300" b="1" i="0" u="none" strike="noStrike" kern="1200" baseline="0" dirty="0" err="1" smtClean="0">
                          <a:solidFill>
                            <a:srgbClr val="040206"/>
                          </a:solidFill>
                          <a:effectLst/>
                          <a:latin typeface="+mn-lt"/>
                          <a:ea typeface="+mn-ea"/>
                          <a:cs typeface="+mn-cs"/>
                        </a:rPr>
                        <a:t>năm</a:t>
                      </a:r>
                      <a:endParaRPr lang="vi-VN" sz="1300" b="1" i="1" u="none" strike="noStrike" dirty="0">
                        <a:solidFill>
                          <a:schemeClr val="tx1"/>
                        </a:solidFill>
                        <a:effectLst/>
                        <a:latin typeface="+mn-lt"/>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040628293"/>
                  </a:ext>
                </a:extLst>
              </a:tr>
              <a:tr h="113531">
                <a:tc>
                  <a:txBody>
                    <a:bodyPr/>
                    <a:lstStyle/>
                    <a:p>
                      <a:pPr algn="ctr" fontAlgn="ctr"/>
                      <a:r>
                        <a:rPr lang="vi-VN" sz="1300" b="1" i="0" u="none" strike="noStrike">
                          <a:solidFill>
                            <a:schemeClr val="tx1"/>
                          </a:solidFill>
                          <a:effectLst/>
                          <a:latin typeface="+mn-lt"/>
                          <a:cs typeface="Times New Roman" panose="02020603050405020304" pitchFamily="18" charset="0"/>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300" b="1" i="0" u="none" strike="noStrike">
                          <a:solidFill>
                            <a:schemeClr val="tx1"/>
                          </a:solidFill>
                          <a:effectLst/>
                          <a:latin typeface="+mn-lt"/>
                          <a:cs typeface="Times New Roman" panose="02020603050405020304" pitchFamily="18" charset="0"/>
                        </a:rPr>
                        <a:t>Bảo hiểm xã hội tự nguyện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mn-lt"/>
                          <a:cs typeface="Times New Roman" panose="02020603050405020304" pitchFamily="18" charset="0"/>
                        </a:rPr>
                        <a:t>Người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mn-lt"/>
                          <a:cs typeface="Times New Roman" panose="02020603050405020304" pitchFamily="18" charset="0"/>
                        </a:rPr>
                        <a:t>720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mn-lt"/>
                          <a:cs typeface="Times New Roman" panose="02020603050405020304" pitchFamily="18" charset="0"/>
                        </a:rPr>
                        <a:t>655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mn-lt"/>
                          <a:cs typeface="Times New Roman" panose="02020603050405020304" pitchFamily="18" charset="0"/>
                        </a:rPr>
                        <a:t>105,3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mn-lt"/>
                          <a:cs typeface="Times New Roman" panose="02020603050405020304" pitchFamily="18" charset="0"/>
                        </a:rPr>
                        <a:t>90,97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mn-lt"/>
                          <a:cs typeface="Times New Roman" panose="02020603050405020304" pitchFamily="18" charset="0"/>
                        </a:rPr>
                        <a:t>Đạt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346652299"/>
                  </a:ext>
                </a:extLst>
              </a:tr>
              <a:tr h="215596">
                <a:tc>
                  <a:txBody>
                    <a:bodyPr/>
                    <a:lstStyle/>
                    <a:p>
                      <a:pPr algn="ctr" fontAlgn="ctr"/>
                      <a:r>
                        <a:rPr lang="vi-VN" sz="1300" b="1" i="0" u="none" strike="noStrike">
                          <a:solidFill>
                            <a:schemeClr val="tx1"/>
                          </a:solidFill>
                          <a:effectLst/>
                          <a:latin typeface="+mn-lt"/>
                          <a:cs typeface="Times New Roman" panose="02020603050405020304" pitchFamily="18" charset="0"/>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300" b="1" i="0" u="none" strike="noStrike">
                          <a:solidFill>
                            <a:schemeClr val="tx1"/>
                          </a:solidFill>
                          <a:effectLst/>
                          <a:latin typeface="+mn-lt"/>
                          <a:cs typeface="Times New Roman" panose="02020603050405020304" pitchFamily="18" charset="0"/>
                        </a:rPr>
                        <a:t>Tạo việc làm mới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mn-lt"/>
                          <a:cs typeface="Times New Roman" panose="02020603050405020304" pitchFamily="18" charset="0"/>
                        </a:rPr>
                        <a:t>Người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mn-lt"/>
                          <a:cs typeface="Times New Roman" panose="02020603050405020304" pitchFamily="18" charset="0"/>
                        </a:rPr>
                        <a:t>500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mn-lt"/>
                          <a:cs typeface="Times New Roman" panose="02020603050405020304" pitchFamily="18" charset="0"/>
                        </a:rPr>
                        <a:t>512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mn-lt"/>
                          <a:cs typeface="Times New Roman" panose="02020603050405020304" pitchFamily="18"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mn-lt"/>
                          <a:cs typeface="Times New Roman" panose="02020603050405020304" pitchFamily="18" charset="0"/>
                        </a:rPr>
                        <a:t>102,4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mn-lt"/>
                          <a:cs typeface="Times New Roman" panose="02020603050405020304" pitchFamily="18" charset="0"/>
                        </a:rPr>
                        <a:t>Đạt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257042673"/>
                  </a:ext>
                </a:extLst>
              </a:tr>
              <a:tr h="285759">
                <a:tc>
                  <a:txBody>
                    <a:bodyPr/>
                    <a:lstStyle/>
                    <a:p>
                      <a:pPr algn="ctr" fontAlgn="ctr"/>
                      <a:r>
                        <a:rPr lang="vi-VN" sz="1300" b="1" i="0" u="none" strike="noStrike">
                          <a:solidFill>
                            <a:schemeClr val="tx1"/>
                          </a:solidFill>
                          <a:effectLst/>
                          <a:latin typeface="+mn-lt"/>
                          <a:cs typeface="Times New Roman" panose="02020603050405020304" pitchFamily="18" charset="0"/>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300" b="1" i="0" u="none" strike="noStrike" dirty="0">
                          <a:solidFill>
                            <a:schemeClr val="tx1"/>
                          </a:solidFill>
                          <a:effectLst/>
                          <a:latin typeface="+mn-lt"/>
                          <a:cs typeface="Times New Roman" panose="02020603050405020304" pitchFamily="18" charset="0"/>
                        </a:rPr>
                        <a:t>Đào tạo nghề lao động nông thôn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mn-lt"/>
                          <a:cs typeface="Times New Roman" panose="02020603050405020304" pitchFamily="18" charset="0"/>
                        </a:rPr>
                        <a:t>Người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mn-lt"/>
                          <a:cs typeface="Times New Roman" panose="02020603050405020304" pitchFamily="18" charset="0"/>
                        </a:rPr>
                        <a:t>380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mn-lt"/>
                          <a:cs typeface="Times New Roman" panose="02020603050405020304" pitchFamily="18" charset="0"/>
                        </a:rPr>
                        <a:t>333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mn-lt"/>
                          <a:cs typeface="Times New Roman" panose="02020603050405020304" pitchFamily="18"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mn-lt"/>
                          <a:cs typeface="Times New Roman" panose="02020603050405020304" pitchFamily="18" charset="0"/>
                        </a:rPr>
                        <a:t>87,63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mn-lt"/>
                          <a:cs typeface="Times New Roman" panose="02020603050405020304" pitchFamily="18" charset="0"/>
                        </a:rPr>
                        <a:t>Đạt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66758734"/>
                  </a:ext>
                </a:extLst>
              </a:tr>
              <a:tr h="171455">
                <a:tc>
                  <a:txBody>
                    <a:bodyPr/>
                    <a:lstStyle/>
                    <a:p>
                      <a:pPr algn="ctr" fontAlgn="ctr"/>
                      <a:r>
                        <a:rPr lang="vi-VN" sz="1300" b="1" i="0" u="none" strike="noStrike">
                          <a:solidFill>
                            <a:schemeClr val="tx1"/>
                          </a:solidFill>
                          <a:effectLst/>
                          <a:latin typeface="+mn-lt"/>
                          <a:cs typeface="Times New Roman" panose="02020603050405020304" pitchFamily="18" charset="0"/>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300" b="1" i="0" u="none" strike="noStrike">
                          <a:solidFill>
                            <a:schemeClr val="tx1"/>
                          </a:solidFill>
                          <a:effectLst/>
                          <a:latin typeface="+mn-lt"/>
                          <a:cs typeface="Times New Roman" panose="02020603050405020304" pitchFamily="18" charset="0"/>
                        </a:rPr>
                        <a:t>Tỷ lệ che phủ rừng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mn-lt"/>
                          <a:cs typeface="Times New Roman" panose="02020603050405020304" pitchFamily="18"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mn-lt"/>
                          <a:cs typeface="Times New Roman" panose="02020603050405020304" pitchFamily="18" charset="0"/>
                        </a:rPr>
                        <a:t>73,7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mn-lt"/>
                          <a:cs typeface="Times New Roman" panose="02020603050405020304" pitchFamily="18" charset="0"/>
                        </a:rPr>
                        <a:t>72,7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mn-lt"/>
                          <a:cs typeface="Times New Roman" panose="02020603050405020304" pitchFamily="18" charset="0"/>
                        </a:rPr>
                        <a:t>101,08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mn-lt"/>
                          <a:cs typeface="Times New Roman" panose="02020603050405020304" pitchFamily="18" charset="0"/>
                        </a:rPr>
                        <a:t>98,64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mn-lt"/>
                          <a:cs typeface="Times New Roman" panose="02020603050405020304" pitchFamily="18" charset="0"/>
                        </a:rPr>
                        <a:t>Đạt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634929776"/>
                  </a:ext>
                </a:extLst>
              </a:tr>
              <a:tr h="279520">
                <a:tc>
                  <a:txBody>
                    <a:bodyPr/>
                    <a:lstStyle/>
                    <a:p>
                      <a:pPr algn="ctr" fontAlgn="ctr"/>
                      <a:r>
                        <a:rPr lang="vi-VN" sz="1300" b="1" i="0" u="none" strike="noStrike" dirty="0">
                          <a:solidFill>
                            <a:schemeClr val="tx1"/>
                          </a:solidFill>
                          <a:effectLst/>
                          <a:latin typeface="+mn-lt"/>
                          <a:cs typeface="Times New Roman" panose="02020603050405020304" pitchFamily="18" charset="0"/>
                        </a:rPr>
                        <a:t>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300" b="1" i="0" u="none" strike="noStrike" dirty="0">
                          <a:solidFill>
                            <a:schemeClr val="tx1"/>
                          </a:solidFill>
                          <a:effectLst/>
                          <a:latin typeface="+mn-lt"/>
                          <a:cs typeface="Times New Roman" panose="02020603050405020304" pitchFamily="18" charset="0"/>
                        </a:rPr>
                        <a:t>Tỷ lệ dân cư đô thị sử dụng nước sạch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mn-lt"/>
                          <a:cs typeface="Times New Roman" panose="02020603050405020304" pitchFamily="18"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mn-lt"/>
                          <a:cs typeface="Times New Roman" panose="02020603050405020304" pitchFamily="18" charset="0"/>
                        </a:rPr>
                        <a:t>53,5 - 58,8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b="1" i="0" u="none" strike="noStrike" dirty="0">
                          <a:solidFill>
                            <a:schemeClr val="tx1"/>
                          </a:solidFill>
                          <a:effectLst/>
                          <a:latin typeface="+mn-lt"/>
                          <a:cs typeface="Times New Roman" panose="02020603050405020304" pitchFamily="18" charset="0"/>
                        </a:rPr>
                        <a:t>38,9</a:t>
                      </a:r>
                      <a:endParaRPr lang="vi-VN" sz="1300" b="1" i="0" u="none" strike="noStrike" dirty="0">
                        <a:solidFill>
                          <a:schemeClr val="tx1"/>
                        </a:solidFill>
                        <a:effectLst/>
                        <a:latin typeface="+mn-lt"/>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mn-lt"/>
                          <a:cs typeface="Times New Roman" panose="02020603050405020304" pitchFamily="18"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mn-lt"/>
                          <a:cs typeface="Times New Roman" panose="02020603050405020304" pitchFamily="18" charset="0"/>
                        </a:rPr>
                        <a:t>20,71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mn-lt"/>
                          <a:cs typeface="Times New Roman" panose="02020603050405020304" pitchFamily="18" charset="0"/>
                        </a:rPr>
                        <a:t>Chưa đạt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780042315"/>
                  </a:ext>
                </a:extLst>
              </a:tr>
              <a:tr h="227063">
                <a:tc>
                  <a:txBody>
                    <a:bodyPr/>
                    <a:lstStyle/>
                    <a:p>
                      <a:pPr algn="ctr" fontAlgn="ctr"/>
                      <a:r>
                        <a:rPr lang="vi-VN" sz="1300" b="1" i="0" u="none" strike="noStrike">
                          <a:solidFill>
                            <a:schemeClr val="tx1"/>
                          </a:solidFill>
                          <a:effectLst/>
                          <a:latin typeface="+mn-lt"/>
                          <a:cs typeface="Times New Roman" panose="02020603050405020304" pitchFamily="18" charset="0"/>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300" b="1" i="0" u="none" strike="noStrike" dirty="0">
                          <a:solidFill>
                            <a:schemeClr val="tx1"/>
                          </a:solidFill>
                          <a:effectLst/>
                          <a:latin typeface="+mn-lt"/>
                          <a:cs typeface="Times New Roman" panose="02020603050405020304" pitchFamily="18" charset="0"/>
                        </a:rPr>
                        <a:t>Tỷ lệ chất thải rắn ở đô thị được thu gom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mn-lt"/>
                          <a:cs typeface="Times New Roman" panose="02020603050405020304" pitchFamily="18"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mn-lt"/>
                          <a:cs typeface="Times New Roman" panose="02020603050405020304" pitchFamily="18" charset="0"/>
                        </a:rPr>
                        <a:t>72 - 90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b="1" i="0" u="none" strike="noStrike" dirty="0">
                          <a:solidFill>
                            <a:schemeClr val="tx1"/>
                          </a:solidFill>
                          <a:effectLst/>
                          <a:latin typeface="+mn-lt"/>
                          <a:cs typeface="Times New Roman" panose="02020603050405020304" pitchFamily="18" charset="0"/>
                        </a:rPr>
                        <a:t>74,86</a:t>
                      </a:r>
                      <a:endParaRPr lang="vi-VN" sz="1300" b="1" i="0" u="none" strike="noStrike" dirty="0">
                        <a:solidFill>
                          <a:schemeClr val="tx1"/>
                        </a:solidFill>
                        <a:effectLst/>
                        <a:latin typeface="+mn-lt"/>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b="1" i="0" u="none" strike="noStrike" dirty="0">
                          <a:solidFill>
                            <a:schemeClr val="tx1"/>
                          </a:solidFill>
                          <a:effectLst/>
                          <a:latin typeface="+mn-lt"/>
                          <a:cs typeface="Times New Roman" panose="02020603050405020304" pitchFamily="18" charset="0"/>
                        </a:rPr>
                        <a:t>109,99</a:t>
                      </a:r>
                      <a:endParaRPr lang="vi-VN" sz="1300" b="1" i="0" u="none" strike="noStrike" dirty="0">
                        <a:solidFill>
                          <a:schemeClr val="tx1"/>
                        </a:solidFill>
                        <a:effectLst/>
                        <a:latin typeface="+mn-lt"/>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b="1" i="0" u="none" strike="noStrike" dirty="0">
                          <a:solidFill>
                            <a:schemeClr val="tx1"/>
                          </a:solidFill>
                          <a:effectLst/>
                          <a:latin typeface="+mn-lt"/>
                          <a:cs typeface="Times New Roman" panose="02020603050405020304" pitchFamily="18" charset="0"/>
                        </a:rPr>
                        <a:t>103,97</a:t>
                      </a:r>
                      <a:endParaRPr lang="vi-VN" sz="1300" b="1" i="0" u="none" strike="noStrike" dirty="0">
                        <a:solidFill>
                          <a:schemeClr val="tx1"/>
                        </a:solidFill>
                        <a:effectLst/>
                        <a:latin typeface="+mn-lt"/>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mn-lt"/>
                          <a:cs typeface="Times New Roman" panose="02020603050405020304" pitchFamily="18" charset="0"/>
                        </a:rPr>
                        <a:t>Đạt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222451210"/>
                  </a:ext>
                </a:extLst>
              </a:tr>
              <a:tr h="227063">
                <a:tc>
                  <a:txBody>
                    <a:bodyPr/>
                    <a:lstStyle/>
                    <a:p>
                      <a:pPr algn="ctr" fontAlgn="ctr"/>
                      <a:r>
                        <a:rPr lang="vi-VN" sz="1300" b="1" i="0" u="none" strike="noStrike">
                          <a:solidFill>
                            <a:schemeClr val="tx1"/>
                          </a:solidFill>
                          <a:effectLst/>
                          <a:latin typeface="+mn-lt"/>
                          <a:cs typeface="Times New Roman" panose="02020603050405020304" pitchFamily="18" charset="0"/>
                        </a:rPr>
                        <a:t>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300" b="1" i="0" u="none" strike="noStrike" dirty="0">
                          <a:solidFill>
                            <a:schemeClr val="tx1"/>
                          </a:solidFill>
                          <a:effectLst/>
                          <a:latin typeface="+mn-lt"/>
                          <a:cs typeface="Times New Roman" panose="02020603050405020304" pitchFamily="18" charset="0"/>
                        </a:rPr>
                        <a:t>Tỷ lệ chất thải rắn ở nông thôn được thu gom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mn-lt"/>
                          <a:cs typeface="Times New Roman" panose="02020603050405020304" pitchFamily="18"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mn-lt"/>
                          <a:cs typeface="Times New Roman" panose="02020603050405020304" pitchFamily="18" charset="0"/>
                        </a:rPr>
                        <a:t>70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b="1" i="0" u="none" strike="noStrike" dirty="0">
                          <a:solidFill>
                            <a:schemeClr val="tx1"/>
                          </a:solidFill>
                          <a:effectLst/>
                          <a:latin typeface="+mn-lt"/>
                          <a:cs typeface="Times New Roman" panose="02020603050405020304" pitchFamily="18" charset="0"/>
                        </a:rPr>
                        <a:t>59,36</a:t>
                      </a:r>
                      <a:endParaRPr lang="vi-VN" sz="1300" b="1" i="0" u="none" strike="noStrike" dirty="0">
                        <a:solidFill>
                          <a:schemeClr val="tx1"/>
                        </a:solidFill>
                        <a:effectLst/>
                        <a:latin typeface="+mn-lt"/>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b="1" i="0" u="none" strike="noStrike" dirty="0">
                          <a:solidFill>
                            <a:schemeClr val="tx1"/>
                          </a:solidFill>
                          <a:effectLst/>
                          <a:latin typeface="+mn-lt"/>
                          <a:cs typeface="Times New Roman" panose="02020603050405020304" pitchFamily="18" charset="0"/>
                        </a:rPr>
                        <a:t>100,99</a:t>
                      </a:r>
                      <a:endParaRPr lang="vi-VN" sz="1300" b="1" i="0" u="none" strike="noStrike" dirty="0">
                        <a:solidFill>
                          <a:schemeClr val="tx1"/>
                        </a:solidFill>
                        <a:effectLst/>
                        <a:latin typeface="+mn-lt"/>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b="1" i="0" u="none" strike="noStrike" dirty="0">
                          <a:solidFill>
                            <a:schemeClr val="tx1"/>
                          </a:solidFill>
                          <a:effectLst/>
                          <a:latin typeface="+mn-lt"/>
                          <a:cs typeface="Times New Roman" panose="02020603050405020304" pitchFamily="18" charset="0"/>
                        </a:rPr>
                        <a:t>84,8</a:t>
                      </a:r>
                      <a:endParaRPr lang="vi-VN" sz="1300" b="1" i="0" u="none" strike="noStrike" dirty="0">
                        <a:solidFill>
                          <a:schemeClr val="tx1"/>
                        </a:solidFill>
                        <a:effectLst/>
                        <a:latin typeface="+mn-lt"/>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b="1" i="0" u="none" strike="noStrike" dirty="0" err="1">
                          <a:solidFill>
                            <a:srgbClr val="C00000"/>
                          </a:solidFill>
                          <a:effectLst/>
                          <a:latin typeface="+mn-lt"/>
                          <a:cs typeface="Times New Roman" panose="02020603050405020304" pitchFamily="18" charset="0"/>
                        </a:rPr>
                        <a:t>Chưa</a:t>
                      </a:r>
                      <a:r>
                        <a:rPr lang="en-US" sz="1300" b="1" i="0" u="none" strike="noStrike" dirty="0">
                          <a:solidFill>
                            <a:srgbClr val="C00000"/>
                          </a:solidFill>
                          <a:effectLst/>
                          <a:latin typeface="+mn-lt"/>
                          <a:cs typeface="Times New Roman" panose="02020603050405020304" pitchFamily="18" charset="0"/>
                        </a:rPr>
                        <a:t> đ</a:t>
                      </a:r>
                      <a:r>
                        <a:rPr lang="vi-VN" sz="1300" b="1" i="0" u="none" strike="noStrike" dirty="0">
                          <a:solidFill>
                            <a:srgbClr val="C00000"/>
                          </a:solidFill>
                          <a:effectLst/>
                          <a:latin typeface="+mn-lt"/>
                          <a:cs typeface="Times New Roman" panose="02020603050405020304" pitchFamily="18" charset="0"/>
                        </a:rPr>
                        <a:t>ạt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608946020"/>
                  </a:ext>
                </a:extLst>
              </a:tr>
              <a:tr h="113531">
                <a:tc>
                  <a:txBody>
                    <a:bodyPr/>
                    <a:lstStyle/>
                    <a:p>
                      <a:pPr algn="ctr" fontAlgn="ctr"/>
                      <a:r>
                        <a:rPr lang="vi-VN" sz="1300" b="1" i="0" u="none" strike="noStrike">
                          <a:solidFill>
                            <a:schemeClr val="tx1"/>
                          </a:solidFill>
                          <a:effectLst/>
                          <a:latin typeface="+mn-lt"/>
                          <a:cs typeface="Times New Roman" panose="02020603050405020304" pitchFamily="18" charset="0"/>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300" b="1" i="0" u="none" strike="noStrike" dirty="0">
                          <a:solidFill>
                            <a:schemeClr val="tx1"/>
                          </a:solidFill>
                          <a:effectLst/>
                          <a:latin typeface="+mn-lt"/>
                          <a:cs typeface="Times New Roman" panose="02020603050405020304" pitchFamily="18" charset="0"/>
                        </a:rPr>
                        <a:t>Thu hút dự án mới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mn-lt"/>
                          <a:cs typeface="Times New Roman" panose="02020603050405020304" pitchFamily="18" charset="0"/>
                        </a:rPr>
                        <a:t>Dự án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mn-lt"/>
                          <a:cs typeface="Times New Roman" panose="02020603050405020304" pitchFamily="18"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mn-lt"/>
                          <a:cs typeface="Times New Roman" panose="02020603050405020304" pitchFamily="18"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mn-lt"/>
                          <a:cs typeface="Times New Roman" panose="02020603050405020304" pitchFamily="18"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mn-lt"/>
                          <a:cs typeface="Times New Roman" panose="02020603050405020304" pitchFamily="18" charset="0"/>
                        </a:rPr>
                        <a:t>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a:solidFill>
                            <a:srgbClr val="C00000"/>
                          </a:solidFill>
                          <a:effectLst/>
                          <a:latin typeface="+mn-lt"/>
                          <a:cs typeface="Times New Roman" panose="02020603050405020304" pitchFamily="18" charset="0"/>
                        </a:rPr>
                        <a:t>Chưa đạt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889504894"/>
                  </a:ext>
                </a:extLst>
              </a:tr>
              <a:tr h="113531">
                <a:tc>
                  <a:txBody>
                    <a:bodyPr/>
                    <a:lstStyle/>
                    <a:p>
                      <a:pPr algn="ctr" fontAlgn="ctr"/>
                      <a:r>
                        <a:rPr lang="vi-VN" sz="1300" b="1" i="0" u="none" strike="noStrike">
                          <a:solidFill>
                            <a:schemeClr val="tx1"/>
                          </a:solidFill>
                          <a:effectLst/>
                          <a:latin typeface="+mn-lt"/>
                          <a:cs typeface="Times New Roman" panose="02020603050405020304" pitchFamily="18" charset="0"/>
                        </a:rPr>
                        <a:t>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300" b="1" i="0" u="none" strike="noStrike" dirty="0">
                          <a:solidFill>
                            <a:schemeClr val="tx1"/>
                          </a:solidFill>
                          <a:effectLst/>
                          <a:latin typeface="+mn-lt"/>
                          <a:cs typeface="Times New Roman" panose="02020603050405020304" pitchFamily="18" charset="0"/>
                        </a:rPr>
                        <a:t>Phòng chống lấn chiếm đất đai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mn-lt"/>
                          <a:cs typeface="Times New Roman" panose="02020603050405020304" pitchFamily="18"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mn-lt"/>
                          <a:cs typeface="Times New Roman" panose="02020603050405020304" pitchFamily="18"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mn-lt"/>
                          <a:cs typeface="Times New Roman" panose="02020603050405020304" pitchFamily="18"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mn-lt"/>
                          <a:cs typeface="Times New Roman" panose="02020603050405020304" pitchFamily="18"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mn-lt"/>
                          <a:cs typeface="Times New Roman" panose="02020603050405020304" pitchFamily="18"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a:solidFill>
                            <a:srgbClr val="C00000"/>
                          </a:solidFill>
                          <a:effectLst/>
                          <a:latin typeface="+mn-lt"/>
                          <a:cs typeface="Times New Roman" panose="02020603050405020304" pitchFamily="18"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640346621"/>
                  </a:ext>
                </a:extLst>
              </a:tr>
              <a:tr h="276735">
                <a:tc>
                  <a:txBody>
                    <a:bodyPr/>
                    <a:lstStyle/>
                    <a:p>
                      <a:pPr algn="ctr" fontAlgn="ctr"/>
                      <a:r>
                        <a:rPr lang="vi-VN" sz="1300" b="0" i="0" u="none" strike="noStrike" dirty="0">
                          <a:solidFill>
                            <a:schemeClr val="tx1"/>
                          </a:solidFill>
                          <a:effectLst/>
                          <a:latin typeface="+mn-lt"/>
                          <a:cs typeface="Times New Roman" panose="02020603050405020304" pitchFamily="18"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300" b="0" i="0" u="none" strike="noStrike" dirty="0">
                          <a:solidFill>
                            <a:schemeClr val="tx1"/>
                          </a:solidFill>
                          <a:effectLst/>
                          <a:latin typeface="+mn-lt"/>
                          <a:cs typeface="Times New Roman" panose="02020603050405020304" pitchFamily="18" charset="0"/>
                        </a:rPr>
                        <a:t>Số vụ vi phạm được giải quyết trong năm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dirty="0">
                          <a:solidFill>
                            <a:schemeClr val="tx1"/>
                          </a:solidFill>
                          <a:effectLst/>
                          <a:latin typeface="+mn-lt"/>
                          <a:cs typeface="Times New Roman" panose="02020603050405020304" pitchFamily="18" charset="0"/>
                        </a:rPr>
                        <a:t>Số vụ</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mn-lt"/>
                          <a:cs typeface="Times New Roman" panose="02020603050405020304" pitchFamily="18" charset="0"/>
                        </a:rPr>
                        <a:t>192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b="1" i="0" u="none" strike="noStrike" dirty="0">
                          <a:solidFill>
                            <a:schemeClr val="tx1"/>
                          </a:solidFill>
                          <a:effectLst/>
                          <a:latin typeface="+mn-lt"/>
                          <a:cs typeface="Times New Roman" panose="02020603050405020304" pitchFamily="18" charset="0"/>
                        </a:rPr>
                        <a:t>135</a:t>
                      </a:r>
                      <a:endParaRPr lang="vi-VN" sz="1300" b="1" i="0" u="none" strike="noStrike" dirty="0">
                        <a:solidFill>
                          <a:schemeClr val="tx1"/>
                        </a:solidFill>
                        <a:effectLst/>
                        <a:latin typeface="+mn-lt"/>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vi-VN" sz="1300" b="1" i="0" u="none" strike="noStrike" dirty="0">
                        <a:solidFill>
                          <a:schemeClr val="tx1"/>
                        </a:solidFill>
                        <a:effectLst/>
                        <a:latin typeface="+mn-lt"/>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b="1" i="0" u="none" strike="noStrike" dirty="0">
                          <a:solidFill>
                            <a:schemeClr val="tx1"/>
                          </a:solidFill>
                          <a:effectLst/>
                          <a:latin typeface="+mn-lt"/>
                          <a:cs typeface="Times New Roman" panose="02020603050405020304" pitchFamily="18" charset="0"/>
                        </a:rPr>
                        <a:t>70,31</a:t>
                      </a:r>
                      <a:endParaRPr lang="vi-VN" sz="1300" b="1" i="0" u="none" strike="noStrike" dirty="0">
                        <a:solidFill>
                          <a:schemeClr val="tx1"/>
                        </a:solidFill>
                        <a:effectLst/>
                        <a:latin typeface="+mn-lt"/>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dirty="0">
                          <a:solidFill>
                            <a:srgbClr val="C00000"/>
                          </a:solidFill>
                          <a:effectLst/>
                          <a:latin typeface="+mn-lt"/>
                          <a:cs typeface="Times New Roman" panose="02020603050405020304" pitchFamily="18" charset="0"/>
                        </a:rPr>
                        <a:t>Chưa đạt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495832239"/>
                  </a:ext>
                </a:extLst>
              </a:tr>
              <a:tr h="113531">
                <a:tc>
                  <a:txBody>
                    <a:bodyPr/>
                    <a:lstStyle/>
                    <a:p>
                      <a:pPr algn="ctr" fontAlgn="ctr"/>
                      <a:r>
                        <a:rPr lang="vi-VN" sz="1300" b="1" i="0" u="none" strike="noStrike">
                          <a:solidFill>
                            <a:schemeClr val="tx1"/>
                          </a:solidFill>
                          <a:effectLst/>
                          <a:latin typeface="+mn-lt"/>
                          <a:cs typeface="Times New Roman" panose="02020603050405020304" pitchFamily="18" charset="0"/>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300" b="1" i="0" u="none" strike="noStrike">
                          <a:solidFill>
                            <a:schemeClr val="tx1"/>
                          </a:solidFill>
                          <a:effectLst/>
                          <a:latin typeface="+mn-lt"/>
                          <a:cs typeface="Times New Roman" panose="02020603050405020304" pitchFamily="18" charset="0"/>
                        </a:rPr>
                        <a:t>Giải phóng mặt bằng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mn-lt"/>
                          <a:cs typeface="Times New Roman" panose="02020603050405020304" pitchFamily="18"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mn-lt"/>
                          <a:cs typeface="Times New Roman" panose="02020603050405020304" pitchFamily="18"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mn-lt"/>
                          <a:cs typeface="Times New Roman" panose="02020603050405020304" pitchFamily="18"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mn-lt"/>
                          <a:cs typeface="Times New Roman" panose="02020603050405020304" pitchFamily="18"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a:solidFill>
                            <a:schemeClr val="tx1"/>
                          </a:solidFill>
                          <a:effectLst/>
                          <a:latin typeface="+mn-lt"/>
                          <a:cs typeface="Times New Roman" panose="02020603050405020304" pitchFamily="18"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mn-lt"/>
                          <a:cs typeface="Times New Roman" panose="02020603050405020304" pitchFamily="18"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124104855"/>
                  </a:ext>
                </a:extLst>
              </a:tr>
              <a:tr h="227063">
                <a:tc>
                  <a:txBody>
                    <a:bodyPr/>
                    <a:lstStyle/>
                    <a:p>
                      <a:pPr algn="ctr" fontAlgn="ctr"/>
                      <a:r>
                        <a:rPr lang="vi-VN" sz="1300" b="0" i="0" u="none" strike="noStrike" dirty="0">
                          <a:solidFill>
                            <a:schemeClr val="tx1"/>
                          </a:solidFill>
                          <a:effectLst/>
                          <a:latin typeface="+mn-lt"/>
                          <a:cs typeface="Times New Roman" panose="02020603050405020304" pitchFamily="18"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300" b="0" i="0" u="none" strike="noStrike" dirty="0">
                          <a:solidFill>
                            <a:schemeClr val="tx1"/>
                          </a:solidFill>
                          <a:effectLst/>
                          <a:latin typeface="+mn-lt"/>
                          <a:cs typeface="Times New Roman" panose="02020603050405020304" pitchFamily="18" charset="0"/>
                        </a:rPr>
                        <a:t>Số lượng công trình, dự án hoàn thành GPMB so với tổng số dự án trên địa bàn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0" i="0" u="none" strike="noStrike" dirty="0">
                          <a:solidFill>
                            <a:schemeClr val="tx1"/>
                          </a:solidFill>
                          <a:effectLst/>
                          <a:latin typeface="+mn-lt"/>
                          <a:cs typeface="Times New Roman" panose="02020603050405020304" pitchFamily="18"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mn-lt"/>
                          <a:cs typeface="Times New Roman" panose="02020603050405020304" pitchFamily="18" charset="0"/>
                        </a:rPr>
                        <a:t>≥50%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mn-lt"/>
                          <a:cs typeface="Times New Roman" panose="02020603050405020304" pitchFamily="18" charset="0"/>
                        </a:rPr>
                        <a:t>64,2</a:t>
                      </a:r>
                      <a:r>
                        <a:rPr lang="en-US" sz="1300" b="1" i="0" u="none" strike="noStrike" dirty="0">
                          <a:solidFill>
                            <a:schemeClr val="tx1"/>
                          </a:solidFill>
                          <a:effectLst/>
                          <a:latin typeface="+mn-lt"/>
                          <a:cs typeface="Times New Roman" panose="02020603050405020304" pitchFamily="18" charset="0"/>
                        </a:rPr>
                        <a:t>9</a:t>
                      </a:r>
                      <a:endParaRPr lang="vi-VN" sz="1300" b="1" i="0" u="none" strike="noStrike" dirty="0">
                        <a:solidFill>
                          <a:schemeClr val="tx1"/>
                        </a:solidFill>
                        <a:effectLst/>
                        <a:latin typeface="+mn-lt"/>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300" b="1" i="0" u="none" strike="noStrike" dirty="0">
                          <a:solidFill>
                            <a:schemeClr val="tx1"/>
                          </a:solidFill>
                          <a:effectLst/>
                          <a:latin typeface="+mn-lt"/>
                          <a:cs typeface="Times New Roman" panose="02020603050405020304" pitchFamily="18"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b="1" i="0" u="none" strike="noStrike" dirty="0">
                          <a:solidFill>
                            <a:schemeClr val="tx1"/>
                          </a:solidFill>
                          <a:effectLst/>
                          <a:latin typeface="+mn-lt"/>
                          <a:cs typeface="Times New Roman" panose="02020603050405020304" pitchFamily="18" charset="0"/>
                        </a:rPr>
                        <a:t>128,58</a:t>
                      </a:r>
                      <a:endParaRPr lang="vi-VN" sz="1300" b="1" i="0" u="none" strike="noStrike" dirty="0">
                        <a:solidFill>
                          <a:schemeClr val="tx1"/>
                        </a:solidFill>
                        <a:effectLst/>
                        <a:latin typeface="+mn-lt"/>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b="1" i="0" u="none" strike="noStrike" dirty="0" err="1">
                          <a:solidFill>
                            <a:schemeClr val="tx1"/>
                          </a:solidFill>
                          <a:effectLst/>
                          <a:latin typeface="+mn-lt"/>
                          <a:cs typeface="Times New Roman" panose="02020603050405020304" pitchFamily="18" charset="0"/>
                        </a:rPr>
                        <a:t>Vượt</a:t>
                      </a:r>
                      <a:endParaRPr lang="vi-VN" sz="1300" b="1" i="0" u="none" strike="noStrike" dirty="0">
                        <a:solidFill>
                          <a:schemeClr val="tx1"/>
                        </a:solidFill>
                        <a:effectLst/>
                        <a:latin typeface="+mn-lt"/>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22265498"/>
                  </a:ext>
                </a:extLst>
              </a:tr>
            </a:tbl>
          </a:graphicData>
        </a:graphic>
      </p:graphicFrame>
    </p:spTree>
    <p:extLst>
      <p:ext uri="{BB962C8B-B14F-4D97-AF65-F5344CB8AC3E}">
        <p14:creationId xmlns:p14="http://schemas.microsoft.com/office/powerpoint/2010/main" val="33403676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hidden="1">
            <a:extLst>
              <a:ext uri="{FF2B5EF4-FFF2-40B4-BE49-F238E27FC236}">
                <a16:creationId xmlns="" xmlns:a16="http://schemas.microsoft.com/office/drawing/2014/main" id="{2370DE8C-E81A-4D58-A227-5CD8F3D79F8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82" name="think-cell Slide" r:id="rId5" imgW="351" imgH="351" progId="TCLayout.ActiveDocument.1">
                  <p:embed/>
                </p:oleObj>
              </mc:Choice>
              <mc:Fallback>
                <p:oleObj name="think-cell Slide" r:id="rId5" imgW="351" imgH="351" progId="TCLayout.ActiveDocument.1">
                  <p:embed/>
                  <p:pic>
                    <p:nvPicPr>
                      <p:cNvPr id="7" name="Object 1" hidden="1">
                        <a:extLst>
                          <a:ext uri="{FF2B5EF4-FFF2-40B4-BE49-F238E27FC236}">
                            <a16:creationId xmlns="" xmlns:a16="http://schemas.microsoft.com/office/drawing/2014/main" id="{2370DE8C-E81A-4D58-A227-5CD8F3D79F8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 xmlns:a16="http://schemas.microsoft.com/office/drawing/2014/main" id="{C7EF3BED-81DF-2DD1-C4B4-7B19AE4E2F47}"/>
              </a:ext>
            </a:extLst>
          </p:cNvPr>
          <p:cNvSpPr/>
          <p:nvPr/>
        </p:nvSpPr>
        <p:spPr>
          <a:xfrm>
            <a:off x="0" y="2290909"/>
            <a:ext cx="5576082" cy="166518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 xmlns:a16="http://schemas.microsoft.com/office/drawing/2014/main" id="{A8ED73C0-6DEB-F036-A81D-A84B4FA62951}"/>
              </a:ext>
            </a:extLst>
          </p:cNvPr>
          <p:cNvSpPr/>
          <p:nvPr/>
        </p:nvSpPr>
        <p:spPr>
          <a:xfrm>
            <a:off x="0" y="2716434"/>
            <a:ext cx="5380239" cy="830997"/>
          </a:xfrm>
          <a:prstGeom prst="rect">
            <a:avLst/>
          </a:prstGeom>
        </p:spPr>
        <p:txBody>
          <a:bodyPr wrap="square">
            <a:spAutoFit/>
          </a:bodyPr>
          <a:lstStyle/>
          <a:p>
            <a:pPr algn="ctr"/>
            <a:r>
              <a:rPr lang="en-US" sz="2400" b="1" spc="-10">
                <a:solidFill>
                  <a:srgbClr val="FF0000"/>
                </a:solidFill>
                <a:effectLst/>
                <a:latin typeface="Arial" panose="020B0604020202020204" pitchFamily="34" charset="0"/>
                <a:ea typeface="Times New Roman" panose="02020603050405020304" pitchFamily="18" charset="0"/>
                <a:cs typeface="Arial" panose="020B0604020202020204" pitchFamily="34" charset="0"/>
              </a:rPr>
              <a:t>TÌNH HÌNH KINH TẾ - XÃ HỘI</a:t>
            </a:r>
          </a:p>
          <a:p>
            <a:pPr algn="ctr"/>
            <a:r>
              <a:rPr lang="en-US" sz="2400" b="1" spc="-10">
                <a:solidFill>
                  <a:srgbClr val="FF0000"/>
                </a:solidFill>
                <a:latin typeface="Arial" panose="020B0604020202020204" pitchFamily="34" charset="0"/>
                <a:ea typeface="Times New Roman" panose="02020603050405020304" pitchFamily="18" charset="0"/>
                <a:cs typeface="Arial" panose="020B0604020202020204" pitchFamily="34" charset="0"/>
              </a:rPr>
              <a:t>9</a:t>
            </a:r>
            <a:r>
              <a:rPr lang="en-US" sz="2400" b="1" spc="-10">
                <a:solidFill>
                  <a:srgbClr val="FF0000"/>
                </a:solidFill>
                <a:effectLst/>
                <a:latin typeface="Arial" panose="020B0604020202020204" pitchFamily="34" charset="0"/>
                <a:ea typeface="Times New Roman" panose="02020603050405020304" pitchFamily="18" charset="0"/>
                <a:cs typeface="Arial" panose="020B0604020202020204" pitchFamily="34" charset="0"/>
              </a:rPr>
              <a:t> THÁNG ĐẦU NĂM 2024</a:t>
            </a:r>
            <a:endParaRPr lang="en-US" sz="3600" b="1">
              <a:solidFill>
                <a:srgbClr val="FF0000"/>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 xmlns:a16="http://schemas.microsoft.com/office/drawing/2014/main" id="{00568357-6F46-CC25-AEB3-C1F680836026}"/>
              </a:ext>
            </a:extLst>
          </p:cNvPr>
          <p:cNvSpPr/>
          <p:nvPr/>
        </p:nvSpPr>
        <p:spPr bwMode="auto">
          <a:xfrm>
            <a:off x="497497" y="1489222"/>
            <a:ext cx="1672658" cy="801687"/>
          </a:xfrm>
          <a:prstGeom prst="rect">
            <a:avLst/>
          </a:prstGeom>
          <a:gradFill flip="none" rotWithShape="1">
            <a:gsLst>
              <a:gs pos="20000">
                <a:srgbClr val="11AFEE">
                  <a:shade val="30000"/>
                  <a:satMod val="115000"/>
                  <a:lumMod val="80000"/>
                </a:srgbClr>
              </a:gs>
              <a:gs pos="100000">
                <a:srgbClr val="11AFEE">
                  <a:shade val="100000"/>
                  <a:satMod val="115000"/>
                </a:srgbClr>
              </a:gs>
            </a:gsLst>
            <a:lin ang="0" scaled="1"/>
            <a:tileRect/>
          </a:gra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6" name="Freeform 14">
            <a:extLst>
              <a:ext uri="{FF2B5EF4-FFF2-40B4-BE49-F238E27FC236}">
                <a16:creationId xmlns="" xmlns:a16="http://schemas.microsoft.com/office/drawing/2014/main" id="{9412CF5D-F479-7C1F-DFC6-BDFB9796AB94}"/>
              </a:ext>
            </a:extLst>
          </p:cNvPr>
          <p:cNvSpPr/>
          <p:nvPr/>
        </p:nvSpPr>
        <p:spPr bwMode="auto">
          <a:xfrm>
            <a:off x="2170155" y="633176"/>
            <a:ext cx="1001712" cy="804862"/>
          </a:xfrm>
          <a:custGeom>
            <a:avLst/>
            <a:gdLst>
              <a:gd name="connsiteX0" fmla="*/ 0 w 1009650"/>
              <a:gd name="connsiteY0" fmla="*/ 0 h 819150"/>
              <a:gd name="connsiteX1" fmla="*/ 800100 w 1009650"/>
              <a:gd name="connsiteY1" fmla="*/ 0 h 819150"/>
              <a:gd name="connsiteX2" fmla="*/ 1009650 w 1009650"/>
              <a:gd name="connsiteY2" fmla="*/ 400050 h 819150"/>
              <a:gd name="connsiteX3" fmla="*/ 800100 w 1009650"/>
              <a:gd name="connsiteY3" fmla="*/ 819150 h 819150"/>
              <a:gd name="connsiteX4" fmla="*/ 12700 w 1009650"/>
              <a:gd name="connsiteY4" fmla="*/ 819150 h 819150"/>
              <a:gd name="connsiteX5" fmla="*/ 0 w 1009650"/>
              <a:gd name="connsiteY5" fmla="*/ 0 h 819150"/>
              <a:gd name="connsiteX0" fmla="*/ 0 w 1002506"/>
              <a:gd name="connsiteY0" fmla="*/ 0 h 823912"/>
              <a:gd name="connsiteX1" fmla="*/ 792956 w 1002506"/>
              <a:gd name="connsiteY1" fmla="*/ 4762 h 823912"/>
              <a:gd name="connsiteX2" fmla="*/ 1002506 w 1002506"/>
              <a:gd name="connsiteY2" fmla="*/ 404812 h 823912"/>
              <a:gd name="connsiteX3" fmla="*/ 792956 w 1002506"/>
              <a:gd name="connsiteY3" fmla="*/ 823912 h 823912"/>
              <a:gd name="connsiteX4" fmla="*/ 5556 w 1002506"/>
              <a:gd name="connsiteY4" fmla="*/ 823912 h 823912"/>
              <a:gd name="connsiteX5" fmla="*/ 0 w 1002506"/>
              <a:gd name="connsiteY5" fmla="*/ 0 h 823912"/>
              <a:gd name="connsiteX0" fmla="*/ 0 w 997744"/>
              <a:gd name="connsiteY0" fmla="*/ 1 h 819150"/>
              <a:gd name="connsiteX1" fmla="*/ 788194 w 997744"/>
              <a:gd name="connsiteY1" fmla="*/ 0 h 819150"/>
              <a:gd name="connsiteX2" fmla="*/ 997744 w 997744"/>
              <a:gd name="connsiteY2" fmla="*/ 400050 h 819150"/>
              <a:gd name="connsiteX3" fmla="*/ 788194 w 997744"/>
              <a:gd name="connsiteY3" fmla="*/ 819150 h 819150"/>
              <a:gd name="connsiteX4" fmla="*/ 794 w 997744"/>
              <a:gd name="connsiteY4" fmla="*/ 819150 h 819150"/>
              <a:gd name="connsiteX5" fmla="*/ 0 w 997744"/>
              <a:gd name="connsiteY5" fmla="*/ 1 h 819150"/>
              <a:gd name="connsiteX0" fmla="*/ 3980 w 1001724"/>
              <a:gd name="connsiteY0" fmla="*/ 1 h 819150"/>
              <a:gd name="connsiteX1" fmla="*/ 792174 w 1001724"/>
              <a:gd name="connsiteY1" fmla="*/ 0 h 819150"/>
              <a:gd name="connsiteX2" fmla="*/ 1001724 w 1001724"/>
              <a:gd name="connsiteY2" fmla="*/ 400050 h 819150"/>
              <a:gd name="connsiteX3" fmla="*/ 792174 w 1001724"/>
              <a:gd name="connsiteY3" fmla="*/ 819150 h 819150"/>
              <a:gd name="connsiteX4" fmla="*/ 11 w 1001724"/>
              <a:gd name="connsiteY4" fmla="*/ 797719 h 819150"/>
              <a:gd name="connsiteX5" fmla="*/ 3980 w 1001724"/>
              <a:gd name="connsiteY5" fmla="*/ 1 h 819150"/>
              <a:gd name="connsiteX0" fmla="*/ 3980 w 1001724"/>
              <a:gd name="connsiteY0" fmla="*/ 1 h 804862"/>
              <a:gd name="connsiteX1" fmla="*/ 792174 w 1001724"/>
              <a:gd name="connsiteY1" fmla="*/ 0 h 804862"/>
              <a:gd name="connsiteX2" fmla="*/ 1001724 w 1001724"/>
              <a:gd name="connsiteY2" fmla="*/ 400050 h 804862"/>
              <a:gd name="connsiteX3" fmla="*/ 799318 w 1001724"/>
              <a:gd name="connsiteY3" fmla="*/ 804862 h 804862"/>
              <a:gd name="connsiteX4" fmla="*/ 11 w 1001724"/>
              <a:gd name="connsiteY4" fmla="*/ 797719 h 804862"/>
              <a:gd name="connsiteX5" fmla="*/ 3980 w 1001724"/>
              <a:gd name="connsiteY5" fmla="*/ 1 h 804862"/>
              <a:gd name="connsiteX0" fmla="*/ 0 w 1016794"/>
              <a:gd name="connsiteY0" fmla="*/ 0 h 807242"/>
              <a:gd name="connsiteX1" fmla="*/ 807244 w 1016794"/>
              <a:gd name="connsiteY1" fmla="*/ 2380 h 807242"/>
              <a:gd name="connsiteX2" fmla="*/ 1016794 w 1016794"/>
              <a:gd name="connsiteY2" fmla="*/ 402430 h 807242"/>
              <a:gd name="connsiteX3" fmla="*/ 814388 w 1016794"/>
              <a:gd name="connsiteY3" fmla="*/ 807242 h 807242"/>
              <a:gd name="connsiteX4" fmla="*/ 15081 w 1016794"/>
              <a:gd name="connsiteY4" fmla="*/ 800099 h 807242"/>
              <a:gd name="connsiteX5" fmla="*/ 0 w 1016794"/>
              <a:gd name="connsiteY5" fmla="*/ 0 h 807242"/>
              <a:gd name="connsiteX0" fmla="*/ 3981 w 1001725"/>
              <a:gd name="connsiteY0" fmla="*/ 0 h 807242"/>
              <a:gd name="connsiteX1" fmla="*/ 792175 w 1001725"/>
              <a:gd name="connsiteY1" fmla="*/ 2380 h 807242"/>
              <a:gd name="connsiteX2" fmla="*/ 1001725 w 1001725"/>
              <a:gd name="connsiteY2" fmla="*/ 402430 h 807242"/>
              <a:gd name="connsiteX3" fmla="*/ 799319 w 1001725"/>
              <a:gd name="connsiteY3" fmla="*/ 807242 h 807242"/>
              <a:gd name="connsiteX4" fmla="*/ 12 w 1001725"/>
              <a:gd name="connsiteY4" fmla="*/ 800099 h 807242"/>
              <a:gd name="connsiteX5" fmla="*/ 3981 w 1001725"/>
              <a:gd name="connsiteY5" fmla="*/ 0 h 807242"/>
              <a:gd name="connsiteX0" fmla="*/ 0 w 1007269"/>
              <a:gd name="connsiteY0" fmla="*/ 0 h 807242"/>
              <a:gd name="connsiteX1" fmla="*/ 797719 w 1007269"/>
              <a:gd name="connsiteY1" fmla="*/ 2380 h 807242"/>
              <a:gd name="connsiteX2" fmla="*/ 1007269 w 1007269"/>
              <a:gd name="connsiteY2" fmla="*/ 402430 h 807242"/>
              <a:gd name="connsiteX3" fmla="*/ 804863 w 1007269"/>
              <a:gd name="connsiteY3" fmla="*/ 807242 h 807242"/>
              <a:gd name="connsiteX4" fmla="*/ 5556 w 1007269"/>
              <a:gd name="connsiteY4" fmla="*/ 800099 h 807242"/>
              <a:gd name="connsiteX5" fmla="*/ 0 w 1007269"/>
              <a:gd name="connsiteY5" fmla="*/ 0 h 807242"/>
              <a:gd name="connsiteX0" fmla="*/ 1611 w 1001736"/>
              <a:gd name="connsiteY0" fmla="*/ 2383 h 804862"/>
              <a:gd name="connsiteX1" fmla="*/ 792186 w 1001736"/>
              <a:gd name="connsiteY1" fmla="*/ 0 h 804862"/>
              <a:gd name="connsiteX2" fmla="*/ 1001736 w 1001736"/>
              <a:gd name="connsiteY2" fmla="*/ 400050 h 804862"/>
              <a:gd name="connsiteX3" fmla="*/ 799330 w 1001736"/>
              <a:gd name="connsiteY3" fmla="*/ 804862 h 804862"/>
              <a:gd name="connsiteX4" fmla="*/ 23 w 1001736"/>
              <a:gd name="connsiteY4" fmla="*/ 797719 h 804862"/>
              <a:gd name="connsiteX5" fmla="*/ 1611 w 1001736"/>
              <a:gd name="connsiteY5" fmla="*/ 2383 h 80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736" h="804862">
                <a:moveTo>
                  <a:pt x="1611" y="2383"/>
                </a:moveTo>
                <a:lnTo>
                  <a:pt x="792186" y="0"/>
                </a:lnTo>
                <a:lnTo>
                  <a:pt x="1001736" y="400050"/>
                </a:lnTo>
                <a:lnTo>
                  <a:pt x="799330" y="804862"/>
                </a:lnTo>
                <a:lnTo>
                  <a:pt x="23" y="797719"/>
                </a:lnTo>
                <a:cubicBezTo>
                  <a:pt x="-242" y="524669"/>
                  <a:pt x="1876" y="275433"/>
                  <a:pt x="1611" y="2383"/>
                </a:cubicBezTo>
                <a:close/>
              </a:path>
            </a:pathLst>
          </a:custGeom>
          <a:solidFill>
            <a:srgbClr val="11AFEE"/>
          </a:soli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8" name="TextBox 42">
            <a:extLst>
              <a:ext uri="{FF2B5EF4-FFF2-40B4-BE49-F238E27FC236}">
                <a16:creationId xmlns="" xmlns:a16="http://schemas.microsoft.com/office/drawing/2014/main" id="{DD9DC42D-6B32-D0D8-CA99-BF990F83F37A}"/>
              </a:ext>
            </a:extLst>
          </p:cNvPr>
          <p:cNvSpPr txBox="1">
            <a:spLocks noChangeArrowheads="1"/>
          </p:cNvSpPr>
          <p:nvPr/>
        </p:nvSpPr>
        <p:spPr bwMode="auto">
          <a:xfrm>
            <a:off x="2197144" y="672160"/>
            <a:ext cx="8418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defRPr/>
            </a:pPr>
            <a:r>
              <a:rPr lang="en-US" sz="3600" b="1" kern="0">
                <a:solidFill>
                  <a:srgbClr val="FFFF00"/>
                </a:solidFill>
                <a:latin typeface="Verdana" pitchFamily="34" charset="0"/>
              </a:rPr>
              <a:t>01</a:t>
            </a:r>
          </a:p>
        </p:txBody>
      </p:sp>
      <p:sp>
        <p:nvSpPr>
          <p:cNvPr id="9" name="Freeform 17">
            <a:extLst>
              <a:ext uri="{FF2B5EF4-FFF2-40B4-BE49-F238E27FC236}">
                <a16:creationId xmlns="" xmlns:a16="http://schemas.microsoft.com/office/drawing/2014/main" id="{AEB693ED-476B-E950-769B-2EB75A7D8DE8}"/>
              </a:ext>
            </a:extLst>
          </p:cNvPr>
          <p:cNvSpPr/>
          <p:nvPr/>
        </p:nvSpPr>
        <p:spPr bwMode="auto">
          <a:xfrm>
            <a:off x="0" y="633176"/>
            <a:ext cx="2170155" cy="1639977"/>
          </a:xfrm>
          <a:custGeom>
            <a:avLst/>
            <a:gdLst>
              <a:gd name="connsiteX0" fmla="*/ 0 w 3657600"/>
              <a:gd name="connsiteY0" fmla="*/ 2610464 h 2610464"/>
              <a:gd name="connsiteX1" fmla="*/ 0 w 3657600"/>
              <a:gd name="connsiteY1" fmla="*/ 1828800 h 2610464"/>
              <a:gd name="connsiteX2" fmla="*/ 3657600 w 3657600"/>
              <a:gd name="connsiteY2" fmla="*/ 0 h 2610464"/>
              <a:gd name="connsiteX3" fmla="*/ 3657600 w 3657600"/>
              <a:gd name="connsiteY3" fmla="*/ 796413 h 2610464"/>
              <a:gd name="connsiteX4" fmla="*/ 0 w 3657600"/>
              <a:gd name="connsiteY4" fmla="*/ 2610464 h 2610464"/>
              <a:gd name="connsiteX0" fmla="*/ 4762 w 3657600"/>
              <a:gd name="connsiteY0" fmla="*/ 2629514 h 2629514"/>
              <a:gd name="connsiteX1" fmla="*/ 0 w 3657600"/>
              <a:gd name="connsiteY1" fmla="*/ 1828800 h 2629514"/>
              <a:gd name="connsiteX2" fmla="*/ 3657600 w 3657600"/>
              <a:gd name="connsiteY2" fmla="*/ 0 h 2629514"/>
              <a:gd name="connsiteX3" fmla="*/ 3657600 w 3657600"/>
              <a:gd name="connsiteY3" fmla="*/ 796413 h 2629514"/>
              <a:gd name="connsiteX4" fmla="*/ 4762 w 3657600"/>
              <a:gd name="connsiteY4" fmla="*/ 2629514 h 2629514"/>
              <a:gd name="connsiteX0" fmla="*/ 137 w 3667263"/>
              <a:gd name="connsiteY0" fmla="*/ 2624751 h 2624751"/>
              <a:gd name="connsiteX1" fmla="*/ 9663 w 3667263"/>
              <a:gd name="connsiteY1" fmla="*/ 1828800 h 2624751"/>
              <a:gd name="connsiteX2" fmla="*/ 3667263 w 3667263"/>
              <a:gd name="connsiteY2" fmla="*/ 0 h 2624751"/>
              <a:gd name="connsiteX3" fmla="*/ 3667263 w 3667263"/>
              <a:gd name="connsiteY3" fmla="*/ 796413 h 2624751"/>
              <a:gd name="connsiteX4" fmla="*/ 137 w 3667263"/>
              <a:gd name="connsiteY4" fmla="*/ 2624751 h 2624751"/>
              <a:gd name="connsiteX0" fmla="*/ 4761 w 3657600"/>
              <a:gd name="connsiteY0" fmla="*/ 2634276 h 2634276"/>
              <a:gd name="connsiteX1" fmla="*/ 0 w 3657600"/>
              <a:gd name="connsiteY1" fmla="*/ 1828800 h 2634276"/>
              <a:gd name="connsiteX2" fmla="*/ 3657600 w 3657600"/>
              <a:gd name="connsiteY2" fmla="*/ 0 h 2634276"/>
              <a:gd name="connsiteX3" fmla="*/ 3657600 w 3657600"/>
              <a:gd name="connsiteY3" fmla="*/ 796413 h 2634276"/>
              <a:gd name="connsiteX4" fmla="*/ 4761 w 3657600"/>
              <a:gd name="connsiteY4" fmla="*/ 2634276 h 2634276"/>
              <a:gd name="connsiteX0" fmla="*/ 459 w 3653298"/>
              <a:gd name="connsiteY0" fmla="*/ 2634276 h 2634276"/>
              <a:gd name="connsiteX1" fmla="*/ 460 w 3653298"/>
              <a:gd name="connsiteY1" fmla="*/ 1828800 h 2634276"/>
              <a:gd name="connsiteX2" fmla="*/ 3653298 w 3653298"/>
              <a:gd name="connsiteY2" fmla="*/ 0 h 2634276"/>
              <a:gd name="connsiteX3" fmla="*/ 3653298 w 3653298"/>
              <a:gd name="connsiteY3" fmla="*/ 796413 h 2634276"/>
              <a:gd name="connsiteX4" fmla="*/ 459 w 3653298"/>
              <a:gd name="connsiteY4" fmla="*/ 2634276 h 2634276"/>
              <a:gd name="connsiteX0" fmla="*/ 1 w 3652840"/>
              <a:gd name="connsiteY0" fmla="*/ 2634276 h 2634276"/>
              <a:gd name="connsiteX1" fmla="*/ 2299608 w 3652840"/>
              <a:gd name="connsiteY1" fmla="*/ 683740 h 2634276"/>
              <a:gd name="connsiteX2" fmla="*/ 3652840 w 3652840"/>
              <a:gd name="connsiteY2" fmla="*/ 0 h 2634276"/>
              <a:gd name="connsiteX3" fmla="*/ 3652840 w 3652840"/>
              <a:gd name="connsiteY3" fmla="*/ 796413 h 2634276"/>
              <a:gd name="connsiteX4" fmla="*/ 1 w 3652840"/>
              <a:gd name="connsiteY4" fmla="*/ 2634276 h 2634276"/>
              <a:gd name="connsiteX0" fmla="*/ 0 w 3652839"/>
              <a:gd name="connsiteY0" fmla="*/ 2634276 h 2634276"/>
              <a:gd name="connsiteX1" fmla="*/ 2299607 w 3652839"/>
              <a:gd name="connsiteY1" fmla="*/ 683740 h 2634276"/>
              <a:gd name="connsiteX2" fmla="*/ 3652839 w 3652839"/>
              <a:gd name="connsiteY2" fmla="*/ 0 h 2634276"/>
              <a:gd name="connsiteX3" fmla="*/ 3652839 w 3652839"/>
              <a:gd name="connsiteY3" fmla="*/ 796413 h 2634276"/>
              <a:gd name="connsiteX4" fmla="*/ 0 w 3652839"/>
              <a:gd name="connsiteY4" fmla="*/ 2634276 h 2634276"/>
              <a:gd name="connsiteX0" fmla="*/ 0 w 1672869"/>
              <a:gd name="connsiteY0" fmla="*/ 1640359 h 1640359"/>
              <a:gd name="connsiteX1" fmla="*/ 319637 w 1672869"/>
              <a:gd name="connsiteY1" fmla="*/ 683740 h 1640359"/>
              <a:gd name="connsiteX2" fmla="*/ 1672869 w 1672869"/>
              <a:gd name="connsiteY2" fmla="*/ 0 h 1640359"/>
              <a:gd name="connsiteX3" fmla="*/ 1672869 w 1672869"/>
              <a:gd name="connsiteY3" fmla="*/ 796413 h 1640359"/>
              <a:gd name="connsiteX4" fmla="*/ 0 w 1672869"/>
              <a:gd name="connsiteY4" fmla="*/ 1640359 h 1640359"/>
              <a:gd name="connsiteX0" fmla="*/ 8837 w 1681706"/>
              <a:gd name="connsiteY0" fmla="*/ 1640359 h 1640359"/>
              <a:gd name="connsiteX1" fmla="*/ 0 w 1681706"/>
              <a:gd name="connsiteY1" fmla="*/ 861495 h 1640359"/>
              <a:gd name="connsiteX2" fmla="*/ 1681706 w 1681706"/>
              <a:gd name="connsiteY2" fmla="*/ 0 h 1640359"/>
              <a:gd name="connsiteX3" fmla="*/ 1681706 w 1681706"/>
              <a:gd name="connsiteY3" fmla="*/ 796413 h 1640359"/>
              <a:gd name="connsiteX4" fmla="*/ 8837 w 1681706"/>
              <a:gd name="connsiteY4" fmla="*/ 1640359 h 1640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706" h="1640359">
                <a:moveTo>
                  <a:pt x="8837" y="1640359"/>
                </a:moveTo>
                <a:cubicBezTo>
                  <a:pt x="5891" y="1380738"/>
                  <a:pt x="2946" y="1121116"/>
                  <a:pt x="0" y="861495"/>
                </a:cubicBezTo>
                <a:lnTo>
                  <a:pt x="1681706" y="0"/>
                </a:lnTo>
                <a:lnTo>
                  <a:pt x="1681706" y="796413"/>
                </a:lnTo>
                <a:lnTo>
                  <a:pt x="8837" y="1640359"/>
                </a:lnTo>
                <a:close/>
              </a:path>
            </a:pathLst>
          </a:custGeom>
          <a:gradFill flip="none" rotWithShape="1">
            <a:gsLst>
              <a:gs pos="0">
                <a:srgbClr val="11AFEE">
                  <a:lumMod val="80000"/>
                </a:srgbClr>
              </a:gs>
              <a:gs pos="35000">
                <a:srgbClr val="11AFEE">
                  <a:shade val="67500"/>
                  <a:satMod val="115000"/>
                </a:srgbClr>
              </a:gs>
              <a:gs pos="70000">
                <a:srgbClr val="11AFEE">
                  <a:shade val="100000"/>
                  <a:satMod val="115000"/>
                </a:srgbClr>
              </a:gs>
            </a:gsLst>
            <a:lin ang="8100000" scaled="1"/>
            <a:tileRect/>
          </a:gra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10" name="Rectangle 9">
            <a:extLst>
              <a:ext uri="{FF2B5EF4-FFF2-40B4-BE49-F238E27FC236}">
                <a16:creationId xmlns="" xmlns:a16="http://schemas.microsoft.com/office/drawing/2014/main" id="{AB93E868-C3B5-B18D-8957-E69A45CFF9DE}"/>
              </a:ext>
            </a:extLst>
          </p:cNvPr>
          <p:cNvSpPr/>
          <p:nvPr/>
        </p:nvSpPr>
        <p:spPr>
          <a:xfrm>
            <a:off x="690444" y="1063697"/>
            <a:ext cx="1313181" cy="646331"/>
          </a:xfrm>
          <a:prstGeom prst="rect">
            <a:avLst/>
          </a:prstGeom>
        </p:spPr>
        <p:txBody>
          <a:bodyPr wrap="none">
            <a:spAutoFit/>
            <a:scene3d>
              <a:camera prst="perspectiveContrastingRightFacing">
                <a:rot lat="1584000" lon="19024694" rev="232106"/>
              </a:camera>
              <a:lightRig rig="threePt" dir="t"/>
            </a:scene3d>
          </a:bodyPr>
          <a:lstStyle/>
          <a:p>
            <a:pPr algn="ctr">
              <a:defRPr/>
            </a:pPr>
            <a:r>
              <a:rPr lang="en-US" sz="3600" b="1" kern="0">
                <a:solidFill>
                  <a:srgbClr val="FFFF00"/>
                </a:solidFill>
                <a:effectLst>
                  <a:glow rad="114300">
                    <a:srgbClr val="095979">
                      <a:alpha val="80000"/>
                    </a:srgbClr>
                  </a:glow>
                </a:effectLst>
                <a:latin typeface="Arial" pitchFamily="34" charset="0"/>
                <a:cs typeface="Arial" pitchFamily="34" charset="0"/>
              </a:rPr>
              <a:t>Phần</a:t>
            </a:r>
          </a:p>
        </p:txBody>
      </p:sp>
      <p:pic>
        <p:nvPicPr>
          <p:cNvPr id="12" name="Picture 11" descr="A beach with a city and a body of water&#10;&#10;Description automatically generated">
            <a:extLst>
              <a:ext uri="{FF2B5EF4-FFF2-40B4-BE49-F238E27FC236}">
                <a16:creationId xmlns="" xmlns:a16="http://schemas.microsoft.com/office/drawing/2014/main" id="{7926563C-1041-DA33-9F90-87C6FC2BDD3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03070" y="-26766"/>
            <a:ext cx="6588929" cy="6884766"/>
          </a:xfrm>
          <a:prstGeom prst="rect">
            <a:avLst/>
          </a:prstGeom>
        </p:spPr>
      </p:pic>
    </p:spTree>
    <p:extLst>
      <p:ext uri="{BB962C8B-B14F-4D97-AF65-F5344CB8AC3E}">
        <p14:creationId xmlns:p14="http://schemas.microsoft.com/office/powerpoint/2010/main" val="2625301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AD8FCB44-5401-4810-551D-B0072A6956BA}"/>
              </a:ext>
            </a:extLst>
          </p:cNvPr>
          <p:cNvSpPr txBox="1"/>
          <p:nvPr/>
        </p:nvSpPr>
        <p:spPr>
          <a:xfrm>
            <a:off x="1080673" y="524204"/>
            <a:ext cx="3448764" cy="461665"/>
          </a:xfrm>
          <a:prstGeom prst="rect">
            <a:avLst/>
          </a:prstGeom>
          <a:noFill/>
        </p:spPr>
        <p:txBody>
          <a:bodyPr wrap="square">
            <a:spAutoFit/>
          </a:bodyPr>
          <a:lstStyle/>
          <a:p>
            <a:pPr>
              <a:lnSpc>
                <a:spcPct val="100000"/>
              </a:lnSpc>
            </a:pPr>
            <a:r>
              <a:rPr lang="vi-VN" sz="2400" b="1">
                <a:latin typeface="Arial" panose="020B0604020202020204" pitchFamily="34" charset="0"/>
                <a:cs typeface="Arial" panose="020B0604020202020204" pitchFamily="34" charset="0"/>
              </a:rPr>
              <a:t>1. Nông, lâm, thủy sản</a:t>
            </a:r>
          </a:p>
        </p:txBody>
      </p:sp>
      <p:sp>
        <p:nvSpPr>
          <p:cNvPr id="4" name="Rectangle 3">
            <a:extLst>
              <a:ext uri="{FF2B5EF4-FFF2-40B4-BE49-F238E27FC236}">
                <a16:creationId xmlns="" xmlns:a16="http://schemas.microsoft.com/office/drawing/2014/main" id="{1FA84E38-1AE4-2FD2-269D-531A1D51424D}"/>
              </a:ext>
            </a:extLst>
          </p:cNvPr>
          <p:cNvSpPr/>
          <p:nvPr/>
        </p:nvSpPr>
        <p:spPr>
          <a:xfrm>
            <a:off x="1416460" y="953579"/>
            <a:ext cx="2631490" cy="461665"/>
          </a:xfrm>
          <a:prstGeom prst="rect">
            <a:avLst/>
          </a:prstGeom>
        </p:spPr>
        <p:txBody>
          <a:bodyPr wrap="none">
            <a:spAutoFit/>
          </a:bodyPr>
          <a:lstStyle/>
          <a:p>
            <a:pPr marL="12700" defTabSz="914400">
              <a:spcBef>
                <a:spcPts val="300"/>
              </a:spcBef>
              <a:defRPr/>
            </a:pPr>
            <a:r>
              <a:rPr lang="en-US" sz="2400" b="1" spc="-20">
                <a:solidFill>
                  <a:srgbClr val="100717"/>
                </a:solidFill>
                <a:latin typeface="Arial" panose="020B0604020202020204" pitchFamily="34" charset="0"/>
                <a:cs typeface="Arial" panose="020B0604020202020204" pitchFamily="34" charset="0"/>
              </a:rPr>
              <a:t>1.1. </a:t>
            </a:r>
            <a:r>
              <a:rPr lang="en-US" sz="2400" b="1" spc="-20" dirty="0" err="1">
                <a:solidFill>
                  <a:srgbClr val="100717"/>
                </a:solidFill>
                <a:latin typeface="Arial" panose="020B0604020202020204" pitchFamily="34" charset="0"/>
                <a:cs typeface="Arial" panose="020B0604020202020204" pitchFamily="34" charset="0"/>
              </a:rPr>
              <a:t>Nông</a:t>
            </a:r>
            <a:r>
              <a:rPr lang="en-US" sz="2400" b="1" spc="-20" dirty="0">
                <a:solidFill>
                  <a:srgbClr val="100717"/>
                </a:solidFill>
                <a:latin typeface="Arial" panose="020B0604020202020204" pitchFamily="34" charset="0"/>
                <a:cs typeface="Arial" panose="020B0604020202020204" pitchFamily="34" charset="0"/>
              </a:rPr>
              <a:t> </a:t>
            </a:r>
            <a:r>
              <a:rPr lang="en-US" sz="2400" b="1" spc="-20" dirty="0" err="1">
                <a:solidFill>
                  <a:srgbClr val="100717"/>
                </a:solidFill>
                <a:latin typeface="Arial" panose="020B0604020202020204" pitchFamily="34" charset="0"/>
                <a:cs typeface="Arial" panose="020B0604020202020204" pitchFamily="34" charset="0"/>
              </a:rPr>
              <a:t>nghiệp</a:t>
            </a:r>
            <a:endParaRPr lang="en-US" sz="2400" b="1" spc="-20" dirty="0">
              <a:solidFill>
                <a:srgbClr val="100717"/>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 xmlns:a16="http://schemas.microsoft.com/office/drawing/2014/main" id="{E4620DA0-DCF6-700E-9776-6805AE4114E9}"/>
              </a:ext>
            </a:extLst>
          </p:cNvPr>
          <p:cNvSpPr/>
          <p:nvPr/>
        </p:nvSpPr>
        <p:spPr>
          <a:xfrm>
            <a:off x="1661088" y="1415244"/>
            <a:ext cx="2459648" cy="461665"/>
          </a:xfrm>
          <a:prstGeom prst="rect">
            <a:avLst/>
          </a:prstGeom>
        </p:spPr>
        <p:txBody>
          <a:bodyPr wrap="none">
            <a:spAutoFit/>
          </a:bodyPr>
          <a:lstStyle/>
          <a:p>
            <a:pPr marL="12700" defTabSz="914400">
              <a:spcBef>
                <a:spcPts val="300"/>
              </a:spcBef>
              <a:defRPr/>
            </a:pPr>
            <a:r>
              <a:rPr lang="en-US" sz="2400" b="1" spc="-20">
                <a:solidFill>
                  <a:srgbClr val="100717"/>
                </a:solidFill>
                <a:latin typeface="Arial" panose="020B0604020202020204" pitchFamily="34" charset="0"/>
                <a:cs typeface="Arial" panose="020B0604020202020204" pitchFamily="34" charset="0"/>
              </a:rPr>
              <a:t>1.1.1  </a:t>
            </a:r>
            <a:r>
              <a:rPr lang="en-US" sz="2400" b="1" spc="-20" dirty="0" err="1">
                <a:solidFill>
                  <a:srgbClr val="100717"/>
                </a:solidFill>
                <a:latin typeface="Arial" panose="020B0604020202020204" pitchFamily="34" charset="0"/>
                <a:cs typeface="Arial" panose="020B0604020202020204" pitchFamily="34" charset="0"/>
              </a:rPr>
              <a:t>Trồng</a:t>
            </a:r>
            <a:r>
              <a:rPr lang="en-US" sz="2400" b="1" spc="-20" dirty="0">
                <a:solidFill>
                  <a:srgbClr val="100717"/>
                </a:solidFill>
                <a:latin typeface="Arial" panose="020B0604020202020204" pitchFamily="34" charset="0"/>
                <a:cs typeface="Arial" panose="020B0604020202020204" pitchFamily="34" charset="0"/>
              </a:rPr>
              <a:t> </a:t>
            </a:r>
            <a:r>
              <a:rPr lang="en-US" sz="2400" b="1" spc="-20" dirty="0" err="1">
                <a:solidFill>
                  <a:srgbClr val="100717"/>
                </a:solidFill>
                <a:latin typeface="Arial" panose="020B0604020202020204" pitchFamily="34" charset="0"/>
                <a:cs typeface="Arial" panose="020B0604020202020204" pitchFamily="34" charset="0"/>
              </a:rPr>
              <a:t>trọt</a:t>
            </a:r>
            <a:endParaRPr lang="en-US" sz="2400" b="1" spc="-20" dirty="0">
              <a:solidFill>
                <a:srgbClr val="100717"/>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 xmlns:a16="http://schemas.microsoft.com/office/drawing/2014/main" id="{CE322719-97A4-00CC-C0B6-CACE800FAA68}"/>
              </a:ext>
            </a:extLst>
          </p:cNvPr>
          <p:cNvSpPr/>
          <p:nvPr/>
        </p:nvSpPr>
        <p:spPr>
          <a:xfrm>
            <a:off x="2078238" y="1815015"/>
            <a:ext cx="3119765" cy="461665"/>
          </a:xfrm>
          <a:prstGeom prst="rect">
            <a:avLst/>
          </a:prstGeom>
        </p:spPr>
        <p:txBody>
          <a:bodyPr wrap="none">
            <a:spAutoFit/>
          </a:bodyPr>
          <a:lstStyle/>
          <a:p>
            <a:pPr marL="12700" defTabSz="914400">
              <a:spcBef>
                <a:spcPts val="300"/>
              </a:spcBef>
              <a:defRPr/>
            </a:pPr>
            <a:r>
              <a:rPr lang="en-US" sz="2400" b="1" spc="-20" dirty="0">
                <a:solidFill>
                  <a:srgbClr val="100717"/>
                </a:solidFill>
                <a:latin typeface="Arial" panose="020B0604020202020204" pitchFamily="34" charset="0"/>
                <a:cs typeface="Arial" panose="020B0604020202020204" pitchFamily="34" charset="0"/>
              </a:rPr>
              <a:t>a</a:t>
            </a:r>
            <a:r>
              <a:rPr lang="en-US" sz="2400" b="1" spc="-20">
                <a:solidFill>
                  <a:srgbClr val="100717"/>
                </a:solidFill>
                <a:latin typeface="Arial" panose="020B0604020202020204" pitchFamily="34" charset="0"/>
                <a:cs typeface="Arial" panose="020B0604020202020204" pitchFamily="34" charset="0"/>
              </a:rPr>
              <a:t>) Kết quả thực hiện</a:t>
            </a:r>
            <a:endParaRPr lang="en-US" sz="2400" b="1" spc="-20" dirty="0">
              <a:solidFill>
                <a:srgbClr val="100717"/>
              </a:solidFill>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 xmlns:a16="http://schemas.microsoft.com/office/drawing/2014/main" id="{803F5A21-C851-F4CD-D6D0-98750525D970}"/>
              </a:ext>
            </a:extLst>
          </p:cNvPr>
          <p:cNvGraphicFramePr>
            <a:graphicFrameLocks noGrp="1"/>
          </p:cNvGraphicFramePr>
          <p:nvPr>
            <p:extLst>
              <p:ext uri="{D42A27DB-BD31-4B8C-83A1-F6EECF244321}">
                <p14:modId xmlns:p14="http://schemas.microsoft.com/office/powerpoint/2010/main" val="969472035"/>
              </p:ext>
            </p:extLst>
          </p:nvPr>
        </p:nvGraphicFramePr>
        <p:xfrm>
          <a:off x="375097" y="2499954"/>
          <a:ext cx="5994706" cy="4785360"/>
        </p:xfrm>
        <a:graphic>
          <a:graphicData uri="http://schemas.openxmlformats.org/drawingml/2006/table">
            <a:tbl>
              <a:tblPr firstRow="1" bandRow="1"/>
              <a:tblGrid>
                <a:gridCol w="5994706">
                  <a:extLst>
                    <a:ext uri="{9D8B030D-6E8A-4147-A177-3AD203B41FA5}">
                      <a16:colId xmlns="" xmlns:a16="http://schemas.microsoft.com/office/drawing/2014/main" val="3655493598"/>
                    </a:ext>
                  </a:extLst>
                </a:gridCol>
              </a:tblGrid>
              <a:tr h="270990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600"/>
                        </a:spcBef>
                        <a:spcAft>
                          <a:spcPts val="600"/>
                        </a:spcAft>
                        <a:buClrTx/>
                        <a:buSzTx/>
                        <a:buFont typeface="Wingdings" panose="05000000000000000000" pitchFamily="2" charset="2"/>
                        <a:buChar char="v"/>
                        <a:tabLst/>
                        <a:defRPr/>
                      </a:pPr>
                      <a:r>
                        <a:rPr lang="vi-VN" sz="1800" b="0" kern="1200">
                          <a:solidFill>
                            <a:schemeClr val="dk1"/>
                          </a:solidFill>
                          <a:effectLst/>
                          <a:latin typeface="Arial" panose="020B0604020202020204" pitchFamily="34" charset="0"/>
                          <a:ea typeface="+mn-ea"/>
                          <a:cs typeface="Arial" panose="020B0604020202020204" pitchFamily="34" charset="0"/>
                        </a:rPr>
                        <a:t> </a:t>
                      </a:r>
                      <a:r>
                        <a:rPr lang="en-US" sz="1800" b="0" kern="1200">
                          <a:solidFill>
                            <a:schemeClr val="dk1"/>
                          </a:solidFill>
                          <a:effectLst/>
                          <a:latin typeface="Arial" panose="020B0604020202020204" pitchFamily="34" charset="0"/>
                          <a:ea typeface="+mn-ea"/>
                          <a:cs typeface="Arial" panose="020B0604020202020204" pitchFamily="34" charset="0"/>
                        </a:rPr>
                        <a:t>Tổng </a:t>
                      </a:r>
                      <a:r>
                        <a:rPr lang="es-ES" sz="2000" b="0" kern="1200">
                          <a:solidFill>
                            <a:schemeClr val="dk1"/>
                          </a:solidFill>
                          <a:effectLst/>
                          <a:latin typeface="Arial" panose="020B0604020202020204" pitchFamily="34" charset="0"/>
                          <a:ea typeface="+mn-ea"/>
                          <a:cs typeface="Arial" panose="020B0604020202020204" pitchFamily="34" charset="0"/>
                        </a:rPr>
                        <a:t>diện </a:t>
                      </a:r>
                      <a:r>
                        <a:rPr lang="es-ES" sz="2000" b="0" kern="1200" dirty="0" err="1">
                          <a:solidFill>
                            <a:schemeClr val="dk1"/>
                          </a:solidFill>
                          <a:effectLst/>
                          <a:latin typeface="Arial" panose="020B0604020202020204" pitchFamily="34" charset="0"/>
                          <a:ea typeface="+mn-ea"/>
                          <a:cs typeface="Arial" panose="020B0604020202020204" pitchFamily="34" charset="0"/>
                        </a:rPr>
                        <a:t>tích</a:t>
                      </a:r>
                      <a:r>
                        <a:rPr lang="es-ES" sz="2000" b="0" kern="1200" dirty="0">
                          <a:solidFill>
                            <a:schemeClr val="dk1"/>
                          </a:solidFill>
                          <a:effectLst/>
                          <a:latin typeface="Arial" panose="020B0604020202020204" pitchFamily="34" charset="0"/>
                          <a:ea typeface="+mn-ea"/>
                          <a:cs typeface="Arial" panose="020B0604020202020204" pitchFamily="34" charset="0"/>
                        </a:rPr>
                        <a:t> </a:t>
                      </a:r>
                      <a:r>
                        <a:rPr lang="es-ES" sz="2000" b="0" kern="1200" dirty="0" err="1">
                          <a:solidFill>
                            <a:schemeClr val="dk1"/>
                          </a:solidFill>
                          <a:effectLst/>
                          <a:latin typeface="Arial" panose="020B0604020202020204" pitchFamily="34" charset="0"/>
                          <a:ea typeface="+mn-ea"/>
                          <a:cs typeface="Arial" panose="020B0604020202020204" pitchFamily="34" charset="0"/>
                        </a:rPr>
                        <a:t>gieo</a:t>
                      </a:r>
                      <a:r>
                        <a:rPr lang="es-ES" sz="2000" b="0" kern="1200" dirty="0">
                          <a:solidFill>
                            <a:schemeClr val="dk1"/>
                          </a:solidFill>
                          <a:effectLst/>
                          <a:latin typeface="Arial" panose="020B0604020202020204" pitchFamily="34" charset="0"/>
                          <a:ea typeface="+mn-ea"/>
                          <a:cs typeface="Arial" panose="020B0604020202020204" pitchFamily="34" charset="0"/>
                        </a:rPr>
                        <a:t> </a:t>
                      </a:r>
                      <a:r>
                        <a:rPr lang="es-ES" sz="2000" b="0" kern="1200" dirty="0" err="1">
                          <a:solidFill>
                            <a:schemeClr val="dk1"/>
                          </a:solidFill>
                          <a:effectLst/>
                          <a:latin typeface="Arial" panose="020B0604020202020204" pitchFamily="34" charset="0"/>
                          <a:ea typeface="+mn-ea"/>
                          <a:cs typeface="Arial" panose="020B0604020202020204" pitchFamily="34" charset="0"/>
                        </a:rPr>
                        <a:t>trồng</a:t>
                      </a:r>
                      <a:r>
                        <a:rPr lang="vi-VN" sz="2000" b="0" kern="1200" dirty="0">
                          <a:solidFill>
                            <a:schemeClr val="dk1"/>
                          </a:solidFill>
                          <a:effectLst/>
                          <a:latin typeface="Arial" panose="020B0604020202020204" pitchFamily="34" charset="0"/>
                          <a:ea typeface="+mn-ea"/>
                          <a:cs typeface="Arial" panose="020B0604020202020204" pitchFamily="34" charset="0"/>
                        </a:rPr>
                        <a:t> </a:t>
                      </a:r>
                      <a:r>
                        <a:rPr lang="en-US" sz="2000" b="0" kern="1200" err="1">
                          <a:solidFill>
                            <a:schemeClr val="dk1"/>
                          </a:solidFill>
                          <a:effectLst/>
                          <a:latin typeface="Arial" panose="020B0604020202020204" pitchFamily="34" charset="0"/>
                          <a:ea typeface="+mn-ea"/>
                          <a:cs typeface="Arial" panose="020B0604020202020204" pitchFamily="34" charset="0"/>
                        </a:rPr>
                        <a:t>lúa</a:t>
                      </a:r>
                      <a:r>
                        <a:rPr lang="en-US" sz="2000" b="0" kern="1200">
                          <a:solidFill>
                            <a:schemeClr val="dk1"/>
                          </a:solidFill>
                          <a:effectLst/>
                          <a:latin typeface="Arial" panose="020B0604020202020204" pitchFamily="34" charset="0"/>
                          <a:ea typeface="+mn-ea"/>
                          <a:cs typeface="Arial" panose="020B0604020202020204" pitchFamily="34" charset="0"/>
                        </a:rPr>
                        <a:t> đến cuối tháng 9 năm 2024 đạt </a:t>
                      </a:r>
                      <a:r>
                        <a:rPr lang="es-ES" sz="2000" b="0" kern="1200">
                          <a:solidFill>
                            <a:schemeClr val="dk1"/>
                          </a:solidFill>
                          <a:effectLst/>
                          <a:latin typeface="Arial" panose="020B0604020202020204" pitchFamily="34" charset="0"/>
                          <a:ea typeface="+mn-ea"/>
                          <a:cs typeface="Arial" panose="020B0604020202020204" pitchFamily="34" charset="0"/>
                        </a:rPr>
                        <a:t>92.139 ha (vụ Đông Xuân 46.788 ha, vụ Hè Thu 41.064 ha, vụ Mùa 4.286 ha), đạt 99,4% kế hoạch năm và bằng 99,6% so với cùng kỳ.</a:t>
                      </a:r>
                    </a:p>
                    <a:p>
                      <a:pPr marL="171450" marR="0" lvl="0" indent="-171450" algn="just" defTabSz="1219170" rtl="0" eaLnBrk="1" fontAlgn="auto" latinLnBrk="0" hangingPunct="1">
                        <a:lnSpc>
                          <a:spcPct val="100000"/>
                        </a:lnSpc>
                        <a:spcBef>
                          <a:spcPts val="600"/>
                        </a:spcBef>
                        <a:spcAft>
                          <a:spcPts val="600"/>
                        </a:spcAft>
                        <a:buClrTx/>
                        <a:buSzTx/>
                        <a:buFont typeface="Wingdings" panose="05000000000000000000" pitchFamily="2" charset="2"/>
                        <a:buChar char="v"/>
                        <a:tabLst/>
                        <a:defRPr/>
                      </a:pPr>
                      <a:r>
                        <a:rPr lang="es-ES" sz="2000" b="0" kern="1200">
                          <a:solidFill>
                            <a:schemeClr val="dk1"/>
                          </a:solidFill>
                          <a:effectLst/>
                          <a:latin typeface="Arial" panose="020B0604020202020204" pitchFamily="34" charset="0"/>
                          <a:ea typeface="+mn-ea"/>
                          <a:cs typeface="Arial" panose="020B0604020202020204" pitchFamily="34" charset="0"/>
                        </a:rPr>
                        <a:t> Tổng sản lượng ước đạt 666.140 tấn; trong đó, vụ Đông-Xuân 358.557 tấn, tăng 1,8%; vụ Hè Thu 307.583 tấn, tăng 0,4% so với cùng kỳ</a:t>
                      </a:r>
                    </a:p>
                    <a:p>
                      <a:pPr marL="171450" marR="0" lvl="0" indent="-171450" algn="just" defTabSz="1219170" rtl="0" eaLnBrk="1" fontAlgn="auto" latinLnBrk="0" hangingPunct="1">
                        <a:lnSpc>
                          <a:spcPct val="100000"/>
                        </a:lnSpc>
                        <a:spcBef>
                          <a:spcPts val="600"/>
                        </a:spcBef>
                        <a:spcAft>
                          <a:spcPts val="600"/>
                        </a:spcAft>
                        <a:buClrTx/>
                        <a:buSzTx/>
                        <a:buFont typeface="Wingdings" panose="05000000000000000000" pitchFamily="2" charset="2"/>
                        <a:buChar char="v"/>
                        <a:tabLst/>
                        <a:defRPr/>
                      </a:pPr>
                      <a:r>
                        <a:rPr lang="es-ES" sz="2000" b="0" kern="1200">
                          <a:solidFill>
                            <a:schemeClr val="dk1"/>
                          </a:solidFill>
                          <a:effectLst/>
                          <a:latin typeface="Arial" panose="020B0604020202020204" pitchFamily="34" charset="0"/>
                          <a:ea typeface="+mn-ea"/>
                          <a:cs typeface="Arial" panose="020B0604020202020204" pitchFamily="34" charset="0"/>
                        </a:rPr>
                        <a:t> </a:t>
                      </a:r>
                      <a:r>
                        <a:rPr lang="en-US" sz="2000" b="0" kern="1200">
                          <a:solidFill>
                            <a:schemeClr val="dk1"/>
                          </a:solidFill>
                          <a:effectLst/>
                          <a:latin typeface="Arial" panose="020B0604020202020204" pitchFamily="34" charset="0"/>
                          <a:ea typeface="+mn-ea"/>
                          <a:cs typeface="Arial" panose="020B0604020202020204" pitchFamily="34" charset="0"/>
                        </a:rPr>
                        <a:t>Về tình hình sâu bệnh hại cây trồng: Các đối tượng sâu bệnh hại trong 9 tháng đầu năm chỉ phát sinh gây hại cục bộ và đã được chỉ đạo phòng trừ kịp thời nên ảnh hưởng không đáng kể đến năng suất</a:t>
                      </a:r>
                    </a:p>
                    <a:p>
                      <a:pPr marL="0" marR="0" lvl="0" indent="0" algn="just" defTabSz="1219170" rtl="0" eaLnBrk="1" fontAlgn="auto" latinLnBrk="0" hangingPunct="1">
                        <a:lnSpc>
                          <a:spcPct val="100000"/>
                        </a:lnSpc>
                        <a:spcBef>
                          <a:spcPts val="600"/>
                        </a:spcBef>
                        <a:spcAft>
                          <a:spcPts val="600"/>
                        </a:spcAft>
                        <a:buClrTx/>
                        <a:buSzTx/>
                        <a:buFont typeface="Wingdings" panose="05000000000000000000" pitchFamily="2" charset="2"/>
                        <a:buNone/>
                        <a:tabLst/>
                        <a:defRPr/>
                      </a:pPr>
                      <a:endParaRPr lang="vi-VN" sz="1800" b="0" kern="1200" dirty="0">
                        <a:solidFill>
                          <a:schemeClr val="dk1"/>
                        </a:solidFill>
                        <a:effectLst/>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169022959"/>
                  </a:ext>
                </a:extLst>
              </a:tr>
            </a:tbl>
          </a:graphicData>
        </a:graphic>
      </p:graphicFrame>
      <p:sp>
        <p:nvSpPr>
          <p:cNvPr id="2" name="TextBox 1">
            <a:extLst>
              <a:ext uri="{FF2B5EF4-FFF2-40B4-BE49-F238E27FC236}">
                <a16:creationId xmlns="" xmlns:a16="http://schemas.microsoft.com/office/drawing/2014/main" id="{C8484E25-F379-71B4-3715-E46887A9BDC4}"/>
              </a:ext>
            </a:extLst>
          </p:cNvPr>
          <p:cNvSpPr txBox="1"/>
          <p:nvPr/>
        </p:nvSpPr>
        <p:spPr>
          <a:xfrm>
            <a:off x="556890" y="93486"/>
            <a:ext cx="8323199" cy="461665"/>
          </a:xfrm>
          <a:prstGeom prst="rect">
            <a:avLst/>
          </a:prstGeom>
          <a:noFill/>
        </p:spPr>
        <p:txBody>
          <a:bodyPr wrap="square">
            <a:spAutoFit/>
          </a:bodyPr>
          <a:lstStyle/>
          <a:p>
            <a:pPr>
              <a:lnSpc>
                <a:spcPct val="100000"/>
              </a:lnSpc>
            </a:pPr>
            <a:r>
              <a:rPr lang="vi-VN" sz="2400" b="1">
                <a:latin typeface="Arial" panose="020B0604020202020204" pitchFamily="34" charset="0"/>
                <a:cs typeface="Arial" panose="020B0604020202020204" pitchFamily="34" charset="0"/>
              </a:rPr>
              <a:t>III. PHÂN TÍCH CHI TIẾT CÁC NGÀNH, LĨNH VỰC</a:t>
            </a:r>
          </a:p>
        </p:txBody>
      </p:sp>
      <p:pic>
        <p:nvPicPr>
          <p:cNvPr id="7" name="Picture 6">
            <a:extLst>
              <a:ext uri="{FF2B5EF4-FFF2-40B4-BE49-F238E27FC236}">
                <a16:creationId xmlns="" xmlns:a16="http://schemas.microsoft.com/office/drawing/2014/main" id="{C5A82BB8-22B1-4CB7-B81E-1B97051D48D1}"/>
              </a:ext>
            </a:extLst>
          </p:cNvPr>
          <p:cNvPicPr>
            <a:picLocks noChangeAspect="1"/>
          </p:cNvPicPr>
          <p:nvPr/>
        </p:nvPicPr>
        <p:blipFill>
          <a:blip r:embed="rId2"/>
          <a:stretch>
            <a:fillRect/>
          </a:stretch>
        </p:blipFill>
        <p:spPr>
          <a:xfrm>
            <a:off x="6497615" y="2589630"/>
            <a:ext cx="5500680" cy="2255835"/>
          </a:xfrm>
          <a:prstGeom prst="rect">
            <a:avLst/>
          </a:prstGeom>
        </p:spPr>
      </p:pic>
    </p:spTree>
    <p:extLst>
      <p:ext uri="{BB962C8B-B14F-4D97-AF65-F5344CB8AC3E}">
        <p14:creationId xmlns:p14="http://schemas.microsoft.com/office/powerpoint/2010/main" val="1097920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01DC26C3-E6F4-C27A-8624-3A65D81B6008}"/>
              </a:ext>
            </a:extLst>
          </p:cNvPr>
          <p:cNvSpPr/>
          <p:nvPr/>
        </p:nvSpPr>
        <p:spPr>
          <a:xfrm>
            <a:off x="1249166" y="1050675"/>
            <a:ext cx="4830810" cy="461665"/>
          </a:xfrm>
          <a:prstGeom prst="rect">
            <a:avLst/>
          </a:prstGeom>
        </p:spPr>
        <p:txBody>
          <a:bodyPr wrap="none">
            <a:spAutoFit/>
          </a:bodyPr>
          <a:lstStyle/>
          <a:p>
            <a:pPr marL="12700" defTabSz="914400">
              <a:spcBef>
                <a:spcPts val="300"/>
              </a:spcBef>
              <a:defRPr/>
            </a:pPr>
            <a:r>
              <a:rPr lang="en-US" sz="2400" b="1" spc="-20" dirty="0">
                <a:solidFill>
                  <a:srgbClr val="100717"/>
                </a:solidFill>
                <a:latin typeface="Arial" panose="020B0604020202020204" pitchFamily="34" charset="0"/>
                <a:cs typeface="Arial" panose="020B0604020202020204" pitchFamily="34" charset="0"/>
              </a:rPr>
              <a:t>b</a:t>
            </a:r>
            <a:r>
              <a:rPr lang="en-US" sz="2400" b="1" spc="-20">
                <a:solidFill>
                  <a:srgbClr val="100717"/>
                </a:solidFill>
                <a:latin typeface="Arial" panose="020B0604020202020204" pitchFamily="34" charset="0"/>
                <a:cs typeface="Arial" panose="020B0604020202020204" pitchFamily="34" charset="0"/>
              </a:rPr>
              <a:t>) </a:t>
            </a:r>
            <a:r>
              <a:rPr lang="en-US" sz="2400" b="1" spc="-20" dirty="0" err="1">
                <a:solidFill>
                  <a:srgbClr val="100717"/>
                </a:solidFill>
                <a:latin typeface="Arial" panose="020B0604020202020204" pitchFamily="34" charset="0"/>
                <a:cs typeface="Arial" panose="020B0604020202020204" pitchFamily="34" charset="0"/>
              </a:rPr>
              <a:t>Chuyển</a:t>
            </a:r>
            <a:r>
              <a:rPr lang="en-US" sz="2400" b="1" spc="-20" dirty="0">
                <a:solidFill>
                  <a:srgbClr val="100717"/>
                </a:solidFill>
                <a:latin typeface="Arial" panose="020B0604020202020204" pitchFamily="34" charset="0"/>
                <a:cs typeface="Arial" panose="020B0604020202020204" pitchFamily="34" charset="0"/>
              </a:rPr>
              <a:t> </a:t>
            </a:r>
            <a:r>
              <a:rPr lang="en-US" sz="2400" b="1" spc="-20" dirty="0" err="1">
                <a:solidFill>
                  <a:srgbClr val="100717"/>
                </a:solidFill>
                <a:latin typeface="Arial" panose="020B0604020202020204" pitchFamily="34" charset="0"/>
                <a:cs typeface="Arial" panose="020B0604020202020204" pitchFamily="34" charset="0"/>
              </a:rPr>
              <a:t>đổi</a:t>
            </a:r>
            <a:r>
              <a:rPr lang="en-US" sz="2400" b="1" spc="-20" dirty="0">
                <a:solidFill>
                  <a:srgbClr val="100717"/>
                </a:solidFill>
                <a:latin typeface="Arial" panose="020B0604020202020204" pitchFamily="34" charset="0"/>
                <a:cs typeface="Arial" panose="020B0604020202020204" pitchFamily="34" charset="0"/>
              </a:rPr>
              <a:t> </a:t>
            </a:r>
            <a:r>
              <a:rPr lang="en-US" sz="2400" b="1" spc="-20" dirty="0" err="1">
                <a:solidFill>
                  <a:srgbClr val="100717"/>
                </a:solidFill>
                <a:latin typeface="Arial" panose="020B0604020202020204" pitchFamily="34" charset="0"/>
                <a:cs typeface="Arial" panose="020B0604020202020204" pitchFamily="34" charset="0"/>
              </a:rPr>
              <a:t>cơ</a:t>
            </a:r>
            <a:r>
              <a:rPr lang="en-US" sz="2400" b="1" spc="-20" dirty="0">
                <a:solidFill>
                  <a:srgbClr val="100717"/>
                </a:solidFill>
                <a:latin typeface="Arial" panose="020B0604020202020204" pitchFamily="34" charset="0"/>
                <a:cs typeface="Arial" panose="020B0604020202020204" pitchFamily="34" charset="0"/>
              </a:rPr>
              <a:t> </a:t>
            </a:r>
            <a:r>
              <a:rPr lang="en-US" sz="2400" b="1" spc="-20" dirty="0" err="1">
                <a:solidFill>
                  <a:srgbClr val="100717"/>
                </a:solidFill>
                <a:latin typeface="Arial" panose="020B0604020202020204" pitchFamily="34" charset="0"/>
                <a:cs typeface="Arial" panose="020B0604020202020204" pitchFamily="34" charset="0"/>
              </a:rPr>
              <a:t>cấu</a:t>
            </a:r>
            <a:r>
              <a:rPr lang="en-US" sz="2400" b="1" spc="-20" dirty="0">
                <a:solidFill>
                  <a:srgbClr val="100717"/>
                </a:solidFill>
                <a:latin typeface="Arial" panose="020B0604020202020204" pitchFamily="34" charset="0"/>
                <a:cs typeface="Arial" panose="020B0604020202020204" pitchFamily="34" charset="0"/>
              </a:rPr>
              <a:t> </a:t>
            </a:r>
            <a:r>
              <a:rPr lang="en-US" sz="2400" b="1" spc="-20" err="1">
                <a:solidFill>
                  <a:srgbClr val="100717"/>
                </a:solidFill>
                <a:latin typeface="Arial" panose="020B0604020202020204" pitchFamily="34" charset="0"/>
                <a:cs typeface="Arial" panose="020B0604020202020204" pitchFamily="34" charset="0"/>
              </a:rPr>
              <a:t>cây</a:t>
            </a:r>
            <a:r>
              <a:rPr lang="en-US" sz="2400" b="1" spc="-20">
                <a:solidFill>
                  <a:srgbClr val="100717"/>
                </a:solidFill>
                <a:latin typeface="Arial" panose="020B0604020202020204" pitchFamily="34" charset="0"/>
                <a:cs typeface="Arial" panose="020B0604020202020204" pitchFamily="34" charset="0"/>
              </a:rPr>
              <a:t> trồng:</a:t>
            </a:r>
            <a:endParaRPr lang="en-US" sz="2400" b="1" spc="-20" dirty="0">
              <a:solidFill>
                <a:srgbClr val="100717"/>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 xmlns:a16="http://schemas.microsoft.com/office/drawing/2014/main" id="{D58423EA-6FCB-50BC-D182-938077ECA949}"/>
              </a:ext>
            </a:extLst>
          </p:cNvPr>
          <p:cNvSpPr/>
          <p:nvPr/>
        </p:nvSpPr>
        <p:spPr>
          <a:xfrm>
            <a:off x="838967" y="589010"/>
            <a:ext cx="2459648" cy="461665"/>
          </a:xfrm>
          <a:prstGeom prst="rect">
            <a:avLst/>
          </a:prstGeom>
        </p:spPr>
        <p:txBody>
          <a:bodyPr wrap="none">
            <a:spAutoFit/>
          </a:bodyPr>
          <a:lstStyle/>
          <a:p>
            <a:pPr marL="12700" defTabSz="914400">
              <a:spcBef>
                <a:spcPts val="300"/>
              </a:spcBef>
              <a:defRPr/>
            </a:pPr>
            <a:r>
              <a:rPr lang="en-US" sz="2400" b="1" spc="-20">
                <a:solidFill>
                  <a:srgbClr val="100717"/>
                </a:solidFill>
                <a:latin typeface="Arial" panose="020B0604020202020204" pitchFamily="34" charset="0"/>
                <a:cs typeface="Arial" panose="020B0604020202020204" pitchFamily="34" charset="0"/>
              </a:rPr>
              <a:t>1.1.1  </a:t>
            </a:r>
            <a:r>
              <a:rPr lang="en-US" sz="2400" b="1" spc="-20" dirty="0" err="1">
                <a:solidFill>
                  <a:srgbClr val="100717"/>
                </a:solidFill>
                <a:latin typeface="Arial" panose="020B0604020202020204" pitchFamily="34" charset="0"/>
                <a:cs typeface="Arial" panose="020B0604020202020204" pitchFamily="34" charset="0"/>
              </a:rPr>
              <a:t>Trồng</a:t>
            </a:r>
            <a:r>
              <a:rPr lang="en-US" sz="2400" b="1" spc="-20" dirty="0">
                <a:solidFill>
                  <a:srgbClr val="100717"/>
                </a:solidFill>
                <a:latin typeface="Arial" panose="020B0604020202020204" pitchFamily="34" charset="0"/>
                <a:cs typeface="Arial" panose="020B0604020202020204" pitchFamily="34" charset="0"/>
              </a:rPr>
              <a:t> </a:t>
            </a:r>
            <a:r>
              <a:rPr lang="en-US" sz="2400" b="1" spc="-20" dirty="0" err="1">
                <a:solidFill>
                  <a:srgbClr val="100717"/>
                </a:solidFill>
                <a:latin typeface="Arial" panose="020B0604020202020204" pitchFamily="34" charset="0"/>
                <a:cs typeface="Arial" panose="020B0604020202020204" pitchFamily="34" charset="0"/>
              </a:rPr>
              <a:t>trọt</a:t>
            </a:r>
            <a:endParaRPr lang="en-US" sz="2400" b="1" spc="-20" dirty="0">
              <a:solidFill>
                <a:srgbClr val="100717"/>
              </a:solidFill>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 xmlns:a16="http://schemas.microsoft.com/office/drawing/2014/main" id="{BFEA2726-E634-6E36-58C0-B4D266574070}"/>
              </a:ext>
            </a:extLst>
          </p:cNvPr>
          <p:cNvGraphicFramePr>
            <a:graphicFrameLocks noGrp="1"/>
          </p:cNvGraphicFramePr>
          <p:nvPr>
            <p:extLst>
              <p:ext uri="{D42A27DB-BD31-4B8C-83A1-F6EECF244321}">
                <p14:modId xmlns:p14="http://schemas.microsoft.com/office/powerpoint/2010/main" val="1114229727"/>
              </p:ext>
            </p:extLst>
          </p:nvPr>
        </p:nvGraphicFramePr>
        <p:xfrm>
          <a:off x="300037" y="1696907"/>
          <a:ext cx="11591925" cy="4907280"/>
        </p:xfrm>
        <a:graphic>
          <a:graphicData uri="http://schemas.openxmlformats.org/drawingml/2006/table">
            <a:tbl>
              <a:tblPr firstRow="1" bandRow="1"/>
              <a:tblGrid>
                <a:gridCol w="11591925">
                  <a:extLst>
                    <a:ext uri="{9D8B030D-6E8A-4147-A177-3AD203B41FA5}">
                      <a16:colId xmlns="" xmlns:a16="http://schemas.microsoft.com/office/drawing/2014/main" val="3655493598"/>
                    </a:ext>
                  </a:extLst>
                </a:gridCol>
              </a:tblGrid>
              <a:tr h="402200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just" defTabSz="1219170" rtl="0" eaLnBrk="1" fontAlgn="auto" latinLnBrk="0" hangingPunct="1">
                        <a:lnSpc>
                          <a:spcPct val="100000"/>
                        </a:lnSpc>
                        <a:spcBef>
                          <a:spcPts val="0"/>
                        </a:spcBef>
                        <a:spcAft>
                          <a:spcPts val="1200"/>
                        </a:spcAft>
                        <a:buClrTx/>
                        <a:buSzTx/>
                        <a:buFont typeface="Wingdings" panose="05000000000000000000" pitchFamily="2" charset="2"/>
                        <a:buNone/>
                        <a:tabLst/>
                        <a:defRPr/>
                      </a:pPr>
                      <a:r>
                        <a:rPr lang="en-US" sz="2600" b="0" kern="1200" dirty="0">
                          <a:solidFill>
                            <a:schemeClr val="tx1"/>
                          </a:solidFill>
                          <a:effectLst/>
                          <a:latin typeface="Arial" panose="020B0604020202020204" pitchFamily="34" charset="0"/>
                          <a:ea typeface="+mn-ea"/>
                          <a:cs typeface="Arial" panose="020B0604020202020204" pitchFamily="34" charset="0"/>
                        </a:rPr>
                        <a:t>      </a:t>
                      </a:r>
                      <a:r>
                        <a:rPr lang="vi-VN" sz="2600" b="0" kern="1200" dirty="0">
                          <a:solidFill>
                            <a:schemeClr val="tx1"/>
                          </a:solidFill>
                          <a:effectLst/>
                          <a:latin typeface="Arial" panose="020B0604020202020204" pitchFamily="34" charset="0"/>
                          <a:ea typeface="+mn-ea"/>
                          <a:cs typeface="Arial" panose="020B0604020202020204" pitchFamily="34" charset="0"/>
                        </a:rPr>
                        <a:t>Tổng diện </a:t>
                      </a:r>
                      <a:r>
                        <a:rPr lang="vi-VN" sz="2600" b="0" kern="1200">
                          <a:solidFill>
                            <a:schemeClr val="tx1"/>
                          </a:solidFill>
                          <a:effectLst/>
                          <a:latin typeface="Arial" panose="020B0604020202020204" pitchFamily="34" charset="0"/>
                          <a:ea typeface="+mn-ea"/>
                          <a:cs typeface="Arial" panose="020B0604020202020204" pitchFamily="34" charset="0"/>
                        </a:rPr>
                        <a:t>tích </a:t>
                      </a:r>
                      <a:r>
                        <a:rPr lang="en-US" sz="2600" b="0" kern="1200">
                          <a:solidFill>
                            <a:schemeClr val="tx1"/>
                          </a:solidFill>
                          <a:effectLst/>
                          <a:latin typeface="Arial" panose="020B0604020202020204" pitchFamily="34" charset="0"/>
                          <a:ea typeface="+mn-ea"/>
                          <a:cs typeface="Arial" panose="020B0604020202020204" pitchFamily="34" charset="0"/>
                        </a:rPr>
                        <a:t>chuyển đổi cơ cấu cây trồng 9 tháng đầu năm 2024 ước đạt 6.855,1 ha (vụ Đông Xuân 2.650,5 ha, vụ Hè Thu 3.719,7 ha, sơ bộ vụ Mùa 484,9 ha), tăng 39,4% so với cùng kỳ (cùng kỳ năm 2023 tổng diện tích chuyển đổi đạt 4.918,4 ha) </a:t>
                      </a:r>
                      <a:r>
                        <a:rPr lang="en-US" sz="2400" b="0" kern="1200">
                          <a:solidFill>
                            <a:schemeClr val="tx1"/>
                          </a:solidFill>
                          <a:effectLst/>
                          <a:latin typeface="Arial" panose="020B0604020202020204" pitchFamily="34" charset="0"/>
                          <a:ea typeface="+mn-ea"/>
                          <a:cs typeface="Arial" panose="020B0604020202020204" pitchFamily="34" charset="0"/>
                        </a:rPr>
                        <a:t>và </a:t>
                      </a:r>
                      <a:r>
                        <a:rPr lang="en-US" sz="2600" b="0" kern="1200">
                          <a:solidFill>
                            <a:schemeClr val="tx1"/>
                          </a:solidFill>
                          <a:effectLst/>
                          <a:latin typeface="Arial" panose="020B0604020202020204" pitchFamily="34" charset="0"/>
                          <a:ea typeface="+mn-ea"/>
                          <a:cs typeface="Arial" panose="020B0604020202020204" pitchFamily="34" charset="0"/>
                        </a:rPr>
                        <a:t>đạt 99,6% so kế hoạch năm, cụ thể:</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600" b="0" kern="1200">
                          <a:solidFill>
                            <a:schemeClr val="tx1"/>
                          </a:solidFill>
                          <a:effectLst/>
                          <a:latin typeface="Arial" panose="020B0604020202020204" pitchFamily="34" charset="0"/>
                          <a:ea typeface="+mn-ea"/>
                          <a:cs typeface="Arial" panose="020B0604020202020204" pitchFamily="34" charset="0"/>
                        </a:rPr>
                        <a:t> Chuyển đổi trên đất lúa 4.161,4 ha; tập trung ở các huyện Phù Cát (1.867,6 ha), Phù Mỹ (1.324,3 ha), thị xã Hoài Nhơn (338,5 ha), Tây Sơn (363,1 ha), Hoài Ân (694,6 ha), An Lão (47,8 ha)</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600" b="0" kern="1200">
                          <a:solidFill>
                            <a:schemeClr val="tx1"/>
                          </a:solidFill>
                          <a:effectLst/>
                          <a:latin typeface="Arial" panose="020B0604020202020204" pitchFamily="34" charset="0"/>
                          <a:ea typeface="+mn-ea"/>
                          <a:cs typeface="Arial" panose="020B0604020202020204" pitchFamily="34" charset="0"/>
                        </a:rPr>
                        <a:t> Chuyển đổi trên đất trồng sắn 2.136,4 ha; tập trung ở các huyện Phù Cát (1.500,4 ha), Tây Sơn (652 ha), Vĩnh Thạnh (2,5 ha), Phù Mỹ (23,9 ha);</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600" b="0" kern="1200">
                          <a:solidFill>
                            <a:schemeClr val="tx1"/>
                          </a:solidFill>
                          <a:effectLst/>
                          <a:latin typeface="Arial" panose="020B0604020202020204" pitchFamily="34" charset="0"/>
                          <a:ea typeface="+mn-ea"/>
                          <a:cs typeface="Arial" panose="020B0604020202020204" pitchFamily="34" charset="0"/>
                        </a:rPr>
                        <a:t> Chuyển đổi trên đất trồng mía 72,4 ha; tập trung ở huyện Tây Sơn (64,5 ha), Phù Mỹ (7,9 ha).</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169022959"/>
                  </a:ext>
                </a:extLst>
              </a:tr>
            </a:tbl>
          </a:graphicData>
        </a:graphic>
      </p:graphicFrame>
    </p:spTree>
    <p:extLst>
      <p:ext uri="{BB962C8B-B14F-4D97-AF65-F5344CB8AC3E}">
        <p14:creationId xmlns:p14="http://schemas.microsoft.com/office/powerpoint/2010/main" val="1850515834"/>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18AC359A-8ADF-9DAA-4CA1-F82A916F1E2E}"/>
              </a:ext>
            </a:extLst>
          </p:cNvPr>
          <p:cNvSpPr/>
          <p:nvPr/>
        </p:nvSpPr>
        <p:spPr>
          <a:xfrm>
            <a:off x="676019" y="264074"/>
            <a:ext cx="2912016" cy="523220"/>
          </a:xfrm>
          <a:prstGeom prst="rect">
            <a:avLst/>
          </a:prstGeom>
        </p:spPr>
        <p:txBody>
          <a:bodyPr wrap="none">
            <a:spAutoFit/>
          </a:bodyPr>
          <a:lstStyle/>
          <a:p>
            <a:pPr marL="12700" defTabSz="914400">
              <a:spcBef>
                <a:spcPts val="300"/>
              </a:spcBef>
              <a:defRPr/>
            </a:pPr>
            <a:r>
              <a:rPr lang="en-US" sz="2800" b="1" spc="-20">
                <a:solidFill>
                  <a:srgbClr val="100717"/>
                </a:solidFill>
                <a:latin typeface="Arial" panose="020B0604020202020204" pitchFamily="34" charset="0"/>
                <a:cs typeface="Arial" panose="020B0604020202020204" pitchFamily="34" charset="0"/>
              </a:rPr>
              <a:t>1.1.2. </a:t>
            </a:r>
            <a:r>
              <a:rPr lang="en-US" sz="2800" b="1" spc="-20" err="1">
                <a:solidFill>
                  <a:srgbClr val="100717"/>
                </a:solidFill>
                <a:latin typeface="Arial" panose="020B0604020202020204" pitchFamily="34" charset="0"/>
                <a:cs typeface="Arial" panose="020B0604020202020204" pitchFamily="34" charset="0"/>
              </a:rPr>
              <a:t>Chăn</a:t>
            </a:r>
            <a:r>
              <a:rPr lang="en-US" sz="2800" b="1" spc="-20">
                <a:solidFill>
                  <a:srgbClr val="100717"/>
                </a:solidFill>
                <a:latin typeface="Arial" panose="020B0604020202020204" pitchFamily="34" charset="0"/>
                <a:cs typeface="Arial" panose="020B0604020202020204" pitchFamily="34" charset="0"/>
              </a:rPr>
              <a:t> </a:t>
            </a:r>
            <a:r>
              <a:rPr lang="en-US" sz="2800" b="1" spc="-20" err="1">
                <a:solidFill>
                  <a:srgbClr val="100717"/>
                </a:solidFill>
                <a:latin typeface="Arial" panose="020B0604020202020204" pitchFamily="34" charset="0"/>
                <a:cs typeface="Arial" panose="020B0604020202020204" pitchFamily="34" charset="0"/>
              </a:rPr>
              <a:t>nuôi</a:t>
            </a:r>
            <a:endParaRPr lang="en-US" sz="2800" b="1" spc="-20">
              <a:solidFill>
                <a:srgbClr val="100717"/>
              </a:solidFill>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 xmlns:a16="http://schemas.microsoft.com/office/drawing/2014/main" id="{47027231-95EF-C8CE-4215-B126B807487B}"/>
              </a:ext>
            </a:extLst>
          </p:cNvPr>
          <p:cNvGraphicFramePr>
            <a:graphicFrameLocks noGrp="1"/>
          </p:cNvGraphicFramePr>
          <p:nvPr>
            <p:extLst>
              <p:ext uri="{D42A27DB-BD31-4B8C-83A1-F6EECF244321}">
                <p14:modId xmlns:p14="http://schemas.microsoft.com/office/powerpoint/2010/main" val="2550918353"/>
              </p:ext>
            </p:extLst>
          </p:nvPr>
        </p:nvGraphicFramePr>
        <p:xfrm>
          <a:off x="310978" y="1011030"/>
          <a:ext cx="6371833" cy="5669280"/>
        </p:xfrm>
        <a:graphic>
          <a:graphicData uri="http://schemas.openxmlformats.org/drawingml/2006/table">
            <a:tbl>
              <a:tblPr firstRow="1" bandRow="1"/>
              <a:tblGrid>
                <a:gridCol w="6371833">
                  <a:extLst>
                    <a:ext uri="{9D8B030D-6E8A-4147-A177-3AD203B41FA5}">
                      <a16:colId xmlns="" xmlns:a16="http://schemas.microsoft.com/office/drawing/2014/main" val="3655493598"/>
                    </a:ext>
                  </a:extLst>
                </a:gridCol>
              </a:tblGrid>
              <a:tr h="468944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400" b="0" kern="1200">
                          <a:solidFill>
                            <a:schemeClr val="dk1"/>
                          </a:solidFill>
                          <a:effectLst/>
                          <a:latin typeface="Arial" panose="020B0604020202020204" pitchFamily="34" charset="0"/>
                          <a:ea typeface="+mn-ea"/>
                          <a:cs typeface="Arial" panose="020B0604020202020204" pitchFamily="34" charset="0"/>
                        </a:rPr>
                        <a:t>T</a:t>
                      </a:r>
                      <a:r>
                        <a:rPr lang="nl-NL" sz="2400" b="0" kern="1200">
                          <a:solidFill>
                            <a:schemeClr val="dk1"/>
                          </a:solidFill>
                          <a:effectLst/>
                          <a:latin typeface="Arial" panose="020B0604020202020204" pitchFamily="34" charset="0"/>
                          <a:ea typeface="+mn-ea"/>
                          <a:cs typeface="Arial" panose="020B0604020202020204" pitchFamily="34" charset="0"/>
                        </a:rPr>
                        <a:t>ình hình chăn nuôi trên địa bàn tỉnh thời gian qua ổn định</a:t>
                      </a:r>
                      <a:r>
                        <a:rPr lang="vi-VN" sz="2400" b="0" kern="1200">
                          <a:solidFill>
                            <a:schemeClr val="dk1"/>
                          </a:solidFill>
                          <a:effectLst/>
                          <a:latin typeface="Arial" panose="020B0604020202020204" pitchFamily="34" charset="0"/>
                          <a:ea typeface="+mn-ea"/>
                          <a:cs typeface="Arial" panose="020B0604020202020204" pitchFamily="34" charset="0"/>
                        </a:rPr>
                        <a:t>.</a:t>
                      </a:r>
                      <a:endParaRPr lang="nl-NL" sz="2400" b="0" kern="1200">
                        <a:solidFill>
                          <a:schemeClr val="dk1"/>
                        </a:solidFill>
                        <a:effectLst/>
                        <a:latin typeface="Arial" panose="020B0604020202020204" pitchFamily="34" charset="0"/>
                        <a:ea typeface="+mn-ea"/>
                        <a:cs typeface="Arial" panose="020B0604020202020204" pitchFamily="34"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400" b="0" kern="1200">
                          <a:solidFill>
                            <a:schemeClr val="tx1"/>
                          </a:solidFill>
                          <a:effectLst/>
                          <a:latin typeface="Arial" panose="020B0604020202020204" pitchFamily="34" charset="0"/>
                          <a:ea typeface="+mn-ea"/>
                          <a:cs typeface="Arial" panose="020B0604020202020204" pitchFamily="34" charset="0"/>
                        </a:rPr>
                        <a:t>Tổng đàn vật nuôi</a:t>
                      </a:r>
                      <a:r>
                        <a:rPr lang="en-US" sz="2400" b="0" kern="1200">
                          <a:solidFill>
                            <a:schemeClr val="tx1"/>
                          </a:solidFill>
                          <a:effectLst/>
                          <a:latin typeface="Arial" panose="020B0604020202020204" pitchFamily="34" charset="0"/>
                          <a:ea typeface="+mn-ea"/>
                          <a:cs typeface="Arial" panose="020B0604020202020204" pitchFamily="34" charset="0"/>
                        </a:rPr>
                        <a:t> đến </a:t>
                      </a:r>
                      <a:r>
                        <a:rPr lang="vi-VN" sz="2400" b="0" kern="1200">
                          <a:solidFill>
                            <a:schemeClr val="tx1"/>
                          </a:solidFill>
                          <a:effectLst/>
                          <a:latin typeface="Arial" panose="020B0604020202020204" pitchFamily="34" charset="0"/>
                          <a:ea typeface="+mn-ea"/>
                          <a:cs typeface="Arial" panose="020B0604020202020204" pitchFamily="34" charset="0"/>
                        </a:rPr>
                        <a:t>tháng </a:t>
                      </a:r>
                      <a:r>
                        <a:rPr lang="en-US" sz="2400" b="0" kern="1200">
                          <a:solidFill>
                            <a:schemeClr val="tx1"/>
                          </a:solidFill>
                          <a:effectLst/>
                          <a:latin typeface="Arial" panose="020B0604020202020204" pitchFamily="34" charset="0"/>
                          <a:ea typeface="+mn-ea"/>
                          <a:cs typeface="Arial" panose="020B0604020202020204" pitchFamily="34" charset="0"/>
                        </a:rPr>
                        <a:t>9</a:t>
                      </a:r>
                      <a:r>
                        <a:rPr lang="vi-VN" sz="2400" b="0" kern="1200">
                          <a:solidFill>
                            <a:schemeClr val="tx1"/>
                          </a:solidFill>
                          <a:effectLst/>
                          <a:latin typeface="Arial" panose="020B0604020202020204" pitchFamily="34" charset="0"/>
                          <a:ea typeface="+mn-ea"/>
                          <a:cs typeface="Arial" panose="020B0604020202020204" pitchFamily="34" charset="0"/>
                        </a:rPr>
                        <a:t>/2024 </a:t>
                      </a:r>
                      <a:r>
                        <a:rPr lang="en-US" sz="2400" b="0" kern="1200">
                          <a:solidFill>
                            <a:schemeClr val="tx1"/>
                          </a:solidFill>
                          <a:effectLst/>
                          <a:latin typeface="Arial" panose="020B0604020202020204" pitchFamily="34" charset="0"/>
                          <a:ea typeface="+mn-ea"/>
                          <a:cs typeface="Arial" panose="020B0604020202020204" pitchFamily="34" charset="0"/>
                        </a:rPr>
                        <a:t>so với cùng kỳ</a:t>
                      </a:r>
                      <a:r>
                        <a:rPr lang="vi-VN" sz="2400" b="0" kern="1200">
                          <a:solidFill>
                            <a:schemeClr val="tx1"/>
                          </a:solidFill>
                          <a:effectLst/>
                          <a:latin typeface="Arial" panose="020B0604020202020204" pitchFamily="34" charset="0"/>
                          <a:ea typeface="+mn-ea"/>
                          <a:cs typeface="Arial" panose="020B0604020202020204" pitchFamily="34" charset="0"/>
                        </a:rPr>
                        <a:t>: Đàn bò </a:t>
                      </a:r>
                      <a:r>
                        <a:rPr lang="en-US" sz="2400" b="0" kern="1200">
                          <a:solidFill>
                            <a:schemeClr val="tx1"/>
                          </a:solidFill>
                          <a:effectLst/>
                          <a:latin typeface="Arial" panose="020B0604020202020204" pitchFamily="34" charset="0"/>
                          <a:ea typeface="+mn-ea"/>
                          <a:cs typeface="Arial" panose="020B0604020202020204" pitchFamily="34" charset="0"/>
                        </a:rPr>
                        <a:t>tăng 1,3</a:t>
                      </a:r>
                      <a:r>
                        <a:rPr lang="vi-VN" sz="2400" b="0" kern="1200">
                          <a:solidFill>
                            <a:schemeClr val="tx1"/>
                          </a:solidFill>
                          <a:effectLst/>
                          <a:latin typeface="Arial" panose="020B0604020202020204" pitchFamily="34" charset="0"/>
                          <a:ea typeface="+mn-ea"/>
                          <a:cs typeface="Arial" panose="020B0604020202020204" pitchFamily="34" charset="0"/>
                        </a:rPr>
                        <a:t>%; đàn lợn </a:t>
                      </a:r>
                      <a:r>
                        <a:rPr lang="en-US" sz="2400" b="0" kern="1200">
                          <a:solidFill>
                            <a:schemeClr val="tx1"/>
                          </a:solidFill>
                          <a:effectLst/>
                          <a:latin typeface="Arial" panose="020B0604020202020204" pitchFamily="34" charset="0"/>
                          <a:ea typeface="+mn-ea"/>
                          <a:cs typeface="Arial" panose="020B0604020202020204" pitchFamily="34" charset="0"/>
                        </a:rPr>
                        <a:t>giảm 0,9%</a:t>
                      </a:r>
                      <a:r>
                        <a:rPr lang="vi-VN" sz="2400" b="0" kern="1200">
                          <a:solidFill>
                            <a:schemeClr val="tx1"/>
                          </a:solidFill>
                          <a:effectLst/>
                          <a:latin typeface="Arial" panose="020B0604020202020204" pitchFamily="34" charset="0"/>
                          <a:ea typeface="+mn-ea"/>
                          <a:cs typeface="Arial" panose="020B0604020202020204" pitchFamily="34" charset="0"/>
                        </a:rPr>
                        <a:t>; đàn gia cầm </a:t>
                      </a:r>
                      <a:r>
                        <a:rPr lang="en-US" sz="2400" b="0" kern="1200">
                          <a:solidFill>
                            <a:schemeClr val="tx1"/>
                          </a:solidFill>
                          <a:effectLst/>
                          <a:latin typeface="Arial" panose="020B0604020202020204" pitchFamily="34" charset="0"/>
                          <a:ea typeface="+mn-ea"/>
                          <a:cs typeface="Arial" panose="020B0604020202020204" pitchFamily="34" charset="0"/>
                        </a:rPr>
                        <a:t>tăng 0,5</a:t>
                      </a:r>
                      <a:r>
                        <a:rPr lang="vi-VN" sz="2400" b="0" kern="1200">
                          <a:solidFill>
                            <a:schemeClr val="tx1"/>
                          </a:solidFill>
                          <a:effectLst/>
                          <a:latin typeface="Arial" panose="020B0604020202020204" pitchFamily="34" charset="0"/>
                          <a:ea typeface="+mn-ea"/>
                          <a:cs typeface="Arial" panose="020B0604020202020204" pitchFamily="34" charset="0"/>
                        </a:rPr>
                        <a:t>%</a:t>
                      </a:r>
                      <a:r>
                        <a:rPr lang="es-ES" sz="2400" b="0" kern="1200">
                          <a:solidFill>
                            <a:schemeClr val="tx1"/>
                          </a:solidFill>
                          <a:effectLst/>
                          <a:latin typeface="Arial" panose="020B0604020202020204" pitchFamily="34" charset="0"/>
                          <a:ea typeface="+mn-ea"/>
                          <a:cs typeface="Arial" panose="020B0604020202020204" pitchFamily="34" charset="0"/>
                        </a:rPr>
                        <a:t>, trong đó đàn gà </a:t>
                      </a:r>
                      <a:r>
                        <a:rPr lang="en-US" sz="2400" b="0" kern="1200">
                          <a:solidFill>
                            <a:schemeClr val="tx1"/>
                          </a:solidFill>
                          <a:effectLst/>
                          <a:latin typeface="Arial" panose="020B0604020202020204" pitchFamily="34" charset="0"/>
                          <a:ea typeface="+mn-ea"/>
                          <a:cs typeface="Arial" panose="020B0604020202020204" pitchFamily="34" charset="0"/>
                        </a:rPr>
                        <a:t>tăng 0,2</a:t>
                      </a:r>
                      <a:r>
                        <a:rPr lang="es-ES" sz="2400" b="0" kern="1200">
                          <a:solidFill>
                            <a:schemeClr val="tx1"/>
                          </a:solidFill>
                          <a:effectLst/>
                          <a:latin typeface="Arial" panose="020B0604020202020204" pitchFamily="34" charset="0"/>
                          <a:ea typeface="+mn-ea"/>
                          <a:cs typeface="Arial" panose="020B0604020202020204" pitchFamily="34" charset="0"/>
                        </a:rPr>
                        <a:t>% so với cùng kỳ</a:t>
                      </a:r>
                      <a:endParaRPr lang="en-US" sz="2400" b="0" kern="1200">
                        <a:solidFill>
                          <a:schemeClr val="tx1"/>
                        </a:solidFill>
                        <a:effectLst/>
                        <a:latin typeface="Arial" panose="020B0604020202020204" pitchFamily="34" charset="0"/>
                        <a:ea typeface="+mn-ea"/>
                        <a:cs typeface="Arial" panose="020B0604020202020204" pitchFamily="34"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nl-NL" sz="2400" b="0" kern="1200">
                          <a:solidFill>
                            <a:schemeClr val="tx1"/>
                          </a:solidFill>
                          <a:effectLst/>
                          <a:latin typeface="Arial" panose="020B0604020202020204" pitchFamily="34" charset="0"/>
                          <a:ea typeface="+mn-ea"/>
                          <a:cs typeface="Arial" panose="020B0604020202020204" pitchFamily="34" charset="0"/>
                        </a:rPr>
                        <a:t>Sản lượng thịt hơi xuất chuồng các loại vật nuôi chủ lực tăng cao so với cùng kỳ năm trước (Trong đó: thịt lợn tăng </a:t>
                      </a:r>
                      <a:r>
                        <a:rPr lang="en-US" sz="2400" b="0" kern="1200">
                          <a:solidFill>
                            <a:schemeClr val="tx1"/>
                          </a:solidFill>
                          <a:effectLst/>
                          <a:latin typeface="Arial" panose="020B0604020202020204" pitchFamily="34" charset="0"/>
                          <a:ea typeface="+mn-ea"/>
                          <a:cs typeface="Arial" panose="020B0604020202020204" pitchFamily="34" charset="0"/>
                        </a:rPr>
                        <a:t>2,8</a:t>
                      </a:r>
                      <a:r>
                        <a:rPr lang="nl-NL" sz="2400" b="0" kern="1200">
                          <a:solidFill>
                            <a:schemeClr val="tx1"/>
                          </a:solidFill>
                          <a:effectLst/>
                          <a:latin typeface="Arial" panose="020B0604020202020204" pitchFamily="34" charset="0"/>
                          <a:ea typeface="+mn-ea"/>
                          <a:cs typeface="Arial" panose="020B0604020202020204" pitchFamily="34" charset="0"/>
                        </a:rPr>
                        <a:t>%; thịt </a:t>
                      </a:r>
                      <a:r>
                        <a:rPr lang="vi-VN" sz="2400" b="0" kern="1200">
                          <a:solidFill>
                            <a:schemeClr val="tx1"/>
                          </a:solidFill>
                          <a:effectLst/>
                          <a:latin typeface="Arial" panose="020B0604020202020204" pitchFamily="34" charset="0"/>
                          <a:ea typeface="+mn-ea"/>
                          <a:cs typeface="Arial" panose="020B0604020202020204" pitchFamily="34" charset="0"/>
                        </a:rPr>
                        <a:t>gia cầm</a:t>
                      </a:r>
                      <a:r>
                        <a:rPr lang="nl-NL" sz="2400" b="0" kern="1200">
                          <a:solidFill>
                            <a:schemeClr val="tx1"/>
                          </a:solidFill>
                          <a:effectLst/>
                          <a:latin typeface="Arial" panose="020B0604020202020204" pitchFamily="34" charset="0"/>
                          <a:ea typeface="+mn-ea"/>
                          <a:cs typeface="Arial" panose="020B0604020202020204" pitchFamily="34" charset="0"/>
                        </a:rPr>
                        <a:t> tăng </a:t>
                      </a:r>
                      <a:r>
                        <a:rPr lang="en-US" sz="2400" b="0" kern="1200">
                          <a:solidFill>
                            <a:schemeClr val="tx1"/>
                          </a:solidFill>
                          <a:effectLst/>
                          <a:latin typeface="Arial" panose="020B0604020202020204" pitchFamily="34" charset="0"/>
                          <a:ea typeface="+mn-ea"/>
                          <a:cs typeface="Arial" panose="020B0604020202020204" pitchFamily="34" charset="0"/>
                        </a:rPr>
                        <a:t>4,5</a:t>
                      </a:r>
                      <a:r>
                        <a:rPr lang="nl-NL" sz="2400" b="0" kern="1200">
                          <a:solidFill>
                            <a:schemeClr val="tx1"/>
                          </a:solidFill>
                          <a:effectLst/>
                          <a:latin typeface="Arial" panose="020B0604020202020204" pitchFamily="34" charset="0"/>
                          <a:ea typeface="+mn-ea"/>
                          <a:cs typeface="Arial" panose="020B0604020202020204" pitchFamily="34" charset="0"/>
                        </a:rPr>
                        <a:t>%; thịt bò tăng 1,6%).</a:t>
                      </a:r>
                      <a:endParaRPr lang="vi-VN" sz="2400" b="0" kern="1200">
                        <a:solidFill>
                          <a:schemeClr val="tx1"/>
                        </a:solidFill>
                        <a:effectLst/>
                        <a:latin typeface="Arial" panose="020B0604020202020204" pitchFamily="34" charset="0"/>
                        <a:ea typeface="+mn-ea"/>
                        <a:cs typeface="Arial" panose="020B0604020202020204" pitchFamily="34"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s-ES" sz="2400" b="0" kern="1200">
                          <a:solidFill>
                            <a:schemeClr val="dk1"/>
                          </a:solidFill>
                          <a:effectLst/>
                          <a:latin typeface="Arial" panose="020B0604020202020204" pitchFamily="34" charset="0"/>
                          <a:ea typeface="+mn-ea"/>
                          <a:cs typeface="Arial" panose="020B0604020202020204" pitchFamily="34" charset="0"/>
                        </a:rPr>
                        <a:t>Tình hình dịch bệnh gia súc, gia cầm có xảy ra nhưng chỉ mang tính cục bộ, cơ bản được kiểm soát và xử lý kịp thời, không ảnh hưởng lớn đến công tác chăn nuôi</a:t>
                      </a:r>
                      <a:endParaRPr lang="vi-VN" sz="2400" b="0" kern="1200">
                        <a:solidFill>
                          <a:schemeClr val="dk1"/>
                        </a:solidFill>
                        <a:effectLst/>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169022959"/>
                  </a:ext>
                </a:extLst>
              </a:tr>
            </a:tbl>
          </a:graphicData>
        </a:graphic>
      </p:graphicFrame>
      <p:pic>
        <p:nvPicPr>
          <p:cNvPr id="3" name="Picture 2">
            <a:extLst>
              <a:ext uri="{FF2B5EF4-FFF2-40B4-BE49-F238E27FC236}">
                <a16:creationId xmlns="" xmlns:a16="http://schemas.microsoft.com/office/drawing/2014/main" id="{DCAE7512-6B77-76C2-61A6-73BB34417690}"/>
              </a:ext>
            </a:extLst>
          </p:cNvPr>
          <p:cNvPicPr>
            <a:picLocks noChangeAspect="1"/>
          </p:cNvPicPr>
          <p:nvPr/>
        </p:nvPicPr>
        <p:blipFill>
          <a:blip r:embed="rId2"/>
          <a:stretch>
            <a:fillRect/>
          </a:stretch>
        </p:blipFill>
        <p:spPr>
          <a:xfrm>
            <a:off x="6682811" y="3960415"/>
            <a:ext cx="5509189" cy="2790825"/>
          </a:xfrm>
          <a:prstGeom prst="rect">
            <a:avLst/>
          </a:prstGeom>
        </p:spPr>
      </p:pic>
      <p:pic>
        <p:nvPicPr>
          <p:cNvPr id="5" name="Picture 4">
            <a:extLst>
              <a:ext uri="{FF2B5EF4-FFF2-40B4-BE49-F238E27FC236}">
                <a16:creationId xmlns="" xmlns:a16="http://schemas.microsoft.com/office/drawing/2014/main" id="{4F6EAC72-75FC-4DDC-FE82-6D998DD8C1D5}"/>
              </a:ext>
            </a:extLst>
          </p:cNvPr>
          <p:cNvPicPr>
            <a:picLocks noChangeAspect="1"/>
          </p:cNvPicPr>
          <p:nvPr/>
        </p:nvPicPr>
        <p:blipFill>
          <a:blip r:embed="rId3"/>
          <a:stretch>
            <a:fillRect/>
          </a:stretch>
        </p:blipFill>
        <p:spPr>
          <a:xfrm>
            <a:off x="6682811" y="555477"/>
            <a:ext cx="5400942" cy="3071234"/>
          </a:xfrm>
          <a:prstGeom prst="rect">
            <a:avLst/>
          </a:prstGeom>
        </p:spPr>
      </p:pic>
    </p:spTree>
    <p:extLst>
      <p:ext uri="{BB962C8B-B14F-4D97-AF65-F5344CB8AC3E}">
        <p14:creationId xmlns:p14="http://schemas.microsoft.com/office/powerpoint/2010/main" val="667538659"/>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 xmlns:a16="http://schemas.microsoft.com/office/drawing/2014/main" id="{B5E5335D-2EED-82AF-3A59-FAE8BB94EAE1}"/>
              </a:ext>
            </a:extLst>
          </p:cNvPr>
          <p:cNvGraphicFramePr>
            <a:graphicFrameLocks noGrp="1"/>
          </p:cNvGraphicFramePr>
          <p:nvPr>
            <p:extLst>
              <p:ext uri="{D42A27DB-BD31-4B8C-83A1-F6EECF244321}">
                <p14:modId xmlns:p14="http://schemas.microsoft.com/office/powerpoint/2010/main" val="3370721133"/>
              </p:ext>
            </p:extLst>
          </p:nvPr>
        </p:nvGraphicFramePr>
        <p:xfrm>
          <a:off x="159390" y="1062260"/>
          <a:ext cx="7160519" cy="5730240"/>
        </p:xfrm>
        <a:graphic>
          <a:graphicData uri="http://schemas.openxmlformats.org/drawingml/2006/table">
            <a:tbl>
              <a:tblPr firstRow="1" bandRow="1"/>
              <a:tblGrid>
                <a:gridCol w="7160519">
                  <a:extLst>
                    <a:ext uri="{9D8B030D-6E8A-4147-A177-3AD203B41FA5}">
                      <a16:colId xmlns="" xmlns:a16="http://schemas.microsoft.com/office/drawing/2014/main" val="3655493598"/>
                    </a:ext>
                  </a:extLst>
                </a:gridCol>
              </a:tblGrid>
              <a:tr h="3789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lang="en-US" sz="2400" b="0" kern="1200">
                          <a:solidFill>
                            <a:schemeClr val="dk1"/>
                          </a:solidFill>
                          <a:effectLst/>
                          <a:latin typeface="Arial" panose="020B0604020202020204" pitchFamily="34" charset="0"/>
                          <a:ea typeface="+mn-ea"/>
                          <a:cs typeface="Arial" panose="020B0604020202020204" pitchFamily="34" charset="0"/>
                        </a:rPr>
                        <a:t>Trong 9 tháng đầu năm 2024 </a:t>
                      </a:r>
                      <a:r>
                        <a:rPr lang="vi-VN" sz="2400" b="0" kern="1200">
                          <a:solidFill>
                            <a:schemeClr val="dk1"/>
                          </a:solidFill>
                          <a:effectLst/>
                          <a:latin typeface="Arial" panose="020B0604020202020204" pitchFamily="34" charset="0"/>
                          <a:ea typeface="+mn-ea"/>
                          <a:cs typeface="Arial" panose="020B0604020202020204" pitchFamily="34" charset="0"/>
                        </a:rPr>
                        <a:t>đã trồng được </a:t>
                      </a:r>
                      <a:r>
                        <a:rPr lang="en-US" sz="2400" b="0" kern="1200">
                          <a:solidFill>
                            <a:schemeClr val="dk1"/>
                          </a:solidFill>
                          <a:effectLst/>
                          <a:latin typeface="Arial" panose="020B0604020202020204" pitchFamily="34" charset="0"/>
                          <a:ea typeface="+mn-ea"/>
                          <a:cs typeface="Arial" panose="020B0604020202020204" pitchFamily="34" charset="0"/>
                        </a:rPr>
                        <a:t>2.025</a:t>
                      </a:r>
                      <a:r>
                        <a:rPr lang="vi-VN" sz="2400" b="0" kern="1200">
                          <a:solidFill>
                            <a:schemeClr val="dk1"/>
                          </a:solidFill>
                          <a:effectLst/>
                          <a:latin typeface="Arial" panose="020B0604020202020204" pitchFamily="34" charset="0"/>
                          <a:ea typeface="+mn-ea"/>
                          <a:cs typeface="Arial" panose="020B0604020202020204" pitchFamily="34" charset="0"/>
                        </a:rPr>
                        <a:t> ha</a:t>
                      </a:r>
                      <a:r>
                        <a:rPr lang="en-US" sz="2400" b="0" kern="1200">
                          <a:solidFill>
                            <a:schemeClr val="dk1"/>
                          </a:solidFill>
                          <a:effectLst/>
                          <a:latin typeface="Arial" panose="020B0604020202020204" pitchFamily="34" charset="0"/>
                          <a:ea typeface="+mn-ea"/>
                          <a:cs typeface="Arial" panose="020B0604020202020204" pitchFamily="34" charset="0"/>
                        </a:rPr>
                        <a:t> rừng. Trong </a:t>
                      </a:r>
                      <a:r>
                        <a:rPr lang="vi-VN" sz="2400" b="0" kern="1200">
                          <a:solidFill>
                            <a:schemeClr val="dk1"/>
                          </a:solidFill>
                          <a:effectLst/>
                          <a:latin typeface="Arial" panose="020B0604020202020204" pitchFamily="34" charset="0"/>
                          <a:ea typeface="+mn-ea"/>
                          <a:cs typeface="Arial" panose="020B0604020202020204" pitchFamily="34" charset="0"/>
                        </a:rPr>
                        <a:t>đó tập trung chủ yếu ở huyện </a:t>
                      </a:r>
                      <a:r>
                        <a:rPr lang="nl-NL" sz="2400" b="0" kern="1200">
                          <a:solidFill>
                            <a:schemeClr val="dk1"/>
                          </a:solidFill>
                          <a:effectLst/>
                          <a:latin typeface="Arial" panose="020B0604020202020204" pitchFamily="34" charset="0"/>
                          <a:ea typeface="+mn-ea"/>
                          <a:cs typeface="Arial" panose="020B0604020202020204" pitchFamily="34" charset="0"/>
                        </a:rPr>
                        <a:t>An Lão 1.246,0 ha; Hoài Ân 456,03 ha; Hoài Nhơn 223,26 ha; An Nhơn 96,80 ha</a:t>
                      </a:r>
                      <a:endParaRPr lang="vi-VN" sz="2400" b="0" kern="1200">
                        <a:solidFill>
                          <a:schemeClr val="dk1"/>
                        </a:solidFill>
                        <a:effectLst/>
                        <a:latin typeface="Arial" panose="020B0604020202020204" pitchFamily="34" charset="0"/>
                        <a:ea typeface="+mn-ea"/>
                        <a:cs typeface="Arial" panose="020B0604020202020204" pitchFamily="34" charset="0"/>
                      </a:endParaRPr>
                    </a:p>
                    <a:p>
                      <a:pPr marL="342900" marR="0" lvl="0" indent="-342900" algn="just" defTabSz="121917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lang="en-US" sz="2400" b="0" kern="1200">
                          <a:solidFill>
                            <a:schemeClr val="dk1"/>
                          </a:solidFill>
                          <a:effectLst/>
                          <a:latin typeface="Arial" panose="020B0604020202020204" pitchFamily="34" charset="0"/>
                          <a:ea typeface="+mn-ea"/>
                          <a:cs typeface="Arial" panose="020B0604020202020204" pitchFamily="34" charset="0"/>
                        </a:rPr>
                        <a:t>Kết quả thực hiện trồng rừng cây gỗ lớn: Trong 9 tháng đầu năm 2024 không có diện tích trồng, chuyển hóa rừng cây gỗ lớn. Lũy kế đến nay, diện tích trồng rừng gỗ lớn trên địa bàn tỉnh là 9.882 ha</a:t>
                      </a:r>
                    </a:p>
                    <a:p>
                      <a:pPr marL="342900" marR="0" lvl="0" indent="-342900" algn="just" defTabSz="121917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lang="en-US" sz="2400" b="0" kern="1200">
                          <a:solidFill>
                            <a:schemeClr val="dk1"/>
                          </a:solidFill>
                          <a:effectLst/>
                          <a:latin typeface="Arial" panose="020B0604020202020204" pitchFamily="34" charset="0"/>
                          <a:ea typeface="+mn-ea"/>
                          <a:cs typeface="Arial" panose="020B0604020202020204" pitchFamily="34" charset="0"/>
                        </a:rPr>
                        <a:t>Công tác phòng chống cháy rừng và ngăn chặn tình trạng chặt phá rừng được các cấp, các ngành quan tâm chỉ đạo chặt chẽ. </a:t>
                      </a:r>
                      <a:r>
                        <a:rPr lang="vi-VN" sz="2400" b="0" kern="1200">
                          <a:solidFill>
                            <a:schemeClr val="dk1"/>
                          </a:solidFill>
                          <a:effectLst/>
                          <a:latin typeface="Arial" panose="020B0604020202020204" pitchFamily="34" charset="0"/>
                          <a:ea typeface="+mn-ea"/>
                          <a:cs typeface="Arial" panose="020B0604020202020204" pitchFamily="34" charset="0"/>
                        </a:rPr>
                        <a:t>Lũy kế từ đầu năm đến nay xảy ra 02 vụ cháy rừng trồng với diện tích 10,45 ha (trong đó: Tuy Phước 10,0 ha, Phù Cát 0,58 ha).</a:t>
                      </a:r>
                      <a:endParaRPr lang="es-MX" sz="2400" b="0" kern="1200">
                        <a:solidFill>
                          <a:schemeClr val="dk1"/>
                        </a:solidFill>
                        <a:effectLst/>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169022959"/>
                  </a:ext>
                </a:extLst>
              </a:tr>
            </a:tbl>
          </a:graphicData>
        </a:graphic>
      </p:graphicFrame>
      <p:pic>
        <p:nvPicPr>
          <p:cNvPr id="6" name="Picture 5" descr="A picture containing tree, outdoor, plant, forest&#10;&#10;Description automatically generated">
            <a:extLst>
              <a:ext uri="{FF2B5EF4-FFF2-40B4-BE49-F238E27FC236}">
                <a16:creationId xmlns="" xmlns:a16="http://schemas.microsoft.com/office/drawing/2014/main" id="{B6FBF1AC-66BF-0ECE-3B76-06423BF9D5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0368" y="1062260"/>
            <a:ext cx="4063551" cy="2612164"/>
          </a:xfrm>
          <a:prstGeom prst="rect">
            <a:avLst/>
          </a:prstGeom>
        </p:spPr>
      </p:pic>
      <p:pic>
        <p:nvPicPr>
          <p:cNvPr id="10" name="Picture 9" descr="A picture containing sky, grass, outdoor, nature&#10;&#10;Description automatically generated">
            <a:extLst>
              <a:ext uri="{FF2B5EF4-FFF2-40B4-BE49-F238E27FC236}">
                <a16:creationId xmlns="" xmlns:a16="http://schemas.microsoft.com/office/drawing/2014/main" id="{C5232F2B-CFFA-D637-CADF-0680726931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0368" y="3915603"/>
            <a:ext cx="4063551" cy="2418085"/>
          </a:xfrm>
          <a:prstGeom prst="rect">
            <a:avLst/>
          </a:prstGeom>
        </p:spPr>
      </p:pic>
      <p:sp>
        <p:nvSpPr>
          <p:cNvPr id="3" name="Rectangle 2">
            <a:extLst>
              <a:ext uri="{FF2B5EF4-FFF2-40B4-BE49-F238E27FC236}">
                <a16:creationId xmlns="" xmlns:a16="http://schemas.microsoft.com/office/drawing/2014/main" id="{012B1FB8-DEBD-F0C9-742A-F7D511419944}"/>
              </a:ext>
            </a:extLst>
          </p:cNvPr>
          <p:cNvSpPr/>
          <p:nvPr/>
        </p:nvSpPr>
        <p:spPr>
          <a:xfrm>
            <a:off x="586992" y="270763"/>
            <a:ext cx="3169137" cy="523220"/>
          </a:xfrm>
          <a:prstGeom prst="rect">
            <a:avLst/>
          </a:prstGeom>
        </p:spPr>
        <p:txBody>
          <a:bodyPr wrap="none">
            <a:spAutoFit/>
          </a:bodyPr>
          <a:lstStyle/>
          <a:p>
            <a:pPr marL="12700" defTabSz="914400">
              <a:spcBef>
                <a:spcPts val="300"/>
              </a:spcBef>
              <a:defRPr/>
            </a:pPr>
            <a:r>
              <a:rPr lang="en-US" sz="2800" b="1" spc="-20">
                <a:solidFill>
                  <a:srgbClr val="100717"/>
                </a:solidFill>
                <a:latin typeface="Arial" panose="020B0604020202020204" pitchFamily="34" charset="0"/>
                <a:cs typeface="Arial" panose="020B0604020202020204" pitchFamily="34" charset="0"/>
              </a:rPr>
              <a:t>1.1.3. Lâm nghiệp</a:t>
            </a:r>
          </a:p>
        </p:txBody>
      </p:sp>
    </p:spTree>
    <p:extLst>
      <p:ext uri="{BB962C8B-B14F-4D97-AF65-F5344CB8AC3E}">
        <p14:creationId xmlns:p14="http://schemas.microsoft.com/office/powerpoint/2010/main" val="3788652331"/>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58F24AD0-F007-A590-583C-27B1A4CE0310}"/>
              </a:ext>
            </a:extLst>
          </p:cNvPr>
          <p:cNvSpPr/>
          <p:nvPr/>
        </p:nvSpPr>
        <p:spPr>
          <a:xfrm>
            <a:off x="679594" y="137692"/>
            <a:ext cx="2736647" cy="523220"/>
          </a:xfrm>
          <a:prstGeom prst="rect">
            <a:avLst/>
          </a:prstGeom>
        </p:spPr>
        <p:txBody>
          <a:bodyPr wrap="none">
            <a:spAutoFit/>
          </a:bodyPr>
          <a:lstStyle/>
          <a:p>
            <a:pPr marL="12700" defTabSz="914400">
              <a:spcBef>
                <a:spcPts val="300"/>
              </a:spcBef>
              <a:defRPr/>
            </a:pPr>
            <a:r>
              <a:rPr lang="en-US" sz="2800" b="1" spc="-20">
                <a:solidFill>
                  <a:srgbClr val="100717"/>
                </a:solidFill>
                <a:latin typeface="Arial" panose="020B0604020202020204" pitchFamily="34" charset="0"/>
                <a:cs typeface="Arial" panose="020B0604020202020204" pitchFamily="34" charset="0"/>
              </a:rPr>
              <a:t>1.1.4. Thủy sản</a:t>
            </a:r>
          </a:p>
        </p:txBody>
      </p:sp>
      <p:graphicFrame>
        <p:nvGraphicFramePr>
          <p:cNvPr id="3" name="Table 2">
            <a:extLst>
              <a:ext uri="{FF2B5EF4-FFF2-40B4-BE49-F238E27FC236}">
                <a16:creationId xmlns="" xmlns:a16="http://schemas.microsoft.com/office/drawing/2014/main" id="{1243D2EC-FD70-31EF-486E-0289B57D5A19}"/>
              </a:ext>
            </a:extLst>
          </p:cNvPr>
          <p:cNvGraphicFramePr>
            <a:graphicFrameLocks noGrp="1"/>
          </p:cNvGraphicFramePr>
          <p:nvPr>
            <p:extLst>
              <p:ext uri="{D42A27DB-BD31-4B8C-83A1-F6EECF244321}">
                <p14:modId xmlns:p14="http://schemas.microsoft.com/office/powerpoint/2010/main" val="367953733"/>
              </p:ext>
            </p:extLst>
          </p:nvPr>
        </p:nvGraphicFramePr>
        <p:xfrm>
          <a:off x="317599" y="660912"/>
          <a:ext cx="6482035" cy="5760720"/>
        </p:xfrm>
        <a:graphic>
          <a:graphicData uri="http://schemas.openxmlformats.org/drawingml/2006/table">
            <a:tbl>
              <a:tblPr firstRow="1" bandRow="1"/>
              <a:tblGrid>
                <a:gridCol w="6482035">
                  <a:extLst>
                    <a:ext uri="{9D8B030D-6E8A-4147-A177-3AD203B41FA5}">
                      <a16:colId xmlns="" xmlns:a16="http://schemas.microsoft.com/office/drawing/2014/main" val="3655493598"/>
                    </a:ext>
                  </a:extLst>
                </a:gridCol>
              </a:tblGrid>
              <a:tr h="506073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vi-VN" sz="2200" b="0" kern="1200">
                          <a:solidFill>
                            <a:schemeClr val="tx1"/>
                          </a:solidFill>
                          <a:effectLst/>
                          <a:latin typeface="Arial" panose="020B0604020202020204" pitchFamily="34" charset="0"/>
                          <a:ea typeface="+mn-ea"/>
                          <a:cs typeface="Arial" panose="020B0604020202020204" pitchFamily="34" charset="0"/>
                        </a:rPr>
                        <a:t>S</a:t>
                      </a:r>
                      <a:r>
                        <a:rPr lang="es-ES" sz="2200" b="0" kern="1200">
                          <a:solidFill>
                            <a:schemeClr val="tx1"/>
                          </a:solidFill>
                          <a:effectLst/>
                          <a:latin typeface="Arial" panose="020B0604020202020204" pitchFamily="34" charset="0"/>
                          <a:ea typeface="+mn-ea"/>
                          <a:cs typeface="Arial" panose="020B0604020202020204" pitchFamily="34" charset="0"/>
                        </a:rPr>
                        <a:t>ản lượng khai thác thủy sản tháng 9 ước đạt 26.431 tấn, </a:t>
                      </a:r>
                      <a:r>
                        <a:rPr lang="vi-VN" sz="2200" b="0" kern="1200">
                          <a:solidFill>
                            <a:schemeClr val="tx1"/>
                          </a:solidFill>
                          <a:effectLst/>
                          <a:latin typeface="Arial" panose="020B0604020202020204" pitchFamily="34" charset="0"/>
                          <a:ea typeface="+mn-ea"/>
                          <a:cs typeface="Arial" panose="020B0604020202020204" pitchFamily="34" charset="0"/>
                        </a:rPr>
                        <a:t>l</a:t>
                      </a:r>
                      <a:r>
                        <a:rPr lang="es-ES" sz="2200" b="0" kern="1200">
                          <a:solidFill>
                            <a:schemeClr val="tx1"/>
                          </a:solidFill>
                          <a:effectLst/>
                          <a:latin typeface="Arial" panose="020B0604020202020204" pitchFamily="34" charset="0"/>
                          <a:ea typeface="+mn-ea"/>
                          <a:cs typeface="Arial" panose="020B0604020202020204" pitchFamily="34" charset="0"/>
                        </a:rPr>
                        <a:t>uỹ kế 9 tháng đầu năm ước đạt 230.445 tấn, </a:t>
                      </a:r>
                      <a:r>
                        <a:rPr lang="en-US" sz="2200" b="0" kern="1200">
                          <a:solidFill>
                            <a:schemeClr val="tx1"/>
                          </a:solidFill>
                          <a:effectLst/>
                          <a:latin typeface="Arial" panose="020B0604020202020204" pitchFamily="34" charset="0"/>
                          <a:ea typeface="+mn-ea"/>
                          <a:cs typeface="Arial" panose="020B0604020202020204" pitchFamily="34" charset="0"/>
                        </a:rPr>
                        <a:t>tăng 2,9% so với cùng kỳ</a:t>
                      </a:r>
                      <a:r>
                        <a:rPr lang="nl-NL" sz="2200" b="0" kern="1200">
                          <a:solidFill>
                            <a:schemeClr val="tx1"/>
                          </a:solidFill>
                          <a:effectLst/>
                          <a:latin typeface="Arial" panose="020B0604020202020204" pitchFamily="34" charset="0"/>
                          <a:ea typeface="+mn-ea"/>
                          <a:cs typeface="Arial" panose="020B0604020202020204" pitchFamily="34" charset="0"/>
                        </a:rPr>
                        <a:t>; trong đó, khai thác cá ngừ đại dương ước đạt </a:t>
                      </a:r>
                      <a:r>
                        <a:rPr lang="es-ES" sz="2200" b="0" kern="1200">
                          <a:solidFill>
                            <a:schemeClr val="tx1"/>
                          </a:solidFill>
                          <a:effectLst/>
                          <a:latin typeface="Arial" panose="020B0604020202020204" pitchFamily="34" charset="0"/>
                          <a:ea typeface="+mn-ea"/>
                          <a:cs typeface="Arial" panose="020B0604020202020204" pitchFamily="34" charset="0"/>
                        </a:rPr>
                        <a:t>11.692,3 tấn, </a:t>
                      </a:r>
                      <a:r>
                        <a:rPr lang="en-US" sz="2200" b="0" kern="1200">
                          <a:solidFill>
                            <a:schemeClr val="tx1"/>
                          </a:solidFill>
                          <a:effectLst/>
                          <a:latin typeface="Arial" panose="020B0604020202020204" pitchFamily="34" charset="0"/>
                          <a:ea typeface="+mn-ea"/>
                          <a:cs typeface="Arial" panose="020B0604020202020204" pitchFamily="34" charset="0"/>
                        </a:rPr>
                        <a:t>tương đương so với cùng kỳ</a:t>
                      </a:r>
                      <a:endParaRPr lang="vi-VN" sz="2200" b="0" kern="1200">
                        <a:solidFill>
                          <a:schemeClr val="tx1"/>
                        </a:solidFill>
                        <a:effectLst/>
                        <a:latin typeface="Arial" panose="020B0604020202020204" pitchFamily="34" charset="0"/>
                        <a:ea typeface="+mn-ea"/>
                        <a:cs typeface="Arial" panose="020B0604020202020204" pitchFamily="34"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vi-VN" sz="2200" b="0" kern="1200">
                          <a:solidFill>
                            <a:schemeClr val="tx1"/>
                          </a:solidFill>
                          <a:effectLst/>
                          <a:latin typeface="Arial" panose="020B0604020202020204" pitchFamily="34" charset="0"/>
                          <a:ea typeface="+mn-ea"/>
                          <a:cs typeface="Arial" panose="020B0604020202020204" pitchFamily="34" charset="0"/>
                        </a:rPr>
                        <a:t>Sản lượng khai thác thủy sản biển tăng do trong các tháng đầu năm thời tiết thuận lợi, số tàu hoạt động khai thác thủy sản t</a:t>
                      </a:r>
                      <a:r>
                        <a:rPr lang="en-US" sz="2200" b="0" kern="1200">
                          <a:solidFill>
                            <a:schemeClr val="tx1"/>
                          </a:solidFill>
                          <a:effectLst/>
                          <a:latin typeface="Arial" panose="020B0604020202020204" pitchFamily="34" charset="0"/>
                          <a:ea typeface="+mn-ea"/>
                          <a:cs typeface="Arial" panose="020B0604020202020204" pitchFamily="34" charset="0"/>
                        </a:rPr>
                        <a:t>ăng dẫn đến</a:t>
                      </a:r>
                      <a:r>
                        <a:rPr lang="vi-VN" sz="2200" b="0" kern="1200">
                          <a:solidFill>
                            <a:schemeClr val="tx1"/>
                          </a:solidFill>
                          <a:effectLst/>
                          <a:latin typeface="Arial" panose="020B0604020202020204" pitchFamily="34" charset="0"/>
                          <a:ea typeface="+mn-ea"/>
                          <a:cs typeface="Arial" panose="020B0604020202020204" pitchFamily="34" charset="0"/>
                        </a:rPr>
                        <a:t> sản lượng khai thác tăng cao hơn so với cùng kỳ</a:t>
                      </a:r>
                      <a:r>
                        <a:rPr lang="en-US" sz="2200" b="0" kern="1200">
                          <a:solidFill>
                            <a:schemeClr val="tx1"/>
                          </a:solidFill>
                          <a:effectLst/>
                          <a:latin typeface="Arial" panose="020B0604020202020204" pitchFamily="34" charset="0"/>
                          <a:ea typeface="+mn-ea"/>
                          <a:cs typeface="Arial" panose="020B0604020202020204" pitchFamily="34" charset="0"/>
                        </a:rPr>
                        <a:t>. Đồng thời hoạt động khai thác cá ngừ đại dương có nhiều thuận lợi.</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en-US" sz="2200" b="0" i="0" kern="1200">
                          <a:solidFill>
                            <a:schemeClr val="dk1"/>
                          </a:solidFill>
                          <a:effectLst/>
                          <a:latin typeface="Arial" panose="020B0604020202020204" pitchFamily="34" charset="0"/>
                          <a:ea typeface="+mn-ea"/>
                          <a:cs typeface="Arial" panose="020B0604020202020204" pitchFamily="34" charset="0"/>
                        </a:rPr>
                        <a:t>Toàn tỉnh tiếp tục tập trung triển khai thực hiện các nhiệm vụ, giải pháp cấp bách, trọng tâm chống khai thác hải sản bất hợp pháp, không báo cáo và không theo quy định, gỡ cảnh báo “Thẻ vàng” của Ủy ban châu Âu </a:t>
                      </a:r>
                      <a:endParaRPr lang="vi-VN" sz="2200" b="0" i="0" kern="1200">
                        <a:solidFill>
                          <a:schemeClr val="dk1"/>
                        </a:solidFill>
                        <a:effectLst/>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169022959"/>
                  </a:ext>
                </a:extLst>
              </a:tr>
            </a:tbl>
          </a:graphicData>
        </a:graphic>
      </p:graphicFrame>
      <p:pic>
        <p:nvPicPr>
          <p:cNvPr id="2" name="Picture 1">
            <a:extLst>
              <a:ext uri="{FF2B5EF4-FFF2-40B4-BE49-F238E27FC236}">
                <a16:creationId xmlns="" xmlns:a16="http://schemas.microsoft.com/office/drawing/2014/main" id="{56062293-557D-4F7E-7A6A-F260FA8216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1815" y="766385"/>
            <a:ext cx="4882586" cy="2662615"/>
          </a:xfrm>
          <a:prstGeom prst="rect">
            <a:avLst/>
          </a:prstGeom>
        </p:spPr>
      </p:pic>
    </p:spTree>
    <p:extLst>
      <p:ext uri="{BB962C8B-B14F-4D97-AF65-F5344CB8AC3E}">
        <p14:creationId xmlns:p14="http://schemas.microsoft.com/office/powerpoint/2010/main" val="3744426745"/>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58F24AD0-F007-A590-583C-27B1A4CE0310}"/>
              </a:ext>
            </a:extLst>
          </p:cNvPr>
          <p:cNvSpPr/>
          <p:nvPr/>
        </p:nvSpPr>
        <p:spPr>
          <a:xfrm>
            <a:off x="497747" y="531089"/>
            <a:ext cx="3714478" cy="523220"/>
          </a:xfrm>
          <a:prstGeom prst="rect">
            <a:avLst/>
          </a:prstGeom>
        </p:spPr>
        <p:txBody>
          <a:bodyPr wrap="none">
            <a:spAutoFit/>
          </a:bodyPr>
          <a:lstStyle/>
          <a:p>
            <a:pPr marL="12700" defTabSz="914400">
              <a:spcBef>
                <a:spcPts val="300"/>
              </a:spcBef>
              <a:defRPr/>
            </a:pPr>
            <a:r>
              <a:rPr lang="en-US" sz="2800" b="1" spc="-20">
                <a:solidFill>
                  <a:srgbClr val="100717"/>
                </a:solidFill>
                <a:latin typeface="Arial" panose="020B0604020202020204" pitchFamily="34" charset="0"/>
                <a:cs typeface="Arial" panose="020B0604020202020204" pitchFamily="34" charset="0"/>
              </a:rPr>
              <a:t>1.1.5. </a:t>
            </a:r>
            <a:r>
              <a:rPr lang="en-US" sz="2800" b="1" spc="-20" err="1">
                <a:solidFill>
                  <a:srgbClr val="100717"/>
                </a:solidFill>
                <a:latin typeface="Arial" panose="020B0604020202020204" pitchFamily="34" charset="0"/>
                <a:cs typeface="Arial" panose="020B0604020202020204" pitchFamily="34" charset="0"/>
              </a:rPr>
              <a:t>Nông</a:t>
            </a:r>
            <a:r>
              <a:rPr lang="en-US" sz="2800" b="1" spc="-20">
                <a:solidFill>
                  <a:srgbClr val="100717"/>
                </a:solidFill>
                <a:latin typeface="Arial" panose="020B0604020202020204" pitchFamily="34" charset="0"/>
                <a:cs typeface="Arial" panose="020B0604020202020204" pitchFamily="34" charset="0"/>
              </a:rPr>
              <a:t> </a:t>
            </a:r>
            <a:r>
              <a:rPr lang="en-US" sz="2800" b="1" spc="-20" err="1">
                <a:solidFill>
                  <a:srgbClr val="100717"/>
                </a:solidFill>
                <a:latin typeface="Arial" panose="020B0604020202020204" pitchFamily="34" charset="0"/>
                <a:cs typeface="Arial" panose="020B0604020202020204" pitchFamily="34" charset="0"/>
              </a:rPr>
              <a:t>thôn</a:t>
            </a:r>
            <a:r>
              <a:rPr lang="en-US" sz="2800" b="1" spc="-20">
                <a:solidFill>
                  <a:srgbClr val="100717"/>
                </a:solidFill>
                <a:latin typeface="Arial" panose="020B0604020202020204" pitchFamily="34" charset="0"/>
                <a:cs typeface="Arial" panose="020B0604020202020204" pitchFamily="34" charset="0"/>
              </a:rPr>
              <a:t> </a:t>
            </a:r>
            <a:r>
              <a:rPr lang="en-US" sz="2800" b="1" spc="-20" err="1">
                <a:solidFill>
                  <a:srgbClr val="100717"/>
                </a:solidFill>
                <a:latin typeface="Arial" panose="020B0604020202020204" pitchFamily="34" charset="0"/>
                <a:cs typeface="Arial" panose="020B0604020202020204" pitchFamily="34" charset="0"/>
              </a:rPr>
              <a:t>mới</a:t>
            </a:r>
            <a:endParaRPr lang="en-US" sz="2800" b="1" spc="-20">
              <a:solidFill>
                <a:srgbClr val="100717"/>
              </a:solidFill>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 xmlns:a16="http://schemas.microsoft.com/office/drawing/2014/main" id="{1243D2EC-FD70-31EF-486E-0289B57D5A19}"/>
              </a:ext>
            </a:extLst>
          </p:cNvPr>
          <p:cNvGraphicFramePr>
            <a:graphicFrameLocks noGrp="1"/>
          </p:cNvGraphicFramePr>
          <p:nvPr>
            <p:extLst>
              <p:ext uri="{D42A27DB-BD31-4B8C-83A1-F6EECF244321}">
                <p14:modId xmlns:p14="http://schemas.microsoft.com/office/powerpoint/2010/main" val="3859549371"/>
              </p:ext>
            </p:extLst>
          </p:nvPr>
        </p:nvGraphicFramePr>
        <p:xfrm>
          <a:off x="0" y="1158240"/>
          <a:ext cx="7935132" cy="5699760"/>
        </p:xfrm>
        <a:graphic>
          <a:graphicData uri="http://schemas.openxmlformats.org/drawingml/2006/table">
            <a:tbl>
              <a:tblPr firstRow="1" bandRow="1"/>
              <a:tblGrid>
                <a:gridCol w="7935132">
                  <a:extLst>
                    <a:ext uri="{9D8B030D-6E8A-4147-A177-3AD203B41FA5}">
                      <a16:colId xmlns="" xmlns:a16="http://schemas.microsoft.com/office/drawing/2014/main" val="3655493598"/>
                    </a:ext>
                  </a:extLst>
                </a:gridCol>
              </a:tblGrid>
              <a:tr h="3789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vi-VN" sz="2200" b="0" i="0" kern="1200" dirty="0">
                          <a:solidFill>
                            <a:schemeClr val="dk1"/>
                          </a:solidFill>
                          <a:effectLst/>
                          <a:latin typeface="Arial" panose="020B0604020202020204" pitchFamily="34" charset="0"/>
                          <a:ea typeface="+mn-ea"/>
                          <a:cs typeface="Arial" panose="020B0604020202020204" pitchFamily="34" charset="0"/>
                        </a:rPr>
                        <a:t>Công tác xây dựng nông thôn mới tiếp tục triển khai có hiệu quả</a:t>
                      </a:r>
                      <a:r>
                        <a:rPr lang="pt-BR" sz="2200" b="0" kern="1200" baseline="0" dirty="0">
                          <a:solidFill>
                            <a:schemeClr val="dk1"/>
                          </a:solidFill>
                          <a:effectLst/>
                          <a:latin typeface="Arial" panose="020B0604020202020204" pitchFamily="34" charset="0"/>
                          <a:ea typeface="+mn-ea"/>
                          <a:cs typeface="Arial" panose="020B0604020202020204" pitchFamily="34" charset="0"/>
                        </a:rPr>
                        <a:t>. </a:t>
                      </a:r>
                      <a:r>
                        <a:rPr lang="de-DE" sz="2200" b="0" kern="1200" baseline="0" dirty="0">
                          <a:solidFill>
                            <a:schemeClr val="dk1"/>
                          </a:solidFill>
                          <a:effectLst/>
                          <a:latin typeface="Arial" panose="020B0604020202020204" pitchFamily="34" charset="0"/>
                          <a:ea typeface="+mn-ea"/>
                          <a:cs typeface="Arial" panose="020B0604020202020204" pitchFamily="34" charset="0"/>
                        </a:rPr>
                        <a:t>Các cấp, các ngành tập trung triển khai thực hiện các tiêu chí ở các xã đăng ký đạt chuẩn nông thôn mới </a:t>
                      </a:r>
                      <a:r>
                        <a:rPr lang="de-DE" sz="2200" b="0" kern="1200" baseline="0">
                          <a:solidFill>
                            <a:schemeClr val="dk1"/>
                          </a:solidFill>
                          <a:effectLst/>
                          <a:latin typeface="Arial" panose="020B0604020202020204" pitchFamily="34" charset="0"/>
                          <a:ea typeface="+mn-ea"/>
                          <a:cs typeface="Arial" panose="020B0604020202020204" pitchFamily="34" charset="0"/>
                        </a:rPr>
                        <a:t>năm 202</a:t>
                      </a:r>
                      <a:r>
                        <a:rPr lang="vi-VN" sz="2200" b="0" kern="1200" baseline="0">
                          <a:solidFill>
                            <a:schemeClr val="dk1"/>
                          </a:solidFill>
                          <a:effectLst/>
                          <a:latin typeface="Arial" panose="020B0604020202020204" pitchFamily="34" charset="0"/>
                          <a:ea typeface="+mn-ea"/>
                          <a:cs typeface="Arial" panose="020B0604020202020204" pitchFamily="34" charset="0"/>
                        </a:rPr>
                        <a:t>4</a:t>
                      </a:r>
                      <a:r>
                        <a:rPr lang="de-DE" sz="2200" b="0" kern="1200" baseline="0">
                          <a:solidFill>
                            <a:schemeClr val="dk1"/>
                          </a:solidFill>
                          <a:effectLst/>
                          <a:latin typeface="Arial" panose="020B0604020202020204" pitchFamily="34" charset="0"/>
                          <a:ea typeface="+mn-ea"/>
                          <a:cs typeface="Arial" panose="020B0604020202020204" pitchFamily="34" charset="0"/>
                        </a:rPr>
                        <a:t>, </a:t>
                      </a:r>
                      <a:r>
                        <a:rPr lang="de-DE" sz="2200" b="0" kern="1200" baseline="0" dirty="0">
                          <a:solidFill>
                            <a:schemeClr val="dk1"/>
                          </a:solidFill>
                          <a:effectLst/>
                          <a:latin typeface="Arial" panose="020B0604020202020204" pitchFamily="34" charset="0"/>
                          <a:ea typeface="+mn-ea"/>
                          <a:cs typeface="Arial" panose="020B0604020202020204" pitchFamily="34" charset="0"/>
                        </a:rPr>
                        <a:t>củng cố và nâng cao chất lượng các xã đã được công nhận đạt chuẩn trên địa </a:t>
                      </a:r>
                      <a:r>
                        <a:rPr lang="de-DE" sz="2200" b="0" kern="1200" baseline="0">
                          <a:solidFill>
                            <a:schemeClr val="dk1"/>
                          </a:solidFill>
                          <a:effectLst/>
                          <a:latin typeface="Arial" panose="020B0604020202020204" pitchFamily="34" charset="0"/>
                          <a:ea typeface="+mn-ea"/>
                          <a:cs typeface="Arial" panose="020B0604020202020204" pitchFamily="34" charset="0"/>
                        </a:rPr>
                        <a:t>bàn.</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de-DE" sz="2200" b="0" kern="1200" baseline="0">
                          <a:solidFill>
                            <a:schemeClr val="dk1"/>
                          </a:solidFill>
                          <a:effectLst/>
                          <a:latin typeface="Arial" panose="020B0604020202020204" pitchFamily="34" charset="0"/>
                          <a:ea typeface="+mn-ea"/>
                          <a:cs typeface="Arial" panose="020B0604020202020204" pitchFamily="34" charset="0"/>
                        </a:rPr>
                        <a:t> Trong tháng 8/2024, </a:t>
                      </a:r>
                      <a:r>
                        <a:rPr lang="en-US" sz="2200" b="0" kern="1200" baseline="0">
                          <a:solidFill>
                            <a:schemeClr val="dk1"/>
                          </a:solidFill>
                          <a:effectLst/>
                          <a:latin typeface="Arial" panose="020B0604020202020204" pitchFamily="34" charset="0"/>
                          <a:ea typeface="+mn-ea"/>
                          <a:cs typeface="Arial" panose="020B0604020202020204" pitchFamily="34" charset="0"/>
                        </a:rPr>
                        <a:t>huyện Tây Sơn đã được Thủ tướng Chính phủ công nhận huyện đạt chuẩn nông thôn mới năm 2023</a:t>
                      </a:r>
                      <a:endParaRPr lang="de-DE" sz="2200" b="0" kern="1200" baseline="0">
                        <a:solidFill>
                          <a:schemeClr val="dk1"/>
                        </a:solidFill>
                        <a:effectLst/>
                        <a:latin typeface="Arial" panose="020B0604020202020204" pitchFamily="34" charset="0"/>
                        <a:ea typeface="+mn-ea"/>
                        <a:cs typeface="Arial" panose="020B0604020202020204" pitchFamily="34"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de-DE" sz="2200" b="0" kern="1200" baseline="0">
                          <a:solidFill>
                            <a:schemeClr val="dk1"/>
                          </a:solidFill>
                          <a:effectLst/>
                          <a:latin typeface="Arial" panose="020B0604020202020204" pitchFamily="34" charset="0"/>
                          <a:ea typeface="+mn-ea"/>
                          <a:cs typeface="Arial" panose="020B0604020202020204" pitchFamily="34" charset="0"/>
                        </a:rPr>
                        <a:t>Tính </a:t>
                      </a:r>
                      <a:r>
                        <a:rPr lang="de-DE" sz="2200" b="0" kern="1200" baseline="0" dirty="0">
                          <a:solidFill>
                            <a:schemeClr val="dk1"/>
                          </a:solidFill>
                          <a:effectLst/>
                          <a:latin typeface="Arial" panose="020B0604020202020204" pitchFamily="34" charset="0"/>
                          <a:ea typeface="+mn-ea"/>
                          <a:cs typeface="Arial" panose="020B0604020202020204" pitchFamily="34" charset="0"/>
                        </a:rPr>
                        <a:t>đến </a:t>
                      </a:r>
                      <a:r>
                        <a:rPr lang="de-DE" sz="2200" b="0" kern="1200" baseline="0">
                          <a:solidFill>
                            <a:schemeClr val="dk1"/>
                          </a:solidFill>
                          <a:effectLst/>
                          <a:latin typeface="Arial" panose="020B0604020202020204" pitchFamily="34" charset="0"/>
                          <a:ea typeface="+mn-ea"/>
                          <a:cs typeface="Arial" panose="020B0604020202020204" pitchFamily="34" charset="0"/>
                        </a:rPr>
                        <a:t>tháng </a:t>
                      </a:r>
                      <a:r>
                        <a:rPr lang="vi-VN" sz="2200" b="0" kern="1200" baseline="0">
                          <a:solidFill>
                            <a:schemeClr val="dk1"/>
                          </a:solidFill>
                          <a:effectLst/>
                          <a:latin typeface="Arial" panose="020B0604020202020204" pitchFamily="34" charset="0"/>
                          <a:ea typeface="+mn-ea"/>
                          <a:cs typeface="Arial" panose="020B0604020202020204" pitchFamily="34" charset="0"/>
                        </a:rPr>
                        <a:t>9</a:t>
                      </a:r>
                      <a:r>
                        <a:rPr lang="de-DE" sz="2200" b="0" kern="1200" baseline="0">
                          <a:solidFill>
                            <a:schemeClr val="dk1"/>
                          </a:solidFill>
                          <a:effectLst/>
                          <a:latin typeface="Arial" panose="020B0604020202020204" pitchFamily="34" charset="0"/>
                          <a:ea typeface="+mn-ea"/>
                          <a:cs typeface="Arial" panose="020B0604020202020204" pitchFamily="34" charset="0"/>
                        </a:rPr>
                        <a:t>/2024, </a:t>
                      </a:r>
                      <a:r>
                        <a:rPr lang="de-DE" sz="2200" b="0" kern="1200" baseline="0" dirty="0">
                          <a:solidFill>
                            <a:schemeClr val="dk1"/>
                          </a:solidFill>
                          <a:effectLst/>
                          <a:latin typeface="Arial" panose="020B0604020202020204" pitchFamily="34" charset="0"/>
                          <a:ea typeface="+mn-ea"/>
                          <a:cs typeface="Arial" panose="020B0604020202020204" pitchFamily="34" charset="0"/>
                        </a:rPr>
                        <a:t>kết quả </a:t>
                      </a:r>
                      <a:r>
                        <a:rPr lang="de-DE" sz="2200" b="0" kern="1200" baseline="0">
                          <a:solidFill>
                            <a:schemeClr val="dk1"/>
                          </a:solidFill>
                          <a:effectLst/>
                          <a:latin typeface="Arial" panose="020B0604020202020204" pitchFamily="34" charset="0"/>
                          <a:ea typeface="+mn-ea"/>
                          <a:cs typeface="Arial" panose="020B0604020202020204" pitchFamily="34" charset="0"/>
                        </a:rPr>
                        <a:t>đạt được</a:t>
                      </a:r>
                      <a:r>
                        <a:rPr lang="vi-VN" sz="2200" b="0" kern="1200" baseline="0">
                          <a:solidFill>
                            <a:schemeClr val="dk1"/>
                          </a:solidFill>
                          <a:effectLst/>
                          <a:latin typeface="Arial" panose="020B0604020202020204" pitchFamily="34" charset="0"/>
                          <a:ea typeface="+mn-ea"/>
                          <a:cs typeface="Arial" panose="020B0604020202020204" pitchFamily="34" charset="0"/>
                        </a:rPr>
                        <a:t> như sau</a:t>
                      </a:r>
                      <a:r>
                        <a:rPr lang="de-DE" sz="2200" b="0" kern="1200" baseline="0">
                          <a:solidFill>
                            <a:schemeClr val="dk1"/>
                          </a:solidFill>
                          <a:effectLst/>
                          <a:latin typeface="Arial" panose="020B0604020202020204" pitchFamily="34" charset="0"/>
                          <a:ea typeface="+mn-ea"/>
                          <a:cs typeface="Arial" panose="020B0604020202020204" pitchFamily="34" charset="0"/>
                        </a:rPr>
                        <a:t>:</a:t>
                      </a:r>
                      <a:endParaRPr lang="de-DE" sz="2200" b="0" kern="1200" baseline="0" dirty="0">
                        <a:solidFill>
                          <a:schemeClr val="dk1"/>
                        </a:solidFill>
                        <a:effectLst/>
                        <a:latin typeface="Arial" panose="020B0604020202020204" pitchFamily="34" charset="0"/>
                        <a:ea typeface="+mn-ea"/>
                        <a:cs typeface="Arial" panose="020B0604020202020204" pitchFamily="34" charset="0"/>
                      </a:endParaRPr>
                    </a:p>
                    <a:p>
                      <a:pPr marL="342900" marR="0" lvl="0" indent="284163" algn="just" defTabSz="121917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200" b="0" kern="1200" baseline="0">
                          <a:solidFill>
                            <a:schemeClr val="dk1"/>
                          </a:solidFill>
                          <a:effectLst/>
                          <a:latin typeface="Arial" panose="020B0604020202020204" pitchFamily="34" charset="0"/>
                          <a:ea typeface="+mn-ea"/>
                          <a:cs typeface="Arial" panose="020B0604020202020204" pitchFamily="34" charset="0"/>
                        </a:rPr>
                        <a:t>91</a:t>
                      </a:r>
                      <a:r>
                        <a:rPr lang="vi-VN" sz="2200" b="0" kern="1200" baseline="0">
                          <a:solidFill>
                            <a:schemeClr val="dk1"/>
                          </a:solidFill>
                          <a:effectLst/>
                          <a:latin typeface="Arial" panose="020B0604020202020204" pitchFamily="34" charset="0"/>
                          <a:ea typeface="+mn-ea"/>
                          <a:cs typeface="Arial" panose="020B0604020202020204" pitchFamily="34" charset="0"/>
                        </a:rPr>
                        <a:t>/113 </a:t>
                      </a:r>
                      <a:r>
                        <a:rPr lang="vi-VN" sz="2200" b="0" kern="1200" baseline="0" dirty="0">
                          <a:solidFill>
                            <a:schemeClr val="dk1"/>
                          </a:solidFill>
                          <a:effectLst/>
                          <a:latin typeface="Arial" panose="020B0604020202020204" pitchFamily="34" charset="0"/>
                          <a:ea typeface="+mn-ea"/>
                          <a:cs typeface="Arial" panose="020B0604020202020204" pitchFamily="34" charset="0"/>
                        </a:rPr>
                        <a:t>xã đạt chuẩn nông thôn mới, tỷ </a:t>
                      </a:r>
                      <a:r>
                        <a:rPr lang="vi-VN" sz="2200" b="0" kern="1200" baseline="0">
                          <a:solidFill>
                            <a:schemeClr val="dk1"/>
                          </a:solidFill>
                          <a:effectLst/>
                          <a:latin typeface="Arial" panose="020B0604020202020204" pitchFamily="34" charset="0"/>
                          <a:ea typeface="+mn-ea"/>
                          <a:cs typeface="Arial" panose="020B0604020202020204" pitchFamily="34" charset="0"/>
                        </a:rPr>
                        <a:t>lệ 80,5%</a:t>
                      </a:r>
                      <a:endParaRPr lang="vi-VN" sz="2200" b="0" kern="1200" baseline="0" dirty="0">
                        <a:solidFill>
                          <a:schemeClr val="dk1"/>
                        </a:solidFill>
                        <a:effectLst/>
                        <a:latin typeface="Arial" panose="020B0604020202020204" pitchFamily="34" charset="0"/>
                        <a:ea typeface="+mn-ea"/>
                        <a:cs typeface="Arial" panose="020B0604020202020204" pitchFamily="34" charset="0"/>
                      </a:endParaRPr>
                    </a:p>
                    <a:p>
                      <a:pPr marL="342900" marR="0" lvl="0" indent="284163" algn="just" defTabSz="121917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200" b="0" kern="1200" baseline="0">
                          <a:solidFill>
                            <a:schemeClr val="dk1"/>
                          </a:solidFill>
                          <a:effectLst/>
                          <a:latin typeface="Arial" panose="020B0604020202020204" pitchFamily="34" charset="0"/>
                          <a:ea typeface="+mn-ea"/>
                          <a:cs typeface="Arial" panose="020B0604020202020204" pitchFamily="34" charset="0"/>
                        </a:rPr>
                        <a:t>24/91</a:t>
                      </a:r>
                      <a:r>
                        <a:rPr lang="vi-VN" sz="2200" b="0" kern="1200" baseline="0">
                          <a:solidFill>
                            <a:schemeClr val="dk1"/>
                          </a:solidFill>
                          <a:effectLst/>
                          <a:latin typeface="Arial" panose="020B0604020202020204" pitchFamily="34" charset="0"/>
                          <a:ea typeface="+mn-ea"/>
                          <a:cs typeface="Arial" panose="020B0604020202020204" pitchFamily="34" charset="0"/>
                        </a:rPr>
                        <a:t> </a:t>
                      </a:r>
                      <a:r>
                        <a:rPr lang="vi-VN" sz="2200" b="0" kern="1200" baseline="0" dirty="0">
                          <a:solidFill>
                            <a:schemeClr val="dk1"/>
                          </a:solidFill>
                          <a:effectLst/>
                          <a:latin typeface="Arial" panose="020B0604020202020204" pitchFamily="34" charset="0"/>
                          <a:ea typeface="+mn-ea"/>
                          <a:cs typeface="Arial" panose="020B0604020202020204" pitchFamily="34" charset="0"/>
                        </a:rPr>
                        <a:t>xã đạt chuẩn nông thôn mới nâng cao, tỷ </a:t>
                      </a:r>
                      <a:r>
                        <a:rPr lang="vi-VN" sz="2200" b="0" kern="1200" baseline="0">
                          <a:solidFill>
                            <a:schemeClr val="dk1"/>
                          </a:solidFill>
                          <a:effectLst/>
                          <a:latin typeface="Arial" panose="020B0604020202020204" pitchFamily="34" charset="0"/>
                          <a:ea typeface="+mn-ea"/>
                          <a:cs typeface="Arial" panose="020B0604020202020204" pitchFamily="34" charset="0"/>
                        </a:rPr>
                        <a:t>lệ </a:t>
                      </a:r>
                      <a:r>
                        <a:rPr lang="en-US" sz="2200" b="0" kern="1200" baseline="0">
                          <a:solidFill>
                            <a:schemeClr val="dk1"/>
                          </a:solidFill>
                          <a:effectLst/>
                          <a:latin typeface="Arial" panose="020B0604020202020204" pitchFamily="34" charset="0"/>
                          <a:ea typeface="+mn-ea"/>
                          <a:cs typeface="Arial" panose="020B0604020202020204" pitchFamily="34" charset="0"/>
                        </a:rPr>
                        <a:t>26,4</a:t>
                      </a:r>
                      <a:r>
                        <a:rPr lang="de-DE" sz="2200" b="0" kern="1200" baseline="0">
                          <a:solidFill>
                            <a:schemeClr val="dk1"/>
                          </a:solidFill>
                          <a:effectLst/>
                          <a:latin typeface="Arial" panose="020B0604020202020204" pitchFamily="34" charset="0"/>
                          <a:ea typeface="+mn-ea"/>
                          <a:cs typeface="Arial" panose="020B0604020202020204" pitchFamily="34" charset="0"/>
                        </a:rPr>
                        <a:t>%</a:t>
                      </a:r>
                    </a:p>
                    <a:p>
                      <a:pPr marL="342900" marR="0" lvl="0" indent="284163" algn="just" defTabSz="121917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de-DE" sz="2200" b="0" kern="1200" baseline="0">
                          <a:solidFill>
                            <a:schemeClr val="dk1"/>
                          </a:solidFill>
                          <a:effectLst/>
                          <a:latin typeface="Arial" panose="020B0604020202020204" pitchFamily="34" charset="0"/>
                          <a:ea typeface="+mn-ea"/>
                          <a:cs typeface="Arial" panose="020B0604020202020204" pitchFamily="34" charset="0"/>
                        </a:rPr>
                        <a:t>01/91 </a:t>
                      </a:r>
                      <a:r>
                        <a:rPr lang="vi-VN" sz="2200" b="0" kern="1200" baseline="0">
                          <a:solidFill>
                            <a:schemeClr val="dk1"/>
                          </a:solidFill>
                          <a:effectLst/>
                          <a:latin typeface="Arial" panose="020B0604020202020204" pitchFamily="34" charset="0"/>
                          <a:ea typeface="+mn-ea"/>
                          <a:cs typeface="Arial" panose="020B0604020202020204" pitchFamily="34" charset="0"/>
                        </a:rPr>
                        <a:t>xã đạt chuẩn nông thôn mới kiểu mẫu, tỷ lệ </a:t>
                      </a:r>
                      <a:r>
                        <a:rPr lang="en-US" sz="2200" b="0" kern="1200" baseline="0">
                          <a:solidFill>
                            <a:schemeClr val="dk1"/>
                          </a:solidFill>
                          <a:effectLst/>
                          <a:latin typeface="Arial" panose="020B0604020202020204" pitchFamily="34" charset="0"/>
                          <a:ea typeface="+mn-ea"/>
                          <a:cs typeface="Arial" panose="020B0604020202020204" pitchFamily="34" charset="0"/>
                        </a:rPr>
                        <a:t>1,1</a:t>
                      </a:r>
                      <a:r>
                        <a:rPr lang="de-DE" sz="2200" b="0" kern="1200" baseline="0">
                          <a:solidFill>
                            <a:schemeClr val="dk1"/>
                          </a:solidFill>
                          <a:effectLst/>
                          <a:latin typeface="Arial" panose="020B0604020202020204" pitchFamily="34" charset="0"/>
                          <a:ea typeface="+mn-ea"/>
                          <a:cs typeface="Arial" panose="020B0604020202020204" pitchFamily="34" charset="0"/>
                        </a:rPr>
                        <a:t>%</a:t>
                      </a:r>
                      <a:endParaRPr lang="vi-VN" sz="2200" b="0" kern="1200" baseline="0">
                        <a:solidFill>
                          <a:schemeClr val="dk1"/>
                        </a:solidFill>
                        <a:effectLst/>
                        <a:latin typeface="Arial" panose="020B0604020202020204" pitchFamily="34" charset="0"/>
                        <a:ea typeface="+mn-ea"/>
                        <a:cs typeface="Arial" panose="020B0604020202020204" pitchFamily="34" charset="0"/>
                      </a:endParaRPr>
                    </a:p>
                    <a:p>
                      <a:pPr marL="342900" marR="0" lvl="0" indent="284163" algn="just" defTabSz="121917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pl-PL" sz="2200" b="0" kern="1200" baseline="0">
                          <a:solidFill>
                            <a:schemeClr val="dk1"/>
                          </a:solidFill>
                          <a:effectLst/>
                          <a:latin typeface="Arial" panose="020B0604020202020204" pitchFamily="34" charset="0"/>
                          <a:ea typeface="+mn-ea"/>
                          <a:cs typeface="Arial" panose="020B0604020202020204" pitchFamily="34" charset="0"/>
                        </a:rPr>
                        <a:t>0</a:t>
                      </a:r>
                      <a:r>
                        <a:rPr lang="vi-VN" sz="2200" b="0" kern="1200" baseline="0">
                          <a:solidFill>
                            <a:schemeClr val="dk1"/>
                          </a:solidFill>
                          <a:effectLst/>
                          <a:latin typeface="Arial" panose="020B0604020202020204" pitchFamily="34" charset="0"/>
                          <a:ea typeface="+mn-ea"/>
                          <a:cs typeface="Arial" panose="020B0604020202020204" pitchFamily="34" charset="0"/>
                        </a:rPr>
                        <a:t>6</a:t>
                      </a:r>
                      <a:r>
                        <a:rPr lang="pl-PL" sz="2200" b="0" kern="1200" baseline="0">
                          <a:solidFill>
                            <a:schemeClr val="dk1"/>
                          </a:solidFill>
                          <a:effectLst/>
                          <a:latin typeface="Arial" panose="020B0604020202020204" pitchFamily="34" charset="0"/>
                          <a:ea typeface="+mn-ea"/>
                          <a:cs typeface="Arial" panose="020B0604020202020204" pitchFamily="34" charset="0"/>
                        </a:rPr>
                        <a:t> đơn vị cấp huyện được công nhận đạt chuẩn/hoàn thành nhiệm vụ nông thôn mới</a:t>
                      </a:r>
                      <a:r>
                        <a:rPr lang="en-US" sz="2200" b="0" kern="1200" baseline="0">
                          <a:solidFill>
                            <a:schemeClr val="dk1"/>
                          </a:solidFill>
                          <a:effectLst/>
                          <a:latin typeface="Arial" panose="020B0604020202020204" pitchFamily="34" charset="0"/>
                          <a:ea typeface="+mn-ea"/>
                          <a:cs typeface="Arial" panose="020B0604020202020204" pitchFamily="34" charset="0"/>
                        </a:rPr>
                        <a:t>,</a:t>
                      </a:r>
                      <a:r>
                        <a:rPr lang="pl-PL" sz="2200" b="0" kern="1200" baseline="0">
                          <a:solidFill>
                            <a:schemeClr val="dk1"/>
                          </a:solidFill>
                          <a:effectLst/>
                          <a:latin typeface="Arial" panose="020B0604020202020204" pitchFamily="34" charset="0"/>
                          <a:ea typeface="+mn-ea"/>
                          <a:cs typeface="Arial" panose="020B0604020202020204" pitchFamily="34" charset="0"/>
                        </a:rPr>
                        <a:t> tỷ lệ </a:t>
                      </a:r>
                      <a:r>
                        <a:rPr lang="vi-VN" sz="2200" b="0" kern="1200" baseline="0">
                          <a:solidFill>
                            <a:schemeClr val="dk1"/>
                          </a:solidFill>
                          <a:effectLst/>
                          <a:latin typeface="Arial" panose="020B0604020202020204" pitchFamily="34" charset="0"/>
                          <a:ea typeface="+mn-ea"/>
                          <a:cs typeface="Arial" panose="020B0604020202020204" pitchFamily="34" charset="0"/>
                        </a:rPr>
                        <a:t>54</a:t>
                      </a:r>
                      <a:r>
                        <a:rPr lang="pl-PL" sz="2200" b="0" kern="1200" baseline="0">
                          <a:solidFill>
                            <a:schemeClr val="dk1"/>
                          </a:solidFill>
                          <a:effectLst/>
                          <a:latin typeface="Arial" panose="020B0604020202020204" pitchFamily="34" charset="0"/>
                          <a:ea typeface="+mn-ea"/>
                          <a:cs typeface="Arial" panose="020B0604020202020204" pitchFamily="34" charset="0"/>
                        </a:rPr>
                        <a:t>,5%</a:t>
                      </a:r>
                      <a:endParaRPr lang="vi-VN" sz="2200" b="0" kern="1200" baseline="0" dirty="0">
                        <a:solidFill>
                          <a:schemeClr val="dk1"/>
                        </a:solidFill>
                        <a:effectLst/>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169022959"/>
                  </a:ext>
                </a:extLst>
              </a:tr>
            </a:tbl>
          </a:graphicData>
        </a:graphic>
      </p:graphicFrame>
      <p:pic>
        <p:nvPicPr>
          <p:cNvPr id="1026" name="Picture 2" descr="An Lão- Khó khăn trong xây dựng Nông thôn mới ở các xã vùng cao .">
            <a:extLst>
              <a:ext uri="{FF2B5EF4-FFF2-40B4-BE49-F238E27FC236}">
                <a16:creationId xmlns="" xmlns:a16="http://schemas.microsoft.com/office/drawing/2014/main" id="{273A90EA-EE7F-F0BA-B0AE-0B09A52291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5132" y="1348353"/>
            <a:ext cx="4124788" cy="3671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880129"/>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 xmlns:a16="http://schemas.microsoft.com/office/drawing/2014/main" id="{B5E5335D-2EED-82AF-3A59-FAE8BB94EAE1}"/>
              </a:ext>
            </a:extLst>
          </p:cNvPr>
          <p:cNvGraphicFramePr>
            <a:graphicFrameLocks noGrp="1"/>
          </p:cNvGraphicFramePr>
          <p:nvPr>
            <p:extLst>
              <p:ext uri="{D42A27DB-BD31-4B8C-83A1-F6EECF244321}">
                <p14:modId xmlns:p14="http://schemas.microsoft.com/office/powerpoint/2010/main" val="259796542"/>
              </p:ext>
            </p:extLst>
          </p:nvPr>
        </p:nvGraphicFramePr>
        <p:xfrm>
          <a:off x="99873" y="1390895"/>
          <a:ext cx="6903767" cy="2286000"/>
        </p:xfrm>
        <a:graphic>
          <a:graphicData uri="http://schemas.openxmlformats.org/drawingml/2006/table">
            <a:tbl>
              <a:tblPr firstRow="1" bandRow="1"/>
              <a:tblGrid>
                <a:gridCol w="6903767">
                  <a:extLst>
                    <a:ext uri="{9D8B030D-6E8A-4147-A177-3AD203B41FA5}">
                      <a16:colId xmlns="" xmlns:a16="http://schemas.microsoft.com/office/drawing/2014/main" val="3655493598"/>
                    </a:ext>
                  </a:extLst>
                </a:gridCol>
              </a:tblGrid>
              <a:tr h="133048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en-US" sz="2400" b="0" kern="1200">
                          <a:solidFill>
                            <a:schemeClr val="dk1"/>
                          </a:solidFill>
                          <a:effectLst/>
                          <a:latin typeface="Times New Roman" panose="02020603050405020304" pitchFamily="18" charset="0"/>
                          <a:ea typeface="+mn-ea"/>
                          <a:cs typeface="Times New Roman" panose="02020603050405020304" pitchFamily="18" charset="0"/>
                        </a:rPr>
                        <a:t> </a:t>
                      </a:r>
                      <a:r>
                        <a:rPr lang="en-US" sz="2200" b="0" kern="1200">
                          <a:solidFill>
                            <a:schemeClr val="dk1"/>
                          </a:solidFill>
                          <a:effectLst/>
                          <a:latin typeface="Arial" panose="020B0604020202020204" pitchFamily="34" charset="0"/>
                          <a:ea typeface="+mn-ea"/>
                          <a:cs typeface="Arial" panose="020B0604020202020204" pitchFamily="34" charset="0"/>
                        </a:rPr>
                        <a:t>Chỉ số sản xuất công nghiệp </a:t>
                      </a:r>
                      <a:r>
                        <a:rPr lang="vi-VN" sz="2200" b="0" kern="1200">
                          <a:solidFill>
                            <a:schemeClr val="dk1"/>
                          </a:solidFill>
                          <a:effectLst/>
                          <a:latin typeface="Arial" panose="020B0604020202020204" pitchFamily="34" charset="0"/>
                          <a:ea typeface="+mn-ea"/>
                          <a:cs typeface="Arial" panose="020B0604020202020204" pitchFamily="34" charset="0"/>
                        </a:rPr>
                        <a:t>tháng 9 năm 2024 tăng </a:t>
                      </a:r>
                      <a:r>
                        <a:rPr lang="en-US" sz="2200" b="0" kern="1200">
                          <a:solidFill>
                            <a:schemeClr val="dk1"/>
                          </a:solidFill>
                          <a:effectLst/>
                          <a:latin typeface="Arial" panose="020B0604020202020204" pitchFamily="34" charset="0"/>
                          <a:ea typeface="+mn-ea"/>
                          <a:cs typeface="Arial" panose="020B0604020202020204" pitchFamily="34" charset="0"/>
                        </a:rPr>
                        <a:t>11,23</a:t>
                      </a:r>
                      <a:r>
                        <a:rPr lang="vi-VN" sz="2200" b="0" kern="1200">
                          <a:solidFill>
                            <a:schemeClr val="dk1"/>
                          </a:solidFill>
                          <a:effectLst/>
                          <a:latin typeface="Arial" panose="020B0604020202020204" pitchFamily="34" charset="0"/>
                          <a:ea typeface="+mn-ea"/>
                          <a:cs typeface="Arial" panose="020B0604020202020204" pitchFamily="34" charset="0"/>
                        </a:rPr>
                        <a:t>% so với cùng kỳ</a:t>
                      </a:r>
                      <a:endParaRPr lang="en-US" sz="2200" b="0" kern="1200">
                        <a:solidFill>
                          <a:schemeClr val="dk1"/>
                        </a:solidFill>
                        <a:effectLst/>
                        <a:latin typeface="Arial" panose="020B0604020202020204" pitchFamily="34" charset="0"/>
                        <a:ea typeface="+mn-ea"/>
                        <a:cs typeface="Arial" panose="020B0604020202020204" pitchFamily="34" charset="0"/>
                      </a:endParaRP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en-US" sz="2200" b="0" kern="1200">
                          <a:solidFill>
                            <a:schemeClr val="dk1"/>
                          </a:solidFill>
                          <a:effectLst/>
                          <a:latin typeface="Arial" panose="020B0604020202020204" pitchFamily="34" charset="0"/>
                          <a:ea typeface="+mn-ea"/>
                          <a:cs typeface="Arial" panose="020B0604020202020204" pitchFamily="34" charset="0"/>
                        </a:rPr>
                        <a:t> Tính chung 9 tháng đầu năm 2024, c</a:t>
                      </a:r>
                      <a:r>
                        <a:rPr lang="pt-BR" sz="2200" b="0" kern="1200">
                          <a:solidFill>
                            <a:schemeClr val="dk1"/>
                          </a:solidFill>
                          <a:effectLst/>
                          <a:latin typeface="Arial" panose="020B0604020202020204" pitchFamily="34" charset="0"/>
                          <a:ea typeface="+mn-ea"/>
                          <a:cs typeface="Arial" panose="020B0604020202020204" pitchFamily="34" charset="0"/>
                        </a:rPr>
                        <a:t>hỉ số sản xuất công nghiệp </a:t>
                      </a:r>
                      <a:r>
                        <a:rPr lang="vi-VN" sz="2200" b="0" kern="1200">
                          <a:solidFill>
                            <a:schemeClr val="dk1"/>
                          </a:solidFill>
                          <a:effectLst/>
                          <a:latin typeface="Arial" panose="020B0604020202020204" pitchFamily="34" charset="0"/>
                          <a:ea typeface="+mn-ea"/>
                          <a:cs typeface="Arial" panose="020B0604020202020204" pitchFamily="34" charset="0"/>
                        </a:rPr>
                        <a:t>(IIP) </a:t>
                      </a:r>
                      <a:r>
                        <a:rPr lang="en-US" sz="2200" b="0" kern="1200">
                          <a:solidFill>
                            <a:schemeClr val="dk1"/>
                          </a:solidFill>
                          <a:effectLst/>
                          <a:latin typeface="Arial" panose="020B0604020202020204" pitchFamily="34" charset="0"/>
                          <a:ea typeface="+mn-ea"/>
                          <a:cs typeface="Arial" panose="020B0604020202020204" pitchFamily="34" charset="0"/>
                        </a:rPr>
                        <a:t>tăng 9,88</a:t>
                      </a:r>
                      <a:r>
                        <a:rPr lang="pt-BR" sz="2200" b="0" kern="1200">
                          <a:solidFill>
                            <a:schemeClr val="dk1"/>
                          </a:solidFill>
                          <a:effectLst/>
                          <a:latin typeface="Arial" panose="020B0604020202020204" pitchFamily="34" charset="0"/>
                          <a:ea typeface="+mn-ea"/>
                          <a:cs typeface="Arial" panose="020B0604020202020204" pitchFamily="34" charset="0"/>
                        </a:rPr>
                        <a:t>% so</a:t>
                      </a:r>
                      <a:r>
                        <a:rPr lang="vi-VN" sz="2200" b="0" kern="1200">
                          <a:solidFill>
                            <a:schemeClr val="dk1"/>
                          </a:solidFill>
                          <a:effectLst/>
                          <a:latin typeface="Arial" panose="020B0604020202020204" pitchFamily="34" charset="0"/>
                          <a:ea typeface="+mn-ea"/>
                          <a:cs typeface="Arial" panose="020B0604020202020204" pitchFamily="34" charset="0"/>
                        </a:rPr>
                        <a:t> với</a:t>
                      </a:r>
                      <a:r>
                        <a:rPr lang="pt-BR" sz="2200" b="0" kern="1200">
                          <a:solidFill>
                            <a:schemeClr val="dk1"/>
                          </a:solidFill>
                          <a:effectLst/>
                          <a:latin typeface="Arial" panose="020B0604020202020204" pitchFamily="34" charset="0"/>
                          <a:ea typeface="+mn-ea"/>
                          <a:cs typeface="Arial" panose="020B0604020202020204" pitchFamily="34" charset="0"/>
                        </a:rPr>
                        <a:t> cùng kỳ. </a:t>
                      </a: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pt-BR" sz="2200" b="0" kern="1200">
                          <a:solidFill>
                            <a:schemeClr val="dk1"/>
                          </a:solidFill>
                          <a:effectLst/>
                          <a:latin typeface="Arial" panose="020B0604020202020204" pitchFamily="34" charset="0"/>
                          <a:ea typeface="+mn-ea"/>
                          <a:cs typeface="Arial" panose="020B0604020202020204" pitchFamily="34" charset="0"/>
                        </a:rPr>
                        <a:t> </a:t>
                      </a:r>
                      <a:r>
                        <a:rPr lang="vi-VN" sz="2200" b="0" kern="1200">
                          <a:solidFill>
                            <a:schemeClr val="dk1"/>
                          </a:solidFill>
                          <a:effectLst/>
                          <a:latin typeface="Arial" panose="020B0604020202020204" pitchFamily="34" charset="0"/>
                          <a:ea typeface="+mn-ea"/>
                          <a:cs typeface="Arial" panose="020B0604020202020204" pitchFamily="34" charset="0"/>
                        </a:rPr>
                        <a:t>Một số ngành có chỉ số sản xuất công nghiệp tăng cao như:</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169022959"/>
                  </a:ext>
                </a:extLst>
              </a:tr>
            </a:tbl>
          </a:graphicData>
        </a:graphic>
      </p:graphicFrame>
      <p:sp>
        <p:nvSpPr>
          <p:cNvPr id="6" name="TextBox 5">
            <a:extLst>
              <a:ext uri="{FF2B5EF4-FFF2-40B4-BE49-F238E27FC236}">
                <a16:creationId xmlns="" xmlns:a16="http://schemas.microsoft.com/office/drawing/2014/main" id="{81D40E1E-E472-56C2-7A52-1D68B78E001A}"/>
              </a:ext>
            </a:extLst>
          </p:cNvPr>
          <p:cNvSpPr txBox="1"/>
          <p:nvPr/>
        </p:nvSpPr>
        <p:spPr>
          <a:xfrm>
            <a:off x="1357174" y="733216"/>
            <a:ext cx="3448764" cy="461665"/>
          </a:xfrm>
          <a:prstGeom prst="rect">
            <a:avLst/>
          </a:prstGeom>
          <a:noFill/>
        </p:spPr>
        <p:txBody>
          <a:bodyPr wrap="square">
            <a:spAutoFit/>
          </a:bodyPr>
          <a:lstStyle/>
          <a:p>
            <a:pPr>
              <a:lnSpc>
                <a:spcPct val="100000"/>
              </a:lnSpc>
            </a:pPr>
            <a:r>
              <a:rPr lang="vi-VN" sz="2400" b="1">
                <a:cs typeface="Arial" panose="020B0604020202020204" pitchFamily="34" charset="0"/>
              </a:rPr>
              <a:t>2.1. Công nghiệp</a:t>
            </a:r>
          </a:p>
        </p:txBody>
      </p:sp>
      <p:sp>
        <p:nvSpPr>
          <p:cNvPr id="12" name="TextBox 11">
            <a:extLst>
              <a:ext uri="{FF2B5EF4-FFF2-40B4-BE49-F238E27FC236}">
                <a16:creationId xmlns="" xmlns:a16="http://schemas.microsoft.com/office/drawing/2014/main" id="{9770937D-1377-CC7E-CF4C-63302C488F3E}"/>
              </a:ext>
            </a:extLst>
          </p:cNvPr>
          <p:cNvSpPr txBox="1"/>
          <p:nvPr/>
        </p:nvSpPr>
        <p:spPr>
          <a:xfrm>
            <a:off x="916751" y="271551"/>
            <a:ext cx="4817621" cy="461665"/>
          </a:xfrm>
          <a:prstGeom prst="rect">
            <a:avLst/>
          </a:prstGeom>
          <a:noFill/>
        </p:spPr>
        <p:txBody>
          <a:bodyPr wrap="square">
            <a:spAutoFit/>
          </a:bodyPr>
          <a:lstStyle/>
          <a:p>
            <a:pPr>
              <a:lnSpc>
                <a:spcPct val="100000"/>
              </a:lnSpc>
            </a:pPr>
            <a:r>
              <a:rPr lang="vi-VN" sz="2400" b="1">
                <a:cs typeface="Arial" panose="020B0604020202020204" pitchFamily="34" charset="0"/>
              </a:rPr>
              <a:t>2. Công nghiệp – xây dựng</a:t>
            </a:r>
          </a:p>
        </p:txBody>
      </p:sp>
      <p:graphicFrame>
        <p:nvGraphicFramePr>
          <p:cNvPr id="2" name="Table 1">
            <a:extLst>
              <a:ext uri="{FF2B5EF4-FFF2-40B4-BE49-F238E27FC236}">
                <a16:creationId xmlns="" xmlns:a16="http://schemas.microsoft.com/office/drawing/2014/main" id="{A85D31AB-A8E8-C687-D845-3FA3DE57EA35}"/>
              </a:ext>
            </a:extLst>
          </p:cNvPr>
          <p:cNvGraphicFramePr>
            <a:graphicFrameLocks noGrp="1"/>
          </p:cNvGraphicFramePr>
          <p:nvPr>
            <p:extLst>
              <p:ext uri="{D42A27DB-BD31-4B8C-83A1-F6EECF244321}">
                <p14:modId xmlns:p14="http://schemas.microsoft.com/office/powerpoint/2010/main" val="1619382399"/>
              </p:ext>
            </p:extLst>
          </p:nvPr>
        </p:nvGraphicFramePr>
        <p:xfrm>
          <a:off x="545387" y="3872909"/>
          <a:ext cx="11646613" cy="2926080"/>
        </p:xfrm>
        <a:graphic>
          <a:graphicData uri="http://schemas.openxmlformats.org/drawingml/2006/table">
            <a:tbl>
              <a:tblPr firstRow="1" bandRow="1"/>
              <a:tblGrid>
                <a:gridCol w="11646613">
                  <a:extLst>
                    <a:ext uri="{9D8B030D-6E8A-4147-A177-3AD203B41FA5}">
                      <a16:colId xmlns="" xmlns:a16="http://schemas.microsoft.com/office/drawing/2014/main" val="3655493598"/>
                    </a:ext>
                  </a:extLst>
                </a:gridCol>
              </a:tblGrid>
              <a:tr h="133048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lang="vi-VN" sz="2200" b="0" kern="1200">
                          <a:solidFill>
                            <a:schemeClr val="dk1"/>
                          </a:solidFill>
                          <a:effectLst/>
                          <a:latin typeface="Arial" panose="020B0604020202020204" pitchFamily="34" charset="0"/>
                          <a:ea typeface="+mn-ea"/>
                          <a:cs typeface="Arial" panose="020B0604020202020204" pitchFamily="34" charset="0"/>
                        </a:rPr>
                        <a:t> </a:t>
                      </a:r>
                      <a:r>
                        <a:rPr lang="en-US" sz="2200" b="0" kern="1200">
                          <a:solidFill>
                            <a:schemeClr val="dk1"/>
                          </a:solidFill>
                          <a:effectLst/>
                          <a:latin typeface="Arial" panose="020B0604020202020204" pitchFamily="34" charset="0"/>
                          <a:ea typeface="+mn-ea"/>
                          <a:cs typeface="Arial" panose="020B0604020202020204" pitchFamily="34" charset="0"/>
                        </a:rPr>
                        <a:t>Ngành chế biến thực phẩm tăng 8,77%: Tác động chính từ Sản phẩm sữa tăng mạnh, tăng 90,2% so với cùng kỳ, nguyên nhân là do dự án mở rộng nhà máy sữa Bình Định với công suất 20 triệu lít/năm đi vào hoạt động từ cuối năm 2023</a:t>
                      </a:r>
                    </a:p>
                    <a:p>
                      <a:pPr marL="342900" marR="0" lvl="0" indent="-342900" algn="just" defTabSz="121917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lang="en-US" sz="2200" b="0" kern="1200">
                          <a:solidFill>
                            <a:schemeClr val="dk1"/>
                          </a:solidFill>
                          <a:effectLst/>
                          <a:latin typeface="Arial" panose="020B0604020202020204" pitchFamily="34" charset="0"/>
                          <a:ea typeface="+mn-ea"/>
                          <a:cs typeface="Arial" panose="020B0604020202020204" pitchFamily="34" charset="0"/>
                        </a:rPr>
                        <a:t>Sản xuất sản phẩm từ khoáng phi kim loại khác tăng 17,9%, chủ yếu do sản phẩm gạch ốp lát tăng rất mạnh, tăng 12 lần so với cùng kỳ. Nguyên nhân là do Dự án Nhà máy gạch, ngói Takao đi vào hoạt động đã đóng góp đáng kể vào mức tăng chung toàn ngành</a:t>
                      </a:r>
                    </a:p>
                    <a:p>
                      <a:pPr marL="342900" marR="0" lvl="0" indent="-342900" algn="just" defTabSz="121917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lang="vi-VN" sz="2200" b="0" kern="1200">
                          <a:solidFill>
                            <a:schemeClr val="dk1"/>
                          </a:solidFill>
                          <a:effectLst/>
                          <a:latin typeface="Arial" panose="020B0604020202020204" pitchFamily="34" charset="0"/>
                          <a:ea typeface="+mn-ea"/>
                          <a:cs typeface="Arial" panose="020B0604020202020204" pitchFamily="34" charset="0"/>
                        </a:rPr>
                        <a:t>Sản xuất giường, tủ, bàn, ghế tăng 8,48% so cùng kỳ</a:t>
                      </a:r>
                      <a:r>
                        <a:rPr lang="en-US" sz="2200" b="0" kern="1200">
                          <a:solidFill>
                            <a:schemeClr val="dk1"/>
                          </a:solidFill>
                          <a:effectLst/>
                          <a:latin typeface="Arial" panose="020B0604020202020204" pitchFamily="34" charset="0"/>
                          <a:ea typeface="+mn-ea"/>
                          <a:cs typeface="Arial" panose="020B0604020202020204" pitchFamily="34" charset="0"/>
                        </a:rPr>
                        <a:t>:</a:t>
                      </a:r>
                      <a:r>
                        <a:rPr lang="vi-VN" sz="2200" b="0" kern="1200">
                          <a:solidFill>
                            <a:schemeClr val="dk1"/>
                          </a:solidFill>
                          <a:effectLst/>
                          <a:latin typeface="Arial" panose="020B0604020202020204" pitchFamily="34" charset="0"/>
                          <a:ea typeface="+mn-ea"/>
                          <a:cs typeface="Arial" panose="020B0604020202020204" pitchFamily="34" charset="0"/>
                        </a:rPr>
                        <a:t> Trong thời gian qua, thị trường thế giới có nhiều chuyển biến tích cực, nhất là sản phẩm bàn ghế nhựa giả mây</a:t>
                      </a:r>
                      <a:endParaRPr lang="en-US" sz="2200" b="0" kern="1200">
                        <a:solidFill>
                          <a:schemeClr val="dk1"/>
                        </a:solidFill>
                        <a:effectLst/>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169022959"/>
                  </a:ext>
                </a:extLst>
              </a:tr>
            </a:tbl>
          </a:graphicData>
        </a:graphic>
      </p:graphicFrame>
      <p:pic>
        <p:nvPicPr>
          <p:cNvPr id="5" name="Picture 4">
            <a:extLst>
              <a:ext uri="{FF2B5EF4-FFF2-40B4-BE49-F238E27FC236}">
                <a16:creationId xmlns="" xmlns:a16="http://schemas.microsoft.com/office/drawing/2014/main" id="{9BCA0A7C-3C99-A405-FE63-E6A86737258A}"/>
              </a:ext>
            </a:extLst>
          </p:cNvPr>
          <p:cNvPicPr>
            <a:picLocks noChangeAspect="1"/>
          </p:cNvPicPr>
          <p:nvPr/>
        </p:nvPicPr>
        <p:blipFill>
          <a:blip r:embed="rId2"/>
          <a:stretch>
            <a:fillRect/>
          </a:stretch>
        </p:blipFill>
        <p:spPr>
          <a:xfrm>
            <a:off x="7003641" y="810151"/>
            <a:ext cx="5188360" cy="2926080"/>
          </a:xfrm>
          <a:prstGeom prst="rect">
            <a:avLst/>
          </a:prstGeom>
        </p:spPr>
      </p:pic>
    </p:spTree>
    <p:extLst>
      <p:ext uri="{BB962C8B-B14F-4D97-AF65-F5344CB8AC3E}">
        <p14:creationId xmlns:p14="http://schemas.microsoft.com/office/powerpoint/2010/main" val="3778123212"/>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81D40E1E-E472-56C2-7A52-1D68B78E001A}"/>
              </a:ext>
            </a:extLst>
          </p:cNvPr>
          <p:cNvSpPr txBox="1"/>
          <p:nvPr/>
        </p:nvSpPr>
        <p:spPr>
          <a:xfrm>
            <a:off x="1357174" y="733216"/>
            <a:ext cx="3448764" cy="461665"/>
          </a:xfrm>
          <a:prstGeom prst="rect">
            <a:avLst/>
          </a:prstGeom>
          <a:noFill/>
        </p:spPr>
        <p:txBody>
          <a:bodyPr wrap="square">
            <a:spAutoFit/>
          </a:bodyPr>
          <a:lstStyle/>
          <a:p>
            <a:pPr>
              <a:lnSpc>
                <a:spcPct val="100000"/>
              </a:lnSpc>
            </a:pPr>
            <a:r>
              <a:rPr lang="vi-VN" sz="2400" b="1">
                <a:latin typeface="Arial" panose="020B0604020202020204" pitchFamily="34" charset="0"/>
                <a:cs typeface="Arial" panose="020B0604020202020204" pitchFamily="34" charset="0"/>
              </a:rPr>
              <a:t>2.1. Công nghiệp</a:t>
            </a:r>
          </a:p>
        </p:txBody>
      </p:sp>
      <p:sp>
        <p:nvSpPr>
          <p:cNvPr id="12" name="TextBox 11">
            <a:extLst>
              <a:ext uri="{FF2B5EF4-FFF2-40B4-BE49-F238E27FC236}">
                <a16:creationId xmlns="" xmlns:a16="http://schemas.microsoft.com/office/drawing/2014/main" id="{9770937D-1377-CC7E-CF4C-63302C488F3E}"/>
              </a:ext>
            </a:extLst>
          </p:cNvPr>
          <p:cNvSpPr txBox="1"/>
          <p:nvPr/>
        </p:nvSpPr>
        <p:spPr>
          <a:xfrm>
            <a:off x="916751" y="271551"/>
            <a:ext cx="5112573" cy="461665"/>
          </a:xfrm>
          <a:prstGeom prst="rect">
            <a:avLst/>
          </a:prstGeom>
          <a:noFill/>
        </p:spPr>
        <p:txBody>
          <a:bodyPr wrap="square">
            <a:spAutoFit/>
          </a:bodyPr>
          <a:lstStyle/>
          <a:p>
            <a:pPr>
              <a:lnSpc>
                <a:spcPct val="100000"/>
              </a:lnSpc>
            </a:pPr>
            <a:r>
              <a:rPr lang="vi-VN" sz="2400" b="1">
                <a:latin typeface="Arial" panose="020B0604020202020204" pitchFamily="34" charset="0"/>
                <a:cs typeface="Arial" panose="020B0604020202020204" pitchFamily="34" charset="0"/>
              </a:rPr>
              <a:t>2. Công nghiệp – xây dựng</a:t>
            </a:r>
          </a:p>
        </p:txBody>
      </p:sp>
      <p:graphicFrame>
        <p:nvGraphicFramePr>
          <p:cNvPr id="2" name="Table 1">
            <a:extLst>
              <a:ext uri="{FF2B5EF4-FFF2-40B4-BE49-F238E27FC236}">
                <a16:creationId xmlns="" xmlns:a16="http://schemas.microsoft.com/office/drawing/2014/main" id="{E6115522-CD4F-9224-7DA5-0906B1F3CE81}"/>
              </a:ext>
            </a:extLst>
          </p:cNvPr>
          <p:cNvGraphicFramePr>
            <a:graphicFrameLocks noGrp="1"/>
          </p:cNvGraphicFramePr>
          <p:nvPr>
            <p:extLst>
              <p:ext uri="{D42A27DB-BD31-4B8C-83A1-F6EECF244321}">
                <p14:modId xmlns:p14="http://schemas.microsoft.com/office/powerpoint/2010/main" val="1307188501"/>
              </p:ext>
            </p:extLst>
          </p:nvPr>
        </p:nvGraphicFramePr>
        <p:xfrm>
          <a:off x="6029325" y="1363851"/>
          <a:ext cx="6001718" cy="3832091"/>
        </p:xfrm>
        <a:graphic>
          <a:graphicData uri="http://schemas.openxmlformats.org/drawingml/2006/table">
            <a:tbl>
              <a:tblPr firstRow="1" firstCol="1" bandRow="1"/>
              <a:tblGrid>
                <a:gridCol w="846243">
                  <a:extLst>
                    <a:ext uri="{9D8B030D-6E8A-4147-A177-3AD203B41FA5}">
                      <a16:colId xmlns="" xmlns:a16="http://schemas.microsoft.com/office/drawing/2014/main" val="2066143579"/>
                    </a:ext>
                  </a:extLst>
                </a:gridCol>
                <a:gridCol w="963875">
                  <a:extLst>
                    <a:ext uri="{9D8B030D-6E8A-4147-A177-3AD203B41FA5}">
                      <a16:colId xmlns="" xmlns:a16="http://schemas.microsoft.com/office/drawing/2014/main" val="177388849"/>
                    </a:ext>
                  </a:extLst>
                </a:gridCol>
                <a:gridCol w="1374394">
                  <a:extLst>
                    <a:ext uri="{9D8B030D-6E8A-4147-A177-3AD203B41FA5}">
                      <a16:colId xmlns="" xmlns:a16="http://schemas.microsoft.com/office/drawing/2014/main" val="233133106"/>
                    </a:ext>
                  </a:extLst>
                </a:gridCol>
                <a:gridCol w="1295171">
                  <a:extLst>
                    <a:ext uri="{9D8B030D-6E8A-4147-A177-3AD203B41FA5}">
                      <a16:colId xmlns="" xmlns:a16="http://schemas.microsoft.com/office/drawing/2014/main" val="643370651"/>
                    </a:ext>
                  </a:extLst>
                </a:gridCol>
                <a:gridCol w="1522035">
                  <a:extLst>
                    <a:ext uri="{9D8B030D-6E8A-4147-A177-3AD203B41FA5}">
                      <a16:colId xmlns="" xmlns:a16="http://schemas.microsoft.com/office/drawing/2014/main" val="326476209"/>
                    </a:ext>
                  </a:extLst>
                </a:gridCol>
              </a:tblGrid>
              <a:tr h="1510019">
                <a:tc>
                  <a:txBody>
                    <a:bodyPr/>
                    <a:lstStyle/>
                    <a:p>
                      <a:pPr algn="ctr"/>
                      <a:r>
                        <a:rPr lang="en-US" sz="2400" b="1">
                          <a:effectLst/>
                          <a:latin typeface="Times New Roman" panose="02020603050405020304" pitchFamily="18" charset="0"/>
                          <a:ea typeface="Times New Roman" panose="02020603050405020304" pitchFamily="18" charset="0"/>
                        </a:rPr>
                        <a:t>Quý</a:t>
                      </a:r>
                      <a:endParaRPr lang="en-US" sz="2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2400" b="1">
                          <a:effectLst/>
                          <a:latin typeface="Times New Roman" panose="02020603050405020304" pitchFamily="18" charset="0"/>
                          <a:ea typeface="Times New Roman" panose="02020603050405020304" pitchFamily="18" charset="0"/>
                        </a:rPr>
                        <a:t>Dự án đi vào hoạt động</a:t>
                      </a:r>
                      <a:endParaRPr lang="en-US" sz="2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2400" b="1">
                          <a:effectLst/>
                          <a:latin typeface="Times New Roman" panose="02020603050405020304" pitchFamily="18" charset="0"/>
                          <a:ea typeface="Times New Roman" panose="02020603050405020304" pitchFamily="18" charset="0"/>
                        </a:rPr>
                        <a:t>Tổng vốn đầu tư </a:t>
                      </a:r>
                      <a:br>
                        <a:rPr lang="en-US" sz="2400" b="1">
                          <a:effectLst/>
                          <a:latin typeface="Times New Roman" panose="02020603050405020304" pitchFamily="18" charset="0"/>
                          <a:ea typeface="Times New Roman" panose="02020603050405020304" pitchFamily="18" charset="0"/>
                        </a:rPr>
                      </a:br>
                      <a:r>
                        <a:rPr lang="en-US" sz="2400" b="1">
                          <a:effectLst/>
                          <a:latin typeface="Times New Roman" panose="02020603050405020304" pitchFamily="18" charset="0"/>
                          <a:ea typeface="Times New Roman" panose="02020603050405020304" pitchFamily="18" charset="0"/>
                        </a:rPr>
                        <a:t>(tỷ đồng)</a:t>
                      </a:r>
                      <a:endParaRPr lang="en-US" sz="2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2400" b="1">
                          <a:effectLst/>
                          <a:latin typeface="Times New Roman" panose="02020603050405020304" pitchFamily="18" charset="0"/>
                          <a:ea typeface="Times New Roman" panose="02020603050405020304" pitchFamily="18" charset="0"/>
                        </a:rPr>
                        <a:t>Trong đó:</a:t>
                      </a:r>
                      <a:br>
                        <a:rPr lang="en-US" sz="2400" b="1">
                          <a:effectLst/>
                          <a:latin typeface="Times New Roman" panose="02020603050405020304" pitchFamily="18" charset="0"/>
                          <a:ea typeface="Times New Roman" panose="02020603050405020304" pitchFamily="18" charset="0"/>
                        </a:rPr>
                      </a:br>
                      <a:r>
                        <a:rPr lang="en-US" sz="2400" b="1">
                          <a:effectLst/>
                          <a:latin typeface="Times New Roman" panose="02020603050405020304" pitchFamily="18" charset="0"/>
                          <a:ea typeface="Times New Roman" panose="02020603050405020304" pitchFamily="18" charset="0"/>
                        </a:rPr>
                        <a:t> dự án </a:t>
                      </a:r>
                      <a:br>
                        <a:rPr lang="en-US" sz="2400" b="1">
                          <a:effectLst/>
                          <a:latin typeface="Times New Roman" panose="02020603050405020304" pitchFamily="18" charset="0"/>
                          <a:ea typeface="Times New Roman" panose="02020603050405020304" pitchFamily="18" charset="0"/>
                        </a:rPr>
                      </a:br>
                      <a:r>
                        <a:rPr lang="en-US" sz="2400" b="1">
                          <a:effectLst/>
                          <a:latin typeface="Times New Roman" panose="02020603050405020304" pitchFamily="18" charset="0"/>
                          <a:ea typeface="Times New Roman" panose="02020603050405020304" pitchFamily="18" charset="0"/>
                        </a:rPr>
                        <a:t>trọng điểm</a:t>
                      </a:r>
                      <a:endParaRPr lang="en-US" sz="2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2400" b="1">
                          <a:effectLst/>
                          <a:latin typeface="Times New Roman" panose="02020603050405020304" pitchFamily="18" charset="0"/>
                          <a:ea typeface="Times New Roman" panose="02020603050405020304" pitchFamily="18" charset="0"/>
                        </a:rPr>
                        <a:t>Tổng vốn đầu tư (tỷ đồng)</a:t>
                      </a:r>
                      <a:endParaRPr lang="en-US" sz="2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4199044915"/>
                  </a:ext>
                </a:extLst>
              </a:tr>
              <a:tr h="906011">
                <a:tc>
                  <a:txBody>
                    <a:bodyPr/>
                    <a:lstStyle/>
                    <a:p>
                      <a:pPr algn="ctr"/>
                      <a:r>
                        <a:rPr lang="en-US" sz="2400" b="1">
                          <a:effectLst/>
                          <a:latin typeface="Times New Roman" panose="02020603050405020304" pitchFamily="18" charset="0"/>
                          <a:ea typeface="Times New Roman" panose="02020603050405020304" pitchFamily="18" charset="0"/>
                        </a:rPr>
                        <a:t>Tổng cộng</a:t>
                      </a:r>
                      <a:endParaRPr lang="en-US" sz="2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2400" b="1">
                          <a:effectLst/>
                          <a:latin typeface="Times New Roman" panose="02020603050405020304" pitchFamily="18" charset="0"/>
                          <a:ea typeface="Times New Roman" panose="02020603050405020304" pitchFamily="18" charset="0"/>
                        </a:rPr>
                        <a:t>41</a:t>
                      </a:r>
                      <a:endParaRPr lang="en-US" sz="2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2400" b="1">
                          <a:effectLst/>
                          <a:latin typeface="Times New Roman" panose="02020603050405020304" pitchFamily="18" charset="0"/>
                          <a:ea typeface="Times New Roman" panose="02020603050405020304" pitchFamily="18" charset="0"/>
                        </a:rPr>
                        <a:t>4.342</a:t>
                      </a:r>
                      <a:endParaRPr lang="en-US" sz="2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2400" b="1">
                          <a:effectLst/>
                          <a:latin typeface="Times New Roman" panose="02020603050405020304" pitchFamily="18" charset="0"/>
                          <a:ea typeface="Times New Roman" panose="02020603050405020304" pitchFamily="18" charset="0"/>
                        </a:rPr>
                        <a:t>8</a:t>
                      </a:r>
                      <a:endParaRPr lang="en-US" sz="2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2400" b="1">
                          <a:effectLst/>
                          <a:latin typeface="Times New Roman" panose="02020603050405020304" pitchFamily="18" charset="0"/>
                          <a:ea typeface="Times New Roman" panose="02020603050405020304" pitchFamily="18" charset="0"/>
                        </a:rPr>
                        <a:t>3.593</a:t>
                      </a:r>
                      <a:endParaRPr lang="en-US" sz="2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298595406"/>
                  </a:ext>
                </a:extLst>
              </a:tr>
              <a:tr h="307884">
                <a:tc>
                  <a:txBody>
                    <a:bodyPr/>
                    <a:lstStyle/>
                    <a:p>
                      <a:pPr algn="ctr"/>
                      <a:r>
                        <a:rPr lang="en-US" sz="2400">
                          <a:effectLst/>
                          <a:latin typeface="Times New Roman" panose="02020603050405020304" pitchFamily="18" charset="0"/>
                          <a:ea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2400">
                          <a:effectLst/>
                          <a:latin typeface="Times New Roman" panose="02020603050405020304" pitchFamily="18" charset="0"/>
                          <a:ea typeface="Times New Roman" panose="02020603050405020304" pitchFamily="18" charset="0"/>
                        </a:rPr>
                        <a:t>06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2400">
                          <a:effectLst/>
                          <a:latin typeface="Times New Roman" panose="02020603050405020304" pitchFamily="18" charset="0"/>
                          <a:ea typeface="Times New Roman" panose="02020603050405020304" pitchFamily="18" charset="0"/>
                        </a:rPr>
                        <a:t>906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2400">
                          <a:effectLst/>
                          <a:latin typeface="Times New Roman" panose="02020603050405020304" pitchFamily="18" charset="0"/>
                          <a:ea typeface="Times New Roman" panose="02020603050405020304" pitchFamily="18" charset="0"/>
                        </a:rPr>
                        <a:t>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2400">
                          <a:effectLst/>
                          <a:latin typeface="Times New Roman" panose="02020603050405020304" pitchFamily="18" charset="0"/>
                          <a:ea typeface="Times New Roman" panose="02020603050405020304" pitchFamily="18" charset="0"/>
                        </a:rPr>
                        <a:t>853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54202973"/>
                  </a:ext>
                </a:extLst>
              </a:tr>
              <a:tr h="307884">
                <a:tc>
                  <a:txBody>
                    <a:bodyPr/>
                    <a:lstStyle/>
                    <a:p>
                      <a:pPr algn="ctr"/>
                      <a:r>
                        <a:rPr lang="en-US" sz="2400">
                          <a:effectLst/>
                          <a:latin typeface="Times New Roman" panose="02020603050405020304" pitchFamily="18" charset="0"/>
                          <a:ea typeface="Times New Roman" panose="02020603050405020304" pitchFamily="18"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2400">
                          <a:effectLst/>
                          <a:latin typeface="Times New Roman" panose="02020603050405020304" pitchFamily="18" charset="0"/>
                          <a:ea typeface="Times New Roman" panose="02020603050405020304" pitchFamily="18" charset="0"/>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2400">
                          <a:effectLst/>
                          <a:latin typeface="Times New Roman" panose="02020603050405020304" pitchFamily="18" charset="0"/>
                          <a:ea typeface="Times New Roman" panose="02020603050405020304" pitchFamily="18" charset="0"/>
                        </a:rPr>
                        <a:t>1.437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2400">
                          <a:effectLst/>
                          <a:latin typeface="Times New Roman" panose="02020603050405020304" pitchFamily="18" charset="0"/>
                          <a:ea typeface="Times New Roman" panose="02020603050405020304" pitchFamily="18" charset="0"/>
                        </a:rPr>
                        <a:t>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2400">
                          <a:effectLst/>
                          <a:latin typeface="Times New Roman" panose="02020603050405020304" pitchFamily="18" charset="0"/>
                          <a:ea typeface="Times New Roman" panose="02020603050405020304" pitchFamily="18" charset="0"/>
                        </a:rPr>
                        <a:t>1.130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207442538"/>
                  </a:ext>
                </a:extLst>
              </a:tr>
              <a:tr h="307884">
                <a:tc>
                  <a:txBody>
                    <a:bodyPr/>
                    <a:lstStyle/>
                    <a:p>
                      <a:pPr algn="ctr"/>
                      <a:r>
                        <a:rPr lang="en-US" sz="2400">
                          <a:effectLst/>
                          <a:latin typeface="Times New Roman" panose="02020603050405020304" pitchFamily="18" charset="0"/>
                          <a:ea typeface="Times New Roman" panose="02020603050405020304" pitchFamily="18"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2400">
                          <a:effectLst/>
                          <a:latin typeface="Times New Roman" panose="02020603050405020304" pitchFamily="18" charset="0"/>
                          <a:ea typeface="Times New Roman" panose="02020603050405020304" pitchFamily="18" charset="0"/>
                        </a:rPr>
                        <a:t>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2400">
                          <a:effectLst/>
                          <a:latin typeface="Times New Roman" panose="02020603050405020304" pitchFamily="18" charset="0"/>
                          <a:ea typeface="Times New Roman" panose="02020603050405020304" pitchFamily="18" charset="0"/>
                        </a:rPr>
                        <a:t>1.999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2400">
                          <a:effectLst/>
                          <a:latin typeface="Times New Roman" panose="02020603050405020304" pitchFamily="18" charset="0"/>
                          <a:ea typeface="Times New Roman" panose="02020603050405020304" pitchFamily="18" charset="0"/>
                        </a:rPr>
                        <a:t>04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2400">
                          <a:effectLst/>
                          <a:latin typeface="Times New Roman" panose="02020603050405020304" pitchFamily="18" charset="0"/>
                          <a:ea typeface="Times New Roman" panose="02020603050405020304" pitchFamily="18" charset="0"/>
                        </a:rPr>
                        <a:t>1.610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4191378466"/>
                  </a:ext>
                </a:extLst>
              </a:tr>
            </a:tbl>
          </a:graphicData>
        </a:graphic>
      </p:graphicFrame>
      <p:sp>
        <p:nvSpPr>
          <p:cNvPr id="4" name="TextBox 3">
            <a:extLst>
              <a:ext uri="{FF2B5EF4-FFF2-40B4-BE49-F238E27FC236}">
                <a16:creationId xmlns="" xmlns:a16="http://schemas.microsoft.com/office/drawing/2014/main" id="{536C4F66-95B1-6BD0-E2FD-44FD5F2EEF02}"/>
              </a:ext>
            </a:extLst>
          </p:cNvPr>
          <p:cNvSpPr txBox="1"/>
          <p:nvPr/>
        </p:nvSpPr>
        <p:spPr>
          <a:xfrm>
            <a:off x="160958" y="1229617"/>
            <a:ext cx="5868366" cy="3046988"/>
          </a:xfrm>
          <a:prstGeom prst="rect">
            <a:avLst/>
          </a:prstGeom>
          <a:noFill/>
        </p:spPr>
        <p:txBody>
          <a:bodyPr wrap="square">
            <a:spAutoFit/>
          </a:bodyPr>
          <a:lstStyle/>
          <a:p>
            <a:pPr marL="342900" indent="-342900">
              <a:buFont typeface="Wingdings" panose="05000000000000000000" pitchFamily="2" charset="2"/>
              <a:buChar char="Ø"/>
            </a:pPr>
            <a:r>
              <a:rPr lang="vi-VN" sz="2400" b="0" i="1" kern="1200">
                <a:solidFill>
                  <a:schemeClr val="dk1"/>
                </a:solidFill>
                <a:effectLst/>
                <a:latin typeface="Times New Roman" panose="02020603050405020304" pitchFamily="18" charset="0"/>
                <a:ea typeface="+mn-ea"/>
                <a:cs typeface="Times New Roman" panose="02020603050405020304" pitchFamily="18" charset="0"/>
              </a:rPr>
              <a:t>Về dự án sản xuất công nghiệp đi vào hoạt động</a:t>
            </a:r>
            <a:r>
              <a:rPr lang="vi-VN" sz="2400" b="0" kern="1200">
                <a:solidFill>
                  <a:schemeClr val="dk1"/>
                </a:solidFill>
                <a:effectLst/>
                <a:latin typeface="Times New Roman" panose="02020603050405020304" pitchFamily="18" charset="0"/>
                <a:ea typeface="+mn-ea"/>
                <a:cs typeface="Times New Roman" panose="02020603050405020304" pitchFamily="18" charset="0"/>
              </a:rPr>
              <a:t>: Trong năm 2024, dự kiến trên địa bàn tỉnh có 64 dự án sản xuất công nghiệp đi vào hoạt động. Tính chung trong 9 tháng đầu năm 2024, trên địa bàn tỉnh có 41 dự án đi vào hoạt động với tổng vốn đầu tư là 4.342 tỷ đồng</a:t>
            </a:r>
            <a:r>
              <a:rPr lang="vi-VN" sz="2400">
                <a:solidFill>
                  <a:schemeClr val="dk1"/>
                </a:solidFill>
                <a:latin typeface="Times New Roman" panose="02020603050405020304" pitchFamily="18" charset="0"/>
                <a:cs typeface="Times New Roman" panose="02020603050405020304" pitchFamily="18" charset="0"/>
              </a:rPr>
              <a:t>; </a:t>
            </a:r>
            <a:r>
              <a:rPr lang="en-US" sz="2400">
                <a:effectLst/>
                <a:latin typeface="Times New Roman" panose="02020603050405020304" pitchFamily="18" charset="0"/>
                <a:ea typeface="Times New Roman" panose="02020603050405020304" pitchFamily="18" charset="0"/>
              </a:rPr>
              <a:t>trong đó, có 8 dự án trọng điểm với tổng vốn đầu tư 3.593 tỷ đồng.</a:t>
            </a:r>
            <a:endParaRPr lang="en-US" sz="2400"/>
          </a:p>
        </p:txBody>
      </p:sp>
    </p:spTree>
    <p:extLst>
      <p:ext uri="{BB962C8B-B14F-4D97-AF65-F5344CB8AC3E}">
        <p14:creationId xmlns:p14="http://schemas.microsoft.com/office/powerpoint/2010/main" val="3998300180"/>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 xmlns:a16="http://schemas.microsoft.com/office/drawing/2014/main" id="{B5E5335D-2EED-82AF-3A59-FAE8BB94EAE1}"/>
              </a:ext>
            </a:extLst>
          </p:cNvPr>
          <p:cNvGraphicFramePr>
            <a:graphicFrameLocks noGrp="1"/>
          </p:cNvGraphicFramePr>
          <p:nvPr>
            <p:extLst>
              <p:ext uri="{D42A27DB-BD31-4B8C-83A1-F6EECF244321}">
                <p14:modId xmlns:p14="http://schemas.microsoft.com/office/powerpoint/2010/main" val="4007952685"/>
              </p:ext>
            </p:extLst>
          </p:nvPr>
        </p:nvGraphicFramePr>
        <p:xfrm>
          <a:off x="488424" y="1579940"/>
          <a:ext cx="5859480" cy="1996440"/>
        </p:xfrm>
        <a:graphic>
          <a:graphicData uri="http://schemas.openxmlformats.org/drawingml/2006/table">
            <a:tbl>
              <a:tblPr firstRow="1" bandRow="1"/>
              <a:tblGrid>
                <a:gridCol w="5859480">
                  <a:extLst>
                    <a:ext uri="{9D8B030D-6E8A-4147-A177-3AD203B41FA5}">
                      <a16:colId xmlns="" xmlns:a16="http://schemas.microsoft.com/office/drawing/2014/main" val="3655493598"/>
                    </a:ext>
                  </a:extLst>
                </a:gridCol>
              </a:tblGrid>
              <a:tr h="3789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vi-VN" sz="2000" b="0" kern="1200">
                          <a:solidFill>
                            <a:schemeClr val="dk1"/>
                          </a:solidFill>
                          <a:effectLst/>
                          <a:latin typeface="Arial" panose="020B0604020202020204" pitchFamily="34" charset="0"/>
                          <a:ea typeface="+mn-ea"/>
                          <a:cs typeface="Arial" panose="020B0604020202020204" pitchFamily="34" charset="0"/>
                        </a:rPr>
                        <a:t> C</a:t>
                      </a:r>
                      <a:r>
                        <a:rPr lang="de-DE" sz="2000" b="0" kern="1200">
                          <a:solidFill>
                            <a:schemeClr val="dk1"/>
                          </a:solidFill>
                          <a:effectLst/>
                          <a:latin typeface="Arial" panose="020B0604020202020204" pitchFamily="34" charset="0"/>
                          <a:ea typeface="+mn-ea"/>
                          <a:cs typeface="Arial" panose="020B0604020202020204" pitchFamily="34" charset="0"/>
                        </a:rPr>
                        <a:t>ông tác quy hoạch, chỉnh trang đô thị, xây dựng các khu dân cư, nhà ở xã hội tiếp tục được quan tâm thực hiện</a:t>
                      </a:r>
                      <a:r>
                        <a:rPr lang="vi-VN" sz="2000" b="0" kern="1200">
                          <a:solidFill>
                            <a:schemeClr val="dk1"/>
                          </a:solidFill>
                          <a:effectLst/>
                          <a:latin typeface="Arial" panose="020B0604020202020204" pitchFamily="34" charset="0"/>
                          <a:ea typeface="+mn-ea"/>
                          <a:cs typeface="Arial" panose="020B0604020202020204" pitchFamily="34" charset="0"/>
                        </a:rPr>
                        <a:t>.</a:t>
                      </a:r>
                      <a:endParaRPr lang="en-US" sz="2000" b="0" kern="1200">
                        <a:solidFill>
                          <a:schemeClr val="dk1"/>
                        </a:solidFill>
                        <a:effectLst/>
                        <a:latin typeface="Arial" panose="020B0604020202020204" pitchFamily="34" charset="0"/>
                        <a:ea typeface="+mn-ea"/>
                        <a:cs typeface="Arial" panose="020B0604020202020204" pitchFamily="34" charset="0"/>
                      </a:endParaRP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en-US" sz="2000" b="0" kern="1200">
                          <a:solidFill>
                            <a:schemeClr val="dk1"/>
                          </a:solidFill>
                          <a:effectLst/>
                          <a:latin typeface="Arial" panose="020B0604020202020204" pitchFamily="34" charset="0"/>
                          <a:ea typeface="+mn-ea"/>
                          <a:cs typeface="Arial" panose="020B0604020202020204" pitchFamily="34" charset="0"/>
                        </a:rPr>
                        <a:t> Trong 9 tháng đầu năm có 622 căn hộ nhà ở xã hội hoàn thành, đạt tỷ lệ 44,43% kế hoạch năm (Kế hoạch cả năm 1.400 căn)</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169022959"/>
                  </a:ext>
                </a:extLst>
              </a:tr>
            </a:tbl>
          </a:graphicData>
        </a:graphic>
      </p:graphicFrame>
      <p:sp>
        <p:nvSpPr>
          <p:cNvPr id="6" name="TextBox 5">
            <a:extLst>
              <a:ext uri="{FF2B5EF4-FFF2-40B4-BE49-F238E27FC236}">
                <a16:creationId xmlns="" xmlns:a16="http://schemas.microsoft.com/office/drawing/2014/main" id="{93EF2A67-E697-52DD-6F39-0BAEA5AC34EE}"/>
              </a:ext>
            </a:extLst>
          </p:cNvPr>
          <p:cNvSpPr txBox="1"/>
          <p:nvPr/>
        </p:nvSpPr>
        <p:spPr>
          <a:xfrm>
            <a:off x="720565" y="326899"/>
            <a:ext cx="4672668" cy="461665"/>
          </a:xfrm>
          <a:prstGeom prst="rect">
            <a:avLst/>
          </a:prstGeom>
          <a:noFill/>
        </p:spPr>
        <p:txBody>
          <a:bodyPr wrap="square">
            <a:spAutoFit/>
          </a:bodyPr>
          <a:lstStyle/>
          <a:p>
            <a:pPr>
              <a:lnSpc>
                <a:spcPct val="100000"/>
              </a:lnSpc>
            </a:pPr>
            <a:r>
              <a:rPr lang="vi-VN" sz="2400" b="1">
                <a:latin typeface="Arial" panose="020B0604020202020204" pitchFamily="34" charset="0"/>
                <a:cs typeface="Arial" panose="020B0604020202020204" pitchFamily="34" charset="0"/>
              </a:rPr>
              <a:t>2. Công nghiệp – xây dựng</a:t>
            </a:r>
          </a:p>
        </p:txBody>
      </p:sp>
      <p:sp>
        <p:nvSpPr>
          <p:cNvPr id="10" name="TextBox 9">
            <a:extLst>
              <a:ext uri="{FF2B5EF4-FFF2-40B4-BE49-F238E27FC236}">
                <a16:creationId xmlns="" xmlns:a16="http://schemas.microsoft.com/office/drawing/2014/main" id="{25C96158-722F-D4BE-94A7-161452760777}"/>
              </a:ext>
            </a:extLst>
          </p:cNvPr>
          <p:cNvSpPr txBox="1"/>
          <p:nvPr/>
        </p:nvSpPr>
        <p:spPr>
          <a:xfrm>
            <a:off x="1334359" y="801117"/>
            <a:ext cx="2247740" cy="461665"/>
          </a:xfrm>
          <a:prstGeom prst="rect">
            <a:avLst/>
          </a:prstGeom>
          <a:noFill/>
        </p:spPr>
        <p:txBody>
          <a:bodyPr wrap="square">
            <a:spAutoFit/>
          </a:bodyPr>
          <a:lstStyle/>
          <a:p>
            <a:pPr>
              <a:lnSpc>
                <a:spcPct val="100000"/>
              </a:lnSpc>
            </a:pPr>
            <a:r>
              <a:rPr lang="vi-VN" sz="2400" b="1" dirty="0">
                <a:latin typeface="Arial" panose="020B0604020202020204" pitchFamily="34" charset="0"/>
                <a:cs typeface="Arial" panose="020B0604020202020204" pitchFamily="34" charset="0"/>
              </a:rPr>
              <a:t>2.2. Xây dựng</a:t>
            </a:r>
          </a:p>
        </p:txBody>
      </p:sp>
      <p:pic>
        <p:nvPicPr>
          <p:cNvPr id="4" name="Picture 3" descr="An aerial view of a road&#10;&#10;Description automatically generated">
            <a:extLst>
              <a:ext uri="{FF2B5EF4-FFF2-40B4-BE49-F238E27FC236}">
                <a16:creationId xmlns="" xmlns:a16="http://schemas.microsoft.com/office/drawing/2014/main" id="{473B1434-00EE-10B0-62E8-8E8262E73F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2862" y="646056"/>
            <a:ext cx="4672668" cy="2642430"/>
          </a:xfrm>
          <a:prstGeom prst="rect">
            <a:avLst/>
          </a:prstGeom>
        </p:spPr>
      </p:pic>
      <p:pic>
        <p:nvPicPr>
          <p:cNvPr id="2" name="Picture 1">
            <a:extLst>
              <a:ext uri="{FF2B5EF4-FFF2-40B4-BE49-F238E27FC236}">
                <a16:creationId xmlns="" xmlns:a16="http://schemas.microsoft.com/office/drawing/2014/main" id="{F7E3A9DD-BA1D-FBDE-63BF-51A9253890F3}"/>
              </a:ext>
            </a:extLst>
          </p:cNvPr>
          <p:cNvPicPr>
            <a:picLocks noChangeAspect="1"/>
          </p:cNvPicPr>
          <p:nvPr/>
        </p:nvPicPr>
        <p:blipFill>
          <a:blip r:embed="rId3"/>
          <a:stretch>
            <a:fillRect/>
          </a:stretch>
        </p:blipFill>
        <p:spPr>
          <a:xfrm>
            <a:off x="6962862" y="3504501"/>
            <a:ext cx="4672668" cy="3163516"/>
          </a:xfrm>
          <a:prstGeom prst="rect">
            <a:avLst/>
          </a:prstGeom>
        </p:spPr>
      </p:pic>
    </p:spTree>
    <p:extLst>
      <p:ext uri="{BB962C8B-B14F-4D97-AF65-F5344CB8AC3E}">
        <p14:creationId xmlns:p14="http://schemas.microsoft.com/office/powerpoint/2010/main" val="293803616"/>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1CB0CB7C-2336-84B1-57C9-3361036915F6}"/>
              </a:ext>
            </a:extLst>
          </p:cNvPr>
          <p:cNvSpPr txBox="1"/>
          <p:nvPr/>
        </p:nvSpPr>
        <p:spPr>
          <a:xfrm>
            <a:off x="694611" y="272372"/>
            <a:ext cx="6796060" cy="461665"/>
          </a:xfrm>
          <a:prstGeom prst="rect">
            <a:avLst/>
          </a:prstGeom>
          <a:noFill/>
        </p:spPr>
        <p:txBody>
          <a:bodyPr wrap="square">
            <a:spAutoFit/>
          </a:bodyPr>
          <a:lstStyle/>
          <a:p>
            <a:pPr>
              <a:lnSpc>
                <a:spcPct val="100000"/>
              </a:lnSpc>
            </a:pPr>
            <a:r>
              <a:rPr lang="vi-VN" sz="2400" b="1">
                <a:latin typeface="Arial" panose="020B0604020202020204" pitchFamily="34" charset="0"/>
                <a:cs typeface="Arial" panose="020B0604020202020204" pitchFamily="34" charset="0"/>
              </a:rPr>
              <a:t>3. </a:t>
            </a:r>
            <a:r>
              <a:rPr lang="en-US" sz="2400" b="1" spc="-20">
                <a:solidFill>
                  <a:srgbClr val="100717"/>
                </a:solidFill>
                <a:latin typeface="Arial" panose="020B0604020202020204" pitchFamily="34" charset="0"/>
                <a:cs typeface="Arial" panose="020B0604020202020204" pitchFamily="34" charset="0"/>
              </a:rPr>
              <a:t>Thương mại, dịch vụ, du lịch, tài chính</a:t>
            </a:r>
            <a:endParaRPr lang="vi-VN" sz="2400" b="1">
              <a:latin typeface="Arial" panose="020B0604020202020204" pitchFamily="34" charset="0"/>
              <a:cs typeface="Arial" panose="020B0604020202020204" pitchFamily="34" charset="0"/>
            </a:endParaRPr>
          </a:p>
        </p:txBody>
      </p:sp>
      <p:sp>
        <p:nvSpPr>
          <p:cNvPr id="7" name="TextBox 6">
            <a:extLst>
              <a:ext uri="{FF2B5EF4-FFF2-40B4-BE49-F238E27FC236}">
                <a16:creationId xmlns="" xmlns:a16="http://schemas.microsoft.com/office/drawing/2014/main" id="{C04F4D96-45AD-953D-5897-218BC956CD36}"/>
              </a:ext>
            </a:extLst>
          </p:cNvPr>
          <p:cNvSpPr txBox="1"/>
          <p:nvPr/>
        </p:nvSpPr>
        <p:spPr>
          <a:xfrm>
            <a:off x="1321863" y="691210"/>
            <a:ext cx="6796060" cy="461665"/>
          </a:xfrm>
          <a:prstGeom prst="rect">
            <a:avLst/>
          </a:prstGeom>
          <a:noFill/>
        </p:spPr>
        <p:txBody>
          <a:bodyPr wrap="square">
            <a:spAutoFit/>
          </a:bodyPr>
          <a:lstStyle/>
          <a:p>
            <a:pPr>
              <a:lnSpc>
                <a:spcPct val="100000"/>
              </a:lnSpc>
            </a:pPr>
            <a:r>
              <a:rPr lang="vi-VN" sz="2400" b="1">
                <a:latin typeface="Arial" panose="020B0604020202020204" pitchFamily="34" charset="0"/>
                <a:cs typeface="Arial" panose="020B0604020202020204" pitchFamily="34" charset="0"/>
              </a:rPr>
              <a:t>3.1. </a:t>
            </a:r>
            <a:r>
              <a:rPr lang="en-US" sz="2400" b="1" spc="-20" dirty="0" err="1">
                <a:solidFill>
                  <a:srgbClr val="100717"/>
                </a:solidFill>
                <a:latin typeface="Arial" panose="020B0604020202020204" pitchFamily="34" charset="0"/>
                <a:cs typeface="Arial" panose="020B0604020202020204" pitchFamily="34" charset="0"/>
              </a:rPr>
              <a:t>Thương</a:t>
            </a:r>
            <a:r>
              <a:rPr lang="en-US" sz="2400" b="1" spc="-20" dirty="0">
                <a:solidFill>
                  <a:srgbClr val="100717"/>
                </a:solidFill>
                <a:latin typeface="Arial" panose="020B0604020202020204" pitchFamily="34" charset="0"/>
                <a:cs typeface="Arial" panose="020B0604020202020204" pitchFamily="34" charset="0"/>
              </a:rPr>
              <a:t> </a:t>
            </a:r>
            <a:r>
              <a:rPr lang="en-US" sz="2400" b="1" spc="-20" dirty="0" err="1">
                <a:solidFill>
                  <a:srgbClr val="100717"/>
                </a:solidFill>
                <a:latin typeface="Arial" panose="020B0604020202020204" pitchFamily="34" charset="0"/>
                <a:cs typeface="Arial" panose="020B0604020202020204" pitchFamily="34" charset="0"/>
              </a:rPr>
              <a:t>mại</a:t>
            </a:r>
            <a:r>
              <a:rPr lang="en-US" sz="2400" b="1" spc="-20" dirty="0">
                <a:solidFill>
                  <a:srgbClr val="100717"/>
                </a:solidFill>
                <a:latin typeface="Arial" panose="020B0604020202020204" pitchFamily="34" charset="0"/>
                <a:cs typeface="Arial" panose="020B0604020202020204" pitchFamily="34" charset="0"/>
              </a:rPr>
              <a:t>, </a:t>
            </a:r>
            <a:r>
              <a:rPr lang="en-US" sz="2400" b="1" spc="-20" dirty="0" err="1">
                <a:solidFill>
                  <a:srgbClr val="100717"/>
                </a:solidFill>
                <a:latin typeface="Arial" panose="020B0604020202020204" pitchFamily="34" charset="0"/>
                <a:cs typeface="Arial" panose="020B0604020202020204" pitchFamily="34" charset="0"/>
              </a:rPr>
              <a:t>dịch</a:t>
            </a:r>
            <a:r>
              <a:rPr lang="en-US" sz="2400" b="1" spc="-20" dirty="0">
                <a:solidFill>
                  <a:srgbClr val="100717"/>
                </a:solidFill>
                <a:latin typeface="Arial" panose="020B0604020202020204" pitchFamily="34" charset="0"/>
                <a:cs typeface="Arial" panose="020B0604020202020204" pitchFamily="34" charset="0"/>
              </a:rPr>
              <a:t> </a:t>
            </a:r>
            <a:r>
              <a:rPr lang="en-US" sz="2400" b="1" spc="-20" dirty="0" err="1">
                <a:solidFill>
                  <a:srgbClr val="100717"/>
                </a:solidFill>
                <a:latin typeface="Arial" panose="020B0604020202020204" pitchFamily="34" charset="0"/>
                <a:cs typeface="Arial" panose="020B0604020202020204" pitchFamily="34" charset="0"/>
              </a:rPr>
              <a:t>vụ</a:t>
            </a:r>
            <a:endParaRPr lang="vi-VN" sz="2400" b="1" dirty="0">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 xmlns:a16="http://schemas.microsoft.com/office/drawing/2014/main" id="{0B2274AF-63B0-4ECE-D2AB-7AE7B50BCD17}"/>
              </a:ext>
            </a:extLst>
          </p:cNvPr>
          <p:cNvGraphicFramePr>
            <a:graphicFrameLocks noGrp="1"/>
          </p:cNvGraphicFramePr>
          <p:nvPr>
            <p:extLst>
              <p:ext uri="{D42A27DB-BD31-4B8C-83A1-F6EECF244321}">
                <p14:modId xmlns:p14="http://schemas.microsoft.com/office/powerpoint/2010/main" val="709254479"/>
              </p:ext>
            </p:extLst>
          </p:nvPr>
        </p:nvGraphicFramePr>
        <p:xfrm>
          <a:off x="200404" y="1310640"/>
          <a:ext cx="6294399" cy="5547360"/>
        </p:xfrm>
        <a:graphic>
          <a:graphicData uri="http://schemas.openxmlformats.org/drawingml/2006/table">
            <a:tbl>
              <a:tblPr firstRow="1" bandRow="1"/>
              <a:tblGrid>
                <a:gridCol w="6294399">
                  <a:extLst>
                    <a:ext uri="{9D8B030D-6E8A-4147-A177-3AD203B41FA5}">
                      <a16:colId xmlns="" xmlns:a16="http://schemas.microsoft.com/office/drawing/2014/main" val="3655493598"/>
                    </a:ext>
                  </a:extLst>
                </a:gridCol>
              </a:tblGrid>
              <a:tr h="141587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en-US" sz="2600" b="0" kern="1200">
                          <a:solidFill>
                            <a:schemeClr val="dk1"/>
                          </a:solidFill>
                          <a:effectLst/>
                          <a:latin typeface="Arial" panose="020B0604020202020204" pitchFamily="34" charset="0"/>
                          <a:ea typeface="+mn-ea"/>
                          <a:cs typeface="Arial" panose="020B0604020202020204" pitchFamily="34" charset="0"/>
                        </a:rPr>
                        <a:t>Thị </a:t>
                      </a:r>
                      <a:r>
                        <a:rPr lang="en-US" sz="2600" b="0" kern="1200" dirty="0" err="1">
                          <a:solidFill>
                            <a:schemeClr val="dk1"/>
                          </a:solidFill>
                          <a:effectLst/>
                          <a:latin typeface="Arial" panose="020B0604020202020204" pitchFamily="34" charset="0"/>
                          <a:ea typeface="+mn-ea"/>
                          <a:cs typeface="Arial" panose="020B0604020202020204" pitchFamily="34" charset="0"/>
                        </a:rPr>
                        <a:t>trường</a:t>
                      </a:r>
                      <a:r>
                        <a:rPr lang="en-US" sz="2600" b="0" kern="1200" dirty="0">
                          <a:solidFill>
                            <a:schemeClr val="dk1"/>
                          </a:solidFill>
                          <a:effectLst/>
                          <a:latin typeface="Arial" panose="020B0604020202020204" pitchFamily="34" charset="0"/>
                          <a:ea typeface="+mn-ea"/>
                          <a:cs typeface="Arial" panose="020B0604020202020204" pitchFamily="34" charset="0"/>
                        </a:rPr>
                        <a:t> </a:t>
                      </a:r>
                      <a:r>
                        <a:rPr lang="en-US" sz="2600" b="0" kern="1200" dirty="0" err="1">
                          <a:solidFill>
                            <a:schemeClr val="dk1"/>
                          </a:solidFill>
                          <a:effectLst/>
                          <a:latin typeface="Arial" panose="020B0604020202020204" pitchFamily="34" charset="0"/>
                          <a:ea typeface="+mn-ea"/>
                          <a:cs typeface="Arial" panose="020B0604020202020204" pitchFamily="34" charset="0"/>
                        </a:rPr>
                        <a:t>hàng</a:t>
                      </a:r>
                      <a:r>
                        <a:rPr lang="en-US" sz="2600" b="0" kern="1200" dirty="0">
                          <a:solidFill>
                            <a:schemeClr val="dk1"/>
                          </a:solidFill>
                          <a:effectLst/>
                          <a:latin typeface="Arial" panose="020B0604020202020204" pitchFamily="34" charset="0"/>
                          <a:ea typeface="+mn-ea"/>
                          <a:cs typeface="Arial" panose="020B0604020202020204" pitchFamily="34" charset="0"/>
                        </a:rPr>
                        <a:t> </a:t>
                      </a:r>
                      <a:r>
                        <a:rPr lang="en-US" sz="2600" b="0" kern="1200" dirty="0" err="1">
                          <a:solidFill>
                            <a:schemeClr val="dk1"/>
                          </a:solidFill>
                          <a:effectLst/>
                          <a:latin typeface="Arial" panose="020B0604020202020204" pitchFamily="34" charset="0"/>
                          <a:ea typeface="+mn-ea"/>
                          <a:cs typeface="Arial" panose="020B0604020202020204" pitchFamily="34" charset="0"/>
                        </a:rPr>
                        <a:t>hóa</a:t>
                      </a:r>
                      <a:r>
                        <a:rPr lang="en-US" sz="2600" b="0" kern="1200" dirty="0">
                          <a:solidFill>
                            <a:schemeClr val="dk1"/>
                          </a:solidFill>
                          <a:effectLst/>
                          <a:latin typeface="Arial" panose="020B0604020202020204" pitchFamily="34" charset="0"/>
                          <a:ea typeface="+mn-ea"/>
                          <a:cs typeface="Arial" panose="020B0604020202020204" pitchFamily="34" charset="0"/>
                        </a:rPr>
                        <a:t> </a:t>
                      </a:r>
                      <a:r>
                        <a:rPr lang="en-US" sz="2600" b="0" kern="1200" dirty="0" err="1">
                          <a:solidFill>
                            <a:schemeClr val="dk1"/>
                          </a:solidFill>
                          <a:effectLst/>
                          <a:latin typeface="Arial" panose="020B0604020202020204" pitchFamily="34" charset="0"/>
                          <a:ea typeface="+mn-ea"/>
                          <a:cs typeface="Arial" panose="020B0604020202020204" pitchFamily="34" charset="0"/>
                        </a:rPr>
                        <a:t>phong</a:t>
                      </a:r>
                      <a:r>
                        <a:rPr lang="en-US" sz="2600" b="0" kern="1200" dirty="0">
                          <a:solidFill>
                            <a:schemeClr val="dk1"/>
                          </a:solidFill>
                          <a:effectLst/>
                          <a:latin typeface="Arial" panose="020B0604020202020204" pitchFamily="34" charset="0"/>
                          <a:ea typeface="+mn-ea"/>
                          <a:cs typeface="Arial" panose="020B0604020202020204" pitchFamily="34" charset="0"/>
                        </a:rPr>
                        <a:t> </a:t>
                      </a:r>
                      <a:r>
                        <a:rPr lang="en-US" sz="2600" b="0" kern="1200" dirty="0" err="1">
                          <a:solidFill>
                            <a:schemeClr val="dk1"/>
                          </a:solidFill>
                          <a:effectLst/>
                          <a:latin typeface="Arial" panose="020B0604020202020204" pitchFamily="34" charset="0"/>
                          <a:ea typeface="+mn-ea"/>
                          <a:cs typeface="Arial" panose="020B0604020202020204" pitchFamily="34" charset="0"/>
                        </a:rPr>
                        <a:t>phú</a:t>
                      </a:r>
                      <a:r>
                        <a:rPr lang="en-US" sz="2600" b="0" kern="1200" dirty="0">
                          <a:solidFill>
                            <a:schemeClr val="dk1"/>
                          </a:solidFill>
                          <a:effectLst/>
                          <a:latin typeface="Arial" panose="020B0604020202020204" pitchFamily="34" charset="0"/>
                          <a:ea typeface="+mn-ea"/>
                          <a:cs typeface="Arial" panose="020B0604020202020204" pitchFamily="34" charset="0"/>
                        </a:rPr>
                        <a:t>, </a:t>
                      </a:r>
                      <a:r>
                        <a:rPr lang="en-US" sz="2600" b="0" kern="1200" dirty="0" err="1">
                          <a:solidFill>
                            <a:schemeClr val="dk1"/>
                          </a:solidFill>
                          <a:effectLst/>
                          <a:latin typeface="Arial" panose="020B0604020202020204" pitchFamily="34" charset="0"/>
                          <a:ea typeface="+mn-ea"/>
                          <a:cs typeface="Arial" panose="020B0604020202020204" pitchFamily="34" charset="0"/>
                        </a:rPr>
                        <a:t>đa</a:t>
                      </a:r>
                      <a:r>
                        <a:rPr lang="en-US" sz="2600" b="0" kern="1200" dirty="0">
                          <a:solidFill>
                            <a:schemeClr val="dk1"/>
                          </a:solidFill>
                          <a:effectLst/>
                          <a:latin typeface="Arial" panose="020B0604020202020204" pitchFamily="34" charset="0"/>
                          <a:ea typeface="+mn-ea"/>
                          <a:cs typeface="Arial" panose="020B0604020202020204" pitchFamily="34" charset="0"/>
                        </a:rPr>
                        <a:t> </a:t>
                      </a:r>
                      <a:r>
                        <a:rPr lang="en-US" sz="2600" b="0" kern="1200" dirty="0" err="1">
                          <a:solidFill>
                            <a:schemeClr val="dk1"/>
                          </a:solidFill>
                          <a:effectLst/>
                          <a:latin typeface="Arial" panose="020B0604020202020204" pitchFamily="34" charset="0"/>
                          <a:ea typeface="+mn-ea"/>
                          <a:cs typeface="Arial" panose="020B0604020202020204" pitchFamily="34" charset="0"/>
                        </a:rPr>
                        <a:t>dạng</a:t>
                      </a:r>
                      <a:r>
                        <a:rPr lang="en-US" sz="2600" b="0" kern="1200" dirty="0">
                          <a:solidFill>
                            <a:schemeClr val="dk1"/>
                          </a:solidFill>
                          <a:effectLst/>
                          <a:latin typeface="Arial" panose="020B0604020202020204" pitchFamily="34" charset="0"/>
                          <a:ea typeface="+mn-ea"/>
                          <a:cs typeface="Arial" panose="020B0604020202020204" pitchFamily="34" charset="0"/>
                        </a:rPr>
                        <a:t>, </a:t>
                      </a:r>
                      <a:r>
                        <a:rPr lang="en-US" sz="2600" b="0" kern="1200" dirty="0" err="1">
                          <a:solidFill>
                            <a:schemeClr val="dk1"/>
                          </a:solidFill>
                          <a:effectLst/>
                          <a:latin typeface="Arial" panose="020B0604020202020204" pitchFamily="34" charset="0"/>
                          <a:ea typeface="+mn-ea"/>
                          <a:cs typeface="Arial" panose="020B0604020202020204" pitchFamily="34" charset="0"/>
                        </a:rPr>
                        <a:t>giá</a:t>
                      </a:r>
                      <a:r>
                        <a:rPr lang="en-US" sz="2600" b="0" kern="1200" dirty="0">
                          <a:solidFill>
                            <a:schemeClr val="dk1"/>
                          </a:solidFill>
                          <a:effectLst/>
                          <a:latin typeface="Arial" panose="020B0604020202020204" pitchFamily="34" charset="0"/>
                          <a:ea typeface="+mn-ea"/>
                          <a:cs typeface="Arial" panose="020B0604020202020204" pitchFamily="34" charset="0"/>
                        </a:rPr>
                        <a:t> </a:t>
                      </a:r>
                      <a:r>
                        <a:rPr lang="en-US" sz="2600" b="0" kern="1200" dirty="0" err="1">
                          <a:solidFill>
                            <a:schemeClr val="dk1"/>
                          </a:solidFill>
                          <a:effectLst/>
                          <a:latin typeface="Arial" panose="020B0604020202020204" pitchFamily="34" charset="0"/>
                          <a:ea typeface="+mn-ea"/>
                          <a:cs typeface="Arial" panose="020B0604020202020204" pitchFamily="34" charset="0"/>
                        </a:rPr>
                        <a:t>cả</a:t>
                      </a:r>
                      <a:r>
                        <a:rPr lang="en-US" sz="2600" b="0" kern="1200" dirty="0">
                          <a:solidFill>
                            <a:schemeClr val="dk1"/>
                          </a:solidFill>
                          <a:effectLst/>
                          <a:latin typeface="Arial" panose="020B0604020202020204" pitchFamily="34" charset="0"/>
                          <a:ea typeface="+mn-ea"/>
                          <a:cs typeface="Arial" panose="020B0604020202020204" pitchFamily="34" charset="0"/>
                        </a:rPr>
                        <a:t> </a:t>
                      </a:r>
                      <a:r>
                        <a:rPr lang="en-US" sz="2600" b="0" kern="1200" dirty="0" err="1">
                          <a:solidFill>
                            <a:schemeClr val="dk1"/>
                          </a:solidFill>
                          <a:effectLst/>
                          <a:latin typeface="Arial" panose="020B0604020202020204" pitchFamily="34" charset="0"/>
                          <a:ea typeface="+mn-ea"/>
                          <a:cs typeface="Arial" panose="020B0604020202020204" pitchFamily="34" charset="0"/>
                        </a:rPr>
                        <a:t>ổn</a:t>
                      </a:r>
                      <a:r>
                        <a:rPr lang="en-US" sz="2600" b="0" kern="1200" dirty="0">
                          <a:solidFill>
                            <a:schemeClr val="dk1"/>
                          </a:solidFill>
                          <a:effectLst/>
                          <a:latin typeface="Arial" panose="020B0604020202020204" pitchFamily="34" charset="0"/>
                          <a:ea typeface="+mn-ea"/>
                          <a:cs typeface="Arial" panose="020B0604020202020204" pitchFamily="34" charset="0"/>
                        </a:rPr>
                        <a:t> </a:t>
                      </a:r>
                      <a:r>
                        <a:rPr lang="en-US" sz="2600" b="0" kern="1200" dirty="0" err="1">
                          <a:solidFill>
                            <a:schemeClr val="dk1"/>
                          </a:solidFill>
                          <a:effectLst/>
                          <a:latin typeface="Arial" panose="020B0604020202020204" pitchFamily="34" charset="0"/>
                          <a:ea typeface="+mn-ea"/>
                          <a:cs typeface="Arial" panose="020B0604020202020204" pitchFamily="34" charset="0"/>
                        </a:rPr>
                        <a:t>định</a:t>
                      </a:r>
                      <a:r>
                        <a:rPr lang="en-US" sz="2600" b="0" kern="1200" dirty="0">
                          <a:solidFill>
                            <a:schemeClr val="dk1"/>
                          </a:solidFill>
                          <a:effectLst/>
                          <a:latin typeface="Arial" panose="020B0604020202020204" pitchFamily="34" charset="0"/>
                          <a:ea typeface="+mn-ea"/>
                          <a:cs typeface="Arial" panose="020B0604020202020204" pitchFamily="34" charset="0"/>
                        </a:rPr>
                        <a:t>, </a:t>
                      </a:r>
                      <a:r>
                        <a:rPr lang="en-US" sz="2600" b="0" kern="1200" dirty="0" err="1">
                          <a:solidFill>
                            <a:schemeClr val="dk1"/>
                          </a:solidFill>
                          <a:effectLst/>
                          <a:latin typeface="Arial" panose="020B0604020202020204" pitchFamily="34" charset="0"/>
                          <a:ea typeface="+mn-ea"/>
                          <a:cs typeface="Arial" panose="020B0604020202020204" pitchFamily="34" charset="0"/>
                        </a:rPr>
                        <a:t>đáp</a:t>
                      </a:r>
                      <a:r>
                        <a:rPr lang="en-US" sz="2600" b="0" kern="1200" dirty="0">
                          <a:solidFill>
                            <a:schemeClr val="dk1"/>
                          </a:solidFill>
                          <a:effectLst/>
                          <a:latin typeface="Arial" panose="020B0604020202020204" pitchFamily="34" charset="0"/>
                          <a:ea typeface="+mn-ea"/>
                          <a:cs typeface="Arial" panose="020B0604020202020204" pitchFamily="34" charset="0"/>
                        </a:rPr>
                        <a:t> </a:t>
                      </a:r>
                      <a:r>
                        <a:rPr lang="en-US" sz="2600" b="0" kern="1200" dirty="0" err="1">
                          <a:solidFill>
                            <a:schemeClr val="dk1"/>
                          </a:solidFill>
                          <a:effectLst/>
                          <a:latin typeface="Arial" panose="020B0604020202020204" pitchFamily="34" charset="0"/>
                          <a:ea typeface="+mn-ea"/>
                          <a:cs typeface="Arial" panose="020B0604020202020204" pitchFamily="34" charset="0"/>
                        </a:rPr>
                        <a:t>ứng</a:t>
                      </a:r>
                      <a:r>
                        <a:rPr lang="en-US" sz="2600" b="0" kern="1200" dirty="0">
                          <a:solidFill>
                            <a:schemeClr val="dk1"/>
                          </a:solidFill>
                          <a:effectLst/>
                          <a:latin typeface="Arial" panose="020B0604020202020204" pitchFamily="34" charset="0"/>
                          <a:ea typeface="+mn-ea"/>
                          <a:cs typeface="Arial" panose="020B0604020202020204" pitchFamily="34" charset="0"/>
                        </a:rPr>
                        <a:t> </a:t>
                      </a:r>
                      <a:r>
                        <a:rPr lang="en-US" sz="2600" b="0" kern="1200" dirty="0" err="1">
                          <a:solidFill>
                            <a:schemeClr val="dk1"/>
                          </a:solidFill>
                          <a:effectLst/>
                          <a:latin typeface="Arial" panose="020B0604020202020204" pitchFamily="34" charset="0"/>
                          <a:ea typeface="+mn-ea"/>
                          <a:cs typeface="Arial" panose="020B0604020202020204" pitchFamily="34" charset="0"/>
                        </a:rPr>
                        <a:t>tốt</a:t>
                      </a:r>
                      <a:r>
                        <a:rPr lang="en-US" sz="2600" b="0" kern="1200" dirty="0">
                          <a:solidFill>
                            <a:schemeClr val="dk1"/>
                          </a:solidFill>
                          <a:effectLst/>
                          <a:latin typeface="Arial" panose="020B0604020202020204" pitchFamily="34" charset="0"/>
                          <a:ea typeface="+mn-ea"/>
                          <a:cs typeface="Arial" panose="020B0604020202020204" pitchFamily="34" charset="0"/>
                        </a:rPr>
                        <a:t> </a:t>
                      </a:r>
                      <a:r>
                        <a:rPr lang="en-US" sz="2600" b="0" kern="1200" dirty="0" err="1">
                          <a:solidFill>
                            <a:schemeClr val="dk1"/>
                          </a:solidFill>
                          <a:effectLst/>
                          <a:latin typeface="Arial" panose="020B0604020202020204" pitchFamily="34" charset="0"/>
                          <a:ea typeface="+mn-ea"/>
                          <a:cs typeface="Arial" panose="020B0604020202020204" pitchFamily="34" charset="0"/>
                        </a:rPr>
                        <a:t>nhu</a:t>
                      </a:r>
                      <a:r>
                        <a:rPr lang="en-US" sz="2600" b="0" kern="1200" dirty="0">
                          <a:solidFill>
                            <a:schemeClr val="dk1"/>
                          </a:solidFill>
                          <a:effectLst/>
                          <a:latin typeface="Arial" panose="020B0604020202020204" pitchFamily="34" charset="0"/>
                          <a:ea typeface="+mn-ea"/>
                          <a:cs typeface="Arial" panose="020B0604020202020204" pitchFamily="34" charset="0"/>
                        </a:rPr>
                        <a:t> </a:t>
                      </a:r>
                      <a:r>
                        <a:rPr lang="en-US" sz="2600" b="0" kern="1200" dirty="0" err="1">
                          <a:solidFill>
                            <a:schemeClr val="dk1"/>
                          </a:solidFill>
                          <a:effectLst/>
                          <a:latin typeface="Arial" panose="020B0604020202020204" pitchFamily="34" charset="0"/>
                          <a:ea typeface="+mn-ea"/>
                          <a:cs typeface="Arial" panose="020B0604020202020204" pitchFamily="34" charset="0"/>
                        </a:rPr>
                        <a:t>cầu</a:t>
                      </a:r>
                      <a:r>
                        <a:rPr lang="en-US" sz="2600" b="0" kern="1200" dirty="0">
                          <a:solidFill>
                            <a:schemeClr val="dk1"/>
                          </a:solidFill>
                          <a:effectLst/>
                          <a:latin typeface="Arial" panose="020B0604020202020204" pitchFamily="34" charset="0"/>
                          <a:ea typeface="+mn-ea"/>
                          <a:cs typeface="Arial" panose="020B0604020202020204" pitchFamily="34" charset="0"/>
                        </a:rPr>
                        <a:t> </a:t>
                      </a:r>
                      <a:r>
                        <a:rPr lang="en-US" sz="2600" b="0" kern="1200" dirty="0" err="1">
                          <a:solidFill>
                            <a:schemeClr val="dk1"/>
                          </a:solidFill>
                          <a:effectLst/>
                          <a:latin typeface="Arial" panose="020B0604020202020204" pitchFamily="34" charset="0"/>
                          <a:ea typeface="+mn-ea"/>
                          <a:cs typeface="Arial" panose="020B0604020202020204" pitchFamily="34" charset="0"/>
                        </a:rPr>
                        <a:t>mua</a:t>
                      </a:r>
                      <a:r>
                        <a:rPr lang="en-US" sz="2600" b="0" kern="1200" dirty="0">
                          <a:solidFill>
                            <a:schemeClr val="dk1"/>
                          </a:solidFill>
                          <a:effectLst/>
                          <a:latin typeface="Arial" panose="020B0604020202020204" pitchFamily="34" charset="0"/>
                          <a:ea typeface="+mn-ea"/>
                          <a:cs typeface="Arial" panose="020B0604020202020204" pitchFamily="34" charset="0"/>
                        </a:rPr>
                        <a:t> </a:t>
                      </a:r>
                      <a:r>
                        <a:rPr lang="en-US" sz="2600" b="0" kern="1200" dirty="0" err="1">
                          <a:solidFill>
                            <a:schemeClr val="dk1"/>
                          </a:solidFill>
                          <a:effectLst/>
                          <a:latin typeface="Arial" panose="020B0604020202020204" pitchFamily="34" charset="0"/>
                          <a:ea typeface="+mn-ea"/>
                          <a:cs typeface="Arial" panose="020B0604020202020204" pitchFamily="34" charset="0"/>
                        </a:rPr>
                        <a:t>sắm</a:t>
                      </a:r>
                      <a:r>
                        <a:rPr lang="en-US" sz="2600" b="0" kern="1200" dirty="0">
                          <a:solidFill>
                            <a:schemeClr val="dk1"/>
                          </a:solidFill>
                          <a:effectLst/>
                          <a:latin typeface="Arial" panose="020B0604020202020204" pitchFamily="34" charset="0"/>
                          <a:ea typeface="+mn-ea"/>
                          <a:cs typeface="Arial" panose="020B0604020202020204" pitchFamily="34" charset="0"/>
                        </a:rPr>
                        <a:t>, </a:t>
                      </a:r>
                      <a:r>
                        <a:rPr lang="en-US" sz="2600" b="0" kern="1200" dirty="0" err="1">
                          <a:solidFill>
                            <a:schemeClr val="dk1"/>
                          </a:solidFill>
                          <a:effectLst/>
                          <a:latin typeface="Arial" panose="020B0604020202020204" pitchFamily="34" charset="0"/>
                          <a:ea typeface="+mn-ea"/>
                          <a:cs typeface="Arial" panose="020B0604020202020204" pitchFamily="34" charset="0"/>
                        </a:rPr>
                        <a:t>tiêu</a:t>
                      </a:r>
                      <a:r>
                        <a:rPr lang="en-US" sz="2600" b="0" kern="1200" dirty="0">
                          <a:solidFill>
                            <a:schemeClr val="dk1"/>
                          </a:solidFill>
                          <a:effectLst/>
                          <a:latin typeface="Arial" panose="020B0604020202020204" pitchFamily="34" charset="0"/>
                          <a:ea typeface="+mn-ea"/>
                          <a:cs typeface="Arial" panose="020B0604020202020204" pitchFamily="34" charset="0"/>
                        </a:rPr>
                        <a:t> </a:t>
                      </a:r>
                      <a:r>
                        <a:rPr lang="en-US" sz="2600" b="0" kern="1200" dirty="0" err="1">
                          <a:solidFill>
                            <a:schemeClr val="dk1"/>
                          </a:solidFill>
                          <a:effectLst/>
                          <a:latin typeface="Arial" panose="020B0604020202020204" pitchFamily="34" charset="0"/>
                          <a:ea typeface="+mn-ea"/>
                          <a:cs typeface="Arial" panose="020B0604020202020204" pitchFamily="34" charset="0"/>
                        </a:rPr>
                        <a:t>dùng</a:t>
                      </a:r>
                      <a:r>
                        <a:rPr lang="en-US" sz="2600" b="0" kern="1200" dirty="0">
                          <a:solidFill>
                            <a:schemeClr val="dk1"/>
                          </a:solidFill>
                          <a:effectLst/>
                          <a:latin typeface="Arial" panose="020B0604020202020204" pitchFamily="34" charset="0"/>
                          <a:ea typeface="+mn-ea"/>
                          <a:cs typeface="Arial" panose="020B0604020202020204" pitchFamily="34" charset="0"/>
                        </a:rPr>
                        <a:t> </a:t>
                      </a:r>
                      <a:r>
                        <a:rPr lang="en-US" sz="2600" b="0" kern="1200" dirty="0" err="1">
                          <a:solidFill>
                            <a:schemeClr val="dk1"/>
                          </a:solidFill>
                          <a:effectLst/>
                          <a:latin typeface="Arial" panose="020B0604020202020204" pitchFamily="34" charset="0"/>
                          <a:ea typeface="+mn-ea"/>
                          <a:cs typeface="Arial" panose="020B0604020202020204" pitchFamily="34" charset="0"/>
                        </a:rPr>
                        <a:t>của</a:t>
                      </a:r>
                      <a:r>
                        <a:rPr lang="en-US" sz="2600" b="0" kern="1200" dirty="0">
                          <a:solidFill>
                            <a:schemeClr val="dk1"/>
                          </a:solidFill>
                          <a:effectLst/>
                          <a:latin typeface="Arial" panose="020B0604020202020204" pitchFamily="34" charset="0"/>
                          <a:ea typeface="+mn-ea"/>
                          <a:cs typeface="Arial" panose="020B0604020202020204" pitchFamily="34" charset="0"/>
                        </a:rPr>
                        <a:t> </a:t>
                      </a:r>
                      <a:r>
                        <a:rPr lang="en-US" sz="2600" b="0" kern="1200" dirty="0" err="1">
                          <a:solidFill>
                            <a:schemeClr val="dk1"/>
                          </a:solidFill>
                          <a:effectLst/>
                          <a:latin typeface="Arial" panose="020B0604020202020204" pitchFamily="34" charset="0"/>
                          <a:ea typeface="+mn-ea"/>
                          <a:cs typeface="Arial" panose="020B0604020202020204" pitchFamily="34" charset="0"/>
                        </a:rPr>
                        <a:t>người</a:t>
                      </a:r>
                      <a:r>
                        <a:rPr lang="en-US" sz="2600" b="0" kern="1200" dirty="0">
                          <a:solidFill>
                            <a:schemeClr val="dk1"/>
                          </a:solidFill>
                          <a:effectLst/>
                          <a:latin typeface="Arial" panose="020B0604020202020204" pitchFamily="34" charset="0"/>
                          <a:ea typeface="+mn-ea"/>
                          <a:cs typeface="Arial" panose="020B0604020202020204" pitchFamily="34" charset="0"/>
                        </a:rPr>
                        <a:t> </a:t>
                      </a:r>
                      <a:r>
                        <a:rPr lang="en-US" sz="2600" b="0" kern="1200" err="1">
                          <a:solidFill>
                            <a:schemeClr val="dk1"/>
                          </a:solidFill>
                          <a:effectLst/>
                          <a:latin typeface="Arial" panose="020B0604020202020204" pitchFamily="34" charset="0"/>
                          <a:ea typeface="+mn-ea"/>
                          <a:cs typeface="Arial" panose="020B0604020202020204" pitchFamily="34" charset="0"/>
                        </a:rPr>
                        <a:t>dân</a:t>
                      </a:r>
                      <a:r>
                        <a:rPr lang="en-US" sz="2600" b="0" kern="1200">
                          <a:solidFill>
                            <a:schemeClr val="dk1"/>
                          </a:solidFill>
                          <a:effectLst/>
                          <a:latin typeface="Arial" panose="020B0604020202020204" pitchFamily="34" charset="0"/>
                          <a:ea typeface="+mn-ea"/>
                          <a:cs typeface="Arial" panose="020B0604020202020204" pitchFamily="34" charset="0"/>
                        </a:rPr>
                        <a:t>.</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vi-VN" sz="2600" b="0" kern="1200">
                          <a:solidFill>
                            <a:schemeClr val="dk1"/>
                          </a:solidFill>
                          <a:effectLst/>
                          <a:latin typeface="Arial" panose="020B0604020202020204" pitchFamily="34" charset="0"/>
                          <a:ea typeface="+mn-ea"/>
                          <a:cs typeface="Arial" panose="020B0604020202020204" pitchFamily="34" charset="0"/>
                        </a:rPr>
                        <a:t>Tổng mức bán lẻ hàng hóa và doanh thu dịch vụ tiêu dùng tháng 9 ước đạt 9.504 tỷ đồng, tăng 8,6% so với cùng kỳ.</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vi-VN" sz="2600" b="0" kern="1200">
                          <a:solidFill>
                            <a:schemeClr val="dk1"/>
                          </a:solidFill>
                          <a:effectLst/>
                          <a:latin typeface="Arial" panose="020B0604020202020204" pitchFamily="34" charset="0"/>
                          <a:ea typeface="+mn-ea"/>
                          <a:cs typeface="Arial" panose="020B0604020202020204" pitchFamily="34" charset="0"/>
                        </a:rPr>
                        <a:t>Tính chung 9 tháng đầu năm, tổng mức bán lẻ hàng hóa và doanh thu dịch vụ tiêu dùng ước đạt 88.494,8 tỷ đồng, tăng 14,2% so với cùng kỳ</a:t>
                      </a:r>
                      <a:r>
                        <a:rPr lang="en-US" sz="2600" b="0" kern="1200">
                          <a:solidFill>
                            <a:schemeClr val="dk1"/>
                          </a:solidFill>
                          <a:effectLst/>
                          <a:latin typeface="Arial" panose="020B0604020202020204" pitchFamily="34" charset="0"/>
                          <a:ea typeface="+mn-ea"/>
                          <a:cs typeface="Arial" panose="020B0604020202020204" pitchFamily="34" charset="0"/>
                        </a:rPr>
                        <a:t> và </a:t>
                      </a:r>
                      <a:r>
                        <a:rPr lang="vi-VN" sz="2600" b="0" kern="1200">
                          <a:solidFill>
                            <a:schemeClr val="dk1"/>
                          </a:solidFill>
                          <a:effectLst/>
                          <a:latin typeface="Arial" panose="020B0604020202020204" pitchFamily="34" charset="0"/>
                          <a:ea typeface="+mn-ea"/>
                          <a:cs typeface="Arial" panose="020B0604020202020204" pitchFamily="34" charset="0"/>
                        </a:rPr>
                        <a:t>đạt 6</a:t>
                      </a:r>
                      <a:r>
                        <a:rPr lang="en-US" sz="2600" b="0" kern="1200">
                          <a:solidFill>
                            <a:schemeClr val="dk1"/>
                          </a:solidFill>
                          <a:effectLst/>
                          <a:latin typeface="Arial" panose="020B0604020202020204" pitchFamily="34" charset="0"/>
                          <a:ea typeface="+mn-ea"/>
                          <a:cs typeface="Arial" panose="020B0604020202020204" pitchFamily="34" charset="0"/>
                        </a:rPr>
                        <a:t>9</a:t>
                      </a:r>
                      <a:r>
                        <a:rPr lang="vi-VN" sz="2600" b="0" kern="1200">
                          <a:solidFill>
                            <a:schemeClr val="dk1"/>
                          </a:solidFill>
                          <a:effectLst/>
                          <a:latin typeface="Arial" panose="020B0604020202020204" pitchFamily="34" charset="0"/>
                          <a:ea typeface="+mn-ea"/>
                          <a:cs typeface="Arial" panose="020B0604020202020204" pitchFamily="34" charset="0"/>
                        </a:rPr>
                        <a:t>,</a:t>
                      </a:r>
                      <a:r>
                        <a:rPr lang="en-US" sz="2600" b="0" kern="1200">
                          <a:solidFill>
                            <a:schemeClr val="dk1"/>
                          </a:solidFill>
                          <a:effectLst/>
                          <a:latin typeface="Arial" panose="020B0604020202020204" pitchFamily="34" charset="0"/>
                          <a:ea typeface="+mn-ea"/>
                          <a:cs typeface="Arial" panose="020B0604020202020204" pitchFamily="34" charset="0"/>
                        </a:rPr>
                        <a:t>5</a:t>
                      </a:r>
                      <a:r>
                        <a:rPr lang="vi-VN" sz="2600" b="0" kern="1200">
                          <a:solidFill>
                            <a:schemeClr val="dk1"/>
                          </a:solidFill>
                          <a:effectLst/>
                          <a:latin typeface="Arial" panose="020B0604020202020204" pitchFamily="34" charset="0"/>
                          <a:ea typeface="+mn-ea"/>
                          <a:cs typeface="Arial" panose="020B0604020202020204" pitchFamily="34" charset="0"/>
                        </a:rPr>
                        <a:t>% kế hoạch năm </a:t>
                      </a:r>
                      <a:r>
                        <a:rPr lang="en-US" sz="2600" b="0" kern="1200">
                          <a:solidFill>
                            <a:schemeClr val="dk1"/>
                          </a:solidFill>
                          <a:effectLst/>
                          <a:latin typeface="Arial" panose="020B0604020202020204" pitchFamily="34" charset="0"/>
                          <a:ea typeface="+mn-ea"/>
                          <a:cs typeface="Arial" panose="020B0604020202020204" pitchFamily="34" charset="0"/>
                        </a:rPr>
                        <a:t>2024</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169022959"/>
                  </a:ext>
                </a:extLst>
              </a:tr>
            </a:tbl>
          </a:graphicData>
        </a:graphic>
      </p:graphicFrame>
      <p:pic>
        <p:nvPicPr>
          <p:cNvPr id="4" name="Picture 3">
            <a:extLst>
              <a:ext uri="{FF2B5EF4-FFF2-40B4-BE49-F238E27FC236}">
                <a16:creationId xmlns="" xmlns:a16="http://schemas.microsoft.com/office/drawing/2014/main" id="{1956FE7B-CE6F-4554-3C33-8E0809A6E33D}"/>
              </a:ext>
            </a:extLst>
          </p:cNvPr>
          <p:cNvPicPr>
            <a:picLocks noChangeAspect="1"/>
          </p:cNvPicPr>
          <p:nvPr/>
        </p:nvPicPr>
        <p:blipFill>
          <a:blip r:embed="rId2"/>
          <a:stretch>
            <a:fillRect/>
          </a:stretch>
        </p:blipFill>
        <p:spPr>
          <a:xfrm>
            <a:off x="6494803" y="1423987"/>
            <a:ext cx="5697197" cy="4010025"/>
          </a:xfrm>
          <a:prstGeom prst="rect">
            <a:avLst/>
          </a:prstGeom>
        </p:spPr>
      </p:pic>
    </p:spTree>
    <p:extLst>
      <p:ext uri="{BB962C8B-B14F-4D97-AF65-F5344CB8AC3E}">
        <p14:creationId xmlns:p14="http://schemas.microsoft.com/office/powerpoint/2010/main" val="2351651380"/>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 xmlns:a16="http://schemas.microsoft.com/office/drawing/2014/main" id="{F2F47907-BFA6-9C9C-7410-0773243570E0}"/>
              </a:ext>
            </a:extLst>
          </p:cNvPr>
          <p:cNvSpPr txBox="1"/>
          <p:nvPr/>
        </p:nvSpPr>
        <p:spPr>
          <a:xfrm>
            <a:off x="664604" y="0"/>
            <a:ext cx="5050396" cy="400110"/>
          </a:xfrm>
          <a:prstGeom prst="rect">
            <a:avLst/>
          </a:prstGeom>
          <a:noFill/>
        </p:spPr>
        <p:txBody>
          <a:bodyPr wrap="square">
            <a:spAutoFit/>
          </a:bodyPr>
          <a:lstStyle/>
          <a:p>
            <a:pPr>
              <a:lnSpc>
                <a:spcPct val="100000"/>
              </a:lnSpc>
            </a:pPr>
            <a:r>
              <a:rPr lang="vi-VN" sz="2000" b="1" dirty="0">
                <a:latin typeface="Arial" panose="020B0604020202020204" pitchFamily="34" charset="0"/>
                <a:cs typeface="Arial" panose="020B0604020202020204" pitchFamily="34" charset="0"/>
              </a:rPr>
              <a:t>I. KẾT QUẢ CHUNG TOÀN TỈNH</a:t>
            </a:r>
          </a:p>
        </p:txBody>
      </p:sp>
      <p:sp>
        <p:nvSpPr>
          <p:cNvPr id="5" name="TextBox 4">
            <a:extLst>
              <a:ext uri="{FF2B5EF4-FFF2-40B4-BE49-F238E27FC236}">
                <a16:creationId xmlns="" xmlns:a16="http://schemas.microsoft.com/office/drawing/2014/main" id="{85B0C6AB-4906-5932-12D4-5FAF7DC72C97}"/>
              </a:ext>
            </a:extLst>
          </p:cNvPr>
          <p:cNvSpPr txBox="1"/>
          <p:nvPr/>
        </p:nvSpPr>
        <p:spPr>
          <a:xfrm>
            <a:off x="981905" y="296348"/>
            <a:ext cx="7483442" cy="400110"/>
          </a:xfrm>
          <a:prstGeom prst="rect">
            <a:avLst/>
          </a:prstGeom>
          <a:noFill/>
        </p:spPr>
        <p:txBody>
          <a:bodyPr wrap="square">
            <a:spAutoFit/>
          </a:bodyPr>
          <a:lstStyle/>
          <a:p>
            <a:pPr>
              <a:lnSpc>
                <a:spcPct val="100000"/>
              </a:lnSpc>
            </a:pPr>
            <a:r>
              <a:rPr lang="vi-VN" sz="2000" b="1" dirty="0">
                <a:latin typeface="Arial" panose="020B0604020202020204" pitchFamily="34" charset="0"/>
                <a:cs typeface="Arial" panose="020B0604020202020204" pitchFamily="34" charset="0"/>
              </a:rPr>
              <a:t>1. Thực hiện chỉ tiêu HĐND và UBND tỉnh giao</a:t>
            </a:r>
          </a:p>
        </p:txBody>
      </p:sp>
      <p:graphicFrame>
        <p:nvGraphicFramePr>
          <p:cNvPr id="3" name="Table 2">
            <a:extLst>
              <a:ext uri="{FF2B5EF4-FFF2-40B4-BE49-F238E27FC236}">
                <a16:creationId xmlns="" xmlns:a16="http://schemas.microsoft.com/office/drawing/2014/main" id="{DA1CF9EF-C0B5-1F61-0377-07D648DDD29F}"/>
              </a:ext>
            </a:extLst>
          </p:cNvPr>
          <p:cNvGraphicFramePr>
            <a:graphicFrameLocks noGrp="1"/>
          </p:cNvGraphicFramePr>
          <p:nvPr>
            <p:extLst>
              <p:ext uri="{D42A27DB-BD31-4B8C-83A1-F6EECF244321}">
                <p14:modId xmlns:p14="http://schemas.microsoft.com/office/powerpoint/2010/main" val="1727443709"/>
              </p:ext>
            </p:extLst>
          </p:nvPr>
        </p:nvGraphicFramePr>
        <p:xfrm>
          <a:off x="205809" y="696457"/>
          <a:ext cx="11771542" cy="6254922"/>
        </p:xfrm>
        <a:graphic>
          <a:graphicData uri="http://schemas.openxmlformats.org/drawingml/2006/table">
            <a:tbl>
              <a:tblPr/>
              <a:tblGrid>
                <a:gridCol w="494901">
                  <a:extLst>
                    <a:ext uri="{9D8B030D-6E8A-4147-A177-3AD203B41FA5}">
                      <a16:colId xmlns="" xmlns:a16="http://schemas.microsoft.com/office/drawing/2014/main" val="858671261"/>
                    </a:ext>
                  </a:extLst>
                </a:gridCol>
                <a:gridCol w="4430381">
                  <a:extLst>
                    <a:ext uri="{9D8B030D-6E8A-4147-A177-3AD203B41FA5}">
                      <a16:colId xmlns="" xmlns:a16="http://schemas.microsoft.com/office/drawing/2014/main" val="1035651549"/>
                    </a:ext>
                  </a:extLst>
                </a:gridCol>
                <a:gridCol w="809629">
                  <a:extLst>
                    <a:ext uri="{9D8B030D-6E8A-4147-A177-3AD203B41FA5}">
                      <a16:colId xmlns="" xmlns:a16="http://schemas.microsoft.com/office/drawing/2014/main" val="929361676"/>
                    </a:ext>
                  </a:extLst>
                </a:gridCol>
                <a:gridCol w="834830">
                  <a:extLst>
                    <a:ext uri="{9D8B030D-6E8A-4147-A177-3AD203B41FA5}">
                      <a16:colId xmlns="" xmlns:a16="http://schemas.microsoft.com/office/drawing/2014/main" val="3526093406"/>
                    </a:ext>
                  </a:extLst>
                </a:gridCol>
                <a:gridCol w="1136547">
                  <a:extLst>
                    <a:ext uri="{9D8B030D-6E8A-4147-A177-3AD203B41FA5}">
                      <a16:colId xmlns="" xmlns:a16="http://schemas.microsoft.com/office/drawing/2014/main" val="985980744"/>
                    </a:ext>
                  </a:extLst>
                </a:gridCol>
                <a:gridCol w="998164">
                  <a:extLst>
                    <a:ext uri="{9D8B030D-6E8A-4147-A177-3AD203B41FA5}">
                      <a16:colId xmlns="" xmlns:a16="http://schemas.microsoft.com/office/drawing/2014/main" val="1694001285"/>
                    </a:ext>
                  </a:extLst>
                </a:gridCol>
                <a:gridCol w="1025388">
                  <a:extLst>
                    <a:ext uri="{9D8B030D-6E8A-4147-A177-3AD203B41FA5}">
                      <a16:colId xmlns="" xmlns:a16="http://schemas.microsoft.com/office/drawing/2014/main" val="606522327"/>
                    </a:ext>
                  </a:extLst>
                </a:gridCol>
                <a:gridCol w="1025388">
                  <a:extLst>
                    <a:ext uri="{9D8B030D-6E8A-4147-A177-3AD203B41FA5}">
                      <a16:colId xmlns="" xmlns:a16="http://schemas.microsoft.com/office/drawing/2014/main" val="505724792"/>
                    </a:ext>
                  </a:extLst>
                </a:gridCol>
                <a:gridCol w="1016314">
                  <a:extLst>
                    <a:ext uri="{9D8B030D-6E8A-4147-A177-3AD203B41FA5}">
                      <a16:colId xmlns="" xmlns:a16="http://schemas.microsoft.com/office/drawing/2014/main" val="533702610"/>
                    </a:ext>
                  </a:extLst>
                </a:gridCol>
              </a:tblGrid>
              <a:tr h="463573">
                <a:tc rowSpan="2">
                  <a:txBody>
                    <a:bodyPr/>
                    <a:lstStyle/>
                    <a:p>
                      <a:pPr algn="ctr" fontAlgn="ctr"/>
                      <a:r>
                        <a:rPr lang="vi-VN" sz="1400" b="1" i="0" u="none" strike="noStrike" dirty="0">
                          <a:solidFill>
                            <a:srgbClr val="000000"/>
                          </a:solidFill>
                          <a:effectLst/>
                          <a:latin typeface="+mn-lt"/>
                        </a:rPr>
                        <a:t>STT</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rowSpan="2">
                  <a:txBody>
                    <a:bodyPr/>
                    <a:lstStyle/>
                    <a:p>
                      <a:pPr algn="ctr" fontAlgn="ctr"/>
                      <a:r>
                        <a:rPr lang="vi-VN" sz="1400" b="1" i="0" u="none" strike="noStrike">
                          <a:solidFill>
                            <a:srgbClr val="000000"/>
                          </a:solidFill>
                          <a:effectLst/>
                          <a:latin typeface="+mn-lt"/>
                        </a:rPr>
                        <a:t>Chỉ tiêu</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rowSpan="2">
                  <a:txBody>
                    <a:bodyPr/>
                    <a:lstStyle/>
                    <a:p>
                      <a:pPr algn="ctr" fontAlgn="ctr"/>
                      <a:r>
                        <a:rPr lang="vi-VN" sz="1400" b="1" i="0" u="none" strike="noStrike">
                          <a:solidFill>
                            <a:srgbClr val="000000"/>
                          </a:solidFill>
                          <a:effectLst/>
                          <a:latin typeface="+mn-lt"/>
                        </a:rPr>
                        <a:t>Đơn vị</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rowSpan="2">
                  <a:txBody>
                    <a:bodyPr/>
                    <a:lstStyle/>
                    <a:p>
                      <a:pPr algn="ctr" fontAlgn="ctr"/>
                      <a:r>
                        <a:rPr lang="vi-VN" sz="1400" b="1" i="0" u="none" strike="noStrike">
                          <a:solidFill>
                            <a:srgbClr val="000000"/>
                          </a:solidFill>
                          <a:effectLst/>
                          <a:latin typeface="+mn-lt"/>
                        </a:rPr>
                        <a:t>Thực hiện 9 tháng năm 2023</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rowSpan="2">
                  <a:txBody>
                    <a:bodyPr/>
                    <a:lstStyle/>
                    <a:p>
                      <a:pPr algn="ctr" fontAlgn="ctr"/>
                      <a:r>
                        <a:rPr lang="vi-VN" sz="1400" b="1" i="0" u="none" strike="noStrike">
                          <a:solidFill>
                            <a:srgbClr val="000000"/>
                          </a:solidFill>
                          <a:effectLst/>
                          <a:latin typeface="+mn-lt"/>
                        </a:rPr>
                        <a:t>Kế hoạch năm 2024 UBND tỉnh giao</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rowSpan="2">
                  <a:txBody>
                    <a:bodyPr/>
                    <a:lstStyle/>
                    <a:p>
                      <a:pPr marL="0" algn="ctr" defTabSz="914400" rtl="0" eaLnBrk="1" fontAlgn="ctr" latinLnBrk="0" hangingPunct="1"/>
                      <a:r>
                        <a:rPr lang="vi-VN" sz="1400" b="1" i="0" u="none" strike="noStrike" kern="1200">
                          <a:solidFill>
                            <a:srgbClr val="000000"/>
                          </a:solidFill>
                          <a:effectLst/>
                          <a:latin typeface="+mn-lt"/>
                          <a:ea typeface="+mn-ea"/>
                          <a:cs typeface="+mn-cs"/>
                        </a:rPr>
                        <a:t>Lũy kế 9 tháng đầu năm</a:t>
                      </a:r>
                      <a:r>
                        <a:rPr lang="en-US" sz="1400" b="1" i="0" u="none" strike="noStrike" kern="1200">
                          <a:solidFill>
                            <a:srgbClr val="000000"/>
                          </a:solidFill>
                          <a:effectLst/>
                          <a:latin typeface="+mn-lt"/>
                          <a:ea typeface="+mn-ea"/>
                          <a:cs typeface="+mn-cs"/>
                        </a:rPr>
                        <a:t> 2024</a:t>
                      </a:r>
                      <a:endParaRPr lang="vi-VN" sz="1400" b="1" i="0" u="none" strike="noStrike" kern="1200">
                        <a:solidFill>
                          <a:srgbClr val="000000"/>
                        </a:solidFill>
                        <a:effectLst/>
                        <a:latin typeface="+mn-lt"/>
                        <a:ea typeface="+mn-ea"/>
                        <a:cs typeface="+mn-cs"/>
                      </a:endParaRPr>
                    </a:p>
                  </a:txBody>
                  <a:tcPr>
                    <a:lnL w="6350" cap="flat" cmpd="sng" algn="ctr">
                      <a:solidFill>
                        <a:srgbClr val="000000"/>
                      </a:solidFill>
                      <a:prstDash val="solid"/>
                      <a:round/>
                      <a:headEnd type="none" w="med" len="med"/>
                      <a:tailEnd type="none" w="med" len="med"/>
                    </a:lnL>
                    <a:lnB w="6350" cap="flat" cmpd="sng" algn="ctr">
                      <a:solidFill>
                        <a:srgbClr val="000000"/>
                      </a:solidFill>
                      <a:prstDash val="solid"/>
                      <a:round/>
                      <a:headEnd type="none" w="med" len="med"/>
                      <a:tailEnd type="none" w="med" len="med"/>
                    </a:lnB>
                    <a:solidFill>
                      <a:schemeClr val="accent4">
                        <a:lumMod val="40000"/>
                        <a:lumOff val="60000"/>
                      </a:schemeClr>
                    </a:solidFill>
                  </a:tcPr>
                </a:tc>
                <a:tc gridSpan="2">
                  <a:txBody>
                    <a:bodyPr/>
                    <a:lstStyle/>
                    <a:p>
                      <a:pPr algn="ctr" fontAlgn="ctr"/>
                      <a:r>
                        <a:rPr lang="vi-VN" sz="1400" b="1" i="0" u="none" strike="noStrike">
                          <a:solidFill>
                            <a:srgbClr val="000000"/>
                          </a:solidFill>
                          <a:effectLst/>
                          <a:latin typeface="+mn-lt"/>
                        </a:rPr>
                        <a:t>Lũy kế 9 tháng đầu năm 2024 so với:</a:t>
                      </a:r>
                    </a:p>
                  </a:txBody>
                  <a:tcPr marL="5141" marR="5141" marT="5141"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hMerge="1">
                  <a:txBody>
                    <a:bodyPr/>
                    <a:lstStyle/>
                    <a:p>
                      <a:endParaRPr lang="vi-VN"/>
                    </a:p>
                  </a:txBody>
                  <a:tcPr/>
                </a:tc>
                <a:tc rowSpan="2">
                  <a:txBody>
                    <a:bodyPr/>
                    <a:lstStyle/>
                    <a:p>
                      <a:pPr algn="ctr" fontAlgn="ctr"/>
                      <a:r>
                        <a:rPr lang="vi-VN" sz="1400" b="1" i="0" u="none" strike="noStrike">
                          <a:solidFill>
                            <a:srgbClr val="000000"/>
                          </a:solidFill>
                          <a:effectLst/>
                          <a:latin typeface="+mn-lt"/>
                        </a:rPr>
                        <a:t>Ghi chú</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 xmlns:a16="http://schemas.microsoft.com/office/drawing/2014/main" val="2500127052"/>
                  </a:ext>
                </a:extLst>
              </a:tr>
              <a:tr h="691516">
                <a:tc vMerge="1">
                  <a:txBody>
                    <a:bodyPr/>
                    <a:lstStyle/>
                    <a:p>
                      <a:endParaRPr lang="vi-VN"/>
                    </a:p>
                  </a:txBody>
                  <a:tcPr/>
                </a:tc>
                <a:tc vMerge="1">
                  <a:txBody>
                    <a:bodyPr/>
                    <a:lstStyle/>
                    <a:p>
                      <a:endParaRPr lang="vi-VN"/>
                    </a:p>
                  </a:txBody>
                  <a:tcPr/>
                </a:tc>
                <a:tc vMerge="1">
                  <a:txBody>
                    <a:bodyPr/>
                    <a:lstStyle/>
                    <a:p>
                      <a:endParaRPr lang="vi-VN"/>
                    </a:p>
                  </a:txBody>
                  <a:tcPr/>
                </a:tc>
                <a:tc vMerge="1">
                  <a:txBody>
                    <a:bodyPr/>
                    <a:lstStyle/>
                    <a:p>
                      <a:endParaRPr lang="vi-VN"/>
                    </a:p>
                  </a:txBody>
                  <a:tcPr/>
                </a:tc>
                <a:tc vMerge="1">
                  <a:txBody>
                    <a:bodyPr/>
                    <a:lstStyle/>
                    <a:p>
                      <a:endParaRPr lang="vi-VN"/>
                    </a:p>
                  </a:txBody>
                  <a:tcPr/>
                </a:tc>
                <a:tc vMerge="1">
                  <a:txBody>
                    <a:bodyPr/>
                    <a:lstStyle/>
                    <a:p>
                      <a:endParaRP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400" b="1" i="0" u="none" strike="noStrike">
                          <a:solidFill>
                            <a:srgbClr val="000000"/>
                          </a:solidFill>
                          <a:effectLst/>
                          <a:latin typeface="+mn-lt"/>
                        </a:rPr>
                        <a:t>Cùng kỳ</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vi-VN" sz="1400" b="1" i="0" u="none" strike="noStrike">
                          <a:solidFill>
                            <a:srgbClr val="000000"/>
                          </a:solidFill>
                          <a:effectLst/>
                          <a:latin typeface="+mn-lt"/>
                        </a:rPr>
                        <a:t>Kế hoạch năm 2024</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vMerge="1">
                  <a:txBody>
                    <a:bodyPr/>
                    <a:lstStyle/>
                    <a:p>
                      <a:endParaRPr lang="vi-VN"/>
                    </a:p>
                  </a:txBody>
                  <a:tcPr/>
                </a:tc>
                <a:extLst>
                  <a:ext uri="{0D108BD9-81ED-4DB2-BD59-A6C34878D82A}">
                    <a16:rowId xmlns="" xmlns:a16="http://schemas.microsoft.com/office/drawing/2014/main" val="3213883759"/>
                  </a:ext>
                </a:extLst>
              </a:tr>
              <a:tr h="213901">
                <a:tc>
                  <a:txBody>
                    <a:bodyPr/>
                    <a:lstStyle/>
                    <a:p>
                      <a:pPr algn="ctr" fontAlgn="ctr"/>
                      <a:r>
                        <a:rPr lang="vi-VN" sz="1400" b="0" i="1" u="none" strike="noStrike">
                          <a:solidFill>
                            <a:srgbClr val="000000"/>
                          </a:solidFill>
                          <a:effectLst/>
                          <a:latin typeface="+mn-lt"/>
                        </a:rPr>
                        <a:t>1</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mn-lt"/>
                        </a:rPr>
                        <a:t>2</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mn-lt"/>
                        </a:rPr>
                        <a:t>3</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mn-lt"/>
                        </a:rPr>
                        <a:t>4</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mn-lt"/>
                        </a:rPr>
                        <a:t>5</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1" u="none" strike="noStrike">
                          <a:solidFill>
                            <a:srgbClr val="000000"/>
                          </a:solidFill>
                          <a:effectLst/>
                          <a:latin typeface="+mn-lt"/>
                        </a:rPr>
                        <a:t>6</a:t>
                      </a:r>
                      <a:endParaRPr lang="vi-VN" sz="1400" b="0" i="1" u="none" strike="noStrike">
                        <a:solidFill>
                          <a:srgbClr val="000000"/>
                        </a:solidFill>
                        <a:effectLst/>
                        <a:latin typeface="+mn-lt"/>
                      </a:endParaRP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1" u="none" strike="noStrike">
                          <a:solidFill>
                            <a:srgbClr val="000000"/>
                          </a:solidFill>
                          <a:effectLst/>
                          <a:latin typeface="+mn-lt"/>
                        </a:rPr>
                        <a:t>7</a:t>
                      </a:r>
                      <a:endParaRPr lang="vi-VN" sz="1400" b="0" i="1" u="none" strike="noStrike">
                        <a:solidFill>
                          <a:srgbClr val="000000"/>
                        </a:solidFill>
                        <a:effectLst/>
                        <a:latin typeface="+mn-lt"/>
                      </a:endParaRP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1" u="none" strike="noStrike">
                          <a:solidFill>
                            <a:srgbClr val="000000"/>
                          </a:solidFill>
                          <a:effectLst/>
                          <a:latin typeface="+mn-lt"/>
                        </a:rPr>
                        <a:t>8</a:t>
                      </a:r>
                      <a:endParaRPr lang="vi-VN" sz="1400" b="0" i="1" u="none" strike="noStrike">
                        <a:solidFill>
                          <a:srgbClr val="000000"/>
                        </a:solidFill>
                        <a:effectLst/>
                        <a:latin typeface="+mn-lt"/>
                      </a:endParaRP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1" u="none" strike="noStrike">
                          <a:solidFill>
                            <a:srgbClr val="000000"/>
                          </a:solidFill>
                          <a:effectLst/>
                          <a:latin typeface="+mn-lt"/>
                        </a:rPr>
                        <a:t>9</a:t>
                      </a:r>
                      <a:endParaRPr lang="vi-VN" sz="1400" b="0" i="1" u="none" strike="noStrike">
                        <a:solidFill>
                          <a:srgbClr val="000000"/>
                        </a:solidFill>
                        <a:effectLst/>
                        <a:latin typeface="+mn-lt"/>
                      </a:endParaRP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864433020"/>
                  </a:ext>
                </a:extLst>
              </a:tr>
              <a:tr h="410318">
                <a:tc>
                  <a:txBody>
                    <a:bodyPr/>
                    <a:lstStyle/>
                    <a:p>
                      <a:pPr algn="ctr" fontAlgn="ctr"/>
                      <a:r>
                        <a:rPr lang="vi-VN" sz="1600" b="1" i="0" u="none" strike="noStrike" dirty="0">
                          <a:solidFill>
                            <a:srgbClr val="000000"/>
                          </a:solidFill>
                          <a:effectLst/>
                          <a:latin typeface="+mn-lt"/>
                        </a:rPr>
                        <a:t>I</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ctr"/>
                      <a:r>
                        <a:rPr lang="vi-VN" sz="1600" b="1" i="0" u="none" strike="noStrike" dirty="0">
                          <a:solidFill>
                            <a:srgbClr val="000000"/>
                          </a:solidFill>
                          <a:effectLst/>
                          <a:latin typeface="+mn-lt"/>
                        </a:rPr>
                        <a:t>CHỈ TIÊU HỘI ĐỒNG NHÂN DÂN TỈNH GIAO</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600" b="1" i="0" u="none" strike="noStrike">
                          <a:solidFill>
                            <a:srgbClr val="000000"/>
                          </a:solidFill>
                          <a:effectLst/>
                          <a:latin typeface="+mn-lt"/>
                        </a:rPr>
                        <a:t> </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600" b="1" i="0" u="none" strike="noStrike">
                          <a:solidFill>
                            <a:srgbClr val="000000"/>
                          </a:solidFill>
                          <a:effectLst/>
                          <a:latin typeface="+mn-lt"/>
                        </a:rPr>
                        <a:t> </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600" b="1" i="0" u="none" strike="noStrike">
                          <a:solidFill>
                            <a:srgbClr val="000000"/>
                          </a:solidFill>
                          <a:effectLst/>
                          <a:latin typeface="+mn-lt"/>
                        </a:rPr>
                        <a:t> </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600" b="1" i="0" u="none" strike="noStrike">
                          <a:solidFill>
                            <a:srgbClr val="000000"/>
                          </a:solidFill>
                          <a:effectLst/>
                          <a:latin typeface="+mn-lt"/>
                        </a:rPr>
                        <a:t> </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600" b="1" i="0" u="none" strike="noStrike">
                          <a:solidFill>
                            <a:srgbClr val="000000"/>
                          </a:solidFill>
                          <a:effectLst/>
                          <a:latin typeface="+mn-lt"/>
                        </a:rPr>
                        <a:t> </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600" b="1" i="0" u="none" strike="noStrike">
                          <a:solidFill>
                            <a:srgbClr val="000000"/>
                          </a:solidFill>
                          <a:effectLst/>
                          <a:latin typeface="+mn-lt"/>
                        </a:rPr>
                        <a:t> </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600" b="1" i="0" u="none" strike="noStrike" dirty="0">
                          <a:solidFill>
                            <a:srgbClr val="000000"/>
                          </a:solidFill>
                          <a:effectLst/>
                          <a:latin typeface="+mn-lt"/>
                        </a:rPr>
                        <a:t> </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 xmlns:a16="http://schemas.microsoft.com/office/drawing/2014/main" val="3399679075"/>
                  </a:ext>
                </a:extLst>
              </a:tr>
              <a:tr h="243740">
                <a:tc>
                  <a:txBody>
                    <a:bodyPr/>
                    <a:lstStyle/>
                    <a:p>
                      <a:pPr algn="ctr" fontAlgn="ctr"/>
                      <a:r>
                        <a:rPr lang="vi-VN" sz="1600" b="0" i="0" u="none" strike="noStrike">
                          <a:solidFill>
                            <a:srgbClr val="000000"/>
                          </a:solidFill>
                          <a:effectLst/>
                          <a:latin typeface="+mn-lt"/>
                        </a:rPr>
                        <a:t>1</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dirty="0">
                          <a:solidFill>
                            <a:srgbClr val="000000"/>
                          </a:solidFill>
                          <a:effectLst/>
                          <a:latin typeface="+mn-lt"/>
                        </a:rPr>
                        <a:t>Tốc độ tăng GRDP</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6,92</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7,5 - 8,0</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dirty="0">
                          <a:solidFill>
                            <a:srgbClr val="000000"/>
                          </a:solidFill>
                          <a:effectLst/>
                          <a:latin typeface="+mn-lt"/>
                        </a:rPr>
                        <a:t> </a:t>
                      </a:r>
                      <a:r>
                        <a:rPr lang="en-US" sz="1600" b="0" i="0" u="none" strike="noStrike" dirty="0" smtClean="0">
                          <a:solidFill>
                            <a:srgbClr val="000000"/>
                          </a:solidFill>
                          <a:effectLst/>
                          <a:latin typeface="+mn-lt"/>
                        </a:rPr>
                        <a:t>7,53</a:t>
                      </a:r>
                      <a:endParaRPr lang="vi-VN" sz="1600" b="0" i="0" u="none" strike="noStrike" dirty="0">
                        <a:solidFill>
                          <a:srgbClr val="000000"/>
                        </a:solidFill>
                        <a:effectLst/>
                        <a:latin typeface="+mn-lt"/>
                      </a:endParaRP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dirty="0">
                          <a:solidFill>
                            <a:srgbClr val="000000"/>
                          </a:solidFill>
                          <a:effectLst/>
                          <a:latin typeface="+mn-lt"/>
                        </a:rPr>
                        <a:t> </a:t>
                      </a:r>
                      <a:r>
                        <a:rPr lang="en-US" sz="1600" b="0" i="0" u="none" strike="noStrike" dirty="0" smtClean="0">
                          <a:solidFill>
                            <a:srgbClr val="000000"/>
                          </a:solidFill>
                          <a:effectLst/>
                          <a:latin typeface="+mn-lt"/>
                        </a:rPr>
                        <a:t>0,42</a:t>
                      </a:r>
                      <a:endParaRPr lang="vi-VN" sz="1600" b="0" i="0" u="none" strike="noStrike" dirty="0">
                        <a:solidFill>
                          <a:srgbClr val="000000"/>
                        </a:solidFill>
                        <a:effectLst/>
                        <a:latin typeface="+mn-lt"/>
                      </a:endParaRP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247761847"/>
                  </a:ext>
                </a:extLst>
              </a:tr>
              <a:tr h="243740">
                <a:tc>
                  <a:txBody>
                    <a:bodyPr/>
                    <a:lstStyle/>
                    <a:p>
                      <a:pPr algn="ctr" fontAlgn="ctr"/>
                      <a:r>
                        <a:rPr lang="vi-VN" sz="1600" b="0" i="0" u="none" strike="noStrike">
                          <a:solidFill>
                            <a:srgbClr val="000000"/>
                          </a:solidFill>
                          <a:effectLst/>
                          <a:latin typeface="+mn-lt"/>
                        </a:rPr>
                        <a:t> </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mn-lt"/>
                        </a:rPr>
                        <a:t>- Nông, lâm, thuỷ sản</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3,25</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3,2 - 3,6</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dirty="0">
                          <a:solidFill>
                            <a:srgbClr val="000000"/>
                          </a:solidFill>
                          <a:effectLst/>
                          <a:latin typeface="+mn-lt"/>
                        </a:rPr>
                        <a:t> </a:t>
                      </a:r>
                      <a:r>
                        <a:rPr lang="en-US" sz="1600" b="0" i="0" u="none" strike="noStrike" dirty="0" smtClean="0">
                          <a:solidFill>
                            <a:srgbClr val="000000"/>
                          </a:solidFill>
                          <a:effectLst/>
                          <a:latin typeface="+mn-lt"/>
                        </a:rPr>
                        <a:t>2,97</a:t>
                      </a:r>
                      <a:endParaRPr lang="vi-VN" sz="1600" b="0" i="0" u="none" strike="noStrike" dirty="0">
                        <a:solidFill>
                          <a:srgbClr val="000000"/>
                        </a:solidFill>
                        <a:effectLst/>
                        <a:latin typeface="+mn-lt"/>
                      </a:endParaRP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dirty="0">
                          <a:solidFill>
                            <a:srgbClr val="000000"/>
                          </a:solidFill>
                          <a:effectLst/>
                          <a:latin typeface="+mn-lt"/>
                        </a:rPr>
                        <a:t> </a:t>
                      </a:r>
                      <a:r>
                        <a:rPr lang="en-US" sz="1600" b="0" i="0" u="none" strike="noStrike" dirty="0" smtClean="0">
                          <a:solidFill>
                            <a:srgbClr val="000000"/>
                          </a:solidFill>
                          <a:effectLst/>
                          <a:latin typeface="+mn-lt"/>
                        </a:rPr>
                        <a:t>-1,97</a:t>
                      </a:r>
                      <a:endParaRPr lang="vi-VN" sz="1600" b="0" i="0" u="none" strike="noStrike" dirty="0">
                        <a:solidFill>
                          <a:srgbClr val="000000"/>
                        </a:solidFill>
                        <a:effectLst/>
                        <a:latin typeface="+mn-lt"/>
                      </a:endParaRP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825506454"/>
                  </a:ext>
                </a:extLst>
              </a:tr>
              <a:tr h="243740">
                <a:tc>
                  <a:txBody>
                    <a:bodyPr/>
                    <a:lstStyle/>
                    <a:p>
                      <a:pPr algn="ctr" fontAlgn="ctr"/>
                      <a:r>
                        <a:rPr lang="vi-VN" sz="1600" b="0" i="0" u="none" strike="noStrike">
                          <a:solidFill>
                            <a:srgbClr val="000000"/>
                          </a:solidFill>
                          <a:effectLst/>
                          <a:latin typeface="+mn-lt"/>
                        </a:rPr>
                        <a:t> </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mn-lt"/>
                        </a:rPr>
                        <a:t>- Công nghiệp và xây dựng</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9,57</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10,3 - 10,9</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dirty="0">
                          <a:solidFill>
                            <a:srgbClr val="000000"/>
                          </a:solidFill>
                          <a:effectLst/>
                          <a:latin typeface="+mn-lt"/>
                        </a:rPr>
                        <a:t> </a:t>
                      </a:r>
                      <a:r>
                        <a:rPr lang="en-US" sz="1600" b="0" i="0" u="none" strike="noStrike" dirty="0" smtClean="0">
                          <a:solidFill>
                            <a:srgbClr val="000000"/>
                          </a:solidFill>
                          <a:effectLst/>
                          <a:latin typeface="+mn-lt"/>
                        </a:rPr>
                        <a:t>10,94</a:t>
                      </a:r>
                      <a:endParaRPr lang="vi-VN" sz="1600" b="0" i="0" u="none" strike="noStrike" dirty="0">
                        <a:solidFill>
                          <a:srgbClr val="000000"/>
                        </a:solidFill>
                        <a:effectLst/>
                        <a:latin typeface="+mn-lt"/>
                      </a:endParaRP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dirty="0">
                          <a:solidFill>
                            <a:srgbClr val="000000"/>
                          </a:solidFill>
                          <a:effectLst/>
                          <a:latin typeface="+mn-lt"/>
                        </a:rPr>
                        <a:t> </a:t>
                      </a:r>
                      <a:r>
                        <a:rPr lang="en-US" sz="1600" b="0" i="1" u="none" strike="noStrike" dirty="0" smtClean="0">
                          <a:solidFill>
                            <a:srgbClr val="000000"/>
                          </a:solidFill>
                          <a:effectLst/>
                          <a:latin typeface="+mn-lt"/>
                        </a:rPr>
                        <a:t>2,64</a:t>
                      </a:r>
                      <a:endParaRPr lang="vi-VN" sz="1600" b="0" i="1" u="none" strike="noStrike" dirty="0">
                        <a:solidFill>
                          <a:srgbClr val="000000"/>
                        </a:solidFill>
                        <a:effectLst/>
                        <a:latin typeface="+mn-lt"/>
                      </a:endParaRP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484888213"/>
                  </a:ext>
                </a:extLst>
              </a:tr>
              <a:tr h="243740">
                <a:tc>
                  <a:txBody>
                    <a:bodyPr/>
                    <a:lstStyle/>
                    <a:p>
                      <a:pPr algn="ctr" fontAlgn="ctr"/>
                      <a:r>
                        <a:rPr lang="vi-VN" sz="1600" b="0" i="1" u="none" strike="noStrike">
                          <a:solidFill>
                            <a:srgbClr val="000000"/>
                          </a:solidFill>
                          <a:effectLst/>
                          <a:latin typeface="+mn-lt"/>
                        </a:rPr>
                        <a:t> </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1" u="none" strike="noStrike">
                          <a:solidFill>
                            <a:srgbClr val="000000"/>
                          </a:solidFill>
                          <a:effectLst/>
                          <a:latin typeface="+mn-lt"/>
                        </a:rPr>
                        <a:t>     + Công nghiệp</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mn-lt"/>
                        </a:rPr>
                        <a:t>%</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4,68</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mn-lt"/>
                        </a:rPr>
                        <a:t>9,2 - 9,7</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dirty="0">
                          <a:solidFill>
                            <a:srgbClr val="000000"/>
                          </a:solidFill>
                          <a:effectLst/>
                          <a:latin typeface="+mn-lt"/>
                        </a:rPr>
                        <a:t> </a:t>
                      </a:r>
                      <a:r>
                        <a:rPr lang="en-US" sz="1600" b="0" i="1" u="none" strike="noStrike" dirty="0" smtClean="0">
                          <a:solidFill>
                            <a:srgbClr val="000000"/>
                          </a:solidFill>
                          <a:effectLst/>
                          <a:latin typeface="+mn-lt"/>
                        </a:rPr>
                        <a:t>12,32</a:t>
                      </a:r>
                      <a:endParaRPr lang="vi-VN" sz="1600" b="0" i="1" u="none" strike="noStrike" dirty="0">
                        <a:solidFill>
                          <a:srgbClr val="000000"/>
                        </a:solidFill>
                        <a:effectLst/>
                        <a:latin typeface="+mn-lt"/>
                      </a:endParaRP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dirty="0">
                          <a:solidFill>
                            <a:srgbClr val="000000"/>
                          </a:solidFill>
                          <a:effectLst/>
                          <a:latin typeface="+mn-lt"/>
                        </a:rPr>
                        <a:t> </a:t>
                      </a:r>
                      <a:r>
                        <a:rPr lang="en-US" sz="1600" b="0" i="1" u="none" strike="noStrike" dirty="0" smtClean="0">
                          <a:solidFill>
                            <a:srgbClr val="000000"/>
                          </a:solidFill>
                          <a:effectLst/>
                          <a:latin typeface="+mn-lt"/>
                        </a:rPr>
                        <a:t>8,28</a:t>
                      </a:r>
                      <a:endParaRPr lang="vi-VN" sz="1600" b="0" i="1" u="none" strike="noStrike" dirty="0">
                        <a:solidFill>
                          <a:srgbClr val="000000"/>
                        </a:solidFill>
                        <a:effectLst/>
                        <a:latin typeface="+mn-lt"/>
                      </a:endParaRP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mn-lt"/>
                        </a:rPr>
                        <a:t> </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mn-lt"/>
                        </a:rPr>
                        <a:t> </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143175031"/>
                  </a:ext>
                </a:extLst>
              </a:tr>
              <a:tr h="243740">
                <a:tc>
                  <a:txBody>
                    <a:bodyPr/>
                    <a:lstStyle/>
                    <a:p>
                      <a:pPr algn="ctr" fontAlgn="ctr"/>
                      <a:r>
                        <a:rPr lang="vi-VN" sz="1600" b="0" i="1" u="none" strike="noStrike">
                          <a:solidFill>
                            <a:srgbClr val="000000"/>
                          </a:solidFill>
                          <a:effectLst/>
                          <a:latin typeface="+mn-lt"/>
                        </a:rPr>
                        <a:t> </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1" u="none" strike="noStrike">
                          <a:solidFill>
                            <a:srgbClr val="000000"/>
                          </a:solidFill>
                          <a:effectLst/>
                          <a:latin typeface="+mn-lt"/>
                        </a:rPr>
                        <a:t>     + Xây dựng</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mn-lt"/>
                        </a:rPr>
                        <a:t>%</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21,22</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mn-lt"/>
                        </a:rPr>
                        <a:t>12,2 - 13,0</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dirty="0">
                          <a:solidFill>
                            <a:srgbClr val="000000"/>
                          </a:solidFill>
                          <a:effectLst/>
                          <a:latin typeface="+mn-lt"/>
                        </a:rPr>
                        <a:t> </a:t>
                      </a:r>
                      <a:r>
                        <a:rPr lang="en-US" sz="1600" b="0" i="1" u="none" strike="noStrike" dirty="0" smtClean="0">
                          <a:solidFill>
                            <a:srgbClr val="000000"/>
                          </a:solidFill>
                          <a:effectLst/>
                          <a:latin typeface="+mn-lt"/>
                        </a:rPr>
                        <a:t>8,11</a:t>
                      </a:r>
                      <a:endParaRPr lang="vi-VN" sz="1600" b="0" i="1" u="none" strike="noStrike" dirty="0">
                        <a:solidFill>
                          <a:srgbClr val="000000"/>
                        </a:solidFill>
                        <a:effectLst/>
                        <a:latin typeface="+mn-lt"/>
                      </a:endParaRP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dirty="0">
                          <a:solidFill>
                            <a:srgbClr val="000000"/>
                          </a:solidFill>
                          <a:effectLst/>
                          <a:latin typeface="+mn-lt"/>
                        </a:rPr>
                        <a:t> </a:t>
                      </a:r>
                      <a:r>
                        <a:rPr lang="en-US" sz="1600" b="0" i="0" u="none" strike="noStrike" dirty="0" smtClean="0">
                          <a:solidFill>
                            <a:srgbClr val="000000"/>
                          </a:solidFill>
                          <a:effectLst/>
                          <a:latin typeface="+mn-lt"/>
                        </a:rPr>
                        <a:t>-13,11</a:t>
                      </a:r>
                      <a:endParaRPr lang="vi-VN" sz="1600" b="0" i="0" u="none" strike="noStrike" dirty="0">
                        <a:solidFill>
                          <a:srgbClr val="000000"/>
                        </a:solidFill>
                        <a:effectLst/>
                        <a:latin typeface="+mn-lt"/>
                      </a:endParaRP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mn-lt"/>
                        </a:rPr>
                        <a:t> </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mn-lt"/>
                        </a:rPr>
                        <a:t> </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5281347"/>
                  </a:ext>
                </a:extLst>
              </a:tr>
              <a:tr h="243740">
                <a:tc>
                  <a:txBody>
                    <a:bodyPr/>
                    <a:lstStyle/>
                    <a:p>
                      <a:pPr algn="ctr" fontAlgn="ctr"/>
                      <a:r>
                        <a:rPr lang="vi-VN" sz="1600" b="0" i="0" u="none" strike="noStrike">
                          <a:solidFill>
                            <a:srgbClr val="000000"/>
                          </a:solidFill>
                          <a:effectLst/>
                          <a:latin typeface="+mn-lt"/>
                        </a:rPr>
                        <a:t> </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mn-lt"/>
                        </a:rPr>
                        <a:t>- Dịch vụ</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7,69</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7,9 - 8,4</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dirty="0">
                          <a:solidFill>
                            <a:srgbClr val="000000"/>
                          </a:solidFill>
                          <a:effectLst/>
                          <a:latin typeface="+mn-lt"/>
                        </a:rPr>
                        <a:t> </a:t>
                      </a:r>
                      <a:r>
                        <a:rPr lang="en-US" sz="1600" b="0" i="0" u="none" strike="noStrike" dirty="0" smtClean="0">
                          <a:solidFill>
                            <a:srgbClr val="000000"/>
                          </a:solidFill>
                          <a:effectLst/>
                          <a:latin typeface="+mn-lt"/>
                        </a:rPr>
                        <a:t>8,11</a:t>
                      </a:r>
                      <a:endParaRPr lang="vi-VN" sz="1600" b="0" i="0" u="none" strike="noStrike" dirty="0">
                        <a:solidFill>
                          <a:srgbClr val="000000"/>
                        </a:solidFill>
                        <a:effectLst/>
                        <a:latin typeface="+mn-lt"/>
                      </a:endParaRP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dirty="0">
                          <a:solidFill>
                            <a:srgbClr val="000000"/>
                          </a:solidFill>
                          <a:effectLst/>
                          <a:latin typeface="+mn-lt"/>
                        </a:rPr>
                        <a:t> </a:t>
                      </a:r>
                      <a:r>
                        <a:rPr lang="en-US" sz="1600" b="0" i="0" u="none" strike="noStrike" dirty="0" smtClean="0">
                          <a:solidFill>
                            <a:srgbClr val="000000"/>
                          </a:solidFill>
                          <a:effectLst/>
                          <a:latin typeface="+mn-lt"/>
                        </a:rPr>
                        <a:t>0,41</a:t>
                      </a:r>
                      <a:endParaRPr lang="vi-VN" sz="1600" b="0" i="0" u="none" strike="noStrike" dirty="0">
                        <a:solidFill>
                          <a:srgbClr val="000000"/>
                        </a:solidFill>
                        <a:effectLst/>
                        <a:latin typeface="+mn-lt"/>
                      </a:endParaRP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4152241806"/>
                  </a:ext>
                </a:extLst>
              </a:tr>
              <a:tr h="243740">
                <a:tc>
                  <a:txBody>
                    <a:bodyPr/>
                    <a:lstStyle/>
                    <a:p>
                      <a:pPr algn="ctr" fontAlgn="ctr"/>
                      <a:r>
                        <a:rPr lang="vi-VN" sz="1600" b="0" i="0" u="none" strike="noStrike">
                          <a:solidFill>
                            <a:srgbClr val="000000"/>
                          </a:solidFill>
                          <a:effectLst/>
                          <a:latin typeface="+mn-lt"/>
                        </a:rPr>
                        <a:t> </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mn-lt"/>
                        </a:rPr>
                        <a:t>- Thuế sản phẩm trừ trợ cấp sản phẩm</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5,97</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9,0 - 9,5</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dirty="0">
                          <a:solidFill>
                            <a:srgbClr val="000000"/>
                          </a:solidFill>
                          <a:effectLst/>
                          <a:latin typeface="+mn-lt"/>
                        </a:rPr>
                        <a:t> </a:t>
                      </a:r>
                      <a:r>
                        <a:rPr lang="en-US" sz="1600" b="0" i="0" u="none" strike="noStrike" dirty="0" smtClean="0">
                          <a:solidFill>
                            <a:srgbClr val="000000"/>
                          </a:solidFill>
                          <a:effectLst/>
                          <a:latin typeface="+mn-lt"/>
                        </a:rPr>
                        <a:t>8,15</a:t>
                      </a:r>
                      <a:endParaRPr lang="vi-VN" sz="1600" b="0" i="0" u="none" strike="noStrike" dirty="0">
                        <a:solidFill>
                          <a:srgbClr val="000000"/>
                        </a:solidFill>
                        <a:effectLst/>
                        <a:latin typeface="+mn-lt"/>
                      </a:endParaRP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dirty="0">
                          <a:solidFill>
                            <a:srgbClr val="000000"/>
                          </a:solidFill>
                          <a:effectLst/>
                          <a:latin typeface="+mn-lt"/>
                        </a:rPr>
                        <a:t> </a:t>
                      </a:r>
                      <a:r>
                        <a:rPr lang="en-US" sz="1600" b="0" i="0" u="none" strike="noStrike" dirty="0" smtClean="0">
                          <a:solidFill>
                            <a:srgbClr val="000000"/>
                          </a:solidFill>
                          <a:effectLst/>
                          <a:latin typeface="+mn-lt"/>
                        </a:rPr>
                        <a:t>2,32</a:t>
                      </a:r>
                      <a:endParaRPr lang="vi-VN" sz="1600" b="0" i="0" u="none" strike="noStrike" dirty="0">
                        <a:solidFill>
                          <a:srgbClr val="000000"/>
                        </a:solidFill>
                        <a:effectLst/>
                        <a:latin typeface="+mn-lt"/>
                      </a:endParaRP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587553568"/>
                  </a:ext>
                </a:extLst>
              </a:tr>
              <a:tr h="482446">
                <a:tc>
                  <a:txBody>
                    <a:bodyPr/>
                    <a:lstStyle/>
                    <a:p>
                      <a:pPr algn="ctr" fontAlgn="ctr"/>
                      <a:r>
                        <a:rPr lang="vi-VN" sz="1600" b="0" i="0" u="none" strike="noStrike">
                          <a:solidFill>
                            <a:srgbClr val="000000"/>
                          </a:solidFill>
                          <a:effectLst/>
                          <a:latin typeface="+mn-lt"/>
                        </a:rPr>
                        <a:t> </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mn-lt"/>
                        </a:rPr>
                        <a:t>- GRDP bình quân đầu người</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Triệu đồng</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mn-lt"/>
                        </a:rPr>
                        <a:t> </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85,3 - 85,7</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dirty="0">
                          <a:solidFill>
                            <a:srgbClr val="000000"/>
                          </a:solidFill>
                          <a:effectLst/>
                          <a:latin typeface="+mn-lt"/>
                        </a:rPr>
                        <a:t> </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dirty="0">
                          <a:solidFill>
                            <a:srgbClr val="000000"/>
                          </a:solidFill>
                          <a:effectLst/>
                          <a:latin typeface="+mn-lt"/>
                        </a:rPr>
                        <a:t> </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mn-lt"/>
                        </a:rPr>
                        <a:t>Đánh giá cả năm</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278846752"/>
                  </a:ext>
                </a:extLst>
              </a:tr>
              <a:tr h="243740">
                <a:tc>
                  <a:txBody>
                    <a:bodyPr/>
                    <a:lstStyle/>
                    <a:p>
                      <a:pPr algn="ctr" fontAlgn="ctr"/>
                      <a:r>
                        <a:rPr lang="vi-VN" sz="1600" b="0" i="0" u="none" strike="noStrike">
                          <a:solidFill>
                            <a:srgbClr val="000000"/>
                          </a:solidFill>
                          <a:effectLst/>
                          <a:latin typeface="+mn-lt"/>
                        </a:rPr>
                        <a:t>2</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mn-lt"/>
                        </a:rPr>
                        <a:t>Chỉ số sản xuất CN (IIP)</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1,51</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7,0 - 7,7</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9,88</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dirty="0">
                          <a:solidFill>
                            <a:srgbClr val="000000"/>
                          </a:solidFill>
                          <a:effectLst/>
                          <a:latin typeface="+mn-lt"/>
                        </a:rPr>
                        <a:t> </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600" b="0" i="0" u="none" strike="noStrike">
                          <a:solidFill>
                            <a:srgbClr val="000000"/>
                          </a:solidFill>
                          <a:effectLst/>
                          <a:latin typeface="+mn-lt"/>
                        </a:rPr>
                        <a:t> </a:t>
                      </a:r>
                    </a:p>
                  </a:txBody>
                  <a:tcPr marL="5141" marR="5141" marT="5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314458878"/>
                  </a:ext>
                </a:extLst>
              </a:tr>
              <a:tr h="482446">
                <a:tc>
                  <a:txBody>
                    <a:bodyPr/>
                    <a:lstStyle/>
                    <a:p>
                      <a:pPr algn="ctr" fontAlgn="ctr"/>
                      <a:r>
                        <a:rPr lang="vi-VN" sz="1600" b="0" i="0" u="none" strike="noStrike">
                          <a:solidFill>
                            <a:srgbClr val="000000"/>
                          </a:solidFill>
                          <a:effectLst/>
                          <a:latin typeface="+mn-lt"/>
                        </a:rPr>
                        <a:t>3</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mn-lt"/>
                        </a:rPr>
                        <a:t>Kim ngạch xuất khẩu </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Triệu USD</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1.127</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1.650</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1.315,0</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dirty="0" smtClean="0">
                          <a:solidFill>
                            <a:srgbClr val="000000"/>
                          </a:solidFill>
                          <a:effectLst/>
                          <a:latin typeface="+mn-lt"/>
                        </a:rPr>
                        <a:t>116,68</a:t>
                      </a:r>
                      <a:endParaRPr lang="vi-VN" sz="1600" b="0" i="0" u="none" strike="noStrike" dirty="0">
                        <a:solidFill>
                          <a:srgbClr val="000000"/>
                        </a:solidFill>
                        <a:effectLst/>
                        <a:latin typeface="+mn-lt"/>
                      </a:endParaRP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dirty="0" smtClean="0">
                          <a:solidFill>
                            <a:srgbClr val="000000"/>
                          </a:solidFill>
                          <a:effectLst/>
                          <a:latin typeface="+mn-lt"/>
                        </a:rPr>
                        <a:t>79,70</a:t>
                      </a:r>
                      <a:endParaRPr lang="vi-VN" sz="1600" b="0" i="0" u="none" strike="noStrike" dirty="0">
                        <a:solidFill>
                          <a:srgbClr val="000000"/>
                        </a:solidFill>
                        <a:effectLst/>
                        <a:latin typeface="+mn-lt"/>
                      </a:endParaRP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75145490"/>
                  </a:ext>
                </a:extLst>
              </a:tr>
              <a:tr h="243740">
                <a:tc>
                  <a:txBody>
                    <a:bodyPr/>
                    <a:lstStyle/>
                    <a:p>
                      <a:pPr algn="ctr" fontAlgn="ctr"/>
                      <a:r>
                        <a:rPr lang="vi-VN" sz="1600" b="0" i="0" u="none" strike="noStrike">
                          <a:solidFill>
                            <a:srgbClr val="000000"/>
                          </a:solidFill>
                          <a:effectLst/>
                          <a:latin typeface="+mn-lt"/>
                        </a:rPr>
                        <a:t>4</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dirty="0">
                          <a:solidFill>
                            <a:srgbClr val="000000"/>
                          </a:solidFill>
                          <a:effectLst/>
                          <a:latin typeface="+mn-lt"/>
                        </a:rPr>
                        <a:t>Tổng thu ngân sách trên địa </a:t>
                      </a:r>
                      <a:r>
                        <a:rPr lang="vi-VN" sz="1600" b="0" i="0" u="none" strike="noStrike" dirty="0" smtClean="0">
                          <a:solidFill>
                            <a:srgbClr val="000000"/>
                          </a:solidFill>
                          <a:effectLst/>
                          <a:latin typeface="+mn-lt"/>
                        </a:rPr>
                        <a:t>bàn</a:t>
                      </a:r>
                      <a:r>
                        <a:rPr lang="en-US" sz="1600" b="0" i="0" u="none" strike="noStrike" kern="1200" dirty="0" smtClean="0">
                          <a:solidFill>
                            <a:srgbClr val="000000"/>
                          </a:solidFill>
                          <a:effectLst/>
                          <a:latin typeface="+mn-lt"/>
                          <a:ea typeface="+mn-ea"/>
                          <a:cs typeface="+mn-cs"/>
                        </a:rPr>
                        <a:t>, </a:t>
                      </a:r>
                      <a:r>
                        <a:rPr lang="en-US" sz="1600" b="0" i="0" u="none" strike="noStrike" kern="1200" dirty="0" err="1" smtClean="0">
                          <a:solidFill>
                            <a:srgbClr val="000000"/>
                          </a:solidFill>
                          <a:effectLst/>
                          <a:latin typeface="+mn-lt"/>
                          <a:ea typeface="+mn-ea"/>
                          <a:cs typeface="+mn-cs"/>
                        </a:rPr>
                        <a:t>trong</a:t>
                      </a:r>
                      <a:r>
                        <a:rPr lang="en-US" sz="1600" b="0" i="0" u="none" strike="noStrike" kern="1200" dirty="0" smtClean="0">
                          <a:solidFill>
                            <a:srgbClr val="000000"/>
                          </a:solidFill>
                          <a:effectLst/>
                          <a:latin typeface="+mn-lt"/>
                          <a:ea typeface="+mn-ea"/>
                          <a:cs typeface="+mn-cs"/>
                        </a:rPr>
                        <a:t> </a:t>
                      </a:r>
                      <a:r>
                        <a:rPr lang="en-US" sz="1600" b="0" i="0" u="none" strike="noStrike" kern="1200" dirty="0" err="1" smtClean="0">
                          <a:solidFill>
                            <a:srgbClr val="000000"/>
                          </a:solidFill>
                          <a:effectLst/>
                          <a:latin typeface="+mn-lt"/>
                          <a:ea typeface="+mn-ea"/>
                          <a:cs typeface="+mn-cs"/>
                        </a:rPr>
                        <a:t>đó</a:t>
                      </a:r>
                      <a:endParaRPr lang="vi-VN" sz="1600" b="0" i="0" u="none" strike="noStrike" kern="1200" dirty="0">
                        <a:solidFill>
                          <a:srgbClr val="000000"/>
                        </a:solidFill>
                        <a:effectLst/>
                        <a:latin typeface="+mn-lt"/>
                        <a:ea typeface="+mn-ea"/>
                        <a:cs typeface="+mn-cs"/>
                      </a:endParaRP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Tỷ đồng</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8.257,2</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15.000</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10.275,8</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dirty="0" smtClean="0">
                          <a:solidFill>
                            <a:srgbClr val="000000"/>
                          </a:solidFill>
                          <a:effectLst/>
                          <a:latin typeface="+mn-lt"/>
                        </a:rPr>
                        <a:t>124,45</a:t>
                      </a:r>
                      <a:endParaRPr lang="vi-VN" sz="1600" b="0" i="0" u="none" strike="noStrike" dirty="0">
                        <a:solidFill>
                          <a:srgbClr val="000000"/>
                        </a:solidFill>
                        <a:effectLst/>
                        <a:latin typeface="+mn-lt"/>
                      </a:endParaRP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dirty="0" smtClean="0">
                          <a:solidFill>
                            <a:srgbClr val="000000"/>
                          </a:solidFill>
                          <a:effectLst/>
                          <a:latin typeface="+mn-lt"/>
                        </a:rPr>
                        <a:t>68,51</a:t>
                      </a:r>
                      <a:endParaRPr lang="vi-VN" sz="1600" b="0" i="0" u="none" strike="noStrike" dirty="0">
                        <a:solidFill>
                          <a:srgbClr val="000000"/>
                        </a:solidFill>
                        <a:effectLst/>
                        <a:latin typeface="+mn-lt"/>
                      </a:endParaRP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600" b="0" i="0" u="none" strike="noStrike">
                          <a:solidFill>
                            <a:srgbClr val="000000"/>
                          </a:solidFill>
                          <a:effectLst/>
                          <a:latin typeface="+mn-lt"/>
                        </a:rPr>
                        <a:t> </a:t>
                      </a:r>
                    </a:p>
                  </a:txBody>
                  <a:tcPr marL="5141" marR="5141" marT="5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218603658"/>
                  </a:ext>
                </a:extLst>
              </a:tr>
              <a:tr h="253760">
                <a:tc>
                  <a:txBody>
                    <a:bodyPr/>
                    <a:lstStyle/>
                    <a:p>
                      <a:pPr algn="ctr" fontAlgn="ctr"/>
                      <a:r>
                        <a:rPr lang="vi-VN" sz="1600" b="0" i="0" u="none" strike="noStrike">
                          <a:solidFill>
                            <a:srgbClr val="000000"/>
                          </a:solidFill>
                          <a:effectLst/>
                          <a:latin typeface="+mn-lt"/>
                        </a:rPr>
                        <a:t> </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mn-lt"/>
                        </a:rPr>
                        <a:t>Trong đó:</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dirty="0">
                          <a:solidFill>
                            <a:srgbClr val="000000"/>
                          </a:solidFill>
                          <a:effectLst/>
                          <a:latin typeface="+mn-lt"/>
                        </a:rPr>
                        <a:t> </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dirty="0">
                          <a:solidFill>
                            <a:srgbClr val="000000"/>
                          </a:solidFill>
                          <a:effectLst/>
                          <a:latin typeface="+mn-lt"/>
                        </a:rPr>
                        <a:t> </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600" b="0" i="0" u="none" strike="noStrike">
                          <a:solidFill>
                            <a:srgbClr val="000000"/>
                          </a:solidFill>
                          <a:effectLst/>
                          <a:latin typeface="+mn-lt"/>
                        </a:rPr>
                        <a:t> </a:t>
                      </a:r>
                    </a:p>
                  </a:txBody>
                  <a:tcPr marL="5141" marR="5141" marT="5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53421020"/>
                  </a:ext>
                </a:extLst>
              </a:tr>
              <a:tr h="243740">
                <a:tc>
                  <a:txBody>
                    <a:bodyPr/>
                    <a:lstStyle/>
                    <a:p>
                      <a:pPr algn="ctr" fontAlgn="ctr"/>
                      <a:r>
                        <a:rPr lang="vi-VN" sz="1600" b="0" i="1" u="none" strike="noStrike">
                          <a:solidFill>
                            <a:srgbClr val="000000"/>
                          </a:solidFill>
                          <a:effectLst/>
                          <a:latin typeface="+mn-lt"/>
                        </a:rPr>
                        <a:t> </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1" u="none" strike="noStrike">
                          <a:solidFill>
                            <a:srgbClr val="000000"/>
                          </a:solidFill>
                          <a:effectLst/>
                          <a:latin typeface="+mn-lt"/>
                        </a:rPr>
                        <a:t>- Thu nội địa</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mn-lt"/>
                        </a:rPr>
                        <a:t>Tỷ đồng</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mn-lt"/>
                        </a:rPr>
                        <a:t>7.823,3</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mn-lt"/>
                        </a:rPr>
                        <a:t>14.267</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mn-lt"/>
                        </a:rPr>
                        <a:t>9.579,2</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dirty="0" smtClean="0">
                          <a:solidFill>
                            <a:srgbClr val="000000"/>
                          </a:solidFill>
                          <a:effectLst/>
                          <a:latin typeface="+mn-lt"/>
                        </a:rPr>
                        <a:t>122,44</a:t>
                      </a:r>
                      <a:endParaRPr lang="vi-VN" sz="1600" b="0" i="1" u="none" strike="noStrike" dirty="0">
                        <a:solidFill>
                          <a:srgbClr val="000000"/>
                        </a:solidFill>
                        <a:effectLst/>
                        <a:latin typeface="+mn-lt"/>
                      </a:endParaRP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dirty="0" smtClean="0">
                          <a:solidFill>
                            <a:srgbClr val="000000"/>
                          </a:solidFill>
                          <a:effectLst/>
                          <a:latin typeface="+mn-lt"/>
                        </a:rPr>
                        <a:t>67,14</a:t>
                      </a:r>
                      <a:endParaRPr lang="vi-VN" sz="1600" b="0" i="1" u="none" strike="noStrike" dirty="0">
                        <a:solidFill>
                          <a:srgbClr val="000000"/>
                        </a:solidFill>
                        <a:effectLst/>
                        <a:latin typeface="+mn-lt"/>
                      </a:endParaRP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600" b="0" i="0" u="none" strike="noStrike">
                          <a:solidFill>
                            <a:srgbClr val="000000"/>
                          </a:solidFill>
                          <a:effectLst/>
                          <a:latin typeface="+mn-lt"/>
                        </a:rPr>
                        <a:t> </a:t>
                      </a:r>
                    </a:p>
                  </a:txBody>
                  <a:tcPr marL="5141" marR="5141" marT="5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400068446"/>
                  </a:ext>
                </a:extLst>
              </a:tr>
              <a:tr h="243740">
                <a:tc>
                  <a:txBody>
                    <a:bodyPr/>
                    <a:lstStyle/>
                    <a:p>
                      <a:pPr algn="ctr" fontAlgn="ctr"/>
                      <a:r>
                        <a:rPr lang="vi-VN" sz="1600" b="0" i="1" u="none" strike="noStrike">
                          <a:solidFill>
                            <a:srgbClr val="000000"/>
                          </a:solidFill>
                          <a:effectLst/>
                          <a:latin typeface="+mn-lt"/>
                        </a:rPr>
                        <a:t> </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1" u="none" strike="noStrike">
                          <a:solidFill>
                            <a:srgbClr val="000000"/>
                          </a:solidFill>
                          <a:effectLst/>
                          <a:latin typeface="+mn-lt"/>
                        </a:rPr>
                        <a:t>- Thu thuế từ hoạt động xuất nhập khẩu</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mn-lt"/>
                        </a:rPr>
                        <a:t>Tỷ đồng</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mn-lt"/>
                        </a:rPr>
                        <a:t>320,5</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mn-lt"/>
                        </a:rPr>
                        <a:t>450</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mn-lt"/>
                        </a:rPr>
                        <a:t>546,5</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dirty="0" smtClean="0">
                          <a:solidFill>
                            <a:srgbClr val="000000"/>
                          </a:solidFill>
                          <a:effectLst/>
                          <a:latin typeface="+mn-lt"/>
                        </a:rPr>
                        <a:t>170,51</a:t>
                      </a:r>
                      <a:endParaRPr lang="vi-VN" sz="1600" b="0" i="1" u="none" strike="noStrike" dirty="0">
                        <a:solidFill>
                          <a:srgbClr val="000000"/>
                        </a:solidFill>
                        <a:effectLst/>
                        <a:latin typeface="+mn-lt"/>
                      </a:endParaRP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dirty="0" smtClean="0">
                          <a:solidFill>
                            <a:srgbClr val="000000"/>
                          </a:solidFill>
                          <a:effectLst/>
                          <a:latin typeface="+mn-lt"/>
                        </a:rPr>
                        <a:t>121,44</a:t>
                      </a:r>
                      <a:endParaRPr lang="vi-VN" sz="1600" b="0" i="1" u="none" strike="noStrike" dirty="0">
                        <a:solidFill>
                          <a:srgbClr val="000000"/>
                        </a:solidFill>
                        <a:effectLst/>
                        <a:latin typeface="+mn-lt"/>
                      </a:endParaRP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600" b="0" i="0" u="none" strike="noStrike">
                          <a:solidFill>
                            <a:srgbClr val="000000"/>
                          </a:solidFill>
                          <a:effectLst/>
                          <a:latin typeface="+mn-lt"/>
                        </a:rPr>
                        <a:t> </a:t>
                      </a:r>
                    </a:p>
                  </a:txBody>
                  <a:tcPr marL="5141" marR="5141" marT="5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80372886"/>
                  </a:ext>
                </a:extLst>
              </a:tr>
              <a:tr h="482446">
                <a:tc>
                  <a:txBody>
                    <a:bodyPr/>
                    <a:lstStyle/>
                    <a:p>
                      <a:pPr algn="ctr" fontAlgn="ctr"/>
                      <a:r>
                        <a:rPr lang="vi-VN" sz="1600" b="0" i="0" u="none" strike="noStrike">
                          <a:solidFill>
                            <a:srgbClr val="000000"/>
                          </a:solidFill>
                          <a:effectLst/>
                          <a:latin typeface="+mn-lt"/>
                        </a:rPr>
                        <a:t>5</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mn-lt"/>
                        </a:rPr>
                        <a:t>Tốc độ tăng Tổng vốn đầu tư phát triển toàn xã hội</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16,8</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10,5</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8,0</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5141" marR="5141" marT="5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600" b="0" i="0" u="none" strike="noStrike" dirty="0">
                          <a:solidFill>
                            <a:srgbClr val="000000"/>
                          </a:solidFill>
                          <a:effectLst/>
                          <a:latin typeface="+mn-lt"/>
                        </a:rPr>
                        <a:t> </a:t>
                      </a:r>
                    </a:p>
                  </a:txBody>
                  <a:tcPr marL="5141" marR="5141" marT="5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088724831"/>
                  </a:ext>
                </a:extLst>
              </a:tr>
            </a:tbl>
          </a:graphicData>
        </a:graphic>
      </p:graphicFrame>
    </p:spTree>
    <p:extLst>
      <p:ext uri="{BB962C8B-B14F-4D97-AF65-F5344CB8AC3E}">
        <p14:creationId xmlns:p14="http://schemas.microsoft.com/office/powerpoint/2010/main" val="31540161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903B4ABF-B441-1F98-8475-ADC2F5108218}"/>
              </a:ext>
            </a:extLst>
          </p:cNvPr>
          <p:cNvSpPr txBox="1"/>
          <p:nvPr/>
        </p:nvSpPr>
        <p:spPr>
          <a:xfrm>
            <a:off x="750875" y="530031"/>
            <a:ext cx="6796060" cy="492443"/>
          </a:xfrm>
          <a:prstGeom prst="rect">
            <a:avLst/>
          </a:prstGeom>
          <a:noFill/>
        </p:spPr>
        <p:txBody>
          <a:bodyPr wrap="square">
            <a:spAutoFit/>
          </a:bodyPr>
          <a:lstStyle/>
          <a:p>
            <a:pPr>
              <a:lnSpc>
                <a:spcPct val="100000"/>
              </a:lnSpc>
            </a:pPr>
            <a:r>
              <a:rPr lang="vi-VN" sz="2600" b="1">
                <a:latin typeface="Arial" panose="020B0604020202020204" pitchFamily="34" charset="0"/>
                <a:cs typeface="Arial" panose="020B0604020202020204" pitchFamily="34" charset="0"/>
              </a:rPr>
              <a:t>3.</a:t>
            </a:r>
            <a:r>
              <a:rPr lang="vi-VN" sz="2600" b="1" dirty="0">
                <a:latin typeface="Arial" panose="020B0604020202020204" pitchFamily="34" charset="0"/>
                <a:cs typeface="Arial" panose="020B0604020202020204" pitchFamily="34" charset="0"/>
              </a:rPr>
              <a:t>2</a:t>
            </a:r>
            <a:r>
              <a:rPr lang="vi-VN" sz="2600" b="1">
                <a:latin typeface="Arial" panose="020B0604020202020204" pitchFamily="34" charset="0"/>
                <a:cs typeface="Arial" panose="020B0604020202020204" pitchFamily="34" charset="0"/>
              </a:rPr>
              <a:t>. </a:t>
            </a:r>
            <a:r>
              <a:rPr lang="en-US" sz="2600" b="1" spc="-20" dirty="0" err="1">
                <a:solidFill>
                  <a:srgbClr val="100717"/>
                </a:solidFill>
                <a:latin typeface="Arial" panose="020B0604020202020204" pitchFamily="34" charset="0"/>
                <a:cs typeface="Arial" panose="020B0604020202020204" pitchFamily="34" charset="0"/>
              </a:rPr>
              <a:t>Xuất</a:t>
            </a:r>
            <a:r>
              <a:rPr lang="en-US" sz="2600" b="1" spc="-20" dirty="0">
                <a:solidFill>
                  <a:srgbClr val="100717"/>
                </a:solidFill>
                <a:latin typeface="Arial" panose="020B0604020202020204" pitchFamily="34" charset="0"/>
                <a:cs typeface="Arial" panose="020B0604020202020204" pitchFamily="34" charset="0"/>
              </a:rPr>
              <a:t> </a:t>
            </a:r>
            <a:r>
              <a:rPr lang="en-US" sz="2600" b="1" spc="-20" dirty="0" err="1">
                <a:solidFill>
                  <a:srgbClr val="100717"/>
                </a:solidFill>
                <a:latin typeface="Arial" panose="020B0604020202020204" pitchFamily="34" charset="0"/>
                <a:cs typeface="Arial" panose="020B0604020202020204" pitchFamily="34" charset="0"/>
              </a:rPr>
              <a:t>Nhập</a:t>
            </a:r>
            <a:r>
              <a:rPr lang="en-US" sz="2600" b="1" spc="-20" dirty="0">
                <a:solidFill>
                  <a:srgbClr val="100717"/>
                </a:solidFill>
                <a:latin typeface="Arial" panose="020B0604020202020204" pitchFamily="34" charset="0"/>
                <a:cs typeface="Arial" panose="020B0604020202020204" pitchFamily="34" charset="0"/>
              </a:rPr>
              <a:t> </a:t>
            </a:r>
            <a:r>
              <a:rPr lang="en-US" sz="2600" b="1" spc="-20" dirty="0" err="1">
                <a:solidFill>
                  <a:srgbClr val="100717"/>
                </a:solidFill>
                <a:latin typeface="Arial" panose="020B0604020202020204" pitchFamily="34" charset="0"/>
                <a:cs typeface="Arial" panose="020B0604020202020204" pitchFamily="34" charset="0"/>
              </a:rPr>
              <a:t>khẩu</a:t>
            </a:r>
            <a:endParaRPr lang="vi-VN" sz="2600" b="1" dirty="0">
              <a:latin typeface="Arial" panose="020B0604020202020204" pitchFamily="34" charset="0"/>
              <a:cs typeface="Arial" panose="020B0604020202020204" pitchFamily="34" charset="0"/>
            </a:endParaRPr>
          </a:p>
        </p:txBody>
      </p:sp>
      <p:graphicFrame>
        <p:nvGraphicFramePr>
          <p:cNvPr id="7" name="Table 6">
            <a:extLst>
              <a:ext uri="{FF2B5EF4-FFF2-40B4-BE49-F238E27FC236}">
                <a16:creationId xmlns="" xmlns:a16="http://schemas.microsoft.com/office/drawing/2014/main" id="{8C111DB2-3155-8868-4AD6-91C52E56A6E9}"/>
              </a:ext>
            </a:extLst>
          </p:cNvPr>
          <p:cNvGraphicFramePr>
            <a:graphicFrameLocks noGrp="1"/>
          </p:cNvGraphicFramePr>
          <p:nvPr>
            <p:extLst>
              <p:ext uri="{D42A27DB-BD31-4B8C-83A1-F6EECF244321}">
                <p14:modId xmlns:p14="http://schemas.microsoft.com/office/powerpoint/2010/main" val="53964452"/>
              </p:ext>
            </p:extLst>
          </p:nvPr>
        </p:nvGraphicFramePr>
        <p:xfrm>
          <a:off x="153801" y="1211580"/>
          <a:ext cx="6437479" cy="4267200"/>
        </p:xfrm>
        <a:graphic>
          <a:graphicData uri="http://schemas.openxmlformats.org/drawingml/2006/table">
            <a:tbl>
              <a:tblPr firstRow="1" bandRow="1"/>
              <a:tblGrid>
                <a:gridCol w="6437479">
                  <a:extLst>
                    <a:ext uri="{9D8B030D-6E8A-4147-A177-3AD203B41FA5}">
                      <a16:colId xmlns="" xmlns:a16="http://schemas.microsoft.com/office/drawing/2014/main" val="3655493598"/>
                    </a:ext>
                  </a:extLst>
                </a:gridCol>
              </a:tblGrid>
              <a:tr h="257837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nl-NL" sz="1800" b="0" kern="1200">
                          <a:solidFill>
                            <a:schemeClr val="dk1"/>
                          </a:solidFill>
                          <a:effectLst/>
                          <a:latin typeface="Arial" panose="020B0604020202020204" pitchFamily="34" charset="0"/>
                          <a:ea typeface="+mn-ea"/>
                          <a:cs typeface="Arial" panose="020B0604020202020204" pitchFamily="34" charset="0"/>
                        </a:rPr>
                        <a:t>Kim ngạch xuất khẩu tháng </a:t>
                      </a:r>
                      <a:r>
                        <a:rPr lang="vi-VN" sz="1800" b="0" kern="1200">
                          <a:solidFill>
                            <a:schemeClr val="dk1"/>
                          </a:solidFill>
                          <a:effectLst/>
                          <a:latin typeface="Arial" panose="020B0604020202020204" pitchFamily="34" charset="0"/>
                          <a:ea typeface="+mn-ea"/>
                          <a:cs typeface="Arial" panose="020B0604020202020204" pitchFamily="34" charset="0"/>
                        </a:rPr>
                        <a:t>9</a:t>
                      </a:r>
                      <a:r>
                        <a:rPr lang="nl-NL" sz="1800" b="0" kern="1200">
                          <a:solidFill>
                            <a:schemeClr val="dk1"/>
                          </a:solidFill>
                          <a:effectLst/>
                          <a:latin typeface="Arial" panose="020B0604020202020204" pitchFamily="34" charset="0"/>
                          <a:ea typeface="+mn-ea"/>
                          <a:cs typeface="Arial" panose="020B0604020202020204" pitchFamily="34" charset="0"/>
                        </a:rPr>
                        <a:t> ước đạt 1</a:t>
                      </a:r>
                      <a:r>
                        <a:rPr lang="vi-VN" sz="1800" b="0" kern="1200">
                          <a:solidFill>
                            <a:schemeClr val="dk1"/>
                          </a:solidFill>
                          <a:effectLst/>
                          <a:latin typeface="Arial" panose="020B0604020202020204" pitchFamily="34" charset="0"/>
                          <a:ea typeface="+mn-ea"/>
                          <a:cs typeface="Arial" panose="020B0604020202020204" pitchFamily="34" charset="0"/>
                        </a:rPr>
                        <a:t>51,3</a:t>
                      </a:r>
                      <a:r>
                        <a:rPr lang="nl-NL" sz="1800" b="0" kern="1200">
                          <a:solidFill>
                            <a:schemeClr val="dk1"/>
                          </a:solidFill>
                          <a:effectLst/>
                          <a:latin typeface="Arial" panose="020B0604020202020204" pitchFamily="34" charset="0"/>
                          <a:ea typeface="+mn-ea"/>
                          <a:cs typeface="Arial" panose="020B0604020202020204" pitchFamily="34" charset="0"/>
                        </a:rPr>
                        <a:t> triệu USD, </a:t>
                      </a:r>
                      <a:r>
                        <a:rPr lang="vi-VN" sz="1800" b="0" kern="1200">
                          <a:solidFill>
                            <a:schemeClr val="dk1"/>
                          </a:solidFill>
                          <a:effectLst/>
                          <a:latin typeface="Arial" panose="020B0604020202020204" pitchFamily="34" charset="0"/>
                          <a:ea typeface="+mn-ea"/>
                          <a:cs typeface="Arial" panose="020B0604020202020204" pitchFamily="34" charset="0"/>
                        </a:rPr>
                        <a:t>giảm 9,5</a:t>
                      </a:r>
                      <a:r>
                        <a:rPr lang="nl-NL" sz="1800" b="0" kern="1200">
                          <a:solidFill>
                            <a:schemeClr val="dk1"/>
                          </a:solidFill>
                          <a:effectLst/>
                          <a:latin typeface="Arial" panose="020B0604020202020204" pitchFamily="34" charset="0"/>
                          <a:ea typeface="+mn-ea"/>
                          <a:cs typeface="Arial" panose="020B0604020202020204" pitchFamily="34" charset="0"/>
                        </a:rPr>
                        <a:t>% so với tháng </a:t>
                      </a:r>
                      <a:r>
                        <a:rPr lang="vi-VN" sz="1800" b="0" kern="1200">
                          <a:solidFill>
                            <a:schemeClr val="dk1"/>
                          </a:solidFill>
                          <a:effectLst/>
                          <a:latin typeface="Arial" panose="020B0604020202020204" pitchFamily="34" charset="0"/>
                          <a:ea typeface="+mn-ea"/>
                          <a:cs typeface="Arial" panose="020B0604020202020204" pitchFamily="34" charset="0"/>
                        </a:rPr>
                        <a:t>8</a:t>
                      </a:r>
                      <a:r>
                        <a:rPr lang="nl-NL" sz="1800" b="0" kern="1200">
                          <a:solidFill>
                            <a:schemeClr val="dk1"/>
                          </a:solidFill>
                          <a:effectLst/>
                          <a:latin typeface="Arial" panose="020B0604020202020204" pitchFamily="34" charset="0"/>
                          <a:ea typeface="+mn-ea"/>
                          <a:cs typeface="Arial" panose="020B0604020202020204" pitchFamily="34" charset="0"/>
                        </a:rPr>
                        <a:t> năm 2024 và </a:t>
                      </a:r>
                      <a:r>
                        <a:rPr lang="vi-VN" sz="1800" b="0" kern="1200">
                          <a:solidFill>
                            <a:schemeClr val="dk1"/>
                          </a:solidFill>
                          <a:effectLst/>
                          <a:latin typeface="Arial" panose="020B0604020202020204" pitchFamily="34" charset="0"/>
                          <a:ea typeface="+mn-ea"/>
                          <a:cs typeface="Arial" panose="020B0604020202020204" pitchFamily="34" charset="0"/>
                        </a:rPr>
                        <a:t>tăng 22,8</a:t>
                      </a:r>
                      <a:r>
                        <a:rPr lang="nl-NL" sz="1800" b="0" kern="1200">
                          <a:solidFill>
                            <a:schemeClr val="dk1"/>
                          </a:solidFill>
                          <a:effectLst/>
                          <a:latin typeface="Arial" panose="020B0604020202020204" pitchFamily="34" charset="0"/>
                          <a:ea typeface="+mn-ea"/>
                          <a:cs typeface="Arial" panose="020B0604020202020204" pitchFamily="34" charset="0"/>
                        </a:rPr>
                        <a:t>% so với cùng kỳ</a:t>
                      </a:r>
                      <a:endParaRPr lang="vi-VN" sz="1800" b="0" kern="1200">
                        <a:solidFill>
                          <a:schemeClr val="dk1"/>
                        </a:solidFill>
                        <a:effectLst/>
                        <a:latin typeface="Arial" panose="020B0604020202020204" pitchFamily="34" charset="0"/>
                        <a:ea typeface="+mn-ea"/>
                        <a:cs typeface="Arial" panose="020B0604020202020204" pitchFamily="34"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nl-NL" sz="1800" b="0" kern="1200">
                          <a:solidFill>
                            <a:schemeClr val="dk1"/>
                          </a:solidFill>
                          <a:effectLst/>
                          <a:latin typeface="Arial" panose="020B0604020202020204" pitchFamily="34" charset="0"/>
                          <a:ea typeface="+mn-ea"/>
                          <a:cs typeface="Arial" panose="020B0604020202020204" pitchFamily="34" charset="0"/>
                        </a:rPr>
                        <a:t>Tính chung </a:t>
                      </a:r>
                      <a:r>
                        <a:rPr lang="vi-VN" sz="1800" b="0" kern="1200">
                          <a:solidFill>
                            <a:schemeClr val="dk1"/>
                          </a:solidFill>
                          <a:effectLst/>
                          <a:latin typeface="Arial" panose="020B0604020202020204" pitchFamily="34" charset="0"/>
                          <a:ea typeface="+mn-ea"/>
                          <a:cs typeface="Arial" panose="020B0604020202020204" pitchFamily="34" charset="0"/>
                        </a:rPr>
                        <a:t>9</a:t>
                      </a:r>
                      <a:r>
                        <a:rPr lang="nl-NL" sz="1800" b="0" kern="1200">
                          <a:solidFill>
                            <a:schemeClr val="dk1"/>
                          </a:solidFill>
                          <a:effectLst/>
                          <a:latin typeface="Arial" panose="020B0604020202020204" pitchFamily="34" charset="0"/>
                          <a:ea typeface="+mn-ea"/>
                          <a:cs typeface="Arial" panose="020B0604020202020204" pitchFamily="34" charset="0"/>
                        </a:rPr>
                        <a:t> tháng đầu năm 2024, tổng kim ngạch xuất khẩu ước đạt 1.</a:t>
                      </a:r>
                      <a:r>
                        <a:rPr lang="vi-VN" sz="1800" b="0" kern="1200">
                          <a:solidFill>
                            <a:schemeClr val="dk1"/>
                          </a:solidFill>
                          <a:effectLst/>
                          <a:latin typeface="Arial" panose="020B0604020202020204" pitchFamily="34" charset="0"/>
                          <a:ea typeface="+mn-ea"/>
                          <a:cs typeface="Arial" panose="020B0604020202020204" pitchFamily="34" charset="0"/>
                        </a:rPr>
                        <a:t>315</a:t>
                      </a:r>
                      <a:r>
                        <a:rPr lang="nl-NL" sz="1800" b="0" kern="1200">
                          <a:solidFill>
                            <a:schemeClr val="dk1"/>
                          </a:solidFill>
                          <a:effectLst/>
                          <a:latin typeface="Arial" panose="020B0604020202020204" pitchFamily="34" charset="0"/>
                          <a:ea typeface="+mn-ea"/>
                          <a:cs typeface="Arial" panose="020B0604020202020204" pitchFamily="34" charset="0"/>
                        </a:rPr>
                        <a:t> triệu USD (đạt 69,2% kế hoạch năm), tăng 1</a:t>
                      </a:r>
                      <a:r>
                        <a:rPr lang="vi-VN" sz="1800" b="0" kern="1200">
                          <a:solidFill>
                            <a:schemeClr val="dk1"/>
                          </a:solidFill>
                          <a:effectLst/>
                          <a:latin typeface="Arial" panose="020B0604020202020204" pitchFamily="34" charset="0"/>
                          <a:ea typeface="+mn-ea"/>
                          <a:cs typeface="Arial" panose="020B0604020202020204" pitchFamily="34" charset="0"/>
                        </a:rPr>
                        <a:t>6</a:t>
                      </a:r>
                      <a:r>
                        <a:rPr lang="nl-NL" sz="1800" b="0" kern="1200">
                          <a:solidFill>
                            <a:schemeClr val="dk1"/>
                          </a:solidFill>
                          <a:effectLst/>
                          <a:latin typeface="Arial" panose="020B0604020202020204" pitchFamily="34" charset="0"/>
                          <a:ea typeface="+mn-ea"/>
                          <a:cs typeface="Arial" panose="020B0604020202020204" pitchFamily="34" charset="0"/>
                        </a:rPr>
                        <a:t>,7% so với cùng kỳ</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nl-NL" sz="1800" b="0" kern="1200">
                          <a:solidFill>
                            <a:schemeClr val="dk1"/>
                          </a:solidFill>
                          <a:effectLst/>
                          <a:latin typeface="Arial" panose="020B0604020202020204" pitchFamily="34" charset="0"/>
                          <a:ea typeface="+mn-ea"/>
                          <a:cs typeface="Arial" panose="020B0604020202020204" pitchFamily="34" charset="0"/>
                        </a:rPr>
                        <a:t>Hầu hết các mặt hàng xuất khẩu chủ lực của tỉnh đều tăng so với cùng kỳ</a:t>
                      </a:r>
                      <a:endParaRPr lang="vi-VN" sz="1800" b="0" kern="1200">
                        <a:solidFill>
                          <a:schemeClr val="dk1"/>
                        </a:solidFill>
                        <a:effectLst/>
                        <a:latin typeface="Arial" panose="020B0604020202020204" pitchFamily="34" charset="0"/>
                        <a:ea typeface="+mn-ea"/>
                        <a:cs typeface="Arial" panose="020B0604020202020204" pitchFamily="34"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vi-VN" sz="1800" b="0" kern="1200">
                          <a:solidFill>
                            <a:schemeClr val="dk1"/>
                          </a:solidFill>
                          <a:effectLst/>
                          <a:latin typeface="Arial" panose="020B0604020202020204" pitchFamily="34" charset="0"/>
                          <a:ea typeface="+mn-ea"/>
                          <a:cs typeface="Arial" panose="020B0604020202020204" pitchFamily="34" charset="0"/>
                        </a:rPr>
                        <a:t>Cụ thể: </a:t>
                      </a:r>
                      <a:r>
                        <a:rPr lang="en-US" sz="1800" b="0" kern="1200">
                          <a:solidFill>
                            <a:schemeClr val="dk1"/>
                          </a:solidFill>
                          <a:effectLst/>
                          <a:latin typeface="Arial" panose="020B0604020202020204" pitchFamily="34" charset="0"/>
                          <a:ea typeface="+mn-ea"/>
                          <a:cs typeface="Arial" panose="020B0604020202020204" pitchFamily="34" charset="0"/>
                        </a:rPr>
                        <a:t>Sản phẩm từ chất dẻo tăng 37,3%; gỗ tăng 37,4%; sản phẩm gỗ tăng 19,6%; hàng thủy sản tăng 3,4%...</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en-US" sz="1800" b="0" kern="1200">
                          <a:solidFill>
                            <a:schemeClr val="dk1"/>
                          </a:solidFill>
                          <a:effectLst/>
                          <a:latin typeface="Arial" panose="020B0604020202020204" pitchFamily="34" charset="0"/>
                          <a:ea typeface="+mn-ea"/>
                          <a:cs typeface="Arial" panose="020B0604020202020204" pitchFamily="34" charset="0"/>
                        </a:rPr>
                        <a:t>Tổng kim ngạch nhập khẩu 9 tháng năm 2024 đạt 329 triệu USD, tang 1,5% </a:t>
                      </a:r>
                      <a:r>
                        <a:rPr lang="nl-NL" sz="1800" b="0" kern="1200">
                          <a:solidFill>
                            <a:schemeClr val="dk1"/>
                          </a:solidFill>
                          <a:effectLst/>
                          <a:latin typeface="Arial" panose="020B0604020202020204" pitchFamily="34" charset="0"/>
                          <a:ea typeface="+mn-ea"/>
                          <a:cs typeface="Arial" panose="020B0604020202020204" pitchFamily="34" charset="0"/>
                        </a:rPr>
                        <a:t>so với cùng kỳ</a:t>
                      </a:r>
                      <a:endParaRPr lang="en-US" sz="1800" b="0" kern="1200">
                        <a:solidFill>
                          <a:schemeClr val="dk1"/>
                        </a:solidFill>
                        <a:effectLst/>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169022959"/>
                  </a:ext>
                </a:extLst>
              </a:tr>
            </a:tbl>
          </a:graphicData>
        </a:graphic>
      </p:graphicFrame>
      <p:pic>
        <p:nvPicPr>
          <p:cNvPr id="6" name="Picture 5">
            <a:extLst>
              <a:ext uri="{FF2B5EF4-FFF2-40B4-BE49-F238E27FC236}">
                <a16:creationId xmlns="" xmlns:a16="http://schemas.microsoft.com/office/drawing/2014/main" id="{FCE48FBA-DA1D-B47F-0A60-F570C3B1E5F8}"/>
              </a:ext>
            </a:extLst>
          </p:cNvPr>
          <p:cNvPicPr>
            <a:picLocks noChangeAspect="1"/>
          </p:cNvPicPr>
          <p:nvPr/>
        </p:nvPicPr>
        <p:blipFill>
          <a:blip r:embed="rId3"/>
          <a:stretch>
            <a:fillRect/>
          </a:stretch>
        </p:blipFill>
        <p:spPr>
          <a:xfrm>
            <a:off x="6868370" y="1211580"/>
            <a:ext cx="4719727" cy="5368682"/>
          </a:xfrm>
          <a:prstGeom prst="rect">
            <a:avLst/>
          </a:prstGeom>
        </p:spPr>
      </p:pic>
    </p:spTree>
    <p:extLst>
      <p:ext uri="{BB962C8B-B14F-4D97-AF65-F5344CB8AC3E}">
        <p14:creationId xmlns:p14="http://schemas.microsoft.com/office/powerpoint/2010/main" val="32616459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 xmlns:a16="http://schemas.microsoft.com/office/drawing/2014/main" id="{01DC26C3-E6F4-C27A-8624-3A65D81B6008}"/>
              </a:ext>
            </a:extLst>
          </p:cNvPr>
          <p:cNvSpPr/>
          <p:nvPr/>
        </p:nvSpPr>
        <p:spPr>
          <a:xfrm>
            <a:off x="1038060" y="333134"/>
            <a:ext cx="2063065" cy="523220"/>
          </a:xfrm>
          <a:prstGeom prst="rect">
            <a:avLst/>
          </a:prstGeom>
        </p:spPr>
        <p:txBody>
          <a:bodyPr wrap="none">
            <a:spAutoFit/>
          </a:bodyPr>
          <a:lstStyle/>
          <a:p>
            <a:pPr marL="12700" defTabSz="914400">
              <a:spcBef>
                <a:spcPts val="300"/>
              </a:spcBef>
              <a:defRPr/>
            </a:pPr>
            <a:r>
              <a:rPr lang="en-US" sz="2800" b="1" spc="-20">
                <a:solidFill>
                  <a:srgbClr val="100717"/>
                </a:solidFill>
                <a:latin typeface="Arial" panose="020B0604020202020204" pitchFamily="34" charset="0"/>
                <a:cs typeface="Arial" panose="020B0604020202020204" pitchFamily="34" charset="0"/>
              </a:rPr>
              <a:t>3.3. Du </a:t>
            </a:r>
            <a:r>
              <a:rPr lang="en-US" sz="2800" b="1" spc="-20" err="1">
                <a:solidFill>
                  <a:srgbClr val="100717"/>
                </a:solidFill>
                <a:latin typeface="Arial" panose="020B0604020202020204" pitchFamily="34" charset="0"/>
                <a:cs typeface="Arial" panose="020B0604020202020204" pitchFamily="34" charset="0"/>
              </a:rPr>
              <a:t>lịch</a:t>
            </a:r>
            <a:endParaRPr lang="en-US" sz="2800" b="1" spc="-20">
              <a:solidFill>
                <a:srgbClr val="100717"/>
              </a:solidFill>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 xmlns:a16="http://schemas.microsoft.com/office/drawing/2014/main" id="{207C86B0-DBF4-FD20-221B-BD96FD50EA79}"/>
              </a:ext>
            </a:extLst>
          </p:cNvPr>
          <p:cNvGraphicFramePr>
            <a:graphicFrameLocks noGrp="1"/>
          </p:cNvGraphicFramePr>
          <p:nvPr>
            <p:extLst>
              <p:ext uri="{D42A27DB-BD31-4B8C-83A1-F6EECF244321}">
                <p14:modId xmlns:p14="http://schemas.microsoft.com/office/powerpoint/2010/main" val="3972684192"/>
              </p:ext>
            </p:extLst>
          </p:nvPr>
        </p:nvGraphicFramePr>
        <p:xfrm>
          <a:off x="67427" y="1394669"/>
          <a:ext cx="6598352" cy="3992880"/>
        </p:xfrm>
        <a:graphic>
          <a:graphicData uri="http://schemas.openxmlformats.org/drawingml/2006/table">
            <a:tbl>
              <a:tblPr firstRow="1" bandRow="1"/>
              <a:tblGrid>
                <a:gridCol w="6598352">
                  <a:extLst>
                    <a:ext uri="{9D8B030D-6E8A-4147-A177-3AD203B41FA5}">
                      <a16:colId xmlns="" xmlns:a16="http://schemas.microsoft.com/office/drawing/2014/main" val="3655493598"/>
                    </a:ext>
                  </a:extLst>
                </a:gridCol>
              </a:tblGrid>
              <a:tr h="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000" b="0" kern="1200">
                          <a:solidFill>
                            <a:schemeClr val="dk1"/>
                          </a:solidFill>
                          <a:effectLst/>
                          <a:latin typeface="Arial" panose="020B0604020202020204" pitchFamily="34" charset="0"/>
                          <a:ea typeface="+mn-ea"/>
                          <a:cs typeface="Arial" panose="020B0604020202020204" pitchFamily="34" charset="0"/>
                        </a:rPr>
                        <a:t> </a:t>
                      </a:r>
                      <a:r>
                        <a:rPr lang="vi-VN" sz="1800" b="0" kern="1200">
                          <a:solidFill>
                            <a:schemeClr val="dk1"/>
                          </a:solidFill>
                          <a:effectLst/>
                          <a:latin typeface="Arial" panose="020B0604020202020204" pitchFamily="34" charset="0"/>
                          <a:ea typeface="+mn-ea"/>
                          <a:cs typeface="Arial" panose="020B0604020202020204" pitchFamily="34" charset="0"/>
                        </a:rPr>
                        <a:t>Đã tổ chức nhiều hoạt động văn hóa – nghệ thuật và thể dục – thể thao, thu hút đông đảo Nhân dân </a:t>
                      </a:r>
                      <a:r>
                        <a:rPr lang="vi-VN" sz="1800" b="0" kern="1200">
                          <a:solidFill>
                            <a:schemeClr val="tx1"/>
                          </a:solidFill>
                          <a:effectLst/>
                          <a:latin typeface="Arial" panose="020B0604020202020204" pitchFamily="34" charset="0"/>
                          <a:ea typeface="+mn-ea"/>
                          <a:cs typeface="Arial" panose="020B0604020202020204" pitchFamily="34" charset="0"/>
                        </a:rPr>
                        <a:t>và du khách trong và ngoài tỉnh</a:t>
                      </a:r>
                      <a:r>
                        <a:rPr lang="en-US" sz="1800" b="0" kern="1200">
                          <a:solidFill>
                            <a:schemeClr val="tx1"/>
                          </a:solidFill>
                          <a:effectLst/>
                          <a:latin typeface="Arial" panose="020B0604020202020204" pitchFamily="34" charset="0"/>
                          <a:ea typeface="+mn-ea"/>
                          <a:cs typeface="Arial" panose="020B0604020202020204" pitchFamily="34" charset="0"/>
                        </a:rPr>
                        <a:t> như: Ngày hội Du lịch thị xã Hoài Nhơn 2024 với các hoạt động nổi bật như: Diễu hành đường phố “Rồng Xanh La Vuông”, Giải chạy khám phá La Vuông lần thứ I - La Vuông Ultra Trail,  Lễ hội ẩm thực “Đặc sắc Hoài Nhơn”...</a:t>
                      </a:r>
                      <a:r>
                        <a:rPr lang="vi-VN" sz="1800" b="0" kern="1200">
                          <a:solidFill>
                            <a:schemeClr val="tx1"/>
                          </a:solidFill>
                          <a:effectLst/>
                          <a:latin typeface="Arial" panose="020B0604020202020204" pitchFamily="34" charset="0"/>
                          <a:ea typeface="+mn-ea"/>
                          <a:cs typeface="Arial" panose="020B0604020202020204" pitchFamily="34" charset="0"/>
                        </a:rPr>
                        <a:t>; </a:t>
                      </a:r>
                      <a:r>
                        <a:rPr lang="en-US" sz="1800" b="0">
                          <a:solidFill>
                            <a:schemeClr val="dk1"/>
                          </a:solidFill>
                          <a:latin typeface="Arial" panose="020B0604020202020204" pitchFamily="34" charset="0"/>
                          <a:cs typeface="Arial" panose="020B0604020202020204" pitchFamily="34" charset="0"/>
                        </a:rPr>
                        <a:t>chuẩn bị </a:t>
                      </a:r>
                      <a:r>
                        <a:rPr lang="vi-VN" sz="1800" b="0">
                          <a:solidFill>
                            <a:schemeClr val="dk1"/>
                          </a:solidFill>
                          <a:latin typeface="Arial" panose="020B0604020202020204" pitchFamily="34" charset="0"/>
                          <a:cs typeface="Arial" panose="020B0604020202020204" pitchFamily="34" charset="0"/>
                        </a:rPr>
                        <a:t>tổ chức Hội thảo "Du lịch, điện ảnh và thể thao: Kiến tạo tương lai - Đường dài chung bước“</a:t>
                      </a:r>
                      <a:r>
                        <a:rPr lang="en-US" sz="1800" b="0">
                          <a:solidFill>
                            <a:schemeClr val="dk1"/>
                          </a:solidFill>
                          <a:latin typeface="Arial" panose="020B0604020202020204" pitchFamily="34" charset="0"/>
                          <a:cs typeface="Arial" panose="020B0604020202020204" pitchFamily="34" charset="0"/>
                        </a:rPr>
                        <a:t>; </a:t>
                      </a:r>
                      <a:r>
                        <a:rPr lang="vi-VN" sz="1800" b="0">
                          <a:solidFill>
                            <a:schemeClr val="dk1"/>
                          </a:solidFill>
                          <a:latin typeface="Arial" panose="020B0604020202020204" pitchFamily="34" charset="0"/>
                          <a:cs typeface="Arial" panose="020B0604020202020204" pitchFamily="34" charset="0"/>
                        </a:rPr>
                        <a:t>chương trình Tinh hoa võ thuật quốc tế</a:t>
                      </a:r>
                      <a:r>
                        <a:rPr lang="en-US" sz="1800" b="0">
                          <a:solidFill>
                            <a:schemeClr val="dk1"/>
                          </a:solidFill>
                          <a:latin typeface="Arial" panose="020B0604020202020204" pitchFamily="34" charset="0"/>
                          <a:cs typeface="Arial" panose="020B0604020202020204" pitchFamily="34" charset="0"/>
                        </a:rPr>
                        <a:t>,</a:t>
                      </a:r>
                      <a:r>
                        <a:rPr lang="vi-VN" sz="1800" b="0">
                          <a:solidFill>
                            <a:schemeClr val="dk1"/>
                          </a:solidFill>
                          <a:latin typeface="Arial" panose="020B0604020202020204" pitchFamily="34" charset="0"/>
                          <a:cs typeface="Arial" panose="020B0604020202020204" pitchFamily="34" charset="0"/>
                        </a:rPr>
                        <a:t> Đại nhạc hội “Đôi cánh diệu kỳ...</a:t>
                      </a:r>
                      <a:endParaRPr lang="vi-VN" sz="1800" b="0" kern="1200">
                        <a:solidFill>
                          <a:schemeClr val="tx1"/>
                        </a:solidFill>
                        <a:effectLst/>
                        <a:latin typeface="Arial" panose="020B0604020202020204" pitchFamily="34" charset="0"/>
                        <a:ea typeface="+mn-ea"/>
                        <a:cs typeface="Arial" panose="020B0604020202020204" pitchFamily="34" charset="0"/>
                      </a:endParaRP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1800" b="0" kern="1200">
                          <a:solidFill>
                            <a:schemeClr val="tx1"/>
                          </a:solidFill>
                          <a:effectLst/>
                          <a:latin typeface="Arial" panose="020B0604020202020204" pitchFamily="34" charset="0"/>
                          <a:ea typeface="+mn-ea"/>
                          <a:cs typeface="Arial" panose="020B0604020202020204" pitchFamily="34" charset="0"/>
                        </a:rPr>
                        <a:t> Ước</a:t>
                      </a:r>
                      <a:r>
                        <a:rPr lang="nl-NL" sz="1800" b="0" kern="1200">
                          <a:solidFill>
                            <a:schemeClr val="tx1"/>
                          </a:solidFill>
                          <a:effectLst/>
                          <a:latin typeface="Arial" panose="020B0604020202020204" pitchFamily="34" charset="0"/>
                          <a:ea typeface="+mn-ea"/>
                          <a:cs typeface="Arial" panose="020B0604020202020204" pitchFamily="34" charset="0"/>
                        </a:rPr>
                        <a:t> </a:t>
                      </a:r>
                      <a:r>
                        <a:rPr lang="vi-VN" sz="1800" b="0" kern="1200">
                          <a:solidFill>
                            <a:schemeClr val="tx1"/>
                          </a:solidFill>
                          <a:effectLst/>
                          <a:latin typeface="Arial" panose="020B0604020202020204" pitchFamily="34" charset="0"/>
                          <a:ea typeface="+mn-ea"/>
                          <a:cs typeface="Arial" panose="020B0604020202020204" pitchFamily="34" charset="0"/>
                        </a:rPr>
                        <a:t>9</a:t>
                      </a:r>
                      <a:r>
                        <a:rPr lang="nl-NL" sz="1800" b="0" kern="1200">
                          <a:solidFill>
                            <a:schemeClr val="tx1"/>
                          </a:solidFill>
                          <a:effectLst/>
                          <a:latin typeface="Arial" panose="020B0604020202020204" pitchFamily="34" charset="0"/>
                          <a:ea typeface="+mn-ea"/>
                          <a:cs typeface="Arial" panose="020B0604020202020204" pitchFamily="34" charset="0"/>
                        </a:rPr>
                        <a:t> tháng</a:t>
                      </a:r>
                      <a:r>
                        <a:rPr lang="vi-VN" sz="1800" b="0" kern="1200">
                          <a:solidFill>
                            <a:schemeClr val="tx1"/>
                          </a:solidFill>
                          <a:effectLst/>
                          <a:latin typeface="Arial" panose="020B0604020202020204" pitchFamily="34" charset="0"/>
                          <a:ea typeface="+mn-ea"/>
                          <a:cs typeface="Arial" panose="020B0604020202020204" pitchFamily="34" charset="0"/>
                        </a:rPr>
                        <a:t> đầu năm</a:t>
                      </a:r>
                      <a:r>
                        <a:rPr lang="nl-NL" sz="1800" b="0" kern="1200">
                          <a:solidFill>
                            <a:schemeClr val="tx1"/>
                          </a:solidFill>
                          <a:effectLst/>
                          <a:latin typeface="Arial" panose="020B0604020202020204" pitchFamily="34" charset="0"/>
                          <a:ea typeface="+mn-ea"/>
                          <a:cs typeface="Arial" panose="020B0604020202020204" pitchFamily="34" charset="0"/>
                        </a:rPr>
                        <a:t>, cả tỉnh ước đón được </a:t>
                      </a:r>
                      <a:r>
                        <a:rPr lang="vi-VN" sz="1800" b="0" kern="1200">
                          <a:solidFill>
                            <a:schemeClr val="tx1"/>
                          </a:solidFill>
                          <a:effectLst/>
                          <a:latin typeface="Arial" panose="020B0604020202020204" pitchFamily="34" charset="0"/>
                          <a:ea typeface="+mn-ea"/>
                          <a:cs typeface="Arial" panose="020B0604020202020204" pitchFamily="34" charset="0"/>
                        </a:rPr>
                        <a:t>trên</a:t>
                      </a:r>
                      <a:r>
                        <a:rPr lang="nl-NL" sz="1800" b="0" kern="1200">
                          <a:solidFill>
                            <a:schemeClr val="tx1"/>
                          </a:solidFill>
                          <a:effectLst/>
                          <a:latin typeface="Arial" panose="020B0604020202020204" pitchFamily="34" charset="0"/>
                          <a:ea typeface="+mn-ea"/>
                          <a:cs typeface="Arial" panose="020B0604020202020204" pitchFamily="34" charset="0"/>
                        </a:rPr>
                        <a:t> 5,</a:t>
                      </a:r>
                      <a:r>
                        <a:rPr lang="vi-VN" sz="1800" b="0" kern="1200">
                          <a:solidFill>
                            <a:schemeClr val="tx1"/>
                          </a:solidFill>
                          <a:effectLst/>
                          <a:latin typeface="Arial" panose="020B0604020202020204" pitchFamily="34" charset="0"/>
                          <a:ea typeface="+mn-ea"/>
                          <a:cs typeface="Arial" panose="020B0604020202020204" pitchFamily="34" charset="0"/>
                        </a:rPr>
                        <a:t>6</a:t>
                      </a:r>
                      <a:r>
                        <a:rPr lang="nl-NL" sz="1800" b="0" kern="1200">
                          <a:solidFill>
                            <a:schemeClr val="tx1"/>
                          </a:solidFill>
                          <a:effectLst/>
                          <a:latin typeface="Arial" panose="020B0604020202020204" pitchFamily="34" charset="0"/>
                          <a:ea typeface="+mn-ea"/>
                          <a:cs typeface="Arial" panose="020B0604020202020204" pitchFamily="34" charset="0"/>
                        </a:rPr>
                        <a:t> triệu lượt khách, tăng </a:t>
                      </a:r>
                      <a:r>
                        <a:rPr lang="vi-VN" sz="1800" b="0" kern="1200">
                          <a:solidFill>
                            <a:schemeClr val="tx1"/>
                          </a:solidFill>
                          <a:effectLst/>
                          <a:latin typeface="Arial" panose="020B0604020202020204" pitchFamily="34" charset="0"/>
                          <a:ea typeface="+mn-ea"/>
                          <a:cs typeface="Arial" panose="020B0604020202020204" pitchFamily="34" charset="0"/>
                        </a:rPr>
                        <a:t>106,1</a:t>
                      </a:r>
                      <a:r>
                        <a:rPr lang="nl-NL" sz="1800" b="0" kern="1200">
                          <a:solidFill>
                            <a:schemeClr val="tx1"/>
                          </a:solidFill>
                          <a:effectLst/>
                          <a:latin typeface="Arial" panose="020B0604020202020204" pitchFamily="34" charset="0"/>
                          <a:ea typeface="+mn-ea"/>
                          <a:cs typeface="Arial" panose="020B0604020202020204" pitchFamily="34" charset="0"/>
                        </a:rPr>
                        <a:t>% so với cùng kỳ; </a:t>
                      </a:r>
                      <a:r>
                        <a:rPr lang="en-US" sz="1800" b="0" kern="1200">
                          <a:solidFill>
                            <a:schemeClr val="tx1"/>
                          </a:solidFill>
                          <a:effectLst/>
                          <a:latin typeface="Arial" panose="020B0604020202020204" pitchFamily="34" charset="0"/>
                          <a:ea typeface="+mn-ea"/>
                          <a:cs typeface="Arial" panose="020B0604020202020204" pitchFamily="34" charset="0"/>
                        </a:rPr>
                        <a:t>doanh thu du lịch là 15.001 tỷ đồng, tăng 96,9% so với cùng kỳ</a:t>
                      </a:r>
                      <a:endParaRPr lang="vi-VN" sz="1800" b="0" kern="1200">
                        <a:solidFill>
                          <a:schemeClr val="dk1"/>
                        </a:solidFill>
                        <a:effectLst/>
                        <a:latin typeface="Arial" panose="020B0604020202020204" pitchFamily="34" charset="0"/>
                        <a:ea typeface="+mn-ea"/>
                        <a:cs typeface="Arial" panose="020B0604020202020204" pitchFamily="34" charset="0"/>
                      </a:endParaRPr>
                    </a:p>
                    <a:p>
                      <a:pPr marL="0" marR="0" lvl="0" indent="0" algn="just" defTabSz="1219170" rtl="0" eaLnBrk="1" fontAlgn="auto" latinLnBrk="0" hangingPunct="1">
                        <a:lnSpc>
                          <a:spcPct val="100000"/>
                        </a:lnSpc>
                        <a:spcBef>
                          <a:spcPts val="0"/>
                        </a:spcBef>
                        <a:spcAft>
                          <a:spcPts val="1200"/>
                        </a:spcAft>
                        <a:buClrTx/>
                        <a:buSzTx/>
                        <a:buFont typeface="Wingdings" panose="05000000000000000000" pitchFamily="2" charset="2"/>
                        <a:buNone/>
                        <a:tabLst/>
                        <a:defRPr/>
                      </a:pPr>
                      <a:endParaRPr lang="en-US" sz="1800" b="0" kern="1200">
                        <a:solidFill>
                          <a:schemeClr val="tx1"/>
                        </a:solidFill>
                        <a:effectLst/>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169022959"/>
                  </a:ext>
                </a:extLst>
              </a:tr>
            </a:tbl>
          </a:graphicData>
        </a:graphic>
      </p:graphicFrame>
      <p:pic>
        <p:nvPicPr>
          <p:cNvPr id="3" name="Picture 2">
            <a:extLst>
              <a:ext uri="{FF2B5EF4-FFF2-40B4-BE49-F238E27FC236}">
                <a16:creationId xmlns="" xmlns:a16="http://schemas.microsoft.com/office/drawing/2014/main" id="{E5FC4AFE-9FF9-4D4B-4DDA-8F05674B786E}"/>
              </a:ext>
            </a:extLst>
          </p:cNvPr>
          <p:cNvPicPr>
            <a:picLocks noChangeAspect="1"/>
          </p:cNvPicPr>
          <p:nvPr/>
        </p:nvPicPr>
        <p:blipFill>
          <a:blip r:embed="rId2"/>
          <a:stretch>
            <a:fillRect/>
          </a:stretch>
        </p:blipFill>
        <p:spPr>
          <a:xfrm>
            <a:off x="6951501" y="4033615"/>
            <a:ext cx="4970841" cy="2691626"/>
          </a:xfrm>
          <a:prstGeom prst="rect">
            <a:avLst/>
          </a:prstGeom>
        </p:spPr>
      </p:pic>
      <p:pic>
        <p:nvPicPr>
          <p:cNvPr id="5" name="Picture 4">
            <a:extLst>
              <a:ext uri="{FF2B5EF4-FFF2-40B4-BE49-F238E27FC236}">
                <a16:creationId xmlns="" xmlns:a16="http://schemas.microsoft.com/office/drawing/2014/main" id="{06E9F593-5BA8-361A-D2C7-D8CBA3F076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1501" y="495946"/>
            <a:ext cx="4970841" cy="3401372"/>
          </a:xfrm>
          <a:prstGeom prst="rect">
            <a:avLst/>
          </a:prstGeom>
        </p:spPr>
      </p:pic>
    </p:spTree>
    <p:extLst>
      <p:ext uri="{BB962C8B-B14F-4D97-AF65-F5344CB8AC3E}">
        <p14:creationId xmlns:p14="http://schemas.microsoft.com/office/powerpoint/2010/main" val="1453076751"/>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 xmlns:a16="http://schemas.microsoft.com/office/drawing/2014/main" id="{FA953A66-BAF1-340A-A407-B9DFF5A3A0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7810" y="3828038"/>
            <a:ext cx="2719305" cy="1283242"/>
          </a:xfrm>
          <a:prstGeom prst="rect">
            <a:avLst/>
          </a:prstGeom>
        </p:spPr>
      </p:pic>
      <p:cxnSp>
        <p:nvCxnSpPr>
          <p:cNvPr id="26" name="Straight Arrow Connector 25">
            <a:extLst>
              <a:ext uri="{FF2B5EF4-FFF2-40B4-BE49-F238E27FC236}">
                <a16:creationId xmlns="" xmlns:a16="http://schemas.microsoft.com/office/drawing/2014/main" id="{169C6F43-6D5B-95B4-AB42-3B41CFB5B6B7}"/>
              </a:ext>
            </a:extLst>
          </p:cNvPr>
          <p:cNvCxnSpPr>
            <a:cxnSpLocks/>
          </p:cNvCxnSpPr>
          <p:nvPr/>
        </p:nvCxnSpPr>
        <p:spPr>
          <a:xfrm>
            <a:off x="4505135" y="3297900"/>
            <a:ext cx="1074171" cy="7967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18" name="Rectangle 717"/>
          <p:cNvSpPr/>
          <p:nvPr/>
        </p:nvSpPr>
        <p:spPr>
          <a:xfrm>
            <a:off x="5634436" y="328181"/>
            <a:ext cx="5921084" cy="206095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19" name="TextBox 718"/>
          <p:cNvSpPr txBox="1"/>
          <p:nvPr/>
        </p:nvSpPr>
        <p:spPr>
          <a:xfrm>
            <a:off x="6215333" y="425923"/>
            <a:ext cx="5151750" cy="800219"/>
          </a:xfrm>
          <a:prstGeom prst="rect">
            <a:avLst/>
          </a:prstGeom>
          <a:noFill/>
        </p:spPr>
        <p:txBody>
          <a:bodyPr wrap="square" rtlCol="0">
            <a:spAutoFit/>
          </a:bodyPr>
          <a:lstStyle/>
          <a:p>
            <a:pPr algn="ctr"/>
            <a:r>
              <a:rPr lang="en-US" sz="2800" b="1">
                <a:solidFill>
                  <a:srgbClr val="002060"/>
                </a:solidFill>
                <a:latin typeface="Arial" panose="020B0604020202020204" pitchFamily="34" charset="0"/>
                <a:cs typeface="Arial" panose="020B0604020202020204" pitchFamily="34" charset="0"/>
              </a:rPr>
              <a:t>Thu nội địa</a:t>
            </a:r>
          </a:p>
          <a:p>
            <a:pPr algn="ctr"/>
            <a:r>
              <a:rPr lang="en-US" b="1">
                <a:solidFill>
                  <a:srgbClr val="002060"/>
                </a:solidFill>
                <a:latin typeface="Arial" panose="020B0604020202020204" pitchFamily="34" charset="0"/>
                <a:cs typeface="Arial" panose="020B0604020202020204" pitchFamily="34" charset="0"/>
              </a:rPr>
              <a:t>(trừ tiền SDĐ, XSKT và lợi nhuận được chia)</a:t>
            </a:r>
            <a:endParaRPr lang="en-US" sz="2800" b="1">
              <a:solidFill>
                <a:srgbClr val="002060"/>
              </a:solidFill>
              <a:latin typeface="Arial" panose="020B0604020202020204" pitchFamily="34" charset="0"/>
              <a:cs typeface="Arial" panose="020B0604020202020204" pitchFamily="34" charset="0"/>
            </a:endParaRPr>
          </a:p>
        </p:txBody>
      </p:sp>
      <p:sp>
        <p:nvSpPr>
          <p:cNvPr id="720" name="TextBox 719"/>
          <p:cNvSpPr txBox="1"/>
          <p:nvPr/>
        </p:nvSpPr>
        <p:spPr>
          <a:xfrm>
            <a:off x="5894963" y="1289390"/>
            <a:ext cx="5641160" cy="492443"/>
          </a:xfrm>
          <a:prstGeom prst="rect">
            <a:avLst/>
          </a:prstGeom>
          <a:noFill/>
        </p:spPr>
        <p:txBody>
          <a:bodyPr wrap="square" rtlCol="0">
            <a:spAutoFit/>
          </a:bodyPr>
          <a:lstStyle/>
          <a:p>
            <a:pPr algn="ctr"/>
            <a:r>
              <a:rPr lang="en-US" sz="2600" b="1">
                <a:solidFill>
                  <a:srgbClr val="C00000"/>
                </a:solidFill>
                <a:latin typeface="Arial" panose="020B0604020202020204" pitchFamily="34" charset="0"/>
                <a:cs typeface="Arial" panose="020B0604020202020204" pitchFamily="34" charset="0"/>
              </a:rPr>
              <a:t>4.939,1 </a:t>
            </a:r>
            <a:r>
              <a:rPr lang="en-US" sz="2600" b="1" dirty="0" err="1">
                <a:solidFill>
                  <a:srgbClr val="C00000"/>
                </a:solidFill>
                <a:latin typeface="Arial" panose="020B0604020202020204" pitchFamily="34" charset="0"/>
                <a:cs typeface="Arial" panose="020B0604020202020204" pitchFamily="34" charset="0"/>
              </a:rPr>
              <a:t>tỷ</a:t>
            </a:r>
            <a:r>
              <a:rPr lang="en-US" sz="2600" b="1" dirty="0">
                <a:solidFill>
                  <a:srgbClr val="C00000"/>
                </a:solidFill>
                <a:latin typeface="Arial" panose="020B0604020202020204" pitchFamily="34" charset="0"/>
                <a:cs typeface="Arial" panose="020B0604020202020204" pitchFamily="34" charset="0"/>
              </a:rPr>
              <a:t> đồng, </a:t>
            </a:r>
            <a:r>
              <a:rPr lang="en-US" sz="2600" b="1" err="1">
                <a:solidFill>
                  <a:srgbClr val="C00000"/>
                </a:solidFill>
                <a:latin typeface="Arial" panose="020B0604020202020204" pitchFamily="34" charset="0"/>
                <a:cs typeface="Arial" panose="020B0604020202020204" pitchFamily="34" charset="0"/>
              </a:rPr>
              <a:t>đạt</a:t>
            </a:r>
            <a:r>
              <a:rPr lang="en-US" sz="2600" b="1">
                <a:solidFill>
                  <a:srgbClr val="C00000"/>
                </a:solidFill>
                <a:latin typeface="Arial" panose="020B0604020202020204" pitchFamily="34" charset="0"/>
                <a:cs typeface="Arial" panose="020B0604020202020204" pitchFamily="34" charset="0"/>
              </a:rPr>
              <a:t> 61,7% </a:t>
            </a:r>
            <a:r>
              <a:rPr lang="en-US" sz="2600" b="1" dirty="0">
                <a:solidFill>
                  <a:srgbClr val="C00000"/>
                </a:solidFill>
                <a:latin typeface="Arial" panose="020B0604020202020204" pitchFamily="34" charset="0"/>
                <a:cs typeface="Arial" panose="020B0604020202020204" pitchFamily="34" charset="0"/>
              </a:rPr>
              <a:t>dự toán</a:t>
            </a:r>
          </a:p>
        </p:txBody>
      </p:sp>
      <p:sp>
        <p:nvSpPr>
          <p:cNvPr id="724" name="Rectangle 723"/>
          <p:cNvSpPr/>
          <p:nvPr/>
        </p:nvSpPr>
        <p:spPr>
          <a:xfrm>
            <a:off x="5648335" y="2478835"/>
            <a:ext cx="5904411" cy="142982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25" name="TextBox 724"/>
          <p:cNvSpPr txBox="1"/>
          <p:nvPr/>
        </p:nvSpPr>
        <p:spPr>
          <a:xfrm>
            <a:off x="7231133" y="2503909"/>
            <a:ext cx="3255892" cy="461665"/>
          </a:xfrm>
          <a:prstGeom prst="rect">
            <a:avLst/>
          </a:prstGeom>
          <a:noFill/>
        </p:spPr>
        <p:txBody>
          <a:bodyPr wrap="square" rtlCol="0">
            <a:spAutoFit/>
          </a:bodyPr>
          <a:lstStyle/>
          <a:p>
            <a:pPr algn="ctr"/>
            <a:r>
              <a:rPr lang="en-US" sz="2400" b="1" dirty="0">
                <a:solidFill>
                  <a:srgbClr val="002060"/>
                </a:solidFill>
                <a:latin typeface="Arial" panose="020B0604020202020204" pitchFamily="34" charset="0"/>
                <a:cs typeface="Arial" panose="020B0604020202020204" pitchFamily="34" charset="0"/>
              </a:rPr>
              <a:t>Thu tiền sử dụng đất</a:t>
            </a:r>
          </a:p>
        </p:txBody>
      </p:sp>
      <p:sp>
        <p:nvSpPr>
          <p:cNvPr id="726" name="TextBox 725"/>
          <p:cNvSpPr txBox="1"/>
          <p:nvPr/>
        </p:nvSpPr>
        <p:spPr>
          <a:xfrm>
            <a:off x="5968942" y="2923773"/>
            <a:ext cx="5667453" cy="492443"/>
          </a:xfrm>
          <a:prstGeom prst="rect">
            <a:avLst/>
          </a:prstGeom>
          <a:noFill/>
        </p:spPr>
        <p:txBody>
          <a:bodyPr wrap="square" rtlCol="0">
            <a:spAutoFit/>
          </a:bodyPr>
          <a:lstStyle/>
          <a:p>
            <a:pPr algn="ctr"/>
            <a:r>
              <a:rPr lang="en-US" sz="2600" b="1">
                <a:solidFill>
                  <a:srgbClr val="C00000"/>
                </a:solidFill>
                <a:latin typeface="Arial" panose="020B0604020202020204" pitchFamily="34" charset="0"/>
                <a:cs typeface="Arial" panose="020B0604020202020204" pitchFamily="34" charset="0"/>
              </a:rPr>
              <a:t>4.493,2 </a:t>
            </a:r>
            <a:r>
              <a:rPr lang="en-US" sz="2600" b="1" dirty="0" err="1">
                <a:solidFill>
                  <a:srgbClr val="C00000"/>
                </a:solidFill>
                <a:latin typeface="Arial" panose="020B0604020202020204" pitchFamily="34" charset="0"/>
                <a:cs typeface="Arial" panose="020B0604020202020204" pitchFamily="34" charset="0"/>
              </a:rPr>
              <a:t>tỷ</a:t>
            </a:r>
            <a:r>
              <a:rPr lang="en-US" sz="2600" b="1" dirty="0">
                <a:solidFill>
                  <a:srgbClr val="C00000"/>
                </a:solidFill>
                <a:latin typeface="Arial" panose="020B0604020202020204" pitchFamily="34" charset="0"/>
                <a:cs typeface="Arial" panose="020B0604020202020204" pitchFamily="34" charset="0"/>
              </a:rPr>
              <a:t> đồng, </a:t>
            </a:r>
            <a:r>
              <a:rPr lang="en-US" sz="2600" b="1" err="1">
                <a:solidFill>
                  <a:srgbClr val="C00000"/>
                </a:solidFill>
                <a:latin typeface="Arial" panose="020B0604020202020204" pitchFamily="34" charset="0"/>
                <a:cs typeface="Arial" panose="020B0604020202020204" pitchFamily="34" charset="0"/>
              </a:rPr>
              <a:t>đạt</a:t>
            </a:r>
            <a:r>
              <a:rPr lang="en-US" sz="2600" b="1">
                <a:solidFill>
                  <a:srgbClr val="C00000"/>
                </a:solidFill>
                <a:latin typeface="Arial" panose="020B0604020202020204" pitchFamily="34" charset="0"/>
                <a:cs typeface="Arial" panose="020B0604020202020204" pitchFamily="34" charset="0"/>
              </a:rPr>
              <a:t> 73,5% </a:t>
            </a:r>
            <a:r>
              <a:rPr lang="en-US" sz="2600" b="1" dirty="0">
                <a:solidFill>
                  <a:srgbClr val="C00000"/>
                </a:solidFill>
                <a:latin typeface="Arial" panose="020B0604020202020204" pitchFamily="34" charset="0"/>
                <a:cs typeface="Arial" panose="020B0604020202020204" pitchFamily="34" charset="0"/>
              </a:rPr>
              <a:t>dự toán</a:t>
            </a:r>
          </a:p>
        </p:txBody>
      </p:sp>
      <p:sp>
        <p:nvSpPr>
          <p:cNvPr id="2" name="Rectangle 1">
            <a:extLst>
              <a:ext uri="{FF2B5EF4-FFF2-40B4-BE49-F238E27FC236}">
                <a16:creationId xmlns="" xmlns:a16="http://schemas.microsoft.com/office/drawing/2014/main" id="{80607D77-8D89-B2B8-17A1-5EC409702721}"/>
              </a:ext>
            </a:extLst>
          </p:cNvPr>
          <p:cNvSpPr/>
          <p:nvPr/>
        </p:nvSpPr>
        <p:spPr>
          <a:xfrm>
            <a:off x="67112" y="2060553"/>
            <a:ext cx="4503564" cy="131433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 name="TextBox 2">
            <a:extLst>
              <a:ext uri="{FF2B5EF4-FFF2-40B4-BE49-F238E27FC236}">
                <a16:creationId xmlns="" xmlns:a16="http://schemas.microsoft.com/office/drawing/2014/main" id="{A0D5D58A-756E-802D-A09E-1BEA6D184E77}"/>
              </a:ext>
            </a:extLst>
          </p:cNvPr>
          <p:cNvSpPr txBox="1"/>
          <p:nvPr/>
        </p:nvSpPr>
        <p:spPr>
          <a:xfrm>
            <a:off x="-82371" y="2540211"/>
            <a:ext cx="4802530" cy="707886"/>
          </a:xfrm>
          <a:prstGeom prst="rect">
            <a:avLst/>
          </a:prstGeom>
          <a:noFill/>
        </p:spPr>
        <p:txBody>
          <a:bodyPr wrap="square" rtlCol="0">
            <a:spAutoFit/>
          </a:bodyPr>
          <a:lstStyle/>
          <a:p>
            <a:pPr algn="ctr"/>
            <a:r>
              <a:rPr lang="en-US" sz="2200" b="1">
                <a:solidFill>
                  <a:srgbClr val="C00000"/>
                </a:solidFill>
                <a:latin typeface="Arial" panose="020B0604020202020204" pitchFamily="34" charset="0"/>
                <a:cs typeface="Arial" panose="020B0604020202020204" pitchFamily="34" charset="0"/>
              </a:rPr>
              <a:t>10.275,8 </a:t>
            </a:r>
            <a:r>
              <a:rPr lang="en-US" sz="2200" b="1" dirty="0" err="1">
                <a:solidFill>
                  <a:srgbClr val="C00000"/>
                </a:solidFill>
                <a:latin typeface="Arial" panose="020B0604020202020204" pitchFamily="34" charset="0"/>
                <a:cs typeface="Arial" panose="020B0604020202020204" pitchFamily="34" charset="0"/>
              </a:rPr>
              <a:t>tỷ</a:t>
            </a:r>
            <a:r>
              <a:rPr lang="en-US" sz="2200" b="1" dirty="0">
                <a:solidFill>
                  <a:srgbClr val="C00000"/>
                </a:solidFill>
                <a:latin typeface="Arial" panose="020B0604020202020204" pitchFamily="34" charset="0"/>
                <a:cs typeface="Arial" panose="020B0604020202020204" pitchFamily="34" charset="0"/>
              </a:rPr>
              <a:t> đồng, </a:t>
            </a:r>
            <a:r>
              <a:rPr lang="en-US" sz="2200" b="1" err="1">
                <a:solidFill>
                  <a:srgbClr val="C00000"/>
                </a:solidFill>
                <a:latin typeface="Arial" panose="020B0604020202020204" pitchFamily="34" charset="0"/>
                <a:cs typeface="Arial" panose="020B0604020202020204" pitchFamily="34" charset="0"/>
              </a:rPr>
              <a:t>đạt</a:t>
            </a:r>
            <a:r>
              <a:rPr lang="en-US" sz="2200" b="1">
                <a:solidFill>
                  <a:srgbClr val="C00000"/>
                </a:solidFill>
                <a:latin typeface="Arial" panose="020B0604020202020204" pitchFamily="34" charset="0"/>
                <a:cs typeface="Arial" panose="020B0604020202020204" pitchFamily="34" charset="0"/>
              </a:rPr>
              <a:t> 68,5% </a:t>
            </a:r>
            <a:r>
              <a:rPr lang="en-US" b="1" dirty="0">
                <a:solidFill>
                  <a:srgbClr val="C00000"/>
                </a:solidFill>
                <a:latin typeface="Arial" panose="020B0604020202020204" pitchFamily="34" charset="0"/>
                <a:cs typeface="Arial" panose="020B0604020202020204" pitchFamily="34" charset="0"/>
              </a:rPr>
              <a:t>dự toán</a:t>
            </a:r>
          </a:p>
          <a:p>
            <a:pPr algn="ctr"/>
            <a:r>
              <a:rPr lang="en-US" b="1" dirty="0">
                <a:solidFill>
                  <a:srgbClr val="C00000"/>
                </a:solidFill>
                <a:latin typeface="Arial" panose="020B0604020202020204" pitchFamily="34" charset="0"/>
                <a:cs typeface="Arial" panose="020B0604020202020204" pitchFamily="34" charset="0"/>
              </a:rPr>
              <a:t>      </a:t>
            </a:r>
          </a:p>
        </p:txBody>
      </p:sp>
      <p:sp>
        <p:nvSpPr>
          <p:cNvPr id="12" name="TextBox 11">
            <a:extLst>
              <a:ext uri="{FF2B5EF4-FFF2-40B4-BE49-F238E27FC236}">
                <a16:creationId xmlns="" xmlns:a16="http://schemas.microsoft.com/office/drawing/2014/main" id="{850931EF-4279-23FD-6428-18C12049025E}"/>
              </a:ext>
            </a:extLst>
          </p:cNvPr>
          <p:cNvSpPr txBox="1"/>
          <p:nvPr/>
        </p:nvSpPr>
        <p:spPr>
          <a:xfrm>
            <a:off x="226837" y="2152411"/>
            <a:ext cx="4129108" cy="400110"/>
          </a:xfrm>
          <a:prstGeom prst="rect">
            <a:avLst/>
          </a:prstGeom>
          <a:noFill/>
        </p:spPr>
        <p:txBody>
          <a:bodyPr wrap="square" rtlCol="0">
            <a:spAutoFit/>
          </a:bodyPr>
          <a:lstStyle/>
          <a:p>
            <a:pPr algn="ctr"/>
            <a:r>
              <a:rPr lang="en-US" sz="2000" b="1">
                <a:solidFill>
                  <a:srgbClr val="002060"/>
                </a:solidFill>
                <a:latin typeface="Arial" panose="020B0604020202020204" pitchFamily="34" charset="0"/>
                <a:cs typeface="Arial" panose="020B0604020202020204" pitchFamily="34" charset="0"/>
              </a:rPr>
              <a:t>Tổng thu ngân sách nhà nước</a:t>
            </a:r>
          </a:p>
        </p:txBody>
      </p:sp>
      <p:sp>
        <p:nvSpPr>
          <p:cNvPr id="14" name="Rectangle 13">
            <a:extLst>
              <a:ext uri="{FF2B5EF4-FFF2-40B4-BE49-F238E27FC236}">
                <a16:creationId xmlns="" xmlns:a16="http://schemas.microsoft.com/office/drawing/2014/main" id="{2FB61F8A-9A24-43C5-EEAD-699E1478B087}"/>
              </a:ext>
            </a:extLst>
          </p:cNvPr>
          <p:cNvSpPr/>
          <p:nvPr/>
        </p:nvSpPr>
        <p:spPr>
          <a:xfrm>
            <a:off x="5648334" y="4097789"/>
            <a:ext cx="5904411" cy="132729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5" name="TextBox 14">
            <a:extLst>
              <a:ext uri="{FF2B5EF4-FFF2-40B4-BE49-F238E27FC236}">
                <a16:creationId xmlns="" xmlns:a16="http://schemas.microsoft.com/office/drawing/2014/main" id="{741F0E28-9B46-DEE8-72B4-31C74A048999}"/>
              </a:ext>
            </a:extLst>
          </p:cNvPr>
          <p:cNvSpPr txBox="1"/>
          <p:nvPr/>
        </p:nvSpPr>
        <p:spPr>
          <a:xfrm>
            <a:off x="6691236" y="4097789"/>
            <a:ext cx="4125893" cy="523220"/>
          </a:xfrm>
          <a:prstGeom prst="rect">
            <a:avLst/>
          </a:prstGeom>
          <a:noFill/>
        </p:spPr>
        <p:txBody>
          <a:bodyPr wrap="square" rtlCol="0">
            <a:spAutoFit/>
          </a:bodyPr>
          <a:lstStyle/>
          <a:p>
            <a:pPr algn="ctr"/>
            <a:r>
              <a:rPr lang="en-US" sz="2800" b="1">
                <a:solidFill>
                  <a:srgbClr val="002060"/>
                </a:solidFill>
                <a:latin typeface="Arial" panose="020B0604020202020204" pitchFamily="34" charset="0"/>
                <a:cs typeface="Arial" panose="020B0604020202020204" pitchFamily="34" charset="0"/>
              </a:rPr>
              <a:t>Thu Xuất nhập khẩu</a:t>
            </a:r>
          </a:p>
        </p:txBody>
      </p:sp>
      <p:sp>
        <p:nvSpPr>
          <p:cNvPr id="16" name="TextBox 15">
            <a:extLst>
              <a:ext uri="{FF2B5EF4-FFF2-40B4-BE49-F238E27FC236}">
                <a16:creationId xmlns="" xmlns:a16="http://schemas.microsoft.com/office/drawing/2014/main" id="{CD1FFBD1-4EFA-ED54-8F81-E3C9559069D4}"/>
              </a:ext>
            </a:extLst>
          </p:cNvPr>
          <p:cNvSpPr txBox="1"/>
          <p:nvPr/>
        </p:nvSpPr>
        <p:spPr>
          <a:xfrm>
            <a:off x="5500766" y="4515991"/>
            <a:ext cx="6035358" cy="523220"/>
          </a:xfrm>
          <a:prstGeom prst="rect">
            <a:avLst/>
          </a:prstGeom>
          <a:noFill/>
        </p:spPr>
        <p:txBody>
          <a:bodyPr wrap="square" rtlCol="0">
            <a:spAutoFit/>
          </a:bodyPr>
          <a:lstStyle/>
          <a:p>
            <a:pPr algn="ctr"/>
            <a:r>
              <a:rPr lang="en-US" sz="2800" b="1">
                <a:solidFill>
                  <a:srgbClr val="C00000"/>
                </a:solidFill>
                <a:latin typeface="Arial" panose="020B0604020202020204" pitchFamily="34" charset="0"/>
                <a:cs typeface="Arial" panose="020B0604020202020204" pitchFamily="34" charset="0"/>
              </a:rPr>
              <a:t>546,5 </a:t>
            </a:r>
            <a:r>
              <a:rPr lang="en-US" sz="2800" b="1" dirty="0" err="1">
                <a:solidFill>
                  <a:srgbClr val="C00000"/>
                </a:solidFill>
                <a:latin typeface="Arial" panose="020B0604020202020204" pitchFamily="34" charset="0"/>
                <a:cs typeface="Arial" panose="020B0604020202020204" pitchFamily="34" charset="0"/>
              </a:rPr>
              <a:t>tỷ</a:t>
            </a:r>
            <a:r>
              <a:rPr lang="en-US" sz="2800" b="1" dirty="0">
                <a:solidFill>
                  <a:srgbClr val="C00000"/>
                </a:solidFill>
                <a:latin typeface="Arial" panose="020B0604020202020204" pitchFamily="34" charset="0"/>
                <a:cs typeface="Arial" panose="020B0604020202020204" pitchFamily="34" charset="0"/>
              </a:rPr>
              <a:t> đồng, </a:t>
            </a:r>
            <a:r>
              <a:rPr lang="en-US" sz="2800" b="1" err="1">
                <a:solidFill>
                  <a:srgbClr val="C00000"/>
                </a:solidFill>
                <a:latin typeface="Arial" panose="020B0604020202020204" pitchFamily="34" charset="0"/>
                <a:cs typeface="Arial" panose="020B0604020202020204" pitchFamily="34" charset="0"/>
              </a:rPr>
              <a:t>đạt</a:t>
            </a:r>
            <a:r>
              <a:rPr lang="en-US" sz="2800" b="1">
                <a:solidFill>
                  <a:srgbClr val="C00000"/>
                </a:solidFill>
                <a:latin typeface="Arial" panose="020B0604020202020204" pitchFamily="34" charset="0"/>
                <a:cs typeface="Arial" panose="020B0604020202020204" pitchFamily="34" charset="0"/>
              </a:rPr>
              <a:t> 121,5% </a:t>
            </a:r>
            <a:r>
              <a:rPr lang="en-US" sz="2800" b="1" dirty="0">
                <a:solidFill>
                  <a:srgbClr val="C00000"/>
                </a:solidFill>
                <a:latin typeface="Arial" panose="020B0604020202020204" pitchFamily="34" charset="0"/>
                <a:cs typeface="Arial" panose="020B0604020202020204" pitchFamily="34" charset="0"/>
              </a:rPr>
              <a:t>dự toán</a:t>
            </a:r>
          </a:p>
        </p:txBody>
      </p:sp>
      <p:cxnSp>
        <p:nvCxnSpPr>
          <p:cNvPr id="22" name="Straight Arrow Connector 21">
            <a:extLst>
              <a:ext uri="{FF2B5EF4-FFF2-40B4-BE49-F238E27FC236}">
                <a16:creationId xmlns="" xmlns:a16="http://schemas.microsoft.com/office/drawing/2014/main" id="{76FB1604-8EE6-1B4A-8BEC-955916948809}"/>
              </a:ext>
            </a:extLst>
          </p:cNvPr>
          <p:cNvCxnSpPr>
            <a:cxnSpLocks/>
          </p:cNvCxnSpPr>
          <p:nvPr/>
        </p:nvCxnSpPr>
        <p:spPr>
          <a:xfrm flipV="1">
            <a:off x="4590782" y="1557466"/>
            <a:ext cx="952093" cy="9062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 xmlns:a16="http://schemas.microsoft.com/office/drawing/2014/main" id="{4E2C09AD-1B29-015F-4185-E01171AA1855}"/>
              </a:ext>
            </a:extLst>
          </p:cNvPr>
          <p:cNvCxnSpPr>
            <a:cxnSpLocks/>
          </p:cNvCxnSpPr>
          <p:nvPr/>
        </p:nvCxnSpPr>
        <p:spPr>
          <a:xfrm>
            <a:off x="4590782" y="2945492"/>
            <a:ext cx="10745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 xmlns:a16="http://schemas.microsoft.com/office/drawing/2014/main" id="{BBC7EEBC-AFA3-C4AC-D803-2EB717E2AF16}"/>
              </a:ext>
            </a:extLst>
          </p:cNvPr>
          <p:cNvSpPr/>
          <p:nvPr/>
        </p:nvSpPr>
        <p:spPr>
          <a:xfrm>
            <a:off x="519527" y="5614219"/>
            <a:ext cx="11555163" cy="104939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TextBox 5">
            <a:extLst>
              <a:ext uri="{FF2B5EF4-FFF2-40B4-BE49-F238E27FC236}">
                <a16:creationId xmlns="" xmlns:a16="http://schemas.microsoft.com/office/drawing/2014/main" id="{81B6DC98-C123-5771-E46D-17ED3EE03739}"/>
              </a:ext>
            </a:extLst>
          </p:cNvPr>
          <p:cNvSpPr txBox="1"/>
          <p:nvPr/>
        </p:nvSpPr>
        <p:spPr>
          <a:xfrm>
            <a:off x="684402" y="5906358"/>
            <a:ext cx="11507598" cy="461665"/>
          </a:xfrm>
          <a:prstGeom prst="rect">
            <a:avLst/>
          </a:prstGeom>
          <a:noFill/>
        </p:spPr>
        <p:txBody>
          <a:bodyPr wrap="square" rtlCol="0">
            <a:spAutoFit/>
          </a:bodyPr>
          <a:lstStyle/>
          <a:p>
            <a:r>
              <a:rPr lang="en-US" sz="2400" b="1" dirty="0" err="1">
                <a:solidFill>
                  <a:srgbClr val="002060"/>
                </a:solidFill>
                <a:latin typeface="Arial" panose="020B0604020202020204" pitchFamily="34" charset="0"/>
                <a:cs typeface="Arial" panose="020B0604020202020204" pitchFamily="34" charset="0"/>
              </a:rPr>
              <a:t>Tổng</a:t>
            </a:r>
            <a:r>
              <a:rPr lang="en-US" sz="2400" b="1" dirty="0">
                <a:solidFill>
                  <a:srgbClr val="002060"/>
                </a:solidFill>
                <a:latin typeface="Arial" panose="020B0604020202020204" pitchFamily="34" charset="0"/>
                <a:cs typeface="Arial" panose="020B0604020202020204" pitchFamily="34" charset="0"/>
              </a:rPr>
              <a:t> chi </a:t>
            </a:r>
            <a:r>
              <a:rPr lang="en-US" sz="2400" b="1" dirty="0" err="1">
                <a:solidFill>
                  <a:srgbClr val="002060"/>
                </a:solidFill>
                <a:latin typeface="Arial" panose="020B0604020202020204" pitchFamily="34" charset="0"/>
                <a:cs typeface="Arial" panose="020B0604020202020204" pitchFamily="34" charset="0"/>
              </a:rPr>
              <a:t>ngân</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sách</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nhà</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nước</a:t>
            </a:r>
            <a:r>
              <a:rPr lang="en-US" sz="2400" b="1">
                <a:solidFill>
                  <a:srgbClr val="002060"/>
                </a:solidFill>
                <a:latin typeface="Arial" panose="020B0604020202020204" pitchFamily="34" charset="0"/>
                <a:cs typeface="Arial" panose="020B0604020202020204" pitchFamily="34" charset="0"/>
              </a:rPr>
              <a:t>: </a:t>
            </a:r>
            <a:r>
              <a:rPr lang="en-US" sz="2400" b="1">
                <a:solidFill>
                  <a:srgbClr val="C00000"/>
                </a:solidFill>
                <a:latin typeface="Arial" panose="020B0604020202020204" pitchFamily="34" charset="0"/>
                <a:cs typeface="Arial" panose="020B0604020202020204" pitchFamily="34" charset="0"/>
              </a:rPr>
              <a:t>13.366 </a:t>
            </a:r>
            <a:r>
              <a:rPr lang="en-US" sz="2400" b="1" dirty="0" err="1">
                <a:solidFill>
                  <a:srgbClr val="C00000"/>
                </a:solidFill>
                <a:latin typeface="Arial" panose="020B0604020202020204" pitchFamily="34" charset="0"/>
                <a:cs typeface="Arial" panose="020B0604020202020204" pitchFamily="34" charset="0"/>
              </a:rPr>
              <a:t>tỷ</a:t>
            </a:r>
            <a:r>
              <a:rPr lang="en-US" sz="2400" b="1" dirty="0">
                <a:solidFill>
                  <a:srgbClr val="C00000"/>
                </a:solidFill>
                <a:latin typeface="Arial" panose="020B0604020202020204" pitchFamily="34" charset="0"/>
                <a:cs typeface="Arial" panose="020B0604020202020204" pitchFamily="34" charset="0"/>
              </a:rPr>
              <a:t> </a:t>
            </a:r>
            <a:r>
              <a:rPr lang="en-US" sz="2400" b="1" dirty="0" err="1">
                <a:solidFill>
                  <a:srgbClr val="C00000"/>
                </a:solidFill>
                <a:latin typeface="Arial" panose="020B0604020202020204" pitchFamily="34" charset="0"/>
                <a:cs typeface="Arial" panose="020B0604020202020204" pitchFamily="34" charset="0"/>
              </a:rPr>
              <a:t>đồng</a:t>
            </a:r>
            <a:r>
              <a:rPr lang="en-US" sz="2400" b="1" dirty="0">
                <a:solidFill>
                  <a:srgbClr val="C00000"/>
                </a:solidFill>
                <a:latin typeface="Arial" panose="020B0604020202020204" pitchFamily="34" charset="0"/>
                <a:cs typeface="Arial" panose="020B0604020202020204" pitchFamily="34" charset="0"/>
              </a:rPr>
              <a:t>, </a:t>
            </a:r>
            <a:r>
              <a:rPr lang="en-US" sz="2400" b="1" err="1">
                <a:solidFill>
                  <a:srgbClr val="C00000"/>
                </a:solidFill>
                <a:latin typeface="Arial" panose="020B0604020202020204" pitchFamily="34" charset="0"/>
                <a:cs typeface="Arial" panose="020B0604020202020204" pitchFamily="34" charset="0"/>
              </a:rPr>
              <a:t>đạt</a:t>
            </a:r>
            <a:r>
              <a:rPr lang="en-US" sz="2400" b="1">
                <a:solidFill>
                  <a:srgbClr val="C00000"/>
                </a:solidFill>
                <a:latin typeface="Arial" panose="020B0604020202020204" pitchFamily="34" charset="0"/>
                <a:cs typeface="Arial" panose="020B0604020202020204" pitchFamily="34" charset="0"/>
              </a:rPr>
              <a:t> 64,3% </a:t>
            </a:r>
            <a:r>
              <a:rPr lang="en-US" sz="2400" b="1" dirty="0" err="1">
                <a:solidFill>
                  <a:srgbClr val="C00000"/>
                </a:solidFill>
                <a:latin typeface="Arial" panose="020B0604020202020204" pitchFamily="34" charset="0"/>
                <a:cs typeface="Arial" panose="020B0604020202020204" pitchFamily="34" charset="0"/>
              </a:rPr>
              <a:t>dự</a:t>
            </a:r>
            <a:r>
              <a:rPr lang="en-US" sz="2400" b="1" dirty="0">
                <a:solidFill>
                  <a:srgbClr val="C00000"/>
                </a:solidFill>
                <a:latin typeface="Arial" panose="020B0604020202020204" pitchFamily="34" charset="0"/>
                <a:cs typeface="Arial" panose="020B0604020202020204" pitchFamily="34" charset="0"/>
              </a:rPr>
              <a:t> </a:t>
            </a:r>
            <a:r>
              <a:rPr lang="en-US" sz="2400" b="1" dirty="0" err="1">
                <a:solidFill>
                  <a:srgbClr val="C00000"/>
                </a:solidFill>
                <a:latin typeface="Arial" panose="020B0604020202020204" pitchFamily="34" charset="0"/>
                <a:cs typeface="Arial" panose="020B0604020202020204" pitchFamily="34" charset="0"/>
              </a:rPr>
              <a:t>toán</a:t>
            </a:r>
            <a:r>
              <a:rPr lang="en-US" sz="2400" b="1">
                <a:solidFill>
                  <a:srgbClr val="C00000"/>
                </a:solidFill>
                <a:latin typeface="Arial" panose="020B0604020202020204" pitchFamily="34" charset="0"/>
                <a:cs typeface="Arial" panose="020B0604020202020204" pitchFamily="34" charset="0"/>
              </a:rPr>
              <a:t>; </a:t>
            </a:r>
            <a:r>
              <a:rPr lang="en-US" sz="2400" b="1">
                <a:solidFill>
                  <a:schemeClr val="accent6">
                    <a:lumMod val="50000"/>
                  </a:schemeClr>
                </a:solidFill>
                <a:latin typeface="Arial" panose="020B0604020202020204" pitchFamily="34" charset="0"/>
                <a:ea typeface="Roboto" panose="02000000000000000000" pitchFamily="2" charset="0"/>
                <a:cs typeface="Roboto"/>
                <a:sym typeface="Wingdings 3" panose="05040102010807070707" pitchFamily="18" charset="2"/>
              </a:rPr>
              <a:t>Tăng 5,0</a:t>
            </a:r>
            <a:r>
              <a:rPr lang="en" sz="2400" b="1">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sym typeface="Wingdings 3" panose="05040102010807070707" pitchFamily="18" charset="2"/>
              </a:rPr>
              <a:t>%</a:t>
            </a:r>
            <a:r>
              <a:rPr lang="en-US" sz="2400" b="1">
                <a:solidFill>
                  <a:srgbClr val="C00000"/>
                </a:solidFill>
                <a:latin typeface="Arial" panose="020B0604020202020204" pitchFamily="34" charset="0"/>
                <a:cs typeface="Arial" panose="020B0604020202020204" pitchFamily="34" charset="0"/>
              </a:rPr>
              <a:t> </a:t>
            </a:r>
            <a:endParaRPr lang="en-US" sz="2400" b="1" dirty="0">
              <a:solidFill>
                <a:srgbClr val="002060"/>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 xmlns:a16="http://schemas.microsoft.com/office/drawing/2014/main" id="{01DC26C3-E6F4-C27A-8624-3A65D81B6008}"/>
              </a:ext>
            </a:extLst>
          </p:cNvPr>
          <p:cNvSpPr/>
          <p:nvPr/>
        </p:nvSpPr>
        <p:spPr>
          <a:xfrm>
            <a:off x="405227" y="147929"/>
            <a:ext cx="2437847" cy="523220"/>
          </a:xfrm>
          <a:prstGeom prst="rect">
            <a:avLst/>
          </a:prstGeom>
        </p:spPr>
        <p:txBody>
          <a:bodyPr wrap="none">
            <a:spAutoFit/>
          </a:bodyPr>
          <a:lstStyle/>
          <a:p>
            <a:pPr marL="12700" defTabSz="914400">
              <a:spcBef>
                <a:spcPts val="300"/>
              </a:spcBef>
              <a:defRPr/>
            </a:pPr>
            <a:r>
              <a:rPr lang="en-US" sz="2800" b="1" spc="-20">
                <a:solidFill>
                  <a:srgbClr val="100717"/>
                </a:solidFill>
                <a:latin typeface="Arial" panose="020B0604020202020204" pitchFamily="34" charset="0"/>
                <a:cs typeface="Arial" panose="020B0604020202020204" pitchFamily="34" charset="0"/>
              </a:rPr>
              <a:t>3.4. </a:t>
            </a:r>
            <a:r>
              <a:rPr lang="en-US" sz="2800" b="1" spc="-20" err="1">
                <a:solidFill>
                  <a:srgbClr val="100717"/>
                </a:solidFill>
                <a:latin typeface="Arial" panose="020B0604020202020204" pitchFamily="34" charset="0"/>
                <a:cs typeface="Arial" panose="020B0604020202020204" pitchFamily="34" charset="0"/>
              </a:rPr>
              <a:t>Tài</a:t>
            </a:r>
            <a:r>
              <a:rPr lang="en-US" sz="2800" b="1" spc="-20">
                <a:solidFill>
                  <a:srgbClr val="100717"/>
                </a:solidFill>
                <a:latin typeface="Arial" panose="020B0604020202020204" pitchFamily="34" charset="0"/>
                <a:cs typeface="Arial" panose="020B0604020202020204" pitchFamily="34" charset="0"/>
              </a:rPr>
              <a:t> </a:t>
            </a:r>
            <a:r>
              <a:rPr lang="en-US" sz="2800" b="1" spc="-20" err="1">
                <a:solidFill>
                  <a:srgbClr val="100717"/>
                </a:solidFill>
                <a:latin typeface="Arial" panose="020B0604020202020204" pitchFamily="34" charset="0"/>
                <a:cs typeface="Arial" panose="020B0604020202020204" pitchFamily="34" charset="0"/>
              </a:rPr>
              <a:t>chính</a:t>
            </a:r>
            <a:endParaRPr lang="en-US" sz="2800" b="1" spc="-20">
              <a:solidFill>
                <a:srgbClr val="100717"/>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 xmlns:a16="http://schemas.microsoft.com/office/drawing/2014/main" id="{1D5BEF29-302C-58EC-1775-63A1A262249D}"/>
              </a:ext>
            </a:extLst>
          </p:cNvPr>
          <p:cNvSpPr/>
          <p:nvPr/>
        </p:nvSpPr>
        <p:spPr>
          <a:xfrm>
            <a:off x="684401" y="566337"/>
            <a:ext cx="4686860" cy="492443"/>
          </a:xfrm>
          <a:prstGeom prst="rect">
            <a:avLst/>
          </a:prstGeom>
        </p:spPr>
        <p:txBody>
          <a:bodyPr wrap="none">
            <a:spAutoFit/>
          </a:bodyPr>
          <a:lstStyle/>
          <a:p>
            <a:pPr marL="12700" defTabSz="914400">
              <a:spcBef>
                <a:spcPts val="300"/>
              </a:spcBef>
              <a:defRPr/>
            </a:pPr>
            <a:r>
              <a:rPr lang="en-US" sz="2600" b="1" spc="-20">
                <a:solidFill>
                  <a:srgbClr val="100717"/>
                </a:solidFill>
                <a:latin typeface="Arial" panose="020B0604020202020204" pitchFamily="34" charset="0"/>
                <a:cs typeface="Arial" panose="020B0604020202020204" pitchFamily="34" charset="0"/>
              </a:rPr>
              <a:t>3.4.1. Thu chi ngân sách tỉnh</a:t>
            </a:r>
          </a:p>
        </p:txBody>
      </p:sp>
      <p:sp>
        <p:nvSpPr>
          <p:cNvPr id="17" name="TextBox 16">
            <a:extLst>
              <a:ext uri="{FF2B5EF4-FFF2-40B4-BE49-F238E27FC236}">
                <a16:creationId xmlns="" xmlns:a16="http://schemas.microsoft.com/office/drawing/2014/main" id="{227F0722-3FD1-20AC-1889-4BEC4E408B20}"/>
              </a:ext>
            </a:extLst>
          </p:cNvPr>
          <p:cNvSpPr txBox="1">
            <a:spLocks/>
          </p:cNvSpPr>
          <p:nvPr/>
        </p:nvSpPr>
        <p:spPr>
          <a:xfrm>
            <a:off x="1131844" y="2943999"/>
            <a:ext cx="1941622" cy="523220"/>
          </a:xfrm>
          <a:prstGeom prst="rect">
            <a:avLst/>
          </a:prstGeom>
          <a:noFill/>
        </p:spPr>
        <p:txBody>
          <a:bodyPr wrap="none" rtlCol="0">
            <a:spAutoFit/>
          </a:bodyPr>
          <a:lstStyle/>
          <a:p>
            <a:r>
              <a:rPr lang="en-US" sz="2800" b="1" dirty="0">
                <a:solidFill>
                  <a:schemeClr val="accent6">
                    <a:lumMod val="50000"/>
                  </a:schemeClr>
                </a:solidFill>
                <a:ea typeface="Roboto" panose="02000000000000000000" pitchFamily="2" charset="0"/>
                <a:cs typeface="Roboto"/>
                <a:sym typeface="Wingdings 3" panose="05040102010807070707" pitchFamily="18" charset="2"/>
              </a:rPr>
              <a:t> </a:t>
            </a:r>
            <a:r>
              <a:rPr lang="en-US" sz="2800" b="1" err="1">
                <a:solidFill>
                  <a:schemeClr val="accent6">
                    <a:lumMod val="50000"/>
                  </a:schemeClr>
                </a:solidFill>
                <a:ea typeface="Roboto" panose="02000000000000000000" pitchFamily="2" charset="0"/>
                <a:cs typeface="Roboto"/>
                <a:sym typeface="Wingdings 3" panose="05040102010807070707" pitchFamily="18" charset="2"/>
              </a:rPr>
              <a:t>Tăng</a:t>
            </a:r>
            <a:r>
              <a:rPr lang="en-US" sz="2800" b="1">
                <a:solidFill>
                  <a:schemeClr val="accent6">
                    <a:lumMod val="50000"/>
                  </a:schemeClr>
                </a:solidFill>
                <a:ea typeface="Roboto" panose="02000000000000000000" pitchFamily="2" charset="0"/>
                <a:cs typeface="Roboto"/>
                <a:sym typeface="Wingdings 3" panose="05040102010807070707" pitchFamily="18" charset="2"/>
              </a:rPr>
              <a:t> 24,4</a:t>
            </a:r>
            <a:r>
              <a:rPr lang="en" sz="2800" b="1">
                <a:solidFill>
                  <a:schemeClr val="accent6">
                    <a:lumMod val="50000"/>
                  </a:schemeClr>
                </a:solidFill>
                <a:ea typeface="Roboto" panose="02000000000000000000" pitchFamily="2" charset="0"/>
                <a:cs typeface="Fira Sans Extra Condensed"/>
                <a:sym typeface="Wingdings 3" panose="05040102010807070707" pitchFamily="18" charset="2"/>
              </a:rPr>
              <a:t>%</a:t>
            </a:r>
            <a:endParaRPr lang="en-US" sz="2800" b="1" dirty="0">
              <a:solidFill>
                <a:schemeClr val="accent6">
                  <a:lumMod val="50000"/>
                </a:schemeClr>
              </a:solidFill>
            </a:endParaRPr>
          </a:p>
        </p:txBody>
      </p:sp>
      <p:sp>
        <p:nvSpPr>
          <p:cNvPr id="18" name="TextBox 17">
            <a:extLst>
              <a:ext uri="{FF2B5EF4-FFF2-40B4-BE49-F238E27FC236}">
                <a16:creationId xmlns="" xmlns:a16="http://schemas.microsoft.com/office/drawing/2014/main" id="{34F63EF8-BB71-3877-EDA9-5BA9EE3FB077}"/>
              </a:ext>
            </a:extLst>
          </p:cNvPr>
          <p:cNvSpPr txBox="1">
            <a:spLocks/>
          </p:cNvSpPr>
          <p:nvPr/>
        </p:nvSpPr>
        <p:spPr>
          <a:xfrm>
            <a:off x="7673967" y="1837579"/>
            <a:ext cx="1677126" cy="523220"/>
          </a:xfrm>
          <a:prstGeom prst="rect">
            <a:avLst/>
          </a:prstGeom>
          <a:noFill/>
        </p:spPr>
        <p:txBody>
          <a:bodyPr wrap="none" rtlCol="0">
            <a:spAutoFit/>
          </a:bodyPr>
          <a:lstStyle/>
          <a:p>
            <a:r>
              <a:rPr lang="en-US" sz="2800" b="1">
                <a:solidFill>
                  <a:schemeClr val="accent6">
                    <a:lumMod val="50000"/>
                  </a:schemeClr>
                </a:solidFill>
                <a:ea typeface="Roboto" panose="02000000000000000000" pitchFamily="2" charset="0"/>
                <a:cs typeface="Roboto"/>
                <a:sym typeface="Wingdings 3" panose="05040102010807070707" pitchFamily="18" charset="2"/>
              </a:rPr>
              <a:t>Tăng 4,7%</a:t>
            </a:r>
            <a:endParaRPr lang="en-US" sz="2800" b="1" dirty="0">
              <a:solidFill>
                <a:schemeClr val="accent6">
                  <a:lumMod val="50000"/>
                </a:schemeClr>
              </a:solidFill>
            </a:endParaRPr>
          </a:p>
        </p:txBody>
      </p:sp>
      <p:sp>
        <p:nvSpPr>
          <p:cNvPr id="19" name="TextBox 18">
            <a:extLst>
              <a:ext uri="{FF2B5EF4-FFF2-40B4-BE49-F238E27FC236}">
                <a16:creationId xmlns="" xmlns:a16="http://schemas.microsoft.com/office/drawing/2014/main" id="{7E1B28B2-E2F7-8C5A-E350-C981F667F0AE}"/>
              </a:ext>
            </a:extLst>
          </p:cNvPr>
          <p:cNvSpPr txBox="1">
            <a:spLocks/>
          </p:cNvSpPr>
          <p:nvPr/>
        </p:nvSpPr>
        <p:spPr>
          <a:xfrm>
            <a:off x="7765620" y="3441856"/>
            <a:ext cx="1941622" cy="523220"/>
          </a:xfrm>
          <a:prstGeom prst="rect">
            <a:avLst/>
          </a:prstGeom>
          <a:noFill/>
        </p:spPr>
        <p:txBody>
          <a:bodyPr wrap="none" rtlCol="0">
            <a:spAutoFit/>
          </a:bodyPr>
          <a:lstStyle/>
          <a:p>
            <a:r>
              <a:rPr lang="en-US" sz="2800" b="1" dirty="0">
                <a:solidFill>
                  <a:schemeClr val="accent6">
                    <a:lumMod val="50000"/>
                  </a:schemeClr>
                </a:solidFill>
                <a:ea typeface="Roboto" panose="02000000000000000000" pitchFamily="2" charset="0"/>
                <a:cs typeface="Roboto"/>
                <a:sym typeface="Wingdings 3" panose="05040102010807070707" pitchFamily="18" charset="2"/>
              </a:rPr>
              <a:t> </a:t>
            </a:r>
            <a:r>
              <a:rPr lang="en-US" sz="2800" b="1" err="1">
                <a:solidFill>
                  <a:schemeClr val="accent6">
                    <a:lumMod val="50000"/>
                  </a:schemeClr>
                </a:solidFill>
                <a:ea typeface="Roboto" panose="02000000000000000000" pitchFamily="2" charset="0"/>
                <a:cs typeface="Roboto"/>
                <a:sym typeface="Wingdings 3" panose="05040102010807070707" pitchFamily="18" charset="2"/>
              </a:rPr>
              <a:t>Tăng</a:t>
            </a:r>
            <a:r>
              <a:rPr lang="en-US" sz="2800" b="1">
                <a:solidFill>
                  <a:schemeClr val="accent6">
                    <a:lumMod val="50000"/>
                  </a:schemeClr>
                </a:solidFill>
                <a:ea typeface="Roboto" panose="02000000000000000000" pitchFamily="2" charset="0"/>
                <a:cs typeface="Roboto"/>
                <a:sym typeface="Wingdings 3" panose="05040102010807070707" pitchFamily="18" charset="2"/>
              </a:rPr>
              <a:t> 51,5</a:t>
            </a:r>
            <a:r>
              <a:rPr lang="en" sz="2800" b="1">
                <a:solidFill>
                  <a:schemeClr val="accent6">
                    <a:lumMod val="50000"/>
                  </a:schemeClr>
                </a:solidFill>
                <a:ea typeface="Roboto" panose="02000000000000000000" pitchFamily="2" charset="0"/>
                <a:cs typeface="Fira Sans Extra Condensed"/>
                <a:sym typeface="Wingdings 3" panose="05040102010807070707" pitchFamily="18" charset="2"/>
              </a:rPr>
              <a:t>%</a:t>
            </a:r>
            <a:endParaRPr lang="en-US" sz="2800" b="1" dirty="0">
              <a:solidFill>
                <a:schemeClr val="accent6">
                  <a:lumMod val="50000"/>
                </a:schemeClr>
              </a:solidFill>
            </a:endParaRPr>
          </a:p>
        </p:txBody>
      </p:sp>
      <p:sp>
        <p:nvSpPr>
          <p:cNvPr id="20" name="TextBox 19">
            <a:extLst>
              <a:ext uri="{FF2B5EF4-FFF2-40B4-BE49-F238E27FC236}">
                <a16:creationId xmlns="" xmlns:a16="http://schemas.microsoft.com/office/drawing/2014/main" id="{3E0C8D21-0D0F-9FC1-9373-B4FE0AFFD371}"/>
              </a:ext>
            </a:extLst>
          </p:cNvPr>
          <p:cNvSpPr txBox="1">
            <a:spLocks/>
          </p:cNvSpPr>
          <p:nvPr/>
        </p:nvSpPr>
        <p:spPr>
          <a:xfrm>
            <a:off x="7624167" y="4991308"/>
            <a:ext cx="1941622" cy="523220"/>
          </a:xfrm>
          <a:prstGeom prst="rect">
            <a:avLst/>
          </a:prstGeom>
          <a:noFill/>
        </p:spPr>
        <p:txBody>
          <a:bodyPr wrap="none" rtlCol="0">
            <a:spAutoFit/>
          </a:bodyPr>
          <a:lstStyle/>
          <a:p>
            <a:r>
              <a:rPr lang="en-US" sz="2800" b="1" dirty="0">
                <a:solidFill>
                  <a:schemeClr val="accent6">
                    <a:lumMod val="50000"/>
                  </a:schemeClr>
                </a:solidFill>
                <a:ea typeface="Roboto" panose="02000000000000000000" pitchFamily="2" charset="0"/>
                <a:cs typeface="Roboto"/>
                <a:sym typeface="Wingdings 3" panose="05040102010807070707" pitchFamily="18" charset="2"/>
              </a:rPr>
              <a:t> </a:t>
            </a:r>
            <a:r>
              <a:rPr lang="en-US" sz="2800" b="1" err="1">
                <a:solidFill>
                  <a:schemeClr val="accent6">
                    <a:lumMod val="50000"/>
                  </a:schemeClr>
                </a:solidFill>
                <a:ea typeface="Roboto" panose="02000000000000000000" pitchFamily="2" charset="0"/>
                <a:cs typeface="Roboto"/>
                <a:sym typeface="Wingdings 3" panose="05040102010807070707" pitchFamily="18" charset="2"/>
              </a:rPr>
              <a:t>Tăng</a:t>
            </a:r>
            <a:r>
              <a:rPr lang="en-US" sz="2800" b="1">
                <a:solidFill>
                  <a:schemeClr val="accent6">
                    <a:lumMod val="50000"/>
                  </a:schemeClr>
                </a:solidFill>
                <a:ea typeface="Roboto" panose="02000000000000000000" pitchFamily="2" charset="0"/>
                <a:cs typeface="Roboto"/>
                <a:sym typeface="Wingdings 3" panose="05040102010807070707" pitchFamily="18" charset="2"/>
              </a:rPr>
              <a:t> 70,5</a:t>
            </a:r>
            <a:r>
              <a:rPr lang="en" sz="2800" b="1">
                <a:solidFill>
                  <a:schemeClr val="accent6">
                    <a:lumMod val="50000"/>
                  </a:schemeClr>
                </a:solidFill>
                <a:ea typeface="Roboto" panose="02000000000000000000" pitchFamily="2" charset="0"/>
                <a:cs typeface="Fira Sans Extra Condensed"/>
                <a:sym typeface="Wingdings 3" panose="05040102010807070707" pitchFamily="18" charset="2"/>
              </a:rPr>
              <a:t>%</a:t>
            </a:r>
            <a:endParaRPr lang="en-US" sz="2800" b="1" dirty="0">
              <a:solidFill>
                <a:schemeClr val="accent6">
                  <a:lumMod val="50000"/>
                </a:schemeClr>
              </a:solidFill>
            </a:endParaRPr>
          </a:p>
        </p:txBody>
      </p:sp>
    </p:spTree>
    <p:extLst>
      <p:ext uri="{BB962C8B-B14F-4D97-AF65-F5344CB8AC3E}">
        <p14:creationId xmlns:p14="http://schemas.microsoft.com/office/powerpoint/2010/main" val="4713715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 xmlns:a16="http://schemas.microsoft.com/office/drawing/2014/main" id="{01DC26C3-E6F4-C27A-8624-3A65D81B6008}"/>
              </a:ext>
            </a:extLst>
          </p:cNvPr>
          <p:cNvSpPr/>
          <p:nvPr/>
        </p:nvSpPr>
        <p:spPr>
          <a:xfrm>
            <a:off x="486562" y="110453"/>
            <a:ext cx="11812529" cy="961802"/>
          </a:xfrm>
          <a:prstGeom prst="rect">
            <a:avLst/>
          </a:prstGeom>
        </p:spPr>
        <p:txBody>
          <a:bodyPr wrap="none">
            <a:spAutoFit/>
          </a:bodyPr>
          <a:lstStyle/>
          <a:p>
            <a:pPr marL="12700">
              <a:spcBef>
                <a:spcPts val="300"/>
              </a:spcBef>
              <a:defRPr/>
            </a:pPr>
            <a:r>
              <a:rPr lang="en-US" sz="2600" b="1" spc="-20">
                <a:solidFill>
                  <a:srgbClr val="100717"/>
                </a:solidFill>
                <a:latin typeface="Arial" panose="020B0604020202020204" pitchFamily="34" charset="0"/>
                <a:cs typeface="Arial" panose="020B0604020202020204" pitchFamily="34" charset="0"/>
              </a:rPr>
              <a:t>3.4.2. </a:t>
            </a:r>
            <a:r>
              <a:rPr lang="de-DE" sz="2600" b="1">
                <a:latin typeface="Arial" panose="020B0604020202020204" pitchFamily="34" charset="0"/>
                <a:cs typeface="Arial" panose="020B0604020202020204" pitchFamily="34" charset="0"/>
              </a:rPr>
              <a:t>Thu ngân sách </a:t>
            </a:r>
            <a:r>
              <a:rPr lang="vi-VN" sz="2600" b="1">
                <a:latin typeface="Arial" panose="020B0604020202020204" pitchFamily="34" charset="0"/>
                <a:cs typeface="Arial" panose="020B0604020202020204" pitchFamily="34" charset="0"/>
              </a:rPr>
              <a:t>các huyện, thị xã, thành phố 9 tháng đầu năm 2024</a:t>
            </a:r>
            <a:endParaRPr lang="en-US" sz="2600" b="1" kern="0" spc="-10">
              <a:solidFill>
                <a:prstClr val="black"/>
              </a:solidFill>
              <a:ea typeface="Times New Roman" panose="02020603050405020304" pitchFamily="18" charset="0"/>
            </a:endParaRPr>
          </a:p>
          <a:p>
            <a:pPr marL="12700" defTabSz="914400">
              <a:spcBef>
                <a:spcPts val="300"/>
              </a:spcBef>
              <a:defRPr/>
            </a:pPr>
            <a:r>
              <a:rPr lang="en-US" sz="2800" b="1" spc="-20">
                <a:solidFill>
                  <a:srgbClr val="100717"/>
                </a:solidFill>
                <a:latin typeface="Arial" panose="020B0604020202020204" pitchFamily="34" charset="0"/>
                <a:cs typeface="Arial" panose="020B0604020202020204" pitchFamily="34" charset="0"/>
              </a:rPr>
              <a:t> </a:t>
            </a:r>
          </a:p>
        </p:txBody>
      </p:sp>
      <p:graphicFrame>
        <p:nvGraphicFramePr>
          <p:cNvPr id="3" name="Table 2">
            <a:extLst>
              <a:ext uri="{FF2B5EF4-FFF2-40B4-BE49-F238E27FC236}">
                <a16:creationId xmlns="" xmlns:a16="http://schemas.microsoft.com/office/drawing/2014/main" id="{666AD7DA-80CE-7A42-976C-2FA0789BF7F5}"/>
              </a:ext>
            </a:extLst>
          </p:cNvPr>
          <p:cNvGraphicFramePr>
            <a:graphicFrameLocks noGrp="1"/>
          </p:cNvGraphicFramePr>
          <p:nvPr/>
        </p:nvGraphicFramePr>
        <p:xfrm>
          <a:off x="10362955" y="529830"/>
          <a:ext cx="1936136" cy="792480"/>
        </p:xfrm>
        <a:graphic>
          <a:graphicData uri="http://schemas.openxmlformats.org/drawingml/2006/table">
            <a:tbl>
              <a:tblPr firstRow="1" bandRow="1"/>
              <a:tblGrid>
                <a:gridCol w="1936136">
                  <a:extLst>
                    <a:ext uri="{9D8B030D-6E8A-4147-A177-3AD203B41FA5}">
                      <a16:colId xmlns="" xmlns:a16="http://schemas.microsoft.com/office/drawing/2014/main" val="3655493598"/>
                    </a:ext>
                  </a:extLst>
                </a:gridCol>
              </a:tblGrid>
              <a:tr h="21158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just" defTabSz="1219170" rtl="0" eaLnBrk="1" fontAlgn="auto" latinLnBrk="0" hangingPunct="1">
                        <a:lnSpc>
                          <a:spcPct val="100000"/>
                        </a:lnSpc>
                        <a:spcBef>
                          <a:spcPts val="0"/>
                        </a:spcBef>
                        <a:spcAft>
                          <a:spcPts val="1200"/>
                        </a:spcAft>
                        <a:buClrTx/>
                        <a:buSzTx/>
                        <a:buFont typeface="Wingdings" panose="05000000000000000000" pitchFamily="2" charset="2"/>
                        <a:buNone/>
                        <a:tabLst/>
                        <a:defRPr/>
                      </a:pPr>
                      <a:r>
                        <a:rPr lang="vi-VN" sz="1200" b="0" i="1" kern="1200">
                          <a:solidFill>
                            <a:schemeClr val="tx1"/>
                          </a:solidFill>
                          <a:effectLst/>
                          <a:latin typeface="Arial" panose="020B0604020202020204" pitchFamily="34" charset="0"/>
                          <a:ea typeface="+mn-ea"/>
                          <a:cs typeface="+mn-cs"/>
                        </a:rPr>
                        <a:t>Đơn vị tính: Triệu đồng</a:t>
                      </a:r>
                      <a:r>
                        <a:rPr lang="en-US" sz="1200" b="0" i="1" kern="1200">
                          <a:solidFill>
                            <a:schemeClr val="tx1"/>
                          </a:solidFill>
                          <a:effectLst/>
                          <a:latin typeface="+mj-lt"/>
                          <a:ea typeface="+mn-ea"/>
                          <a:cs typeface="+mn-cs"/>
                        </a:rPr>
                        <a:t> </a:t>
                      </a:r>
                      <a:endParaRPr lang="en-US" sz="1400" b="0" i="1" kern="1200">
                        <a:solidFill>
                          <a:schemeClr val="tx1"/>
                        </a:solidFill>
                        <a:effectLst/>
                        <a:latin typeface="+mj-lt"/>
                        <a:ea typeface="+mn-ea"/>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169022959"/>
                  </a:ext>
                </a:extLst>
              </a:tr>
              <a:tr h="35970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just" defTabSz="1219170" rtl="0" eaLnBrk="1" fontAlgn="auto" latinLnBrk="0" hangingPunct="1">
                        <a:lnSpc>
                          <a:spcPct val="100000"/>
                        </a:lnSpc>
                        <a:spcBef>
                          <a:spcPts val="0"/>
                        </a:spcBef>
                        <a:spcAft>
                          <a:spcPts val="1200"/>
                        </a:spcAft>
                        <a:buClrTx/>
                        <a:buSzTx/>
                        <a:buFont typeface="Wingdings" panose="05000000000000000000" pitchFamily="2" charset="2"/>
                        <a:buNone/>
                        <a:tabLst/>
                        <a:defRPr/>
                      </a:pPr>
                      <a:endParaRPr lang="en-US" sz="2800" b="0" kern="1200" noProof="0">
                        <a:solidFill>
                          <a:schemeClr val="dk1"/>
                        </a:solidFill>
                        <a:effectLst/>
                        <a:latin typeface="Arial" panose="020B0604020202020204" pitchFamily="34" charset="0"/>
                        <a:ea typeface="+mn-ea"/>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917250950"/>
                  </a:ext>
                </a:extLst>
              </a:tr>
            </a:tbl>
          </a:graphicData>
        </a:graphic>
      </p:graphicFrame>
      <p:graphicFrame>
        <p:nvGraphicFramePr>
          <p:cNvPr id="4" name="Table 3">
            <a:extLst>
              <a:ext uri="{FF2B5EF4-FFF2-40B4-BE49-F238E27FC236}">
                <a16:creationId xmlns="" xmlns:a16="http://schemas.microsoft.com/office/drawing/2014/main" id="{23765F39-D609-9A92-3ECF-A031D049A61B}"/>
              </a:ext>
            </a:extLst>
          </p:cNvPr>
          <p:cNvGraphicFramePr>
            <a:graphicFrameLocks noGrp="1"/>
          </p:cNvGraphicFramePr>
          <p:nvPr>
            <p:extLst>
              <p:ext uri="{D42A27DB-BD31-4B8C-83A1-F6EECF244321}">
                <p14:modId xmlns:p14="http://schemas.microsoft.com/office/powerpoint/2010/main" val="3358312580"/>
              </p:ext>
            </p:extLst>
          </p:nvPr>
        </p:nvGraphicFramePr>
        <p:xfrm>
          <a:off x="282011" y="818938"/>
          <a:ext cx="11739934" cy="5607800"/>
        </p:xfrm>
        <a:graphic>
          <a:graphicData uri="http://schemas.openxmlformats.org/drawingml/2006/table">
            <a:tbl>
              <a:tblPr/>
              <a:tblGrid>
                <a:gridCol w="393107">
                  <a:extLst>
                    <a:ext uri="{9D8B030D-6E8A-4147-A177-3AD203B41FA5}">
                      <a16:colId xmlns="" xmlns:a16="http://schemas.microsoft.com/office/drawing/2014/main" val="1495911444"/>
                    </a:ext>
                  </a:extLst>
                </a:gridCol>
                <a:gridCol w="1085316">
                  <a:extLst>
                    <a:ext uri="{9D8B030D-6E8A-4147-A177-3AD203B41FA5}">
                      <a16:colId xmlns="" xmlns:a16="http://schemas.microsoft.com/office/drawing/2014/main" val="804412776"/>
                    </a:ext>
                  </a:extLst>
                </a:gridCol>
                <a:gridCol w="965674">
                  <a:extLst>
                    <a:ext uri="{9D8B030D-6E8A-4147-A177-3AD203B41FA5}">
                      <a16:colId xmlns="" xmlns:a16="http://schemas.microsoft.com/office/drawing/2014/main" val="3151976300"/>
                    </a:ext>
                  </a:extLst>
                </a:gridCol>
                <a:gridCol w="1025496">
                  <a:extLst>
                    <a:ext uri="{9D8B030D-6E8A-4147-A177-3AD203B41FA5}">
                      <a16:colId xmlns="" xmlns:a16="http://schemas.microsoft.com/office/drawing/2014/main" val="251380235"/>
                    </a:ext>
                  </a:extLst>
                </a:gridCol>
                <a:gridCol w="794759">
                  <a:extLst>
                    <a:ext uri="{9D8B030D-6E8A-4147-A177-3AD203B41FA5}">
                      <a16:colId xmlns="" xmlns:a16="http://schemas.microsoft.com/office/drawing/2014/main" val="2291903813"/>
                    </a:ext>
                  </a:extLst>
                </a:gridCol>
                <a:gridCol w="902420">
                  <a:extLst>
                    <a:ext uri="{9D8B030D-6E8A-4147-A177-3AD203B41FA5}">
                      <a16:colId xmlns="" xmlns:a16="http://schemas.microsoft.com/office/drawing/2014/main" val="1432570707"/>
                    </a:ext>
                  </a:extLst>
                </a:gridCol>
                <a:gridCol w="800155">
                  <a:extLst>
                    <a:ext uri="{9D8B030D-6E8A-4147-A177-3AD203B41FA5}">
                      <a16:colId xmlns="" xmlns:a16="http://schemas.microsoft.com/office/drawing/2014/main" val="4077610406"/>
                    </a:ext>
                  </a:extLst>
                </a:gridCol>
                <a:gridCol w="975130">
                  <a:extLst>
                    <a:ext uri="{9D8B030D-6E8A-4147-A177-3AD203B41FA5}">
                      <a16:colId xmlns="" xmlns:a16="http://schemas.microsoft.com/office/drawing/2014/main" val="3725525430"/>
                    </a:ext>
                  </a:extLst>
                </a:gridCol>
                <a:gridCol w="774878">
                  <a:extLst>
                    <a:ext uri="{9D8B030D-6E8A-4147-A177-3AD203B41FA5}">
                      <a16:colId xmlns="" xmlns:a16="http://schemas.microsoft.com/office/drawing/2014/main" val="2021970250"/>
                    </a:ext>
                  </a:extLst>
                </a:gridCol>
                <a:gridCol w="785493">
                  <a:extLst>
                    <a:ext uri="{9D8B030D-6E8A-4147-A177-3AD203B41FA5}">
                      <a16:colId xmlns="" xmlns:a16="http://schemas.microsoft.com/office/drawing/2014/main" val="2169825401"/>
                    </a:ext>
                  </a:extLst>
                </a:gridCol>
                <a:gridCol w="753648">
                  <a:extLst>
                    <a:ext uri="{9D8B030D-6E8A-4147-A177-3AD203B41FA5}">
                      <a16:colId xmlns="" xmlns:a16="http://schemas.microsoft.com/office/drawing/2014/main" val="676869060"/>
                    </a:ext>
                  </a:extLst>
                </a:gridCol>
                <a:gridCol w="743034">
                  <a:extLst>
                    <a:ext uri="{9D8B030D-6E8A-4147-A177-3AD203B41FA5}">
                      <a16:colId xmlns="" xmlns:a16="http://schemas.microsoft.com/office/drawing/2014/main" val="607329688"/>
                    </a:ext>
                  </a:extLst>
                </a:gridCol>
                <a:gridCol w="870412">
                  <a:extLst>
                    <a:ext uri="{9D8B030D-6E8A-4147-A177-3AD203B41FA5}">
                      <a16:colId xmlns="" xmlns:a16="http://schemas.microsoft.com/office/drawing/2014/main" val="3535930483"/>
                    </a:ext>
                  </a:extLst>
                </a:gridCol>
                <a:gridCol w="870412">
                  <a:extLst>
                    <a:ext uri="{9D8B030D-6E8A-4147-A177-3AD203B41FA5}">
                      <a16:colId xmlns="" xmlns:a16="http://schemas.microsoft.com/office/drawing/2014/main" val="3737160043"/>
                    </a:ext>
                  </a:extLst>
                </a:gridCol>
              </a:tblGrid>
              <a:tr h="388809">
                <a:tc rowSpan="3">
                  <a:txBody>
                    <a:bodyPr/>
                    <a:lstStyle/>
                    <a:p>
                      <a:pPr algn="ctr" fontAlgn="ctr"/>
                      <a:r>
                        <a:rPr lang="en-US" sz="1100" b="1" i="0" u="none" strike="noStrike">
                          <a:solidFill>
                            <a:schemeClr val="tx1"/>
                          </a:solidFill>
                          <a:effectLst/>
                          <a:highlight>
                            <a:srgbClr val="FFFFFF"/>
                          </a:highlight>
                          <a:latin typeface="Arial" panose="020B0604020202020204" pitchFamily="34" charset="0"/>
                          <a:cs typeface="Arial" panose="020B0604020202020204" pitchFamily="34" charset="0"/>
                        </a:rPr>
                        <a:t>TT</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en-US" sz="1100" b="1" i="0" u="none" strike="noStrike">
                          <a:solidFill>
                            <a:schemeClr val="tx1"/>
                          </a:solidFill>
                          <a:effectLst/>
                          <a:highlight>
                            <a:srgbClr val="FFFFFF"/>
                          </a:highlight>
                          <a:latin typeface="Arial" panose="020B0604020202020204" pitchFamily="34" charset="0"/>
                          <a:cs typeface="Arial" panose="020B0604020202020204" pitchFamily="34" charset="0"/>
                        </a:rPr>
                        <a:t>Huyện, thị xã, thành phố</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ctr" fontAlgn="ctr"/>
                      <a:r>
                        <a:rPr lang="en-US" sz="1200" b="1" i="0" u="none" strike="noStrike">
                          <a:solidFill>
                            <a:schemeClr val="tx1"/>
                          </a:solidFill>
                          <a:effectLst/>
                          <a:highlight>
                            <a:srgbClr val="FFFFFF"/>
                          </a:highlight>
                          <a:latin typeface="Arial" panose="020B0604020202020204" pitchFamily="34" charset="0"/>
                          <a:cs typeface="Arial" panose="020B0604020202020204" pitchFamily="34" charset="0"/>
                        </a:rPr>
                        <a:t>Dự toán năm 2024</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3">
                  <a:txBody>
                    <a:bodyPr/>
                    <a:lstStyle/>
                    <a:p>
                      <a:pPr algn="ctr" fontAlgn="ctr"/>
                      <a:r>
                        <a:rPr lang="en-US" sz="1200" b="1" i="0" u="none" strike="noStrike">
                          <a:solidFill>
                            <a:schemeClr val="tx1"/>
                          </a:solidFill>
                          <a:effectLst/>
                          <a:highlight>
                            <a:srgbClr val="FFFFFF"/>
                          </a:highlight>
                          <a:latin typeface="Arial" panose="020B0604020202020204" pitchFamily="34" charset="0"/>
                          <a:cs typeface="Arial" panose="020B0604020202020204" pitchFamily="34" charset="0"/>
                        </a:rPr>
                        <a:t>Thực hiện </a:t>
                      </a:r>
                      <a:r>
                        <a:rPr lang="vi-VN" sz="1200" b="1" i="0" u="none" strike="noStrike">
                          <a:solidFill>
                            <a:schemeClr val="tx1"/>
                          </a:solidFill>
                          <a:effectLst/>
                          <a:highlight>
                            <a:srgbClr val="FFFFFF"/>
                          </a:highlight>
                          <a:latin typeface="Arial" panose="020B0604020202020204" pitchFamily="34" charset="0"/>
                          <a:cs typeface="Arial" panose="020B0604020202020204" pitchFamily="34" charset="0"/>
                        </a:rPr>
                        <a:t>9</a:t>
                      </a:r>
                      <a:r>
                        <a:rPr lang="en-US" sz="1200" b="1" i="0" u="none" strike="noStrike">
                          <a:solidFill>
                            <a:schemeClr val="tx1"/>
                          </a:solidFill>
                          <a:effectLst/>
                          <a:highlight>
                            <a:srgbClr val="FFFFFF"/>
                          </a:highlight>
                          <a:latin typeface="Arial" panose="020B0604020202020204" pitchFamily="34" charset="0"/>
                          <a:cs typeface="Arial" panose="020B0604020202020204" pitchFamily="34" charset="0"/>
                        </a:rPr>
                        <a:t> tháng</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3">
                  <a:txBody>
                    <a:bodyPr/>
                    <a:lstStyle/>
                    <a:p>
                      <a:pPr algn="ctr" fontAlgn="ctr"/>
                      <a:r>
                        <a:rPr lang="en-US" sz="1200" b="1" i="0" u="none" strike="noStrike">
                          <a:solidFill>
                            <a:schemeClr val="tx1"/>
                          </a:solidFill>
                          <a:effectLst/>
                          <a:highlight>
                            <a:srgbClr val="FFFFFF"/>
                          </a:highlight>
                          <a:latin typeface="Arial" panose="020B0604020202020204" pitchFamily="34" charset="0"/>
                          <a:cs typeface="Arial" panose="020B0604020202020204" pitchFamily="34" charset="0"/>
                        </a:rPr>
                        <a:t>So sánh với dự toán 2024 (%)</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3">
                  <a:txBody>
                    <a:bodyPr/>
                    <a:lstStyle/>
                    <a:p>
                      <a:pPr algn="ctr" fontAlgn="ctr"/>
                      <a:r>
                        <a:rPr lang="en-US" sz="1100" b="1" i="0" u="none" strike="noStrike">
                          <a:solidFill>
                            <a:schemeClr val="tx1"/>
                          </a:solidFill>
                          <a:effectLst/>
                          <a:highlight>
                            <a:srgbClr val="FFFFFF"/>
                          </a:highlight>
                          <a:latin typeface="Arial" panose="020B0604020202020204" pitchFamily="34" charset="0"/>
                          <a:cs typeface="Arial" panose="020B0604020202020204" pitchFamily="34" charset="0"/>
                        </a:rPr>
                        <a:t>So sánh với cùng kỳ năm 2023(%)</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271606703"/>
                  </a:ext>
                </a:extLst>
              </a:tr>
              <a:tr h="204213">
                <a:tc vMerge="1">
                  <a:txBody>
                    <a:bodyPr/>
                    <a:lstStyle/>
                    <a:p>
                      <a:endParaRPr lang="en-US"/>
                    </a:p>
                  </a:txBody>
                  <a:tcPr/>
                </a:tc>
                <a:tc vMerge="1">
                  <a:txBody>
                    <a:bodyPr/>
                    <a:lstStyle/>
                    <a:p>
                      <a:endParaRPr lang="en-US"/>
                    </a:p>
                  </a:txBody>
                  <a:tcPr/>
                </a:tc>
                <a:tc rowSpan="2">
                  <a:txBody>
                    <a:bodyPr/>
                    <a:lstStyle/>
                    <a:p>
                      <a:pPr algn="ctr" fontAlgn="ctr"/>
                      <a:r>
                        <a:rPr lang="en-US" sz="1100" b="1" i="0" u="none" strike="noStrike">
                          <a:solidFill>
                            <a:schemeClr val="tx1"/>
                          </a:solidFill>
                          <a:effectLst/>
                          <a:highlight>
                            <a:srgbClr val="FFFFFF"/>
                          </a:highlight>
                          <a:latin typeface="Arial" panose="020B0604020202020204" pitchFamily="34" charset="0"/>
                          <a:cs typeface="Arial" panose="020B0604020202020204" pitchFamily="34" charset="0"/>
                        </a:rPr>
                        <a:t>Thu NSNN huyện, thị xã, thành phố </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n-US" sz="1100" b="0" i="0" u="none" strike="noStrike">
                          <a:solidFill>
                            <a:schemeClr val="tx1"/>
                          </a:solidFill>
                          <a:effectLst/>
                          <a:highlight>
                            <a:srgbClr val="FFFFFF"/>
                          </a:highlight>
                          <a:latin typeface="Arial" panose="020B0604020202020204" pitchFamily="34" charset="0"/>
                          <a:cs typeface="Arial" panose="020B0604020202020204" pitchFamily="34" charset="0"/>
                        </a:rPr>
                        <a:t>Trong đó</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rowSpan="2">
                  <a:txBody>
                    <a:bodyPr/>
                    <a:lstStyle/>
                    <a:p>
                      <a:pPr algn="ctr" fontAlgn="ctr"/>
                      <a:r>
                        <a:rPr lang="en-US" sz="1100" b="1" i="0" u="none" strike="noStrike">
                          <a:solidFill>
                            <a:schemeClr val="tx1"/>
                          </a:solidFill>
                          <a:effectLst/>
                          <a:highlight>
                            <a:srgbClr val="FFFFFF"/>
                          </a:highlight>
                          <a:latin typeface="Arial" panose="020B0604020202020204" pitchFamily="34" charset="0"/>
                          <a:cs typeface="Arial" panose="020B0604020202020204" pitchFamily="34" charset="0"/>
                        </a:rPr>
                        <a:t>Thu NSNN huyện, thị xã, thành phố </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n-US" sz="1100" b="0" i="0" u="none" strike="noStrike">
                          <a:solidFill>
                            <a:schemeClr val="tx1"/>
                          </a:solidFill>
                          <a:effectLst/>
                          <a:highlight>
                            <a:srgbClr val="FFFFFF"/>
                          </a:highlight>
                          <a:latin typeface="Arial" panose="020B0604020202020204" pitchFamily="34" charset="0"/>
                          <a:cs typeface="Arial" panose="020B0604020202020204" pitchFamily="34" charset="0"/>
                        </a:rPr>
                        <a:t>Trong đó</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rowSpan="2">
                  <a:txBody>
                    <a:bodyPr/>
                    <a:lstStyle/>
                    <a:p>
                      <a:pPr algn="ctr" fontAlgn="ctr"/>
                      <a:r>
                        <a:rPr lang="en-US" sz="1100" b="1" i="0" u="none" strike="noStrike">
                          <a:solidFill>
                            <a:schemeClr val="tx1"/>
                          </a:solidFill>
                          <a:effectLst/>
                          <a:highlight>
                            <a:srgbClr val="FFFFFF"/>
                          </a:highlight>
                          <a:latin typeface="Arial" panose="020B0604020202020204" pitchFamily="34" charset="0"/>
                          <a:cs typeface="Arial" panose="020B0604020202020204" pitchFamily="34" charset="0"/>
                        </a:rPr>
                        <a:t>Thu NSNN huyện, thị xã, thành phố</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n-US" sz="1100" b="0" i="0" u="none" strike="noStrike">
                          <a:solidFill>
                            <a:schemeClr val="tx1"/>
                          </a:solidFill>
                          <a:effectLst/>
                          <a:highlight>
                            <a:srgbClr val="FFFFFF"/>
                          </a:highlight>
                          <a:latin typeface="Arial" panose="020B0604020202020204" pitchFamily="34" charset="0"/>
                          <a:cs typeface="Arial" panose="020B0604020202020204" pitchFamily="34" charset="0"/>
                        </a:rPr>
                        <a:t>Trong đó</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rowSpan="2">
                  <a:txBody>
                    <a:bodyPr/>
                    <a:lstStyle/>
                    <a:p>
                      <a:pPr algn="ctr" fontAlgn="ctr"/>
                      <a:r>
                        <a:rPr lang="en-US" sz="1100" b="1" i="0" u="none" strike="noStrike">
                          <a:solidFill>
                            <a:schemeClr val="tx1"/>
                          </a:solidFill>
                          <a:effectLst/>
                          <a:highlight>
                            <a:srgbClr val="FFFFFF"/>
                          </a:highlight>
                          <a:latin typeface="Arial" panose="020B0604020202020204" pitchFamily="34" charset="0"/>
                          <a:cs typeface="Arial" panose="020B0604020202020204" pitchFamily="34" charset="0"/>
                        </a:rPr>
                        <a:t>Thu NSNN huyện, thị xã, thành phố</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n-US" sz="1100" b="0" i="0" u="none" strike="noStrike">
                          <a:solidFill>
                            <a:schemeClr val="tx1"/>
                          </a:solidFill>
                          <a:effectLst/>
                          <a:highlight>
                            <a:srgbClr val="FFFFFF"/>
                          </a:highlight>
                          <a:latin typeface="Arial" panose="020B0604020202020204" pitchFamily="34" charset="0"/>
                          <a:cs typeface="Arial" panose="020B0604020202020204" pitchFamily="34" charset="0"/>
                        </a:rPr>
                        <a:t>Trong đó</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 xmlns:a16="http://schemas.microsoft.com/office/drawing/2014/main" val="3390761933"/>
                  </a:ext>
                </a:extLst>
              </a:tr>
              <a:tr h="122527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vi-VN" sz="1100" b="0" i="1" u="none" strike="noStrike">
                          <a:solidFill>
                            <a:schemeClr val="tx1"/>
                          </a:solidFill>
                          <a:effectLst/>
                          <a:highlight>
                            <a:srgbClr val="FFFFFF"/>
                          </a:highlight>
                          <a:latin typeface="Arial" panose="020B0604020202020204" pitchFamily="34" charset="0"/>
                          <a:cs typeface="Arial" panose="020B0604020202020204" pitchFamily="34" charset="0"/>
                        </a:rPr>
                        <a:t>Tiền sử dụng đất huyện, thị xã, thành phố hưởng</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1" u="none" strike="noStrike">
                          <a:solidFill>
                            <a:schemeClr val="tx1"/>
                          </a:solidFill>
                          <a:effectLst/>
                          <a:highlight>
                            <a:srgbClr val="FFFFFF"/>
                          </a:highlight>
                          <a:latin typeface="Arial" panose="020B0604020202020204" pitchFamily="34" charset="0"/>
                          <a:cs typeface="Arial" panose="020B0604020202020204" pitchFamily="34" charset="0"/>
                        </a:rPr>
                        <a:t>Thu NSNN huyện, thị xã, thành phố trừ tiền sử dụng đất</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pPr algn="ctr" fontAlgn="ctr"/>
                      <a:r>
                        <a:rPr lang="vi-VN" sz="1100" b="0" i="1" u="none" strike="noStrike">
                          <a:solidFill>
                            <a:schemeClr val="tx1"/>
                          </a:solidFill>
                          <a:effectLst/>
                          <a:highlight>
                            <a:srgbClr val="FFFFFF"/>
                          </a:highlight>
                          <a:latin typeface="Arial" panose="020B0604020202020204" pitchFamily="34" charset="0"/>
                          <a:cs typeface="Arial" panose="020B0604020202020204" pitchFamily="34" charset="0"/>
                        </a:rPr>
                        <a:t>Tiền sử dụng đất huyện, thị xã, thành phố hưởng</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1" u="none" strike="noStrike">
                          <a:solidFill>
                            <a:schemeClr val="tx1"/>
                          </a:solidFill>
                          <a:effectLst/>
                          <a:highlight>
                            <a:srgbClr val="FFFFFF"/>
                          </a:highlight>
                          <a:latin typeface="Arial" panose="020B0604020202020204" pitchFamily="34" charset="0"/>
                          <a:cs typeface="Arial" panose="020B0604020202020204" pitchFamily="34" charset="0"/>
                        </a:rPr>
                        <a:t>Thu NSNN huyện, thị xã, thành phố trừ tiền sử dụng đất</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pPr algn="ctr" fontAlgn="ctr"/>
                      <a:r>
                        <a:rPr lang="vi-VN" sz="1100" b="0" i="1" u="none" strike="noStrike">
                          <a:solidFill>
                            <a:schemeClr val="tx1"/>
                          </a:solidFill>
                          <a:effectLst/>
                          <a:highlight>
                            <a:srgbClr val="FFFFFF"/>
                          </a:highlight>
                          <a:latin typeface="Arial" panose="020B0604020202020204" pitchFamily="34" charset="0"/>
                          <a:cs typeface="Arial" panose="020B0604020202020204" pitchFamily="34" charset="0"/>
                        </a:rPr>
                        <a:t>Tiền sử dụng đất huyện, thị xã, thành phố hưởng</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1" u="none" strike="noStrike">
                          <a:solidFill>
                            <a:schemeClr val="tx1"/>
                          </a:solidFill>
                          <a:effectLst/>
                          <a:highlight>
                            <a:srgbClr val="FFFFFF"/>
                          </a:highlight>
                          <a:latin typeface="Arial" panose="020B0604020202020204" pitchFamily="34" charset="0"/>
                          <a:cs typeface="Arial" panose="020B0604020202020204" pitchFamily="34" charset="0"/>
                        </a:rPr>
                        <a:t>Thu NSNN huyện, thị xã, thành phố trừ tiền sử dụng đất</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pPr algn="ctr" fontAlgn="ctr"/>
                      <a:r>
                        <a:rPr lang="vi-VN" sz="1100" b="0" i="1" u="none" strike="noStrike">
                          <a:solidFill>
                            <a:schemeClr val="tx1"/>
                          </a:solidFill>
                          <a:effectLst/>
                          <a:highlight>
                            <a:srgbClr val="FFFFFF"/>
                          </a:highlight>
                          <a:latin typeface="Arial" panose="020B0604020202020204" pitchFamily="34" charset="0"/>
                          <a:cs typeface="Arial" panose="020B0604020202020204" pitchFamily="34" charset="0"/>
                        </a:rPr>
                        <a:t>Tiền sử dụng đất huyện, thị xã, thành phố hưởng</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1" u="none" strike="noStrike">
                          <a:solidFill>
                            <a:schemeClr val="tx1"/>
                          </a:solidFill>
                          <a:effectLst/>
                          <a:highlight>
                            <a:srgbClr val="FFFFFF"/>
                          </a:highlight>
                          <a:latin typeface="Arial" panose="020B0604020202020204" pitchFamily="34" charset="0"/>
                          <a:cs typeface="Arial" panose="020B0604020202020204" pitchFamily="34" charset="0"/>
                        </a:rPr>
                        <a:t>Thu NSNN huyện, thị xã, thành phố trừ tiền sử dụng đất</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579794971"/>
                  </a:ext>
                </a:extLst>
              </a:tr>
              <a:tr h="204213">
                <a:tc>
                  <a:txBody>
                    <a:bodyPr/>
                    <a:lstStyle/>
                    <a:p>
                      <a:pPr algn="ctr" fontAlgn="ctr"/>
                      <a:r>
                        <a:rPr lang="en-US" sz="1100" b="0" i="1" u="none" strike="noStrike">
                          <a:solidFill>
                            <a:schemeClr val="tx1"/>
                          </a:solidFill>
                          <a:effectLst/>
                          <a:highlight>
                            <a:srgbClr val="FFFFFF"/>
                          </a:highlight>
                          <a:latin typeface="Arial" panose="020B0604020202020204" pitchFamily="34" charset="0"/>
                          <a:cs typeface="Arial" panose="020B0604020202020204" pitchFamily="34" charset="0"/>
                        </a:rPr>
                        <a:t>A</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1" u="none" strike="noStrike">
                          <a:solidFill>
                            <a:schemeClr val="tx1"/>
                          </a:solidFill>
                          <a:effectLst/>
                          <a:highlight>
                            <a:srgbClr val="FFFFFF"/>
                          </a:highlight>
                          <a:latin typeface="Arial" panose="020B0604020202020204" pitchFamily="34" charset="0"/>
                          <a:cs typeface="Arial" panose="020B0604020202020204" pitchFamily="34" charset="0"/>
                        </a:rPr>
                        <a:t>B</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1" u="none" strike="noStrike">
                          <a:solidFill>
                            <a:schemeClr val="tx1"/>
                          </a:solidFill>
                          <a:effectLst/>
                          <a:highlight>
                            <a:srgbClr val="FFFFFF"/>
                          </a:highlight>
                          <a:latin typeface="Arial" panose="020B0604020202020204" pitchFamily="34" charset="0"/>
                          <a:cs typeface="Arial" panose="020B0604020202020204" pitchFamily="34" charset="0"/>
                        </a:rPr>
                        <a:t>1</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1" u="none" strike="noStrike">
                          <a:solidFill>
                            <a:schemeClr val="tx1"/>
                          </a:solidFill>
                          <a:effectLst/>
                          <a:highlight>
                            <a:srgbClr val="FFFFFF"/>
                          </a:highlight>
                          <a:latin typeface="Arial" panose="020B0604020202020204" pitchFamily="34" charset="0"/>
                          <a:cs typeface="Arial" panose="020B0604020202020204" pitchFamily="34" charset="0"/>
                        </a:rPr>
                        <a:t>2</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1" u="none" strike="noStrike">
                          <a:solidFill>
                            <a:schemeClr val="tx1"/>
                          </a:solidFill>
                          <a:effectLst/>
                          <a:highlight>
                            <a:srgbClr val="FFFFFF"/>
                          </a:highlight>
                          <a:latin typeface="Arial" panose="020B0604020202020204" pitchFamily="34" charset="0"/>
                          <a:cs typeface="Arial" panose="020B0604020202020204" pitchFamily="34" charset="0"/>
                        </a:rPr>
                        <a:t>3</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1" u="none" strike="noStrike">
                          <a:solidFill>
                            <a:schemeClr val="tx1"/>
                          </a:solidFill>
                          <a:effectLst/>
                          <a:highlight>
                            <a:srgbClr val="FFFFFF"/>
                          </a:highlight>
                          <a:latin typeface="Arial" panose="020B0604020202020204" pitchFamily="34" charset="0"/>
                          <a:cs typeface="Arial" panose="020B0604020202020204" pitchFamily="34" charset="0"/>
                        </a:rPr>
                        <a:t>4</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1" u="none" strike="noStrike">
                          <a:solidFill>
                            <a:schemeClr val="tx1"/>
                          </a:solidFill>
                          <a:effectLst/>
                          <a:highlight>
                            <a:srgbClr val="FFFFFF"/>
                          </a:highlight>
                          <a:latin typeface="Arial" panose="020B0604020202020204" pitchFamily="34" charset="0"/>
                          <a:cs typeface="Arial" panose="020B0604020202020204" pitchFamily="34" charset="0"/>
                        </a:rPr>
                        <a:t>5</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1" u="none" strike="noStrike">
                          <a:solidFill>
                            <a:schemeClr val="tx1"/>
                          </a:solidFill>
                          <a:effectLst/>
                          <a:highlight>
                            <a:srgbClr val="FFFFFF"/>
                          </a:highlight>
                          <a:latin typeface="Arial" panose="020B0604020202020204" pitchFamily="34" charset="0"/>
                          <a:cs typeface="Arial" panose="020B0604020202020204" pitchFamily="34" charset="0"/>
                        </a:rPr>
                        <a:t>6</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1" u="none" strike="noStrike">
                          <a:solidFill>
                            <a:schemeClr val="tx1"/>
                          </a:solidFill>
                          <a:effectLst/>
                          <a:highlight>
                            <a:srgbClr val="FFFFFF"/>
                          </a:highlight>
                          <a:latin typeface="Arial" panose="020B0604020202020204" pitchFamily="34" charset="0"/>
                          <a:cs typeface="Arial" panose="020B0604020202020204" pitchFamily="34" charset="0"/>
                        </a:rPr>
                        <a:t>7</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1" u="none" strike="noStrike">
                          <a:solidFill>
                            <a:schemeClr val="tx1"/>
                          </a:solidFill>
                          <a:effectLst/>
                          <a:highlight>
                            <a:srgbClr val="FFFFFF"/>
                          </a:highlight>
                          <a:latin typeface="Arial" panose="020B0604020202020204" pitchFamily="34" charset="0"/>
                          <a:cs typeface="Arial" panose="020B0604020202020204" pitchFamily="34" charset="0"/>
                        </a:rPr>
                        <a:t>8</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1" u="none" strike="noStrike">
                          <a:solidFill>
                            <a:schemeClr val="tx1"/>
                          </a:solidFill>
                          <a:effectLst/>
                          <a:highlight>
                            <a:srgbClr val="FFFFFF"/>
                          </a:highlight>
                          <a:latin typeface="Arial" panose="020B0604020202020204" pitchFamily="34" charset="0"/>
                          <a:cs typeface="Arial" panose="020B0604020202020204" pitchFamily="34" charset="0"/>
                        </a:rPr>
                        <a:t>9</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1" u="none" strike="noStrike">
                          <a:solidFill>
                            <a:schemeClr val="tx1"/>
                          </a:solidFill>
                          <a:effectLst/>
                          <a:highlight>
                            <a:srgbClr val="FFFFFF"/>
                          </a:highlight>
                          <a:latin typeface="Arial" panose="020B0604020202020204" pitchFamily="34" charset="0"/>
                          <a:cs typeface="Arial" panose="020B0604020202020204" pitchFamily="34" charset="0"/>
                        </a:rPr>
                        <a:t>10</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1" u="none" strike="noStrike">
                          <a:solidFill>
                            <a:schemeClr val="tx1"/>
                          </a:solidFill>
                          <a:effectLst/>
                          <a:highlight>
                            <a:srgbClr val="FFFFFF"/>
                          </a:highlight>
                          <a:latin typeface="Arial" panose="020B0604020202020204" pitchFamily="34" charset="0"/>
                          <a:cs typeface="Arial" panose="020B0604020202020204" pitchFamily="34" charset="0"/>
                        </a:rPr>
                        <a:t>11</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1" u="none" strike="noStrike">
                          <a:solidFill>
                            <a:schemeClr val="tx1"/>
                          </a:solidFill>
                          <a:effectLst/>
                          <a:highlight>
                            <a:srgbClr val="FFFFFF"/>
                          </a:highlight>
                          <a:latin typeface="Arial" panose="020B0604020202020204" pitchFamily="34" charset="0"/>
                          <a:cs typeface="Arial" panose="020B0604020202020204" pitchFamily="34" charset="0"/>
                        </a:rPr>
                        <a:t>12</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135977787"/>
                  </a:ext>
                </a:extLst>
              </a:tr>
              <a:tr h="204213">
                <a:tc>
                  <a:txBody>
                    <a:bodyPr/>
                    <a:lstStyle/>
                    <a:p>
                      <a:pPr algn="l" fontAlgn="b"/>
                      <a:r>
                        <a:rPr lang="en-US" sz="1400" b="1" i="0" u="none" strike="noStrike">
                          <a:solidFill>
                            <a:schemeClr val="tx1"/>
                          </a:solidFill>
                          <a:effectLst/>
                          <a:highlight>
                            <a:srgbClr val="FFFFFF"/>
                          </a:highlight>
                          <a:latin typeface="Arial" panose="020B0604020202020204" pitchFamily="34" charset="0"/>
                          <a:cs typeface="Arial" panose="020B0604020202020204" pitchFamily="34" charset="0"/>
                        </a:rPr>
                        <a:t> </a:t>
                      </a:r>
                    </a:p>
                  </a:txBody>
                  <a:tcPr marL="6284" marR="6284" marT="6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en-US" sz="1400" b="1" i="0" u="none" strike="noStrike">
                          <a:solidFill>
                            <a:schemeClr val="tx1"/>
                          </a:solidFill>
                          <a:effectLst/>
                          <a:highlight>
                            <a:srgbClr val="FFFFFF"/>
                          </a:highlight>
                          <a:latin typeface="Arial" panose="020B0604020202020204" pitchFamily="34" charset="0"/>
                          <a:cs typeface="Arial" panose="020B0604020202020204" pitchFamily="34" charset="0"/>
                        </a:rPr>
                        <a:t>Tổng số</a:t>
                      </a:r>
                    </a:p>
                  </a:txBody>
                  <a:tcPr marL="6284" marR="6284" marT="6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highlight>
                            <a:srgbClr val="FFFFFF"/>
                          </a:highlight>
                          <a:latin typeface="Arial" panose="020B0604020202020204" pitchFamily="34" charset="0"/>
                          <a:cs typeface="Arial" panose="020B0604020202020204" pitchFamily="34" charset="0"/>
                        </a:rPr>
                        <a:t>7.843.260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highlight>
                            <a:srgbClr val="FFFFFF"/>
                          </a:highlight>
                          <a:latin typeface="Arial" panose="020B0604020202020204" pitchFamily="34" charset="0"/>
                          <a:cs typeface="Arial" panose="020B0604020202020204" pitchFamily="34" charset="0"/>
                        </a:rPr>
                        <a:t>2.512.000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highlight>
                            <a:srgbClr val="FFFFFF"/>
                          </a:highlight>
                          <a:latin typeface="Arial" panose="020B0604020202020204" pitchFamily="34" charset="0"/>
                          <a:cs typeface="Arial" panose="020B0604020202020204" pitchFamily="34" charset="0"/>
                        </a:rPr>
                        <a:t>5.331.260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Arial" panose="020B0604020202020204" pitchFamily="34" charset="0"/>
                          <a:cs typeface="Arial" panose="020B0604020202020204" pitchFamily="34" charset="0"/>
                        </a:rPr>
                        <a:t>6.647.417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Arial" panose="020B0604020202020204" pitchFamily="34" charset="0"/>
                          <a:cs typeface="Arial" panose="020B0604020202020204" pitchFamily="34" charset="0"/>
                        </a:rPr>
                        <a:t>2.793.882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Arial" panose="020B0604020202020204" pitchFamily="34" charset="0"/>
                          <a:cs typeface="Arial" panose="020B0604020202020204" pitchFamily="34" charset="0"/>
                        </a:rPr>
                        <a:t>3.853.536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Arial" panose="020B0604020202020204" pitchFamily="34" charset="0"/>
                          <a:cs typeface="Arial" panose="020B0604020202020204" pitchFamily="34" charset="0"/>
                        </a:rPr>
                        <a:t>84,8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Arial" panose="020B0604020202020204" pitchFamily="34" charset="0"/>
                          <a:cs typeface="Arial" panose="020B0604020202020204" pitchFamily="34" charset="0"/>
                        </a:rPr>
                        <a:t>111,2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Arial" panose="020B0604020202020204" pitchFamily="34" charset="0"/>
                          <a:cs typeface="Arial" panose="020B0604020202020204" pitchFamily="34" charset="0"/>
                        </a:rPr>
                        <a:t>72,3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Arial" panose="020B0604020202020204" pitchFamily="34" charset="0"/>
                          <a:cs typeface="Arial" panose="020B0604020202020204" pitchFamily="34" charset="0"/>
                        </a:rPr>
                        <a:t>120,6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Arial" panose="020B0604020202020204" pitchFamily="34" charset="0"/>
                          <a:cs typeface="Arial" panose="020B0604020202020204" pitchFamily="34" charset="0"/>
                        </a:rPr>
                        <a:t>159,6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Arial" panose="020B0604020202020204" pitchFamily="34" charset="0"/>
                          <a:cs typeface="Arial" panose="020B0604020202020204" pitchFamily="34" charset="0"/>
                        </a:rPr>
                        <a:t>102,5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 xmlns:a16="http://schemas.microsoft.com/office/drawing/2014/main" val="2286199432"/>
                  </a:ext>
                </a:extLst>
              </a:tr>
              <a:tr h="388809">
                <a:tc>
                  <a:txBody>
                    <a:bodyPr/>
                    <a:lstStyle/>
                    <a:p>
                      <a:pPr algn="ctr" fontAlgn="b"/>
                      <a:r>
                        <a:rPr lang="vi-VN" sz="1400" b="0" i="0" u="none" strike="noStrike">
                          <a:effectLst/>
                          <a:latin typeface="Arial" panose="020B0604020202020204" pitchFamily="34" charset="0"/>
                          <a:cs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vi-VN" sz="1400" b="0" i="0" u="none" strike="noStrike">
                          <a:effectLst/>
                          <a:latin typeface="Arial" panose="020B0604020202020204" pitchFamily="34" charset="0"/>
                          <a:cs typeface="Arial" panose="020B0604020202020204" pitchFamily="34" charset="0"/>
                        </a:rPr>
                        <a:t>Phù Mỹ</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Arial" panose="020B0604020202020204" pitchFamily="34" charset="0"/>
                          <a:cs typeface="Arial" panose="020B0604020202020204" pitchFamily="34" charset="0"/>
                        </a:rPr>
                        <a:t>390.577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vi-VN" sz="1400" b="0" i="1" u="none" strike="noStrike">
                          <a:effectLst/>
                          <a:latin typeface="Arial" panose="020B0604020202020204" pitchFamily="34" charset="0"/>
                          <a:cs typeface="Arial" panose="020B0604020202020204" pitchFamily="34" charset="0"/>
                        </a:rPr>
                        <a:t>    150.000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Arial" panose="020B0604020202020204" pitchFamily="34" charset="0"/>
                          <a:cs typeface="Arial" panose="020B0604020202020204" pitchFamily="34" charset="0"/>
                        </a:rPr>
                        <a:t>240.577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Arial" panose="020B0604020202020204" pitchFamily="34" charset="0"/>
                          <a:cs typeface="Arial" panose="020B0604020202020204" pitchFamily="34" charset="0"/>
                        </a:rPr>
                        <a:t>571.216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Arial" panose="020B0604020202020204" pitchFamily="34" charset="0"/>
                          <a:cs typeface="Arial" panose="020B0604020202020204" pitchFamily="34" charset="0"/>
                        </a:rPr>
                        <a:t>377.085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Arial" panose="020B0604020202020204" pitchFamily="34" charset="0"/>
                          <a:cs typeface="Arial" panose="020B0604020202020204" pitchFamily="34" charset="0"/>
                        </a:rPr>
                        <a:t>194.130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Arial" panose="020B0604020202020204" pitchFamily="34" charset="0"/>
                          <a:cs typeface="Arial" panose="020B0604020202020204" pitchFamily="34" charset="0"/>
                        </a:rPr>
                        <a:t>146,2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Arial" panose="020B0604020202020204" pitchFamily="34" charset="0"/>
                          <a:cs typeface="Arial" panose="020B0604020202020204" pitchFamily="34" charset="0"/>
                        </a:rPr>
                        <a:t>251,4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Arial" panose="020B0604020202020204" pitchFamily="34" charset="0"/>
                          <a:cs typeface="Arial" panose="020B0604020202020204" pitchFamily="34" charset="0"/>
                        </a:rPr>
                        <a:t>80,7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Arial" panose="020B0604020202020204" pitchFamily="34" charset="0"/>
                          <a:cs typeface="Arial" panose="020B0604020202020204" pitchFamily="34" charset="0"/>
                        </a:rPr>
                        <a:t>208,8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Arial" panose="020B0604020202020204" pitchFamily="34" charset="0"/>
                          <a:cs typeface="Arial" panose="020B0604020202020204" pitchFamily="34" charset="0"/>
                        </a:rPr>
                        <a:t>327,4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Arial" panose="020B0604020202020204" pitchFamily="34" charset="0"/>
                          <a:cs typeface="Arial" panose="020B0604020202020204" pitchFamily="34" charset="0"/>
                        </a:rPr>
                        <a:t>122,6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 xmlns:a16="http://schemas.microsoft.com/office/drawing/2014/main" val="1294470598"/>
                  </a:ext>
                </a:extLst>
              </a:tr>
              <a:tr h="274902">
                <a:tc>
                  <a:txBody>
                    <a:bodyPr/>
                    <a:lstStyle/>
                    <a:p>
                      <a:pPr algn="ctr" fontAlgn="b"/>
                      <a:r>
                        <a:rPr lang="vi-VN" sz="1400" b="0" i="0" u="none" strike="noStrike">
                          <a:effectLst/>
                          <a:latin typeface="Arial" panose="020B0604020202020204" pitchFamily="34" charset="0"/>
                          <a:cs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vi-VN" sz="1400" b="0" i="0" u="none" strike="noStrike">
                          <a:effectLst/>
                          <a:latin typeface="Arial" panose="020B0604020202020204" pitchFamily="34" charset="0"/>
                          <a:cs typeface="Arial" panose="020B0604020202020204" pitchFamily="34" charset="0"/>
                        </a:rPr>
                        <a:t>Phù Cát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Arial" panose="020B0604020202020204" pitchFamily="34" charset="0"/>
                          <a:cs typeface="Arial" panose="020B0604020202020204" pitchFamily="34" charset="0"/>
                        </a:rPr>
                        <a:t>543.578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Arial" panose="020B0604020202020204" pitchFamily="34" charset="0"/>
                          <a:cs typeface="Arial" panose="020B0604020202020204" pitchFamily="34" charset="0"/>
                        </a:rPr>
                        <a:t>317.000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Arial" panose="020B0604020202020204" pitchFamily="34" charset="0"/>
                          <a:cs typeface="Arial" panose="020B0604020202020204" pitchFamily="34" charset="0"/>
                        </a:rPr>
                        <a:t>226.578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Arial" panose="020B0604020202020204" pitchFamily="34" charset="0"/>
                          <a:cs typeface="Arial" panose="020B0604020202020204" pitchFamily="34" charset="0"/>
                        </a:rPr>
                        <a:t>596.864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Arial" panose="020B0604020202020204" pitchFamily="34" charset="0"/>
                          <a:cs typeface="Arial" panose="020B0604020202020204" pitchFamily="34" charset="0"/>
                        </a:rPr>
                        <a:t>307.100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Arial" panose="020B0604020202020204" pitchFamily="34" charset="0"/>
                          <a:cs typeface="Arial" panose="020B0604020202020204" pitchFamily="34" charset="0"/>
                        </a:rPr>
                        <a:t>289.763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Arial" panose="020B0604020202020204" pitchFamily="34" charset="0"/>
                          <a:cs typeface="Arial" panose="020B0604020202020204" pitchFamily="34" charset="0"/>
                        </a:rPr>
                        <a:t>109,8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Arial" panose="020B0604020202020204" pitchFamily="34" charset="0"/>
                          <a:cs typeface="Arial" panose="020B0604020202020204" pitchFamily="34" charset="0"/>
                        </a:rPr>
                        <a:t>96,9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Arial" panose="020B0604020202020204" pitchFamily="34" charset="0"/>
                          <a:cs typeface="Arial" panose="020B0604020202020204" pitchFamily="34" charset="0"/>
                        </a:rPr>
                        <a:t>127,9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Arial" panose="020B0604020202020204" pitchFamily="34" charset="0"/>
                          <a:cs typeface="Arial" panose="020B0604020202020204" pitchFamily="34" charset="0"/>
                        </a:rPr>
                        <a:t>85,8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Arial" panose="020B0604020202020204" pitchFamily="34" charset="0"/>
                          <a:cs typeface="Arial" panose="020B0604020202020204" pitchFamily="34" charset="0"/>
                        </a:rPr>
                        <a:t>107,6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Arial" panose="020B0604020202020204" pitchFamily="34" charset="0"/>
                          <a:cs typeface="Arial" panose="020B0604020202020204" pitchFamily="34" charset="0"/>
                        </a:rPr>
                        <a:t>70,6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 xmlns:a16="http://schemas.microsoft.com/office/drawing/2014/main" val="2308130125"/>
                  </a:ext>
                </a:extLst>
              </a:tr>
              <a:tr h="274902">
                <a:tc>
                  <a:txBody>
                    <a:bodyPr/>
                    <a:lstStyle/>
                    <a:p>
                      <a:pPr algn="ctr" fontAlgn="b"/>
                      <a:r>
                        <a:rPr lang="vi-VN" sz="1400" b="0" i="0" u="none" strike="noStrike">
                          <a:effectLst/>
                          <a:latin typeface="Arial" panose="020B0604020202020204" pitchFamily="34" charset="0"/>
                          <a:cs typeface="Arial" panose="020B060402020202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vi-VN" sz="1400" b="0" i="0" u="none" strike="noStrike">
                          <a:effectLst/>
                          <a:latin typeface="Arial" panose="020B0604020202020204" pitchFamily="34" charset="0"/>
                          <a:cs typeface="Arial" panose="020B0604020202020204" pitchFamily="34" charset="0"/>
                        </a:rPr>
                        <a:t>Hoài Nhơn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Arial" panose="020B0604020202020204" pitchFamily="34" charset="0"/>
                          <a:cs typeface="Arial" panose="020B0604020202020204" pitchFamily="34" charset="0"/>
                        </a:rPr>
                        <a:t>746.395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Arial" panose="020B0604020202020204" pitchFamily="34" charset="0"/>
                          <a:cs typeface="Arial" panose="020B0604020202020204" pitchFamily="34" charset="0"/>
                        </a:rPr>
                        <a:t>430.000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Arial" panose="020B0604020202020204" pitchFamily="34" charset="0"/>
                          <a:cs typeface="Arial" panose="020B0604020202020204" pitchFamily="34" charset="0"/>
                        </a:rPr>
                        <a:t>316.395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Arial" panose="020B0604020202020204" pitchFamily="34" charset="0"/>
                          <a:cs typeface="Arial" panose="020B0604020202020204" pitchFamily="34" charset="0"/>
                        </a:rPr>
                        <a:t>781.537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Arial" panose="020B0604020202020204" pitchFamily="34" charset="0"/>
                          <a:cs typeface="Arial" panose="020B0604020202020204" pitchFamily="34" charset="0"/>
                        </a:rPr>
                        <a:t>475.656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Arial" panose="020B0604020202020204" pitchFamily="34" charset="0"/>
                          <a:cs typeface="Arial" panose="020B0604020202020204" pitchFamily="34" charset="0"/>
                        </a:rPr>
                        <a:t>305.882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Arial" panose="020B0604020202020204" pitchFamily="34" charset="0"/>
                          <a:cs typeface="Arial" panose="020B0604020202020204" pitchFamily="34" charset="0"/>
                        </a:rPr>
                        <a:t>104,7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Arial" panose="020B0604020202020204" pitchFamily="34" charset="0"/>
                          <a:cs typeface="Arial" panose="020B0604020202020204" pitchFamily="34" charset="0"/>
                        </a:rPr>
                        <a:t>110,6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Arial" panose="020B0604020202020204" pitchFamily="34" charset="0"/>
                          <a:cs typeface="Arial" panose="020B0604020202020204" pitchFamily="34" charset="0"/>
                        </a:rPr>
                        <a:t>96,7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Arial" panose="020B0604020202020204" pitchFamily="34" charset="0"/>
                          <a:cs typeface="Arial" panose="020B0604020202020204" pitchFamily="34" charset="0"/>
                        </a:rPr>
                        <a:t>186,0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Arial" panose="020B0604020202020204" pitchFamily="34" charset="0"/>
                          <a:cs typeface="Arial" panose="020B0604020202020204" pitchFamily="34" charset="0"/>
                        </a:rPr>
                        <a:t>236,9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Arial" panose="020B0604020202020204" pitchFamily="34" charset="0"/>
                          <a:cs typeface="Arial" panose="020B0604020202020204" pitchFamily="34" charset="0"/>
                        </a:rPr>
                        <a:t>139,4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 xmlns:a16="http://schemas.microsoft.com/office/drawing/2014/main" val="4042407866"/>
                  </a:ext>
                </a:extLst>
              </a:tr>
              <a:tr h="274902">
                <a:tc>
                  <a:txBody>
                    <a:bodyPr/>
                    <a:lstStyle/>
                    <a:p>
                      <a:pPr algn="ctr" fontAlgn="b"/>
                      <a:r>
                        <a:rPr lang="vi-VN" sz="1400" b="0" i="0" u="none" strike="noStrike">
                          <a:effectLst/>
                          <a:latin typeface="Arial" panose="020B0604020202020204" pitchFamily="34" charset="0"/>
                          <a:cs typeface="Arial" panose="020B060402020202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vi-VN" sz="1400" b="0" i="0" u="none" strike="noStrike">
                          <a:effectLst/>
                          <a:latin typeface="Arial" panose="020B0604020202020204" pitchFamily="34" charset="0"/>
                          <a:cs typeface="Arial" panose="020B0604020202020204" pitchFamily="34" charset="0"/>
                        </a:rPr>
                        <a:t>An Nhơn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Arial" panose="020B0604020202020204" pitchFamily="34" charset="0"/>
                          <a:cs typeface="Arial" panose="020B0604020202020204" pitchFamily="34" charset="0"/>
                        </a:rPr>
                        <a:t>1.000.770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Arial" panose="020B0604020202020204" pitchFamily="34" charset="0"/>
                          <a:cs typeface="Arial" panose="020B0604020202020204" pitchFamily="34" charset="0"/>
                        </a:rPr>
                        <a:t>600.000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Arial" panose="020B0604020202020204" pitchFamily="34" charset="0"/>
                          <a:cs typeface="Arial" panose="020B0604020202020204" pitchFamily="34" charset="0"/>
                        </a:rPr>
                        <a:t>400.770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Arial" panose="020B0604020202020204" pitchFamily="34" charset="0"/>
                          <a:cs typeface="Arial" panose="020B0604020202020204" pitchFamily="34" charset="0"/>
                        </a:rPr>
                        <a:t>971.425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Arial" panose="020B0604020202020204" pitchFamily="34" charset="0"/>
                          <a:cs typeface="Arial" panose="020B0604020202020204" pitchFamily="34" charset="0"/>
                        </a:rPr>
                        <a:t>553.993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Arial" panose="020B0604020202020204" pitchFamily="34" charset="0"/>
                          <a:cs typeface="Arial" panose="020B0604020202020204" pitchFamily="34" charset="0"/>
                        </a:rPr>
                        <a:t>417.432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Arial" panose="020B0604020202020204" pitchFamily="34" charset="0"/>
                          <a:cs typeface="Arial" panose="020B0604020202020204" pitchFamily="34" charset="0"/>
                        </a:rPr>
                        <a:t>97,1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Arial" panose="020B0604020202020204" pitchFamily="34" charset="0"/>
                          <a:cs typeface="Arial" panose="020B0604020202020204" pitchFamily="34" charset="0"/>
                        </a:rPr>
                        <a:t>92,3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Arial" panose="020B0604020202020204" pitchFamily="34" charset="0"/>
                          <a:cs typeface="Arial" panose="020B0604020202020204" pitchFamily="34" charset="0"/>
                        </a:rPr>
                        <a:t>104,2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Arial" panose="020B0604020202020204" pitchFamily="34" charset="0"/>
                          <a:cs typeface="Arial" panose="020B0604020202020204" pitchFamily="34" charset="0"/>
                        </a:rPr>
                        <a:t>133,4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Arial" panose="020B0604020202020204" pitchFamily="34" charset="0"/>
                          <a:cs typeface="Arial" panose="020B0604020202020204" pitchFamily="34" charset="0"/>
                        </a:rPr>
                        <a:t>154,4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Arial" panose="020B0604020202020204" pitchFamily="34" charset="0"/>
                          <a:cs typeface="Arial" panose="020B0604020202020204" pitchFamily="34" charset="0"/>
                        </a:rPr>
                        <a:t>113,1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 xmlns:a16="http://schemas.microsoft.com/office/drawing/2014/main" val="2188701062"/>
                  </a:ext>
                </a:extLst>
              </a:tr>
              <a:tr h="274902">
                <a:tc>
                  <a:txBody>
                    <a:bodyPr/>
                    <a:lstStyle/>
                    <a:p>
                      <a:pPr algn="ctr" fontAlgn="b"/>
                      <a:r>
                        <a:rPr lang="vi-VN" sz="1400" b="0" i="0" u="none" strike="noStrike">
                          <a:effectLst/>
                          <a:latin typeface="Arial" panose="020B0604020202020204" pitchFamily="34" charset="0"/>
                          <a:cs typeface="Arial" panose="020B060402020202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vi-VN" sz="1400" b="0" i="0" u="none" strike="noStrike">
                          <a:effectLst/>
                          <a:latin typeface="Arial" panose="020B0604020202020204" pitchFamily="34" charset="0"/>
                          <a:cs typeface="Arial" panose="020B0604020202020204" pitchFamily="34" charset="0"/>
                        </a:rPr>
                        <a:t>Vân Canh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Arial" panose="020B0604020202020204" pitchFamily="34" charset="0"/>
                          <a:cs typeface="Arial" panose="020B0604020202020204" pitchFamily="34" charset="0"/>
                        </a:rPr>
                        <a:t>133.862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Arial" panose="020B0604020202020204" pitchFamily="34" charset="0"/>
                          <a:cs typeface="Arial" panose="020B0604020202020204" pitchFamily="34" charset="0"/>
                        </a:rPr>
                        <a:t>5.000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Arial" panose="020B0604020202020204" pitchFamily="34" charset="0"/>
                          <a:cs typeface="Arial" panose="020B0604020202020204" pitchFamily="34" charset="0"/>
                        </a:rPr>
                        <a:t>128.862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Arial" panose="020B0604020202020204" pitchFamily="34" charset="0"/>
                          <a:cs typeface="Arial" panose="020B0604020202020204" pitchFamily="34" charset="0"/>
                        </a:rPr>
                        <a:t>129.896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Arial" panose="020B0604020202020204" pitchFamily="34" charset="0"/>
                          <a:cs typeface="Arial" panose="020B0604020202020204" pitchFamily="34" charset="0"/>
                        </a:rPr>
                        <a:t>4.586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Arial" panose="020B0604020202020204" pitchFamily="34" charset="0"/>
                          <a:cs typeface="Arial" panose="020B0604020202020204" pitchFamily="34" charset="0"/>
                        </a:rPr>
                        <a:t>125.309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Arial" panose="020B0604020202020204" pitchFamily="34" charset="0"/>
                          <a:cs typeface="Arial" panose="020B0604020202020204" pitchFamily="34" charset="0"/>
                        </a:rPr>
                        <a:t>97,0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Arial" panose="020B0604020202020204" pitchFamily="34" charset="0"/>
                          <a:cs typeface="Arial" panose="020B0604020202020204" pitchFamily="34" charset="0"/>
                        </a:rPr>
                        <a:t>91,7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Arial" panose="020B0604020202020204" pitchFamily="34" charset="0"/>
                          <a:cs typeface="Arial" panose="020B0604020202020204" pitchFamily="34" charset="0"/>
                        </a:rPr>
                        <a:t>97,2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Arial" panose="020B0604020202020204" pitchFamily="34" charset="0"/>
                          <a:cs typeface="Arial" panose="020B0604020202020204" pitchFamily="34" charset="0"/>
                        </a:rPr>
                        <a:t>115,6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Arial" panose="020B0604020202020204" pitchFamily="34" charset="0"/>
                          <a:cs typeface="Arial" panose="020B0604020202020204" pitchFamily="34" charset="0"/>
                        </a:rPr>
                        <a:t>128,4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Arial" panose="020B0604020202020204" pitchFamily="34" charset="0"/>
                          <a:cs typeface="Arial" panose="020B0604020202020204" pitchFamily="34" charset="0"/>
                        </a:rPr>
                        <a:t>115,2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 xmlns:a16="http://schemas.microsoft.com/office/drawing/2014/main" val="1287773604"/>
                  </a:ext>
                </a:extLst>
              </a:tr>
              <a:tr h="274902">
                <a:tc>
                  <a:txBody>
                    <a:bodyPr/>
                    <a:lstStyle/>
                    <a:p>
                      <a:pPr algn="ctr" fontAlgn="b"/>
                      <a:r>
                        <a:rPr lang="vi-VN" sz="1400" b="0" i="0" u="none" strike="noStrike">
                          <a:effectLst/>
                          <a:latin typeface="Arial" panose="020B0604020202020204" pitchFamily="34" charset="0"/>
                          <a:cs typeface="Arial" panose="020B060402020202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vi-VN" sz="1400" b="0" i="0" u="none" strike="noStrike">
                          <a:effectLst/>
                          <a:latin typeface="Arial" panose="020B0604020202020204" pitchFamily="34" charset="0"/>
                          <a:cs typeface="Arial" panose="020B0604020202020204" pitchFamily="34" charset="0"/>
                        </a:rPr>
                        <a:t>Tây Sơn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Arial" panose="020B0604020202020204" pitchFamily="34" charset="0"/>
                          <a:cs typeface="Arial" panose="020B0604020202020204" pitchFamily="34" charset="0"/>
                        </a:rPr>
                        <a:t>257.357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Arial" panose="020B0604020202020204" pitchFamily="34" charset="0"/>
                          <a:cs typeface="Arial" panose="020B0604020202020204" pitchFamily="34" charset="0"/>
                        </a:rPr>
                        <a:t>135.000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Arial" panose="020B0604020202020204" pitchFamily="34" charset="0"/>
                          <a:cs typeface="Arial" panose="020B0604020202020204" pitchFamily="34" charset="0"/>
                        </a:rPr>
                        <a:t>122.357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Arial" panose="020B0604020202020204" pitchFamily="34" charset="0"/>
                          <a:cs typeface="Arial" panose="020B0604020202020204" pitchFamily="34" charset="0"/>
                        </a:rPr>
                        <a:t>244.010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Arial" panose="020B0604020202020204" pitchFamily="34" charset="0"/>
                          <a:cs typeface="Arial" panose="020B0604020202020204" pitchFamily="34" charset="0"/>
                        </a:rPr>
                        <a:t>68.407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Arial" panose="020B0604020202020204" pitchFamily="34" charset="0"/>
                          <a:cs typeface="Arial" panose="020B0604020202020204" pitchFamily="34" charset="0"/>
                        </a:rPr>
                        <a:t>175.603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Arial" panose="020B0604020202020204" pitchFamily="34" charset="0"/>
                          <a:cs typeface="Arial" panose="020B0604020202020204" pitchFamily="34" charset="0"/>
                        </a:rPr>
                        <a:t>94,8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Arial" panose="020B0604020202020204" pitchFamily="34" charset="0"/>
                          <a:cs typeface="Arial" panose="020B0604020202020204" pitchFamily="34" charset="0"/>
                        </a:rPr>
                        <a:t>50,7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Arial" panose="020B0604020202020204" pitchFamily="34" charset="0"/>
                          <a:cs typeface="Arial" panose="020B0604020202020204" pitchFamily="34" charset="0"/>
                        </a:rPr>
                        <a:t>143,5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Arial" panose="020B0604020202020204" pitchFamily="34" charset="0"/>
                          <a:cs typeface="Arial" panose="020B0604020202020204" pitchFamily="34" charset="0"/>
                        </a:rPr>
                        <a:t>147,6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Arial" panose="020B0604020202020204" pitchFamily="34" charset="0"/>
                          <a:cs typeface="Arial" panose="020B0604020202020204" pitchFamily="34" charset="0"/>
                        </a:rPr>
                        <a:t>160,3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Arial" panose="020B0604020202020204" pitchFamily="34" charset="0"/>
                          <a:cs typeface="Arial" panose="020B0604020202020204" pitchFamily="34" charset="0"/>
                        </a:rPr>
                        <a:t>143,2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 xmlns:a16="http://schemas.microsoft.com/office/drawing/2014/main" val="2663801832"/>
                  </a:ext>
                </a:extLst>
              </a:tr>
              <a:tr h="388809">
                <a:tc>
                  <a:txBody>
                    <a:bodyPr/>
                    <a:lstStyle/>
                    <a:p>
                      <a:pPr algn="ctr" fontAlgn="b"/>
                      <a:r>
                        <a:rPr lang="vi-VN" sz="1400" b="0" i="0" u="none" strike="noStrike">
                          <a:effectLst/>
                          <a:latin typeface="Arial" panose="020B0604020202020204" pitchFamily="34" charset="0"/>
                          <a:cs typeface="Arial" panose="020B060402020202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vi-VN" sz="1400" b="0" i="0" u="none" strike="noStrike">
                          <a:effectLst/>
                          <a:latin typeface="Arial" panose="020B0604020202020204" pitchFamily="34" charset="0"/>
                          <a:cs typeface="Arial" panose="020B0604020202020204" pitchFamily="34" charset="0"/>
                        </a:rPr>
                        <a:t>Tuy Phước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Arial" panose="020B0604020202020204" pitchFamily="34" charset="0"/>
                          <a:cs typeface="Arial" panose="020B0604020202020204" pitchFamily="34" charset="0"/>
                        </a:rPr>
                        <a:t>556.004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vi-VN" sz="1400" b="0" i="1" u="none" strike="noStrike">
                          <a:effectLst/>
                          <a:latin typeface="Arial" panose="020B0604020202020204" pitchFamily="34" charset="0"/>
                          <a:cs typeface="Arial" panose="020B0604020202020204" pitchFamily="34" charset="0"/>
                        </a:rPr>
                        <a:t>    305.000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Arial" panose="020B0604020202020204" pitchFamily="34" charset="0"/>
                          <a:cs typeface="Arial" panose="020B0604020202020204" pitchFamily="34" charset="0"/>
                        </a:rPr>
                        <a:t>251.004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Arial" panose="020B0604020202020204" pitchFamily="34" charset="0"/>
                          <a:cs typeface="Arial" panose="020B0604020202020204" pitchFamily="34" charset="0"/>
                        </a:rPr>
                        <a:t>521.429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Arial" panose="020B0604020202020204" pitchFamily="34" charset="0"/>
                          <a:cs typeface="Arial" panose="020B0604020202020204" pitchFamily="34" charset="0"/>
                        </a:rPr>
                        <a:t>326.632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Arial" panose="020B0604020202020204" pitchFamily="34" charset="0"/>
                          <a:cs typeface="Arial" panose="020B0604020202020204" pitchFamily="34" charset="0"/>
                        </a:rPr>
                        <a:t>194.798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Arial" panose="020B0604020202020204" pitchFamily="34" charset="0"/>
                          <a:cs typeface="Arial" panose="020B0604020202020204" pitchFamily="34" charset="0"/>
                        </a:rPr>
                        <a:t>93,8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Arial" panose="020B0604020202020204" pitchFamily="34" charset="0"/>
                          <a:cs typeface="Arial" panose="020B0604020202020204" pitchFamily="34" charset="0"/>
                        </a:rPr>
                        <a:t>107,1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Arial" panose="020B0604020202020204" pitchFamily="34" charset="0"/>
                          <a:cs typeface="Arial" panose="020B0604020202020204" pitchFamily="34" charset="0"/>
                        </a:rPr>
                        <a:t>77,6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Arial" panose="020B0604020202020204" pitchFamily="34" charset="0"/>
                          <a:cs typeface="Arial" panose="020B0604020202020204" pitchFamily="34" charset="0"/>
                        </a:rPr>
                        <a:t>125,2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Arial" panose="020B0604020202020204" pitchFamily="34" charset="0"/>
                          <a:cs typeface="Arial" panose="020B0604020202020204" pitchFamily="34" charset="0"/>
                        </a:rPr>
                        <a:t>129,0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Arial" panose="020B0604020202020204" pitchFamily="34" charset="0"/>
                          <a:cs typeface="Arial" panose="020B0604020202020204" pitchFamily="34" charset="0"/>
                        </a:rPr>
                        <a:t>119,3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 xmlns:a16="http://schemas.microsoft.com/office/drawing/2014/main" val="2860311341"/>
                  </a:ext>
                </a:extLst>
              </a:tr>
              <a:tr h="274902">
                <a:tc>
                  <a:txBody>
                    <a:bodyPr/>
                    <a:lstStyle/>
                    <a:p>
                      <a:pPr algn="ctr" fontAlgn="b"/>
                      <a:r>
                        <a:rPr lang="vi-VN" sz="1400" b="0" i="0" u="none" strike="noStrike">
                          <a:effectLst/>
                          <a:latin typeface="Arial" panose="020B0604020202020204" pitchFamily="34" charset="0"/>
                          <a:cs typeface="Arial" panose="020B060402020202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vi-VN" sz="1400" b="0" i="0" u="none" strike="noStrike">
                          <a:effectLst/>
                          <a:latin typeface="Arial" panose="020B0604020202020204" pitchFamily="34" charset="0"/>
                          <a:cs typeface="Arial" panose="020B0604020202020204" pitchFamily="34" charset="0"/>
                        </a:rPr>
                        <a:t>Hoài Ân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Arial" panose="020B0604020202020204" pitchFamily="34" charset="0"/>
                          <a:cs typeface="Arial" panose="020B0604020202020204" pitchFamily="34" charset="0"/>
                        </a:rPr>
                        <a:t>104.479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Arial" panose="020B0604020202020204" pitchFamily="34" charset="0"/>
                          <a:cs typeface="Arial" panose="020B0604020202020204" pitchFamily="34" charset="0"/>
                        </a:rPr>
                        <a:t>50.000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Arial" panose="020B0604020202020204" pitchFamily="34" charset="0"/>
                          <a:cs typeface="Arial" panose="020B0604020202020204" pitchFamily="34" charset="0"/>
                        </a:rPr>
                        <a:t>54.479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Arial" panose="020B0604020202020204" pitchFamily="34" charset="0"/>
                          <a:cs typeface="Arial" panose="020B0604020202020204" pitchFamily="34" charset="0"/>
                        </a:rPr>
                        <a:t>87.708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Arial" panose="020B0604020202020204" pitchFamily="34" charset="0"/>
                          <a:cs typeface="Arial" panose="020B0604020202020204" pitchFamily="34" charset="0"/>
                        </a:rPr>
                        <a:t>32.572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Arial" panose="020B0604020202020204" pitchFamily="34" charset="0"/>
                          <a:cs typeface="Arial" panose="020B0604020202020204" pitchFamily="34" charset="0"/>
                        </a:rPr>
                        <a:t>55.135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Arial" panose="020B0604020202020204" pitchFamily="34" charset="0"/>
                          <a:cs typeface="Arial" panose="020B0604020202020204" pitchFamily="34" charset="0"/>
                        </a:rPr>
                        <a:t>83,9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Arial" panose="020B0604020202020204" pitchFamily="34" charset="0"/>
                          <a:cs typeface="Arial" panose="020B0604020202020204" pitchFamily="34" charset="0"/>
                        </a:rPr>
                        <a:t>65,1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Arial" panose="020B0604020202020204" pitchFamily="34" charset="0"/>
                          <a:cs typeface="Arial" panose="020B0604020202020204" pitchFamily="34" charset="0"/>
                        </a:rPr>
                        <a:t>101,2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Arial" panose="020B0604020202020204" pitchFamily="34" charset="0"/>
                          <a:cs typeface="Arial" panose="020B0604020202020204" pitchFamily="34" charset="0"/>
                        </a:rPr>
                        <a:t>69,3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Arial" panose="020B0604020202020204" pitchFamily="34" charset="0"/>
                          <a:cs typeface="Arial" panose="020B0604020202020204" pitchFamily="34" charset="0"/>
                        </a:rPr>
                        <a:t>45,4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Arial" panose="020B0604020202020204" pitchFamily="34" charset="0"/>
                          <a:cs typeface="Arial" panose="020B0604020202020204" pitchFamily="34" charset="0"/>
                        </a:rPr>
                        <a:t>100,8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 xmlns:a16="http://schemas.microsoft.com/office/drawing/2014/main" val="3939760395"/>
                  </a:ext>
                </a:extLst>
              </a:tr>
              <a:tr h="274902">
                <a:tc>
                  <a:txBody>
                    <a:bodyPr/>
                    <a:lstStyle/>
                    <a:p>
                      <a:pPr algn="ctr" fontAlgn="b"/>
                      <a:r>
                        <a:rPr lang="vi-VN" sz="1400" b="0" i="0" u="none" strike="noStrike">
                          <a:effectLst/>
                          <a:latin typeface="Arial" panose="020B0604020202020204" pitchFamily="34" charset="0"/>
                          <a:cs typeface="Arial" panose="020B060402020202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vi-VN" sz="1400" b="0" i="0" u="none" strike="noStrike">
                          <a:effectLst/>
                          <a:latin typeface="Arial" panose="020B0604020202020204" pitchFamily="34" charset="0"/>
                          <a:cs typeface="Arial" panose="020B0604020202020204" pitchFamily="34" charset="0"/>
                        </a:rPr>
                        <a:t>An Lão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Arial" panose="020B0604020202020204" pitchFamily="34" charset="0"/>
                          <a:cs typeface="Arial" panose="020B0604020202020204" pitchFamily="34" charset="0"/>
                        </a:rPr>
                        <a:t>47.316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Arial" panose="020B0604020202020204" pitchFamily="34" charset="0"/>
                          <a:cs typeface="Arial" panose="020B060402020202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Arial" panose="020B0604020202020204" pitchFamily="34" charset="0"/>
                          <a:cs typeface="Arial" panose="020B0604020202020204" pitchFamily="34" charset="0"/>
                        </a:rPr>
                        <a:t>37.316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Arial" panose="020B0604020202020204" pitchFamily="34" charset="0"/>
                          <a:cs typeface="Arial" panose="020B0604020202020204" pitchFamily="34" charset="0"/>
                        </a:rPr>
                        <a:t>38.383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Arial" panose="020B0604020202020204" pitchFamily="34" charset="0"/>
                          <a:cs typeface="Arial" panose="020B0604020202020204" pitchFamily="34" charset="0"/>
                        </a:rPr>
                        <a:t>5.573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Arial" panose="020B0604020202020204" pitchFamily="34" charset="0"/>
                          <a:cs typeface="Arial" panose="020B0604020202020204" pitchFamily="34" charset="0"/>
                        </a:rPr>
                        <a:t>32.810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Arial" panose="020B0604020202020204" pitchFamily="34" charset="0"/>
                          <a:cs typeface="Arial" panose="020B0604020202020204" pitchFamily="34" charset="0"/>
                        </a:rPr>
                        <a:t>81,1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Arial" panose="020B0604020202020204" pitchFamily="34" charset="0"/>
                          <a:cs typeface="Arial" panose="020B0604020202020204" pitchFamily="34" charset="0"/>
                        </a:rPr>
                        <a:t>55,7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Arial" panose="020B0604020202020204" pitchFamily="34" charset="0"/>
                          <a:cs typeface="Arial" panose="020B0604020202020204" pitchFamily="34" charset="0"/>
                        </a:rPr>
                        <a:t>87,9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Arial" panose="020B0604020202020204" pitchFamily="34" charset="0"/>
                          <a:cs typeface="Arial" panose="020B0604020202020204" pitchFamily="34" charset="0"/>
                        </a:rPr>
                        <a:t>60,3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Arial" panose="020B0604020202020204" pitchFamily="34" charset="0"/>
                          <a:cs typeface="Arial" panose="020B0604020202020204" pitchFamily="34" charset="0"/>
                        </a:rPr>
                        <a:t>16,5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Arial" panose="020B0604020202020204" pitchFamily="34" charset="0"/>
                          <a:cs typeface="Arial" panose="020B0604020202020204" pitchFamily="34" charset="0"/>
                        </a:rPr>
                        <a:t>109,7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 xmlns:a16="http://schemas.microsoft.com/office/drawing/2014/main" val="3825280332"/>
                  </a:ext>
                </a:extLst>
              </a:tr>
              <a:tr h="274902">
                <a:tc>
                  <a:txBody>
                    <a:bodyPr/>
                    <a:lstStyle/>
                    <a:p>
                      <a:pPr algn="ctr" fontAlgn="b"/>
                      <a:r>
                        <a:rPr lang="vi-VN" sz="1400" b="0" i="0" u="none" strike="noStrike">
                          <a:effectLst/>
                          <a:latin typeface="Arial" panose="020B0604020202020204" pitchFamily="34" charset="0"/>
                          <a:cs typeface="Arial" panose="020B060402020202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vi-VN" sz="1400" b="0" i="0" u="none" strike="noStrike">
                          <a:effectLst/>
                          <a:latin typeface="Arial" panose="020B0604020202020204" pitchFamily="34" charset="0"/>
                          <a:cs typeface="Arial" panose="020B0604020202020204" pitchFamily="34" charset="0"/>
                        </a:rPr>
                        <a:t>Vĩnh Thạnh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Arial" panose="020B0604020202020204" pitchFamily="34" charset="0"/>
                          <a:cs typeface="Arial" panose="020B0604020202020204" pitchFamily="34" charset="0"/>
                        </a:rPr>
                        <a:t>93.126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Arial" panose="020B0604020202020204" pitchFamily="34" charset="0"/>
                          <a:cs typeface="Arial" panose="020B060402020202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Arial" panose="020B0604020202020204" pitchFamily="34" charset="0"/>
                          <a:cs typeface="Arial" panose="020B0604020202020204" pitchFamily="34" charset="0"/>
                        </a:rPr>
                        <a:t>83.126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effectLst/>
                          <a:latin typeface="Arial" panose="020B0604020202020204" pitchFamily="34" charset="0"/>
                          <a:cs typeface="Arial" panose="020B0604020202020204" pitchFamily="34" charset="0"/>
                        </a:rPr>
                        <a:t>69.975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Arial" panose="020B0604020202020204" pitchFamily="34" charset="0"/>
                          <a:cs typeface="Arial" panose="020B0604020202020204" pitchFamily="34" charset="0"/>
                        </a:rPr>
                        <a:t>3.389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effectLst/>
                          <a:latin typeface="Arial" panose="020B0604020202020204" pitchFamily="34" charset="0"/>
                          <a:cs typeface="Arial" panose="020B0604020202020204" pitchFamily="34" charset="0"/>
                        </a:rPr>
                        <a:t>66.586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Arial" panose="020B0604020202020204" pitchFamily="34" charset="0"/>
                          <a:cs typeface="Arial" panose="020B0604020202020204" pitchFamily="34" charset="0"/>
                        </a:rPr>
                        <a:t>75,1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Arial" panose="020B0604020202020204" pitchFamily="34" charset="0"/>
                          <a:cs typeface="Arial" panose="020B0604020202020204" pitchFamily="34" charset="0"/>
                        </a:rPr>
                        <a:t>33,9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Arial" panose="020B0604020202020204" pitchFamily="34" charset="0"/>
                          <a:cs typeface="Arial" panose="020B0604020202020204" pitchFamily="34" charset="0"/>
                        </a:rPr>
                        <a:t>80,1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Arial" panose="020B0604020202020204" pitchFamily="34" charset="0"/>
                          <a:cs typeface="Arial" panose="020B0604020202020204" pitchFamily="34" charset="0"/>
                        </a:rPr>
                        <a:t>82,6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Arial" panose="020B0604020202020204" pitchFamily="34" charset="0"/>
                          <a:cs typeface="Arial" panose="020B0604020202020204" pitchFamily="34" charset="0"/>
                        </a:rPr>
                        <a:t>195,6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Arial" panose="020B0604020202020204" pitchFamily="34" charset="0"/>
                          <a:cs typeface="Arial" panose="020B0604020202020204" pitchFamily="34" charset="0"/>
                        </a:rPr>
                        <a:t>80,3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 xmlns:a16="http://schemas.microsoft.com/office/drawing/2014/main" val="239788751"/>
                  </a:ext>
                </a:extLst>
              </a:tr>
              <a:tr h="388809">
                <a:tc>
                  <a:txBody>
                    <a:bodyPr/>
                    <a:lstStyle/>
                    <a:p>
                      <a:pPr algn="ctr" fontAlgn="b"/>
                      <a:r>
                        <a:rPr lang="vi-VN" sz="1400" b="0" i="0" u="none" strike="noStrike">
                          <a:effectLst/>
                          <a:latin typeface="Arial" panose="020B0604020202020204" pitchFamily="34" charset="0"/>
                          <a:cs typeface="Arial" panose="020B060402020202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vi-VN" sz="1400" b="0" i="0" u="none" strike="noStrike">
                          <a:effectLst/>
                          <a:latin typeface="Arial" panose="020B0604020202020204" pitchFamily="34" charset="0"/>
                          <a:cs typeface="Arial" panose="020B0604020202020204" pitchFamily="34" charset="0"/>
                        </a:rPr>
                        <a:t>Quy Nhơn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vi-VN" sz="1400" b="1" i="0" u="none" strike="noStrike">
                          <a:effectLst/>
                          <a:latin typeface="Arial" panose="020B0604020202020204" pitchFamily="34" charset="0"/>
                          <a:cs typeface="Arial" panose="020B0604020202020204" pitchFamily="34" charset="0"/>
                        </a:rPr>
                        <a:t>3.969.796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vi-VN" sz="1400" b="0" i="1" u="none" strike="noStrike">
                          <a:effectLst/>
                          <a:latin typeface="Arial" panose="020B0604020202020204" pitchFamily="34" charset="0"/>
                          <a:cs typeface="Arial" panose="020B0604020202020204" pitchFamily="34" charset="0"/>
                        </a:rPr>
                        <a:t>    500.000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vi-VN" sz="1400" b="0" i="1" u="none" strike="noStrike">
                          <a:effectLst/>
                          <a:latin typeface="Arial" panose="020B0604020202020204" pitchFamily="34" charset="0"/>
                          <a:cs typeface="Arial" panose="020B0604020202020204" pitchFamily="34" charset="0"/>
                        </a:rPr>
                        <a:t>3.469.796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vi-VN" sz="1400" b="1" i="0" u="none" strike="noStrike">
                          <a:effectLst/>
                          <a:latin typeface="Arial" panose="020B0604020202020204" pitchFamily="34" charset="0"/>
                          <a:cs typeface="Arial" panose="020B0604020202020204" pitchFamily="34" charset="0"/>
                        </a:rPr>
                        <a:t>2.634.975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vi-VN" sz="1400" b="0" i="1" u="none" strike="noStrike">
                          <a:effectLst/>
                          <a:latin typeface="Arial" panose="020B0604020202020204" pitchFamily="34" charset="0"/>
                          <a:cs typeface="Arial" panose="020B0604020202020204" pitchFamily="34" charset="0"/>
                        </a:rPr>
                        <a:t>638.889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vi-VN" sz="1400" b="0" i="1" u="none" strike="noStrike">
                          <a:effectLst/>
                          <a:latin typeface="Arial" panose="020B0604020202020204" pitchFamily="34" charset="0"/>
                          <a:cs typeface="Arial" panose="020B0604020202020204" pitchFamily="34" charset="0"/>
                        </a:rPr>
                        <a:t>1.996.086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vi-VN" sz="1400" b="1" i="0" u="none" strike="noStrike">
                          <a:effectLst/>
                          <a:latin typeface="Arial" panose="020B0604020202020204" pitchFamily="34" charset="0"/>
                          <a:cs typeface="Arial" panose="020B0604020202020204" pitchFamily="34" charset="0"/>
                        </a:rPr>
                        <a:t>66,4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vi-VN" sz="1400" b="0" i="1" u="none" strike="noStrike">
                          <a:effectLst/>
                          <a:latin typeface="Arial" panose="020B0604020202020204" pitchFamily="34" charset="0"/>
                          <a:cs typeface="Arial" panose="020B0604020202020204" pitchFamily="34" charset="0"/>
                        </a:rPr>
                        <a:t>127,8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vi-VN" sz="1400" b="0" i="1" u="none" strike="noStrike">
                          <a:effectLst/>
                          <a:latin typeface="Arial" panose="020B0604020202020204" pitchFamily="34" charset="0"/>
                          <a:cs typeface="Arial" panose="020B0604020202020204" pitchFamily="34" charset="0"/>
                        </a:rPr>
                        <a:t>57,5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vi-VN" sz="1400" b="1" i="0" u="none" strike="noStrike">
                          <a:effectLst/>
                          <a:latin typeface="Arial" panose="020B0604020202020204" pitchFamily="34" charset="0"/>
                          <a:cs typeface="Arial" panose="020B0604020202020204" pitchFamily="34" charset="0"/>
                        </a:rPr>
                        <a:t>108,7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vi-VN" sz="1400" b="0" i="1" u="none" strike="noStrike">
                          <a:effectLst/>
                          <a:latin typeface="Arial" panose="020B0604020202020204" pitchFamily="34" charset="0"/>
                          <a:cs typeface="Arial" panose="020B0604020202020204" pitchFamily="34" charset="0"/>
                        </a:rPr>
                        <a:t>166,4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vi-VN" sz="1400" b="0" i="1" u="none" strike="noStrike">
                          <a:effectLst/>
                          <a:latin typeface="Arial" panose="020B0604020202020204" pitchFamily="34" charset="0"/>
                          <a:cs typeface="Arial" panose="020B0604020202020204" pitchFamily="34" charset="0"/>
                        </a:rPr>
                        <a:t>97,8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313736964"/>
                  </a:ext>
                </a:extLst>
              </a:tr>
            </a:tbl>
          </a:graphicData>
        </a:graphic>
      </p:graphicFrame>
    </p:spTree>
    <p:extLst>
      <p:ext uri="{BB962C8B-B14F-4D97-AF65-F5344CB8AC3E}">
        <p14:creationId xmlns:p14="http://schemas.microsoft.com/office/powerpoint/2010/main" val="1646733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A1F445C0-5094-E2E4-BD8B-7EA430316530}"/>
            </a:ext>
          </a:extLst>
        </p:cNvPr>
        <p:cNvGrpSpPr/>
        <p:nvPr/>
      </p:nvGrpSpPr>
      <p:grpSpPr>
        <a:xfrm>
          <a:off x="0" y="0"/>
          <a:ext cx="0" cy="0"/>
          <a:chOff x="0" y="0"/>
          <a:chExt cx="0" cy="0"/>
        </a:xfrm>
      </p:grpSpPr>
      <p:sp>
        <p:nvSpPr>
          <p:cNvPr id="7" name="TextBox 6">
            <a:extLst>
              <a:ext uri="{FF2B5EF4-FFF2-40B4-BE49-F238E27FC236}">
                <a16:creationId xmlns="" xmlns:a16="http://schemas.microsoft.com/office/drawing/2014/main" id="{3D04B034-52E2-772C-5CBC-659F4E57483C}"/>
              </a:ext>
            </a:extLst>
          </p:cNvPr>
          <p:cNvSpPr txBox="1"/>
          <p:nvPr/>
        </p:nvSpPr>
        <p:spPr>
          <a:xfrm>
            <a:off x="1070451" y="583784"/>
            <a:ext cx="10425803" cy="830997"/>
          </a:xfrm>
          <a:prstGeom prst="rect">
            <a:avLst/>
          </a:prstGeom>
          <a:noFill/>
        </p:spPr>
        <p:txBody>
          <a:bodyPr wrap="square">
            <a:spAutoFit/>
          </a:bodyPr>
          <a:lstStyle/>
          <a:p>
            <a:r>
              <a:rPr lang="vi-VN" sz="2400" b="1">
                <a:latin typeface="Arial" panose="020B0604020202020204" pitchFamily="34" charset="0"/>
                <a:cs typeface="Arial" panose="020B0604020202020204" pitchFamily="34" charset="0"/>
              </a:rPr>
              <a:t>4. Đầu tư công</a:t>
            </a:r>
            <a:endParaRPr lang="en-US" sz="2400" b="1">
              <a:solidFill>
                <a:schemeClr val="tx1"/>
              </a:solidFill>
              <a:latin typeface="Arial" panose="020B0604020202020204" pitchFamily="34" charset="0"/>
              <a:cs typeface="Arial" panose="020B0604020202020204" pitchFamily="34" charset="0"/>
            </a:endParaRPr>
          </a:p>
          <a:p>
            <a:pPr>
              <a:lnSpc>
                <a:spcPct val="100000"/>
              </a:lnSpc>
            </a:pPr>
            <a:endParaRPr lang="vi-VN" sz="2400" b="1">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 xmlns:a16="http://schemas.microsoft.com/office/drawing/2014/main" id="{9A682E59-E179-2A58-D3F5-0E52C56EEFF2}"/>
              </a:ext>
            </a:extLst>
          </p:cNvPr>
          <p:cNvGraphicFramePr>
            <a:graphicFrameLocks noGrp="1"/>
          </p:cNvGraphicFramePr>
          <p:nvPr>
            <p:extLst>
              <p:ext uri="{D42A27DB-BD31-4B8C-83A1-F6EECF244321}">
                <p14:modId xmlns:p14="http://schemas.microsoft.com/office/powerpoint/2010/main" val="3726260735"/>
              </p:ext>
            </p:extLst>
          </p:nvPr>
        </p:nvGraphicFramePr>
        <p:xfrm>
          <a:off x="170093" y="1265340"/>
          <a:ext cx="5423311" cy="4053840"/>
        </p:xfrm>
        <a:graphic>
          <a:graphicData uri="http://schemas.openxmlformats.org/drawingml/2006/table">
            <a:tbl>
              <a:tblPr firstRow="1" bandRow="1"/>
              <a:tblGrid>
                <a:gridCol w="5423311">
                  <a:extLst>
                    <a:ext uri="{9D8B030D-6E8A-4147-A177-3AD203B41FA5}">
                      <a16:colId xmlns="" xmlns:a16="http://schemas.microsoft.com/office/drawing/2014/main" val="3655493598"/>
                    </a:ext>
                  </a:extLst>
                </a:gridCol>
              </a:tblGrid>
              <a:tr h="3294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vi-VN" sz="2000" kern="1200" spc="-10">
                          <a:solidFill>
                            <a:prstClr val="black"/>
                          </a:solidFill>
                          <a:latin typeface="Arial" panose="020B0604020202020204" pitchFamily="34" charset="0"/>
                          <a:ea typeface="+mn-ea"/>
                          <a:cs typeface="Arial" panose="020B0604020202020204" pitchFamily="34" charset="0"/>
                        </a:rPr>
                        <a:t> Trong thời gian qua, UBND tỉnh tiếp tục chỉ đạo </a:t>
                      </a:r>
                      <a:r>
                        <a:rPr lang="nl-NL" sz="2000" kern="1200" spc="-10">
                          <a:solidFill>
                            <a:prstClr val="black"/>
                          </a:solidFill>
                          <a:latin typeface="Arial" panose="020B0604020202020204" pitchFamily="34" charset="0"/>
                          <a:ea typeface="+mn-ea"/>
                          <a:cs typeface="Arial" panose="020B0604020202020204" pitchFamily="34" charset="0"/>
                        </a:rPr>
                        <a:t>các chủ đầu tư </a:t>
                      </a:r>
                      <a:r>
                        <a:rPr lang="da-DK" sz="2000" kern="1200" spc="-10">
                          <a:solidFill>
                            <a:prstClr val="black"/>
                          </a:solidFill>
                          <a:latin typeface="Arial" panose="020B0604020202020204" pitchFamily="34" charset="0"/>
                          <a:ea typeface="+mn-ea"/>
                          <a:cs typeface="Arial" panose="020B0604020202020204" pitchFamily="34" charset="0"/>
                        </a:rPr>
                        <a:t>đẩy nhanh tiến độ thi công </a:t>
                      </a:r>
                      <a:r>
                        <a:rPr lang="it-IT" sz="2000" kern="1200" spc="-10">
                          <a:solidFill>
                            <a:prstClr val="black"/>
                          </a:solidFill>
                          <a:latin typeface="Arial" panose="020B0604020202020204" pitchFamily="34" charset="0"/>
                          <a:ea typeface="+mn-ea"/>
                          <a:cs typeface="Arial" panose="020B0604020202020204" pitchFamily="34" charset="0"/>
                        </a:rPr>
                        <a:t>các công trình trọng điểm của tỉnh</a:t>
                      </a:r>
                      <a:endParaRPr lang="vi-VN" sz="2000" kern="1200" spc="-10">
                        <a:solidFill>
                          <a:prstClr val="black"/>
                        </a:solidFill>
                        <a:latin typeface="Arial" panose="020B0604020202020204" pitchFamily="34" charset="0"/>
                        <a:ea typeface="+mn-ea"/>
                        <a:cs typeface="Arial" panose="020B0604020202020204" pitchFamily="34" charset="0"/>
                      </a:endParaRP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it-IT" sz="2000" kern="1200">
                          <a:solidFill>
                            <a:schemeClr val="dk1"/>
                          </a:solidFill>
                          <a:effectLst/>
                          <a:latin typeface="Arial" panose="020B0604020202020204" pitchFamily="34" charset="0"/>
                          <a:ea typeface="+mn-ea"/>
                          <a:cs typeface="Arial" panose="020B0604020202020204" pitchFamily="34" charset="0"/>
                        </a:rPr>
                        <a:t> Giá trị giải ngân vốn đầu tư công do tỉnh quản lý đến </a:t>
                      </a:r>
                      <a:r>
                        <a:rPr lang="en-US" sz="2000" kern="1200">
                          <a:solidFill>
                            <a:schemeClr val="dk1"/>
                          </a:solidFill>
                          <a:effectLst/>
                          <a:latin typeface="Arial" panose="020B0604020202020204" pitchFamily="34" charset="0"/>
                          <a:ea typeface="+mn-ea"/>
                          <a:cs typeface="Arial" panose="020B0604020202020204" pitchFamily="34" charset="0"/>
                        </a:rPr>
                        <a:t>30/9</a:t>
                      </a:r>
                      <a:r>
                        <a:rPr lang="it-IT" sz="2000" kern="1200">
                          <a:solidFill>
                            <a:schemeClr val="dk1"/>
                          </a:solidFill>
                          <a:effectLst/>
                          <a:latin typeface="Arial" panose="020B0604020202020204" pitchFamily="34" charset="0"/>
                          <a:ea typeface="+mn-ea"/>
                          <a:cs typeface="Arial" panose="020B0604020202020204" pitchFamily="34" charset="0"/>
                        </a:rPr>
                        <a:t>/2024 là </a:t>
                      </a:r>
                      <a:r>
                        <a:rPr lang="vi-VN" sz="2000" kern="1200" spc="-10">
                          <a:solidFill>
                            <a:prstClr val="black"/>
                          </a:solidFill>
                          <a:latin typeface="Arial" panose="020B0604020202020204" pitchFamily="34" charset="0"/>
                          <a:ea typeface="+mn-ea"/>
                          <a:cs typeface="Arial" panose="020B0604020202020204" pitchFamily="34" charset="0"/>
                        </a:rPr>
                        <a:t>5.737,6</a:t>
                      </a:r>
                      <a:r>
                        <a:rPr lang="it-IT" sz="2000" kern="1200">
                          <a:solidFill>
                            <a:schemeClr val="dk1"/>
                          </a:solidFill>
                          <a:effectLst/>
                          <a:latin typeface="Arial" panose="020B0604020202020204" pitchFamily="34" charset="0"/>
                          <a:ea typeface="+mn-ea"/>
                          <a:cs typeface="Arial" panose="020B0604020202020204" pitchFamily="34" charset="0"/>
                        </a:rPr>
                        <a:t> tỷ đồng</a:t>
                      </a:r>
                      <a:r>
                        <a:rPr lang="vi-VN" sz="2000" kern="1200">
                          <a:solidFill>
                            <a:schemeClr val="dk1"/>
                          </a:solidFill>
                          <a:effectLst/>
                          <a:latin typeface="Arial" panose="020B0604020202020204" pitchFamily="34" charset="0"/>
                          <a:ea typeface="+mn-ea"/>
                          <a:cs typeface="Arial" panose="020B0604020202020204" pitchFamily="34" charset="0"/>
                        </a:rPr>
                        <a:t>,</a:t>
                      </a:r>
                      <a:r>
                        <a:rPr lang="en-US" sz="2000" kern="1200" spc="-10">
                          <a:solidFill>
                            <a:prstClr val="black"/>
                          </a:solidFill>
                          <a:latin typeface="Arial" panose="020B0604020202020204" pitchFamily="34" charset="0"/>
                          <a:ea typeface="+mn-ea"/>
                          <a:cs typeface="Arial" panose="020B0604020202020204" pitchFamily="34" charset="0"/>
                        </a:rPr>
                        <a:t> đạt 72,95% </a:t>
                      </a:r>
                      <a:r>
                        <a:rPr lang="vi-VN" sz="2000" kern="1200" spc="-10">
                          <a:solidFill>
                            <a:prstClr val="black"/>
                          </a:solidFill>
                          <a:latin typeface="Arial" panose="020B0604020202020204" pitchFamily="34" charset="0"/>
                          <a:ea typeface="+mn-ea"/>
                          <a:cs typeface="Arial" panose="020B0604020202020204" pitchFamily="34" charset="0"/>
                        </a:rPr>
                        <a:t>kế hoạch vốn do Thủ tướng Chính phủ giao.</a:t>
                      </a:r>
                      <a:endParaRPr lang="en-US" sz="2000" kern="1200" spc="-10">
                        <a:solidFill>
                          <a:prstClr val="black"/>
                        </a:solidFill>
                        <a:latin typeface="Arial" panose="020B0604020202020204" pitchFamily="34" charset="0"/>
                        <a:ea typeface="+mn-ea"/>
                        <a:cs typeface="Arial" panose="020B0604020202020204" pitchFamily="34" charset="0"/>
                      </a:endParaRP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en-US" sz="2000" kern="1200" spc="-10">
                          <a:solidFill>
                            <a:prstClr val="black"/>
                          </a:solidFill>
                          <a:latin typeface="Arial" panose="020B0604020202020204" pitchFamily="34" charset="0"/>
                          <a:ea typeface="+mn-ea"/>
                          <a:cs typeface="Arial" panose="020B0604020202020204" pitchFamily="34" charset="0"/>
                        </a:rPr>
                        <a:t> Đối với kế hoạch vốn do </a:t>
                      </a:r>
                      <a:r>
                        <a:rPr lang="vi-VN" sz="2000" kern="1200" spc="-10">
                          <a:solidFill>
                            <a:prstClr val="black"/>
                          </a:solidFill>
                          <a:latin typeface="Arial" panose="020B0604020202020204" pitchFamily="34" charset="0"/>
                          <a:ea typeface="+mn-ea"/>
                          <a:cs typeface="Arial" panose="020B0604020202020204" pitchFamily="34" charset="0"/>
                        </a:rPr>
                        <a:t>HĐND tỉnh giao</a:t>
                      </a:r>
                      <a:r>
                        <a:rPr lang="en-US" sz="2000" kern="1200" spc="-10">
                          <a:solidFill>
                            <a:prstClr val="black"/>
                          </a:solidFill>
                          <a:latin typeface="Arial" panose="020B0604020202020204" pitchFamily="34" charset="0"/>
                          <a:ea typeface="+mn-ea"/>
                          <a:cs typeface="Arial" panose="020B0604020202020204" pitchFamily="34" charset="0"/>
                        </a:rPr>
                        <a:t>, tỷ lệ giải ngân của tỉnh đạt 60,6%</a:t>
                      </a: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en-US" sz="2000" kern="1200" spc="-10">
                          <a:solidFill>
                            <a:prstClr val="black"/>
                          </a:solidFill>
                          <a:latin typeface="Arial" panose="020B0604020202020204" pitchFamily="34" charset="0"/>
                          <a:ea typeface="+mn-ea"/>
                          <a:cs typeface="Arial" panose="020B0604020202020204" pitchFamily="34" charset="0"/>
                        </a:rPr>
                        <a:t> </a:t>
                      </a:r>
                      <a:r>
                        <a:rPr lang="it-IT" sz="2000" kern="1200" spc="-10">
                          <a:solidFill>
                            <a:prstClr val="black"/>
                          </a:solidFill>
                          <a:latin typeface="Arial" panose="020B0604020202020204" pitchFamily="34" charset="0"/>
                          <a:ea typeface="+mn-ea"/>
                          <a:cs typeface="Arial" panose="020B0604020202020204" pitchFamily="34" charset="0"/>
                        </a:rPr>
                        <a:t>So với cùng kỳ, tỷ lệ giải ngân cao hơn 2,04%</a:t>
                      </a: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endParaRPr lang="it-IT" sz="2000" kern="1200" spc="-10">
                        <a:solidFill>
                          <a:prstClr val="black"/>
                        </a:solidFill>
                        <a:latin typeface="Arial" panose="020B0604020202020204" pitchFamily="34" charset="0"/>
                        <a:ea typeface="+mn-ea"/>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917250950"/>
                  </a:ext>
                </a:extLst>
              </a:tr>
            </a:tbl>
          </a:graphicData>
        </a:graphic>
      </p:graphicFrame>
      <p:graphicFrame>
        <p:nvGraphicFramePr>
          <p:cNvPr id="9" name="Chart 8">
            <a:extLst>
              <a:ext uri="{FF2B5EF4-FFF2-40B4-BE49-F238E27FC236}">
                <a16:creationId xmlns="" xmlns:a16="http://schemas.microsoft.com/office/drawing/2014/main" id="{ADCA8F29-1AF2-47B6-14A4-74BE24D06883}"/>
              </a:ext>
            </a:extLst>
          </p:cNvPr>
          <p:cNvGraphicFramePr/>
          <p:nvPr>
            <p:extLst>
              <p:ext uri="{D42A27DB-BD31-4B8C-83A1-F6EECF244321}">
                <p14:modId xmlns:p14="http://schemas.microsoft.com/office/powerpoint/2010/main" val="3283152583"/>
              </p:ext>
            </p:extLst>
          </p:nvPr>
        </p:nvGraphicFramePr>
        <p:xfrm>
          <a:off x="5846324" y="1038386"/>
          <a:ext cx="6175584" cy="532046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Table 9">
            <a:extLst>
              <a:ext uri="{FF2B5EF4-FFF2-40B4-BE49-F238E27FC236}">
                <a16:creationId xmlns="" xmlns:a16="http://schemas.microsoft.com/office/drawing/2014/main" id="{EB528CB7-05B4-7905-3410-5A1FC60E03C8}"/>
              </a:ext>
            </a:extLst>
          </p:cNvPr>
          <p:cNvGraphicFramePr>
            <a:graphicFrameLocks noGrp="1"/>
          </p:cNvGraphicFramePr>
          <p:nvPr>
            <p:extLst>
              <p:ext uri="{D42A27DB-BD31-4B8C-83A1-F6EECF244321}">
                <p14:modId xmlns:p14="http://schemas.microsoft.com/office/powerpoint/2010/main" val="1662755405"/>
              </p:ext>
            </p:extLst>
          </p:nvPr>
        </p:nvGraphicFramePr>
        <p:xfrm>
          <a:off x="6720554" y="6272353"/>
          <a:ext cx="5455210" cy="457200"/>
        </p:xfrm>
        <a:graphic>
          <a:graphicData uri="http://schemas.openxmlformats.org/drawingml/2006/table">
            <a:tbl>
              <a:tblPr firstRow="1" bandRow="1"/>
              <a:tblGrid>
                <a:gridCol w="5455210">
                  <a:extLst>
                    <a:ext uri="{9D8B030D-6E8A-4147-A177-3AD203B41FA5}">
                      <a16:colId xmlns="" xmlns:a16="http://schemas.microsoft.com/office/drawing/2014/main" val="3655493598"/>
                    </a:ext>
                  </a:extLst>
                </a:gridCol>
              </a:tblGrid>
              <a:tr h="3294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just" defTabSz="1219170" rtl="0" eaLnBrk="1" fontAlgn="auto" latinLnBrk="0" hangingPunct="1">
                        <a:lnSpc>
                          <a:spcPct val="100000"/>
                        </a:lnSpc>
                        <a:spcBef>
                          <a:spcPts val="0"/>
                        </a:spcBef>
                        <a:spcAft>
                          <a:spcPts val="600"/>
                        </a:spcAft>
                        <a:buClrTx/>
                        <a:buSzTx/>
                        <a:buFont typeface="Wingdings" panose="05000000000000000000" pitchFamily="2" charset="2"/>
                        <a:buNone/>
                        <a:tabLst/>
                        <a:defRPr/>
                      </a:pPr>
                      <a:r>
                        <a:rPr lang="en-US" sz="2400" kern="1200" spc="-10">
                          <a:solidFill>
                            <a:prstClr val="black"/>
                          </a:solidFill>
                          <a:latin typeface="Arial" panose="020B0604020202020204" pitchFamily="34" charset="0"/>
                          <a:ea typeface="+mn-ea"/>
                          <a:cs typeface="Arial" panose="020B0604020202020204" pitchFamily="34" charset="0"/>
                        </a:rPr>
                        <a:t> </a:t>
                      </a:r>
                      <a:r>
                        <a:rPr lang="en-US" sz="2000" kern="1200" spc="-10">
                          <a:solidFill>
                            <a:prstClr val="black"/>
                          </a:solidFill>
                          <a:latin typeface="Arial" panose="020B0604020202020204" pitchFamily="34" charset="0"/>
                          <a:ea typeface="+mn-ea"/>
                          <a:cs typeface="Arial" panose="020B0604020202020204" pitchFamily="34" charset="0"/>
                        </a:rPr>
                        <a:t>TỶ LỆ GIẢI NGÂN 9 THÁNG ĐẦU NĂM 2024</a:t>
                      </a:r>
                      <a:endParaRPr lang="vi-VN" sz="2400" kern="1200" spc="-10">
                        <a:solidFill>
                          <a:prstClr val="black"/>
                        </a:solidFill>
                        <a:latin typeface="Arial" panose="020B0604020202020204" pitchFamily="34" charset="0"/>
                        <a:ea typeface="+mn-ea"/>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917250950"/>
                  </a:ext>
                </a:extLst>
              </a:tr>
            </a:tbl>
          </a:graphicData>
        </a:graphic>
      </p:graphicFrame>
    </p:spTree>
    <p:extLst>
      <p:ext uri="{BB962C8B-B14F-4D97-AF65-F5344CB8AC3E}">
        <p14:creationId xmlns:p14="http://schemas.microsoft.com/office/powerpoint/2010/main" val="3471379117"/>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A1F445C0-5094-E2E4-BD8B-7EA430316530}"/>
            </a:ext>
          </a:extLst>
        </p:cNvPr>
        <p:cNvGrpSpPr/>
        <p:nvPr/>
      </p:nvGrpSpPr>
      <p:grpSpPr>
        <a:xfrm>
          <a:off x="0" y="0"/>
          <a:ext cx="0" cy="0"/>
          <a:chOff x="0" y="0"/>
          <a:chExt cx="0" cy="0"/>
        </a:xfrm>
      </p:grpSpPr>
      <p:sp>
        <p:nvSpPr>
          <p:cNvPr id="7" name="TextBox 6">
            <a:extLst>
              <a:ext uri="{FF2B5EF4-FFF2-40B4-BE49-F238E27FC236}">
                <a16:creationId xmlns="" xmlns:a16="http://schemas.microsoft.com/office/drawing/2014/main" id="{3D04B034-52E2-772C-5CBC-659F4E57483C}"/>
              </a:ext>
            </a:extLst>
          </p:cNvPr>
          <p:cNvSpPr txBox="1"/>
          <p:nvPr/>
        </p:nvSpPr>
        <p:spPr>
          <a:xfrm>
            <a:off x="1143157" y="231321"/>
            <a:ext cx="10425803" cy="830997"/>
          </a:xfrm>
          <a:prstGeom prst="rect">
            <a:avLst/>
          </a:prstGeom>
          <a:noFill/>
        </p:spPr>
        <p:txBody>
          <a:bodyPr wrap="square">
            <a:spAutoFit/>
          </a:bodyPr>
          <a:lstStyle/>
          <a:p>
            <a:r>
              <a:rPr lang="vi-VN" sz="2400" b="1">
                <a:latin typeface="Arial" panose="020B0604020202020204" pitchFamily="34" charset="0"/>
                <a:cs typeface="Arial" panose="020B0604020202020204" pitchFamily="34" charset="0"/>
              </a:rPr>
              <a:t>4. Đầu tư công (tt): Tỷ lệ giải ngân các địa phương 9 tháng năm 2024</a:t>
            </a:r>
            <a:endParaRPr lang="en-US" sz="2400" b="1">
              <a:solidFill>
                <a:schemeClr val="tx1"/>
              </a:solidFill>
              <a:latin typeface="Arial" panose="020B0604020202020204" pitchFamily="34" charset="0"/>
              <a:cs typeface="Arial" panose="020B0604020202020204" pitchFamily="34" charset="0"/>
            </a:endParaRPr>
          </a:p>
          <a:p>
            <a:pPr>
              <a:lnSpc>
                <a:spcPct val="100000"/>
              </a:lnSpc>
            </a:pPr>
            <a:endParaRPr lang="vi-VN" sz="2400" b="1">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 xmlns:a16="http://schemas.microsoft.com/office/drawing/2014/main" id="{0E492582-23EA-AD29-F2D2-5C20614AA7C2}"/>
              </a:ext>
            </a:extLst>
          </p:cNvPr>
          <p:cNvGraphicFramePr>
            <a:graphicFrameLocks noGrp="1"/>
          </p:cNvGraphicFramePr>
          <p:nvPr/>
        </p:nvGraphicFramePr>
        <p:xfrm>
          <a:off x="9558253" y="650838"/>
          <a:ext cx="2148319" cy="822960"/>
        </p:xfrm>
        <a:graphic>
          <a:graphicData uri="http://schemas.openxmlformats.org/drawingml/2006/table">
            <a:tbl>
              <a:tblPr firstRow="1" bandRow="1"/>
              <a:tblGrid>
                <a:gridCol w="2148319">
                  <a:extLst>
                    <a:ext uri="{9D8B030D-6E8A-4147-A177-3AD203B41FA5}">
                      <a16:colId xmlns="" xmlns:a16="http://schemas.microsoft.com/office/drawing/2014/main" val="3655493598"/>
                    </a:ext>
                  </a:extLst>
                </a:gridCol>
              </a:tblGrid>
              <a:tr h="21158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just" defTabSz="1219170" rtl="0" eaLnBrk="1" fontAlgn="auto" latinLnBrk="0" hangingPunct="1">
                        <a:lnSpc>
                          <a:spcPct val="100000"/>
                        </a:lnSpc>
                        <a:spcBef>
                          <a:spcPts val="0"/>
                        </a:spcBef>
                        <a:spcAft>
                          <a:spcPts val="1200"/>
                        </a:spcAft>
                        <a:buClrTx/>
                        <a:buSzTx/>
                        <a:buFont typeface="Wingdings" panose="05000000000000000000" pitchFamily="2" charset="2"/>
                        <a:buNone/>
                        <a:tabLst/>
                        <a:defRPr/>
                      </a:pPr>
                      <a:r>
                        <a:rPr lang="vi-VN" sz="1400" b="0" i="1" kern="1200">
                          <a:solidFill>
                            <a:schemeClr val="tx1"/>
                          </a:solidFill>
                          <a:effectLst/>
                          <a:latin typeface="Arial" panose="020B0604020202020204" pitchFamily="34" charset="0"/>
                          <a:ea typeface="+mn-ea"/>
                          <a:cs typeface="+mn-cs"/>
                        </a:rPr>
                        <a:t>Đơn vị tính: Triệu đồng</a:t>
                      </a:r>
                      <a:r>
                        <a:rPr lang="en-US" sz="1400" b="0" i="1" kern="1200">
                          <a:solidFill>
                            <a:schemeClr val="tx1"/>
                          </a:solidFill>
                          <a:effectLst/>
                          <a:latin typeface="+mj-lt"/>
                          <a:ea typeface="+mn-ea"/>
                          <a:cs typeface="+mn-cs"/>
                        </a:rPr>
                        <a:t> </a:t>
                      </a:r>
                      <a:endParaRPr lang="en-US" sz="1600" b="0" i="1" kern="1200">
                        <a:solidFill>
                          <a:schemeClr val="tx1"/>
                        </a:solidFill>
                        <a:effectLst/>
                        <a:latin typeface="+mj-lt"/>
                        <a:ea typeface="+mn-ea"/>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169022959"/>
                  </a:ext>
                </a:extLst>
              </a:tr>
              <a:tr h="35970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just" defTabSz="1219170" rtl="0" eaLnBrk="1" fontAlgn="auto" latinLnBrk="0" hangingPunct="1">
                        <a:lnSpc>
                          <a:spcPct val="100000"/>
                        </a:lnSpc>
                        <a:spcBef>
                          <a:spcPts val="0"/>
                        </a:spcBef>
                        <a:spcAft>
                          <a:spcPts val="1200"/>
                        </a:spcAft>
                        <a:buClrTx/>
                        <a:buSzTx/>
                        <a:buFont typeface="Wingdings" panose="05000000000000000000" pitchFamily="2" charset="2"/>
                        <a:buNone/>
                        <a:tabLst/>
                        <a:defRPr/>
                      </a:pPr>
                      <a:endParaRPr lang="en-US" sz="2800" b="0" kern="1200" noProof="0">
                        <a:solidFill>
                          <a:schemeClr val="dk1"/>
                        </a:solidFill>
                        <a:effectLst/>
                        <a:latin typeface="Arial" panose="020B0604020202020204" pitchFamily="34" charset="0"/>
                        <a:ea typeface="+mn-ea"/>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917250950"/>
                  </a:ext>
                </a:extLst>
              </a:tr>
            </a:tbl>
          </a:graphicData>
        </a:graphic>
      </p:graphicFrame>
      <p:graphicFrame>
        <p:nvGraphicFramePr>
          <p:cNvPr id="2" name="Table 1">
            <a:extLst>
              <a:ext uri="{FF2B5EF4-FFF2-40B4-BE49-F238E27FC236}">
                <a16:creationId xmlns="" xmlns:a16="http://schemas.microsoft.com/office/drawing/2014/main" id="{74B1E4D7-B7B7-4B5E-0FF4-D10404E8E288}"/>
              </a:ext>
            </a:extLst>
          </p:cNvPr>
          <p:cNvGraphicFramePr>
            <a:graphicFrameLocks noGrp="1"/>
          </p:cNvGraphicFramePr>
          <p:nvPr>
            <p:extLst>
              <p:ext uri="{D42A27DB-BD31-4B8C-83A1-F6EECF244321}">
                <p14:modId xmlns:p14="http://schemas.microsoft.com/office/powerpoint/2010/main" val="822003787"/>
              </p:ext>
            </p:extLst>
          </p:nvPr>
        </p:nvGraphicFramePr>
        <p:xfrm>
          <a:off x="371960" y="966497"/>
          <a:ext cx="11125460" cy="5634611"/>
        </p:xfrm>
        <a:graphic>
          <a:graphicData uri="http://schemas.openxmlformats.org/drawingml/2006/table">
            <a:tbl>
              <a:tblPr/>
              <a:tblGrid>
                <a:gridCol w="743534">
                  <a:extLst>
                    <a:ext uri="{9D8B030D-6E8A-4147-A177-3AD203B41FA5}">
                      <a16:colId xmlns="" xmlns:a16="http://schemas.microsoft.com/office/drawing/2014/main" val="1337773114"/>
                    </a:ext>
                  </a:extLst>
                </a:gridCol>
                <a:gridCol w="2450904">
                  <a:extLst>
                    <a:ext uri="{9D8B030D-6E8A-4147-A177-3AD203B41FA5}">
                      <a16:colId xmlns="" xmlns:a16="http://schemas.microsoft.com/office/drawing/2014/main" val="1431588175"/>
                    </a:ext>
                  </a:extLst>
                </a:gridCol>
                <a:gridCol w="1104974">
                  <a:extLst>
                    <a:ext uri="{9D8B030D-6E8A-4147-A177-3AD203B41FA5}">
                      <a16:colId xmlns="" xmlns:a16="http://schemas.microsoft.com/office/drawing/2014/main" val="1622306596"/>
                    </a:ext>
                  </a:extLst>
                </a:gridCol>
                <a:gridCol w="1104974">
                  <a:extLst>
                    <a:ext uri="{9D8B030D-6E8A-4147-A177-3AD203B41FA5}">
                      <a16:colId xmlns="" xmlns:a16="http://schemas.microsoft.com/office/drawing/2014/main" val="1344047726"/>
                    </a:ext>
                  </a:extLst>
                </a:gridCol>
                <a:gridCol w="1228895">
                  <a:extLst>
                    <a:ext uri="{9D8B030D-6E8A-4147-A177-3AD203B41FA5}">
                      <a16:colId xmlns="" xmlns:a16="http://schemas.microsoft.com/office/drawing/2014/main" val="788107739"/>
                    </a:ext>
                  </a:extLst>
                </a:gridCol>
                <a:gridCol w="1142837">
                  <a:extLst>
                    <a:ext uri="{9D8B030D-6E8A-4147-A177-3AD203B41FA5}">
                      <a16:colId xmlns="" xmlns:a16="http://schemas.microsoft.com/office/drawing/2014/main" val="318896159"/>
                    </a:ext>
                  </a:extLst>
                </a:gridCol>
                <a:gridCol w="1104974">
                  <a:extLst>
                    <a:ext uri="{9D8B030D-6E8A-4147-A177-3AD203B41FA5}">
                      <a16:colId xmlns="" xmlns:a16="http://schemas.microsoft.com/office/drawing/2014/main" val="3883962199"/>
                    </a:ext>
                  </a:extLst>
                </a:gridCol>
                <a:gridCol w="1142837">
                  <a:extLst>
                    <a:ext uri="{9D8B030D-6E8A-4147-A177-3AD203B41FA5}">
                      <a16:colId xmlns="" xmlns:a16="http://schemas.microsoft.com/office/drawing/2014/main" val="3637717009"/>
                    </a:ext>
                  </a:extLst>
                </a:gridCol>
                <a:gridCol w="1101531">
                  <a:extLst>
                    <a:ext uri="{9D8B030D-6E8A-4147-A177-3AD203B41FA5}">
                      <a16:colId xmlns="" xmlns:a16="http://schemas.microsoft.com/office/drawing/2014/main" val="2894596765"/>
                    </a:ext>
                  </a:extLst>
                </a:gridCol>
              </a:tblGrid>
              <a:tr h="1068353">
                <a:tc>
                  <a:txBody>
                    <a:bodyPr/>
                    <a:lstStyle/>
                    <a:p>
                      <a:pPr algn="ctr" fontAlgn="ctr"/>
                      <a:r>
                        <a:rPr lang="vi-VN" sz="1600" b="1" i="0" u="none" strike="noStrike">
                          <a:solidFill>
                            <a:srgbClr val="000000"/>
                          </a:solidFill>
                          <a:effectLst/>
                          <a:latin typeface="Arial" panose="020B0604020202020204" pitchFamily="34" charset="0"/>
                        </a:rPr>
                        <a:t>TT</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Arial" panose="020B0604020202020204" pitchFamily="34" charset="0"/>
                        </a:rPr>
                        <a:t>Địa phương</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Arial" panose="020B0604020202020204" pitchFamily="34" charset="0"/>
                        </a:rPr>
                        <a:t>Tổng kế hoạch 2024</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Arial" panose="020B0604020202020204" pitchFamily="34" charset="0"/>
                        </a:rPr>
                        <a:t>Tỉnh hỗ trợ theo dự án</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Arial" panose="020B0604020202020204" pitchFamily="34" charset="0"/>
                        </a:rPr>
                        <a:t>KH 2024 được tỉnh phân cấp</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Arial" panose="020B0604020202020204" pitchFamily="34" charset="0"/>
                        </a:rPr>
                        <a:t>Tổng giải ngân KH 2024 đến nay</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Arial" panose="020B0604020202020204" pitchFamily="34" charset="0"/>
                        </a:rPr>
                        <a:t>Giải ngân vốn Tỉnh hỗ trợ theo dự án</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Arial" panose="020B0604020202020204" pitchFamily="34" charset="0"/>
                        </a:rPr>
                        <a:t>Tổng giải ngân KH 2024</a:t>
                      </a:r>
                      <a:br>
                        <a:rPr lang="vi-VN" sz="1600" b="1" i="0" u="none" strike="noStrike">
                          <a:solidFill>
                            <a:srgbClr val="000000"/>
                          </a:solidFill>
                          <a:effectLst/>
                          <a:latin typeface="Arial" panose="020B0604020202020204" pitchFamily="34" charset="0"/>
                        </a:rPr>
                      </a:br>
                      <a:r>
                        <a:rPr lang="vi-VN" sz="1600" b="1" i="0" u="none" strike="noStrike">
                          <a:solidFill>
                            <a:srgbClr val="000000"/>
                          </a:solidFill>
                          <a:effectLst/>
                          <a:latin typeface="Arial" panose="020B0604020202020204" pitchFamily="34" charset="0"/>
                        </a:rPr>
                        <a:t>được phân cấp</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Arial" panose="020B0604020202020204" pitchFamily="34" charset="0"/>
                        </a:rPr>
                        <a:t>Tỷ lệ giải ngân (%)</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191353944"/>
                  </a:ext>
                </a:extLst>
              </a:tr>
              <a:tr h="236362">
                <a:tc>
                  <a:txBody>
                    <a:bodyPr/>
                    <a:lstStyle/>
                    <a:p>
                      <a:pPr algn="ctr" fontAlgn="ctr"/>
                      <a:r>
                        <a:rPr lang="vi-VN" sz="1600" b="1" i="0" u="none" strike="noStrike">
                          <a:solidFill>
                            <a:srgbClr val="000000"/>
                          </a:solidFill>
                          <a:effectLst/>
                          <a:latin typeface="Arial" panose="020B0604020202020204" pitchFamily="34" charset="0"/>
                        </a:rPr>
                        <a:t>A</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Arial" panose="020B0604020202020204" pitchFamily="34" charset="0"/>
                        </a:rPr>
                        <a:t>1</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Arial" panose="020B0604020202020204" pitchFamily="34" charset="0"/>
                        </a:rPr>
                        <a:t>2=3+4</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Arial" panose="020B0604020202020204" pitchFamily="34" charset="0"/>
                        </a:rPr>
                        <a:t>3</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Arial" panose="020B0604020202020204" pitchFamily="34" charset="0"/>
                        </a:rPr>
                        <a:t>4</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Arial" panose="020B0604020202020204" pitchFamily="34" charset="0"/>
                        </a:rPr>
                        <a:t>5=6+7</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Arial" panose="020B0604020202020204" pitchFamily="34" charset="0"/>
                        </a:rPr>
                        <a:t>6</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Arial" panose="020B0604020202020204" pitchFamily="34" charset="0"/>
                        </a:rPr>
                        <a:t>7</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Arial" panose="020B0604020202020204" pitchFamily="34" charset="0"/>
                        </a:rPr>
                        <a:t>8=5/2</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461278130"/>
                  </a:ext>
                </a:extLst>
              </a:tr>
              <a:tr h="293088">
                <a:tc>
                  <a:txBody>
                    <a:bodyPr/>
                    <a:lstStyle/>
                    <a:p>
                      <a:pPr algn="l" fontAlgn="b"/>
                      <a:r>
                        <a:rPr lang="vi-VN" sz="1600" b="0" i="0" u="none" strike="noStrike">
                          <a:solidFill>
                            <a:srgbClr val="000000"/>
                          </a:solidFill>
                          <a:effectLst/>
                          <a:latin typeface="Arial" panose="020B0604020202020204" pitchFamily="34" charset="0"/>
                        </a:rPr>
                        <a:t> </a:t>
                      </a:r>
                    </a:p>
                  </a:txBody>
                  <a:tcPr marL="7743" marR="7743" marT="77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mn-lt"/>
                        </a:rPr>
                        <a:t>CẤP HUYỆN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1" i="0" u="none" strike="noStrike">
                          <a:solidFill>
                            <a:srgbClr val="000000"/>
                          </a:solidFill>
                          <a:effectLst/>
                          <a:latin typeface="+mn-lt"/>
                        </a:rPr>
                        <a:t>3.687.853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1" i="0" u="none" strike="noStrike">
                          <a:solidFill>
                            <a:srgbClr val="000000"/>
                          </a:solidFill>
                          <a:effectLst/>
                          <a:latin typeface="+mn-lt"/>
                        </a:rPr>
                        <a:t>652.928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1" i="0" u="none" strike="noStrike">
                          <a:solidFill>
                            <a:srgbClr val="000000"/>
                          </a:solidFill>
                          <a:effectLst/>
                          <a:latin typeface="+mn-lt"/>
                        </a:rPr>
                        <a:t>3.034.925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1" i="0" u="none" strike="noStrike">
                          <a:solidFill>
                            <a:srgbClr val="000000"/>
                          </a:solidFill>
                          <a:effectLst/>
                          <a:latin typeface="+mn-lt"/>
                        </a:rPr>
                        <a:t>2.499.287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1" i="0" u="none" strike="noStrike">
                          <a:solidFill>
                            <a:srgbClr val="000000"/>
                          </a:solidFill>
                          <a:effectLst/>
                          <a:latin typeface="+mn-lt"/>
                        </a:rPr>
                        <a:t>477.457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1" i="0" u="none" strike="noStrike">
                          <a:solidFill>
                            <a:srgbClr val="000000"/>
                          </a:solidFill>
                          <a:effectLst/>
                          <a:latin typeface="+mn-lt"/>
                        </a:rPr>
                        <a:t>2.021.831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1" i="0" u="none" strike="noStrike">
                          <a:solidFill>
                            <a:srgbClr val="000000"/>
                          </a:solidFill>
                          <a:effectLst/>
                          <a:latin typeface="+mn-lt"/>
                        </a:rPr>
                        <a:t>67,77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4213526499"/>
                  </a:ext>
                </a:extLst>
              </a:tr>
              <a:tr h="349815">
                <a:tc>
                  <a:txBody>
                    <a:bodyPr/>
                    <a:lstStyle/>
                    <a:p>
                      <a:pPr algn="ctr" fontAlgn="ctr"/>
                      <a:r>
                        <a:rPr lang="vi-VN" sz="1600" b="0" i="0" u="none" strike="noStrike">
                          <a:solidFill>
                            <a:srgbClr val="000000"/>
                          </a:solidFill>
                          <a:effectLst/>
                          <a:latin typeface="Arial" panose="020B0604020202020204" pitchFamily="34" charset="0"/>
                        </a:rPr>
                        <a:t>1</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mn-lt"/>
                        </a:rPr>
                        <a:t>UBND huyện Phù Mỹ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267.199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66.561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200.638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238.400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47.693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190.707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89,22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37429358"/>
                  </a:ext>
                </a:extLst>
              </a:tr>
              <a:tr h="349815">
                <a:tc>
                  <a:txBody>
                    <a:bodyPr/>
                    <a:lstStyle/>
                    <a:p>
                      <a:pPr algn="ctr" fontAlgn="ctr"/>
                      <a:r>
                        <a:rPr lang="vi-VN" sz="1600" b="0" i="0" u="none" strike="noStrike">
                          <a:solidFill>
                            <a:srgbClr val="000000"/>
                          </a:solidFill>
                          <a:effectLst/>
                          <a:latin typeface="Arial" panose="020B0604020202020204" pitchFamily="34" charset="0"/>
                        </a:rPr>
                        <a:t>2</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mn-lt"/>
                        </a:rPr>
                        <a:t>UBND huyện Hoài Ân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151.093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49.206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101.887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123.480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48.200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75.280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81,72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562393496"/>
                  </a:ext>
                </a:extLst>
              </a:tr>
              <a:tr h="349815">
                <a:tc>
                  <a:txBody>
                    <a:bodyPr/>
                    <a:lstStyle/>
                    <a:p>
                      <a:pPr algn="ctr" fontAlgn="ctr"/>
                      <a:r>
                        <a:rPr lang="vi-VN" sz="1600" b="0" i="0" u="none" strike="noStrike">
                          <a:solidFill>
                            <a:srgbClr val="000000"/>
                          </a:solidFill>
                          <a:effectLst/>
                          <a:latin typeface="Arial" panose="020B0604020202020204" pitchFamily="34" charset="0"/>
                        </a:rPr>
                        <a:t>3</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mn-lt"/>
                        </a:rPr>
                        <a:t>UBND thị xã An Nhơn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732.381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110.473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621.908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540.390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78.167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462.223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73,79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06221195"/>
                  </a:ext>
                </a:extLst>
              </a:tr>
              <a:tr h="349815">
                <a:tc>
                  <a:txBody>
                    <a:bodyPr/>
                    <a:lstStyle/>
                    <a:p>
                      <a:pPr algn="ctr" fontAlgn="ctr"/>
                      <a:r>
                        <a:rPr lang="vi-VN" sz="1600" b="0" i="0" u="none" strike="noStrike">
                          <a:solidFill>
                            <a:srgbClr val="000000"/>
                          </a:solidFill>
                          <a:effectLst/>
                          <a:latin typeface="Arial" panose="020B0604020202020204" pitchFamily="34" charset="0"/>
                        </a:rPr>
                        <a:t>4</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mn-lt"/>
                        </a:rPr>
                        <a:t>UBND thị xã Hoài Nhơn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542.534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88.497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454.037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392.868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78.082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314.786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               72,41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655900308"/>
                  </a:ext>
                </a:extLst>
              </a:tr>
              <a:tr h="359270">
                <a:tc>
                  <a:txBody>
                    <a:bodyPr/>
                    <a:lstStyle/>
                    <a:p>
                      <a:pPr algn="ctr" fontAlgn="ctr"/>
                      <a:r>
                        <a:rPr lang="vi-VN" sz="1600" b="0" i="0" u="none" strike="noStrike">
                          <a:solidFill>
                            <a:srgbClr val="000000"/>
                          </a:solidFill>
                          <a:effectLst/>
                          <a:latin typeface="Arial" panose="020B0604020202020204" pitchFamily="34" charset="0"/>
                        </a:rPr>
                        <a:t>5</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mn-lt"/>
                        </a:rPr>
                        <a:t>UBND TP Quy Nhơn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595.868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49.219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546.649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423.279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40.007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383.271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71,04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125385149"/>
                  </a:ext>
                </a:extLst>
              </a:tr>
              <a:tr h="359270">
                <a:tc>
                  <a:txBody>
                    <a:bodyPr/>
                    <a:lstStyle/>
                    <a:p>
                      <a:pPr algn="ctr" fontAlgn="ctr"/>
                      <a:r>
                        <a:rPr lang="vi-VN" sz="1600" b="0" i="0" u="none" strike="noStrike">
                          <a:solidFill>
                            <a:srgbClr val="000000"/>
                          </a:solidFill>
                          <a:effectLst/>
                          <a:latin typeface="Arial" panose="020B0604020202020204" pitchFamily="34" charset="0"/>
                        </a:rPr>
                        <a:t>6</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mn-lt"/>
                        </a:rPr>
                        <a:t>UBND huyện An Lão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184.431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45.414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139.017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124.104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25.185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98.919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67,29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4097177263"/>
                  </a:ext>
                </a:extLst>
              </a:tr>
              <a:tr h="349815">
                <a:tc>
                  <a:txBody>
                    <a:bodyPr/>
                    <a:lstStyle/>
                    <a:p>
                      <a:pPr algn="ctr" fontAlgn="ctr"/>
                      <a:r>
                        <a:rPr lang="vi-VN" sz="1600" b="0" i="0" u="none" strike="noStrike">
                          <a:solidFill>
                            <a:srgbClr val="000000"/>
                          </a:solidFill>
                          <a:effectLst/>
                          <a:latin typeface="Arial" panose="020B0604020202020204" pitchFamily="34" charset="0"/>
                        </a:rPr>
                        <a:t>7</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mn-lt"/>
                        </a:rPr>
                        <a:t>UBND huyện Vĩnh Thạnh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80.621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22.870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57.751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49.281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15.510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33.771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61,13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810231915"/>
                  </a:ext>
                </a:extLst>
              </a:tr>
              <a:tr h="311998">
                <a:tc>
                  <a:txBody>
                    <a:bodyPr/>
                    <a:lstStyle/>
                    <a:p>
                      <a:pPr algn="ctr" fontAlgn="ctr"/>
                      <a:r>
                        <a:rPr lang="vi-VN" sz="1600" b="0" i="0" u="none" strike="noStrike">
                          <a:solidFill>
                            <a:srgbClr val="000000"/>
                          </a:solidFill>
                          <a:effectLst/>
                          <a:latin typeface="Arial" panose="020B0604020202020204" pitchFamily="34" charset="0"/>
                        </a:rPr>
                        <a:t>8</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mn-lt"/>
                        </a:rPr>
                        <a:t>UBND huyện Phù Cát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406.407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64.786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341.621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247.501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42.156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205.345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60,90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517354292"/>
                  </a:ext>
                </a:extLst>
              </a:tr>
              <a:tr h="311998">
                <a:tc>
                  <a:txBody>
                    <a:bodyPr/>
                    <a:lstStyle/>
                    <a:p>
                      <a:pPr algn="ctr" fontAlgn="ctr"/>
                      <a:r>
                        <a:rPr lang="vi-VN" sz="1600" b="0" i="0" u="none" strike="noStrike">
                          <a:solidFill>
                            <a:srgbClr val="000000"/>
                          </a:solidFill>
                          <a:effectLst/>
                          <a:latin typeface="Arial" panose="020B0604020202020204" pitchFamily="34" charset="0"/>
                        </a:rPr>
                        <a:t>9</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mn-lt"/>
                        </a:rPr>
                        <a:t>UBND huyện Tuy Phước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397.251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60.483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336.768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223.664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55.922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167.742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56,30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329212217"/>
                  </a:ext>
                </a:extLst>
              </a:tr>
              <a:tr h="311998">
                <a:tc>
                  <a:txBody>
                    <a:bodyPr/>
                    <a:lstStyle/>
                    <a:p>
                      <a:pPr algn="ctr" fontAlgn="ctr"/>
                      <a:r>
                        <a:rPr lang="vi-VN" sz="1600" b="0" i="0" u="none" strike="noStrike">
                          <a:solidFill>
                            <a:srgbClr val="000000"/>
                          </a:solidFill>
                          <a:effectLst/>
                          <a:latin typeface="Arial" panose="020B0604020202020204" pitchFamily="34" charset="0"/>
                        </a:rPr>
                        <a:t>10</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mn-lt"/>
                        </a:rPr>
                        <a:t>UBND huyện Vân Canh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64.589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15.500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49.089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35.842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2.875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32.967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55,49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806937753"/>
                  </a:ext>
                </a:extLst>
              </a:tr>
              <a:tr h="311998">
                <a:tc>
                  <a:txBody>
                    <a:bodyPr/>
                    <a:lstStyle/>
                    <a:p>
                      <a:pPr algn="ctr" fontAlgn="ctr"/>
                      <a:r>
                        <a:rPr lang="vi-VN" sz="1600" b="0" i="0" u="none" strike="noStrike">
                          <a:solidFill>
                            <a:srgbClr val="000000"/>
                          </a:solidFill>
                          <a:effectLst/>
                          <a:latin typeface="Arial" panose="020B0604020202020204" pitchFamily="34" charset="0"/>
                        </a:rPr>
                        <a:t>11</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mn-lt"/>
                        </a:rPr>
                        <a:t>UBND huyện Tây Sơn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265.479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79.919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185.560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100.479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43.659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56.820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37,85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4084416240"/>
                  </a:ext>
                </a:extLst>
              </a:tr>
            </a:tbl>
          </a:graphicData>
        </a:graphic>
      </p:graphicFrame>
    </p:spTree>
    <p:extLst>
      <p:ext uri="{BB962C8B-B14F-4D97-AF65-F5344CB8AC3E}">
        <p14:creationId xmlns:p14="http://schemas.microsoft.com/office/powerpoint/2010/main" val="3852474045"/>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 xmlns:a16="http://schemas.microsoft.com/office/drawing/2014/main" id="{B5E5335D-2EED-82AF-3A59-FAE8BB94EAE1}"/>
              </a:ext>
            </a:extLst>
          </p:cNvPr>
          <p:cNvGraphicFramePr>
            <a:graphicFrameLocks noGrp="1"/>
          </p:cNvGraphicFramePr>
          <p:nvPr>
            <p:extLst>
              <p:ext uri="{D42A27DB-BD31-4B8C-83A1-F6EECF244321}">
                <p14:modId xmlns:p14="http://schemas.microsoft.com/office/powerpoint/2010/main" val="3317319326"/>
              </p:ext>
            </p:extLst>
          </p:nvPr>
        </p:nvGraphicFramePr>
        <p:xfrm>
          <a:off x="455209" y="670560"/>
          <a:ext cx="11662727" cy="6187440"/>
        </p:xfrm>
        <a:graphic>
          <a:graphicData uri="http://schemas.openxmlformats.org/drawingml/2006/table">
            <a:tbl>
              <a:tblPr firstRow="1" bandRow="1"/>
              <a:tblGrid>
                <a:gridCol w="11662727">
                  <a:extLst>
                    <a:ext uri="{9D8B030D-6E8A-4147-A177-3AD203B41FA5}">
                      <a16:colId xmlns="" xmlns:a16="http://schemas.microsoft.com/office/drawing/2014/main" val="3655493598"/>
                    </a:ext>
                  </a:extLst>
                </a:gridCol>
              </a:tblGrid>
              <a:tr h="3789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600"/>
                        </a:spcBef>
                        <a:spcAft>
                          <a:spcPts val="600"/>
                        </a:spcAft>
                        <a:buClrTx/>
                        <a:buSzTx/>
                        <a:buFont typeface="Wingdings" panose="05000000000000000000" pitchFamily="2" charset="2"/>
                        <a:buChar char="v"/>
                        <a:tabLst/>
                        <a:defRPr/>
                      </a:pPr>
                      <a:r>
                        <a:rPr lang="en-US" sz="2200" b="0" kern="1200" spc="-10">
                          <a:solidFill>
                            <a:schemeClr val="tx1"/>
                          </a:solidFill>
                          <a:effectLst/>
                          <a:latin typeface="Arial" panose="020B0604020202020204" pitchFamily="34" charset="0"/>
                          <a:ea typeface="+mn-ea"/>
                          <a:cs typeface="+mn-cs"/>
                        </a:rPr>
                        <a:t> Kết quả thu hút đầu tư năm 2024 như sau: </a:t>
                      </a:r>
                      <a:r>
                        <a:rPr lang="vi-VN" sz="2200" b="0" kern="1200" spc="-10">
                          <a:solidFill>
                            <a:schemeClr val="tx1"/>
                          </a:solidFill>
                          <a:effectLst/>
                          <a:latin typeface="Arial" panose="020B0604020202020204" pitchFamily="34" charset="0"/>
                          <a:ea typeface="+mn-ea"/>
                          <a:cs typeface="+mn-cs"/>
                        </a:rPr>
                        <a:t>Lũy kế 9 tháng đầu năm, toàn tỉnh thu hút được 41 dự án với tổng vốn đăng ký đầu tư là 7.078,8 tỷ đồng. Trong đó có 14 dự án trong Khu Kinh tế Nhơn Hội và các Khu Công nghiệp với tổng vốn đăng ký đầu tư là 3.032,3 tỷ đồng; có 27 dự án nằm ngoài Khu Kinh tế Nhơn Hội và các Khu Công nghiệp với tổng vốn đăng ký đầu tư là 4.046,5 tỷ đồng.</a:t>
                      </a:r>
                    </a:p>
                    <a:p>
                      <a:pPr marL="171450" marR="0" lvl="0" indent="-171450" algn="just" defTabSz="1219170" rtl="0" eaLnBrk="1" fontAlgn="auto" latinLnBrk="0" hangingPunct="1">
                        <a:lnSpc>
                          <a:spcPct val="100000"/>
                        </a:lnSpc>
                        <a:spcBef>
                          <a:spcPts val="600"/>
                        </a:spcBef>
                        <a:spcAft>
                          <a:spcPts val="600"/>
                        </a:spcAft>
                        <a:buClrTx/>
                        <a:buSzTx/>
                        <a:buFont typeface="Wingdings" panose="05000000000000000000" pitchFamily="2" charset="2"/>
                        <a:buChar char="v"/>
                        <a:tabLst/>
                        <a:defRPr/>
                      </a:pPr>
                      <a:r>
                        <a:rPr lang="vi-VN" sz="2200" b="0" kern="1200" spc="-10">
                          <a:solidFill>
                            <a:schemeClr val="tx1"/>
                          </a:solidFill>
                          <a:effectLst/>
                          <a:latin typeface="Arial" panose="020B0604020202020204" pitchFamily="34" charset="0"/>
                          <a:ea typeface="+mn-ea"/>
                          <a:cs typeface="+mn-cs"/>
                        </a:rPr>
                        <a:t> Trong 41 dự án thu hút được trong năm 2024, có 01 dự án Đầu tư trực tiếp nước ngoài (FDI) là </a:t>
                      </a:r>
                      <a:r>
                        <a:rPr lang="en-US" sz="2200" b="0" kern="1200" spc="-10">
                          <a:solidFill>
                            <a:schemeClr val="tx1"/>
                          </a:solidFill>
                          <a:effectLst/>
                          <a:latin typeface="Arial" panose="020B0604020202020204" pitchFamily="34" charset="0"/>
                          <a:ea typeface="+mn-ea"/>
                          <a:cs typeface="+mn-cs"/>
                        </a:rPr>
                        <a:t>dự án nhà máy sản xuất cà phê hòa tan sấy lạnh của Tập đoàn Future Enterprises Pte. Ltd của Singapore; dự án có tổng mức đầu tư hơn 2.000 tỉ đồng, tương đương hơn 80 triệu USD.</a:t>
                      </a:r>
                      <a:endParaRPr lang="en-US" sz="2200" b="0" kern="1200" spc="-10">
                        <a:solidFill>
                          <a:schemeClr val="tx1"/>
                        </a:solidFill>
                        <a:effectLst/>
                        <a:latin typeface="Arial" panose="020B0604020202020204" pitchFamily="34" charset="0"/>
                        <a:ea typeface="Times New Roman" panose="02020603050405020304" pitchFamily="18" charset="0"/>
                        <a:cs typeface="+mn-cs"/>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169022959"/>
                  </a:ext>
                </a:extLst>
              </a:tr>
              <a:tr h="3294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342900" marR="0" lvl="0" indent="-342900" algn="l" defTabSz="914400" rtl="0" eaLnBrk="1" fontAlgn="auto" latinLnBrk="0" hangingPunct="1">
                        <a:lnSpc>
                          <a:spcPct val="100000"/>
                        </a:lnSpc>
                        <a:spcBef>
                          <a:spcPts val="600"/>
                        </a:spcBef>
                        <a:spcAft>
                          <a:spcPts val="0"/>
                        </a:spcAft>
                        <a:buClrTx/>
                        <a:buSzTx/>
                        <a:buFont typeface="Wingdings" panose="05000000000000000000" pitchFamily="2" charset="2"/>
                        <a:buChar char="v"/>
                        <a:tabLst/>
                        <a:defRPr/>
                      </a:pPr>
                      <a:r>
                        <a:rPr lang="en-US" sz="2200" b="0" kern="1200" spc="-10">
                          <a:solidFill>
                            <a:schemeClr val="tx1"/>
                          </a:solidFill>
                          <a:effectLst/>
                          <a:latin typeface="Arial" panose="020B0604020202020204" pitchFamily="34" charset="0"/>
                          <a:ea typeface="+mn-ea"/>
                          <a:cs typeface="+mn-cs"/>
                        </a:rPr>
                        <a:t>Một số địa phương thực hiện tốt công tác thu hút đầu tư trong 9 tháng đầu năm là thị xã Hoài Nhơn với 07 dự án (70% kế hoạch năm); huyện Tây Sơn với 07 dự án (70% kế hoạch năm), huyện Tuy Phước với 03 dự án (60% kế hoạch năm),...</a:t>
                      </a:r>
                    </a:p>
                    <a:p>
                      <a:pPr marL="342900" marR="0" lvl="0" indent="-342900" algn="l" defTabSz="914400" rtl="0" eaLnBrk="1" fontAlgn="auto" latinLnBrk="0" hangingPunct="1">
                        <a:lnSpc>
                          <a:spcPct val="100000"/>
                        </a:lnSpc>
                        <a:spcBef>
                          <a:spcPts val="600"/>
                        </a:spcBef>
                        <a:spcAft>
                          <a:spcPts val="0"/>
                        </a:spcAft>
                        <a:buClrTx/>
                        <a:buSzTx/>
                        <a:buFont typeface="Wingdings" panose="05000000000000000000" pitchFamily="2" charset="2"/>
                        <a:buChar char="v"/>
                        <a:tabLst/>
                        <a:defRPr/>
                      </a:pPr>
                      <a:r>
                        <a:rPr lang="en-US" sz="2200" b="0" kern="1200" spc="-10">
                          <a:solidFill>
                            <a:schemeClr val="tx1"/>
                          </a:solidFill>
                          <a:effectLst/>
                          <a:latin typeface="Arial" panose="020B0604020202020204" pitchFamily="34" charset="0"/>
                          <a:ea typeface="+mn-ea"/>
                          <a:cs typeface="+mn-cs"/>
                        </a:rPr>
                        <a:t>Một số địa phương đã thu hút được một số dự án đầu tư nhưng đạt tỷ lệ dưới 60% như: thị xã An Nhơn (57%); An Lão (50%); Vân Canh (20%); Phù Cát (14,3%); thành phố Quy Nhơn (14,3%); Phù Mỹ (12,5%)</a:t>
                      </a:r>
                    </a:p>
                    <a:p>
                      <a:pPr marL="342900" marR="0" lvl="0" indent="-342900" algn="l" defTabSz="914400" rtl="0" eaLnBrk="1" fontAlgn="auto" latinLnBrk="0" hangingPunct="1">
                        <a:lnSpc>
                          <a:spcPct val="100000"/>
                        </a:lnSpc>
                        <a:spcBef>
                          <a:spcPts val="600"/>
                        </a:spcBef>
                        <a:spcAft>
                          <a:spcPts val="0"/>
                        </a:spcAft>
                        <a:buClrTx/>
                        <a:buSzTx/>
                        <a:buFont typeface="Wingdings" panose="05000000000000000000" pitchFamily="2" charset="2"/>
                        <a:buChar char="v"/>
                        <a:tabLst/>
                        <a:defRPr/>
                      </a:pPr>
                      <a:r>
                        <a:rPr lang="en-US" sz="2200" kern="1200">
                          <a:solidFill>
                            <a:schemeClr val="dk1"/>
                          </a:solidFill>
                          <a:latin typeface="Arial" panose="020B0604020202020204" pitchFamily="34" charset="0"/>
                          <a:ea typeface="+mn-ea"/>
                          <a:cs typeface="Arial" panose="020B0604020202020204" pitchFamily="34" charset="0"/>
                        </a:rPr>
                        <a:t>Cần lưu ý có 02 địa phương l</a:t>
                      </a:r>
                      <a:r>
                        <a:rPr lang="vi-VN" sz="2200" kern="1200">
                          <a:solidFill>
                            <a:schemeClr val="dk1"/>
                          </a:solidFill>
                          <a:latin typeface="Arial" panose="020B0604020202020204" pitchFamily="34" charset="0"/>
                          <a:ea typeface="+mn-ea"/>
                          <a:cs typeface="Arial" panose="020B0604020202020204" pitchFamily="34" charset="0"/>
                        </a:rPr>
                        <a:t>à </a:t>
                      </a:r>
                      <a:r>
                        <a:rPr lang="de-DE" sz="2200" kern="1200">
                          <a:solidFill>
                            <a:schemeClr val="dk1"/>
                          </a:solidFill>
                          <a:latin typeface="Arial" panose="020B0604020202020204" pitchFamily="34" charset="0"/>
                          <a:ea typeface="+mn-ea"/>
                          <a:cs typeface="Arial" panose="020B0604020202020204" pitchFamily="34" charset="0"/>
                        </a:rPr>
                        <a:t>huyện Hoài Ân và huyện Vĩnh Thạnh vẫn chưa thu hút được dự án nào trong 9 tháng đầu năm 2024</a:t>
                      </a:r>
                      <a:r>
                        <a:rPr lang="de-DE" sz="2200">
                          <a:latin typeface="Arial" panose="020B0604020202020204" pitchFamily="34" charset="0"/>
                          <a:cs typeface="Arial" panose="020B0604020202020204" pitchFamily="34" charset="0"/>
                        </a:rPr>
                        <a:t>.</a:t>
                      </a:r>
                      <a:endParaRPr lang="en-US" sz="220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917250950"/>
                  </a:ext>
                </a:extLst>
              </a:tr>
            </a:tbl>
          </a:graphicData>
        </a:graphic>
      </p:graphicFrame>
      <p:sp>
        <p:nvSpPr>
          <p:cNvPr id="2" name="Rectangle 1">
            <a:extLst>
              <a:ext uri="{FF2B5EF4-FFF2-40B4-BE49-F238E27FC236}">
                <a16:creationId xmlns="" xmlns:a16="http://schemas.microsoft.com/office/drawing/2014/main" id="{E3F2BF9A-C482-E244-621B-6DF71CDC208B}"/>
              </a:ext>
            </a:extLst>
          </p:cNvPr>
          <p:cNvSpPr/>
          <p:nvPr/>
        </p:nvSpPr>
        <p:spPr>
          <a:xfrm>
            <a:off x="1318416" y="147340"/>
            <a:ext cx="3383619" cy="523220"/>
          </a:xfrm>
          <a:prstGeom prst="rect">
            <a:avLst/>
          </a:prstGeom>
        </p:spPr>
        <p:txBody>
          <a:bodyPr wrap="none">
            <a:spAutoFit/>
          </a:bodyPr>
          <a:lstStyle/>
          <a:p>
            <a:pPr marL="12700" defTabSz="914400">
              <a:spcBef>
                <a:spcPts val="300"/>
              </a:spcBef>
              <a:defRPr/>
            </a:pPr>
            <a:r>
              <a:rPr lang="en-US" sz="2800" b="1" spc="-20">
                <a:solidFill>
                  <a:srgbClr val="100717"/>
                </a:solidFill>
                <a:latin typeface="Arial" panose="020B0604020202020204" pitchFamily="34" charset="0"/>
                <a:cs typeface="Arial" panose="020B0604020202020204" pitchFamily="34" charset="0"/>
              </a:rPr>
              <a:t>5.1. Thu hút đầu tư</a:t>
            </a:r>
          </a:p>
        </p:txBody>
      </p:sp>
    </p:spTree>
    <p:extLst>
      <p:ext uri="{BB962C8B-B14F-4D97-AF65-F5344CB8AC3E}">
        <p14:creationId xmlns:p14="http://schemas.microsoft.com/office/powerpoint/2010/main" val="605900043"/>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60E0FB05-B195-29C4-2F5D-E896CC5E4383}"/>
            </a:ext>
          </a:extLst>
        </p:cNvPr>
        <p:cNvGrpSpPr/>
        <p:nvPr/>
      </p:nvGrpSpPr>
      <p:grpSpPr>
        <a:xfrm>
          <a:off x="0" y="0"/>
          <a:ext cx="0" cy="0"/>
          <a:chOff x="0" y="0"/>
          <a:chExt cx="0" cy="0"/>
        </a:xfrm>
      </p:grpSpPr>
      <p:sp>
        <p:nvSpPr>
          <p:cNvPr id="2" name="Rectangle 1">
            <a:extLst>
              <a:ext uri="{FF2B5EF4-FFF2-40B4-BE49-F238E27FC236}">
                <a16:creationId xmlns="" xmlns:a16="http://schemas.microsoft.com/office/drawing/2014/main" id="{C807BF7A-9982-6031-B760-FE1EECDE3F3E}"/>
              </a:ext>
            </a:extLst>
          </p:cNvPr>
          <p:cNvSpPr/>
          <p:nvPr/>
        </p:nvSpPr>
        <p:spPr>
          <a:xfrm>
            <a:off x="1149525" y="92681"/>
            <a:ext cx="4068743" cy="992579"/>
          </a:xfrm>
          <a:prstGeom prst="rect">
            <a:avLst/>
          </a:prstGeom>
        </p:spPr>
        <p:txBody>
          <a:bodyPr wrap="none">
            <a:spAutoFit/>
          </a:bodyPr>
          <a:lstStyle/>
          <a:p>
            <a:pPr marL="12700">
              <a:spcBef>
                <a:spcPts val="300"/>
              </a:spcBef>
              <a:defRPr/>
            </a:pPr>
            <a:r>
              <a:rPr lang="en-US" sz="2800" b="1" spc="-20">
                <a:solidFill>
                  <a:srgbClr val="100717"/>
                </a:solidFill>
                <a:latin typeface="Arial" panose="020B0604020202020204" pitchFamily="34" charset="0"/>
                <a:cs typeface="Arial" panose="020B0604020202020204" pitchFamily="34" charset="0"/>
              </a:rPr>
              <a:t>5.1. Thu hút đầu tư (tt):</a:t>
            </a:r>
            <a:endParaRPr lang="vi-VN" sz="2800" b="0" kern="1200" spc="-10">
              <a:solidFill>
                <a:schemeClr val="tx1"/>
              </a:solidFill>
              <a:effectLst/>
              <a:latin typeface="Arial" panose="020B0604020202020204" pitchFamily="34" charset="0"/>
              <a:ea typeface="+mn-ea"/>
              <a:cs typeface="+mn-cs"/>
            </a:endParaRPr>
          </a:p>
          <a:p>
            <a:pPr marL="12700" defTabSz="914400">
              <a:spcBef>
                <a:spcPts val="300"/>
              </a:spcBef>
              <a:defRPr/>
            </a:pPr>
            <a:endParaRPr lang="en-US" sz="2800" b="1" spc="-20">
              <a:solidFill>
                <a:srgbClr val="100717"/>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 xmlns:a16="http://schemas.microsoft.com/office/drawing/2014/main" id="{D8CB0F1B-2614-C2EE-D3F5-00585F836EA0}"/>
              </a:ext>
            </a:extLst>
          </p:cNvPr>
          <p:cNvPicPr>
            <a:picLocks noChangeAspect="1"/>
          </p:cNvPicPr>
          <p:nvPr/>
        </p:nvPicPr>
        <p:blipFill>
          <a:blip r:embed="rId2"/>
          <a:stretch>
            <a:fillRect/>
          </a:stretch>
        </p:blipFill>
        <p:spPr>
          <a:xfrm>
            <a:off x="1721796" y="675286"/>
            <a:ext cx="8229599" cy="5974237"/>
          </a:xfrm>
          <a:prstGeom prst="rect">
            <a:avLst/>
          </a:prstGeom>
        </p:spPr>
      </p:pic>
    </p:spTree>
    <p:extLst>
      <p:ext uri="{BB962C8B-B14F-4D97-AF65-F5344CB8AC3E}">
        <p14:creationId xmlns:p14="http://schemas.microsoft.com/office/powerpoint/2010/main" val="3079431253"/>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60E0FB05-B195-29C4-2F5D-E896CC5E4383}"/>
            </a:ext>
          </a:extLst>
        </p:cNvPr>
        <p:cNvGrpSpPr/>
        <p:nvPr/>
      </p:nvGrpSpPr>
      <p:grpSpPr>
        <a:xfrm>
          <a:off x="0" y="0"/>
          <a:ext cx="0" cy="0"/>
          <a:chOff x="0" y="0"/>
          <a:chExt cx="0" cy="0"/>
        </a:xfrm>
      </p:grpSpPr>
      <p:sp>
        <p:nvSpPr>
          <p:cNvPr id="2" name="Rectangle 1">
            <a:extLst>
              <a:ext uri="{FF2B5EF4-FFF2-40B4-BE49-F238E27FC236}">
                <a16:creationId xmlns="" xmlns:a16="http://schemas.microsoft.com/office/drawing/2014/main" id="{C807BF7A-9982-6031-B760-FE1EECDE3F3E}"/>
              </a:ext>
            </a:extLst>
          </p:cNvPr>
          <p:cNvSpPr/>
          <p:nvPr/>
        </p:nvSpPr>
        <p:spPr>
          <a:xfrm>
            <a:off x="1149525" y="92681"/>
            <a:ext cx="4068743" cy="992579"/>
          </a:xfrm>
          <a:prstGeom prst="rect">
            <a:avLst/>
          </a:prstGeom>
        </p:spPr>
        <p:txBody>
          <a:bodyPr wrap="none">
            <a:spAutoFit/>
          </a:bodyPr>
          <a:lstStyle/>
          <a:p>
            <a:pPr marL="12700">
              <a:spcBef>
                <a:spcPts val="300"/>
              </a:spcBef>
              <a:defRPr/>
            </a:pPr>
            <a:r>
              <a:rPr lang="en-US" sz="2800" b="1" spc="-20">
                <a:solidFill>
                  <a:srgbClr val="100717"/>
                </a:solidFill>
                <a:latin typeface="Arial" panose="020B0604020202020204" pitchFamily="34" charset="0"/>
                <a:cs typeface="Arial" panose="020B0604020202020204" pitchFamily="34" charset="0"/>
              </a:rPr>
              <a:t>5.1. Thu hút đầu tư (tt):</a:t>
            </a:r>
            <a:endParaRPr lang="vi-VN" sz="2800" b="0" kern="1200" spc="-10">
              <a:solidFill>
                <a:schemeClr val="tx1"/>
              </a:solidFill>
              <a:effectLst/>
              <a:latin typeface="Arial" panose="020B0604020202020204" pitchFamily="34" charset="0"/>
              <a:ea typeface="+mn-ea"/>
              <a:cs typeface="+mn-cs"/>
            </a:endParaRPr>
          </a:p>
          <a:p>
            <a:pPr marL="12700" defTabSz="914400">
              <a:spcBef>
                <a:spcPts val="300"/>
              </a:spcBef>
              <a:defRPr/>
            </a:pPr>
            <a:endParaRPr lang="en-US" sz="2800" b="1" spc="-20">
              <a:solidFill>
                <a:srgbClr val="100717"/>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 xmlns:a16="http://schemas.microsoft.com/office/drawing/2014/main" id="{1FD3C765-5271-0323-D677-46423B93FECE}"/>
              </a:ext>
            </a:extLst>
          </p:cNvPr>
          <p:cNvPicPr>
            <a:picLocks noChangeAspect="1"/>
          </p:cNvPicPr>
          <p:nvPr/>
        </p:nvPicPr>
        <p:blipFill>
          <a:blip r:embed="rId2"/>
          <a:stretch>
            <a:fillRect/>
          </a:stretch>
        </p:blipFill>
        <p:spPr>
          <a:xfrm>
            <a:off x="1401645" y="1003817"/>
            <a:ext cx="9326174" cy="612116"/>
          </a:xfrm>
          <a:prstGeom prst="rect">
            <a:avLst/>
          </a:prstGeom>
        </p:spPr>
      </p:pic>
      <p:pic>
        <p:nvPicPr>
          <p:cNvPr id="18" name="Picture 17">
            <a:extLst>
              <a:ext uri="{FF2B5EF4-FFF2-40B4-BE49-F238E27FC236}">
                <a16:creationId xmlns="" xmlns:a16="http://schemas.microsoft.com/office/drawing/2014/main" id="{A7EDFCF4-8BA5-F081-2B73-D56F30C197E4}"/>
              </a:ext>
            </a:extLst>
          </p:cNvPr>
          <p:cNvPicPr>
            <a:picLocks noChangeAspect="1"/>
          </p:cNvPicPr>
          <p:nvPr/>
        </p:nvPicPr>
        <p:blipFill>
          <a:blip r:embed="rId3"/>
          <a:stretch>
            <a:fillRect/>
          </a:stretch>
        </p:blipFill>
        <p:spPr>
          <a:xfrm>
            <a:off x="1370377" y="5233653"/>
            <a:ext cx="9388710" cy="1193451"/>
          </a:xfrm>
          <a:prstGeom prst="rect">
            <a:avLst/>
          </a:prstGeom>
        </p:spPr>
      </p:pic>
      <p:pic>
        <p:nvPicPr>
          <p:cNvPr id="6" name="Picture 5">
            <a:extLst>
              <a:ext uri="{FF2B5EF4-FFF2-40B4-BE49-F238E27FC236}">
                <a16:creationId xmlns="" xmlns:a16="http://schemas.microsoft.com/office/drawing/2014/main" id="{9DB47FD4-37CC-A331-73D1-1A030D6343B7}"/>
              </a:ext>
            </a:extLst>
          </p:cNvPr>
          <p:cNvPicPr>
            <a:picLocks noChangeAspect="1"/>
          </p:cNvPicPr>
          <p:nvPr/>
        </p:nvPicPr>
        <p:blipFill>
          <a:blip r:embed="rId4"/>
          <a:stretch>
            <a:fillRect/>
          </a:stretch>
        </p:blipFill>
        <p:spPr>
          <a:xfrm>
            <a:off x="1432913" y="1577021"/>
            <a:ext cx="9326174" cy="3780831"/>
          </a:xfrm>
          <a:prstGeom prst="rect">
            <a:avLst/>
          </a:prstGeom>
        </p:spPr>
      </p:pic>
    </p:spTree>
    <p:extLst>
      <p:ext uri="{BB962C8B-B14F-4D97-AF65-F5344CB8AC3E}">
        <p14:creationId xmlns:p14="http://schemas.microsoft.com/office/powerpoint/2010/main" val="563715969"/>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 xmlns:a16="http://schemas.microsoft.com/office/drawing/2014/main" id="{6FAC93A3-CC52-7E25-D621-8AF9041E90C3}"/>
              </a:ext>
            </a:extLst>
          </p:cNvPr>
          <p:cNvGrpSpPr>
            <a:grpSpLocks/>
          </p:cNvGrpSpPr>
          <p:nvPr/>
        </p:nvGrpSpPr>
        <p:grpSpPr>
          <a:xfrm>
            <a:off x="6938749" y="1343110"/>
            <a:ext cx="2576082" cy="1683379"/>
            <a:chOff x="3724249" y="3747130"/>
            <a:chExt cx="1932061" cy="1167660"/>
          </a:xfrm>
        </p:grpSpPr>
        <p:sp>
          <p:nvSpPr>
            <p:cNvPr id="18" name="Rectangle: Rounded Corners 17">
              <a:extLst>
                <a:ext uri="{FF2B5EF4-FFF2-40B4-BE49-F238E27FC236}">
                  <a16:creationId xmlns="" xmlns:a16="http://schemas.microsoft.com/office/drawing/2014/main" id="{E673C169-3C56-42A3-8AE4-82AC7DD83B78}"/>
                </a:ext>
              </a:extLst>
            </p:cNvPr>
            <p:cNvSpPr>
              <a:spLocks/>
            </p:cNvSpPr>
            <p:nvPr/>
          </p:nvSpPr>
          <p:spPr>
            <a:xfrm>
              <a:off x="3724249" y="3747130"/>
              <a:ext cx="1932061" cy="1167660"/>
            </a:xfrm>
            <a:prstGeom prst="roundRect">
              <a:avLst/>
            </a:prstGeom>
            <a:solidFill>
              <a:schemeClr val="accent3">
                <a:lumMod val="20000"/>
                <a:lumOff val="80000"/>
              </a:schemeClr>
            </a:solidFill>
            <a:ln w="12700">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600" dirty="0">
                <a:solidFill>
                  <a:schemeClr val="tx1"/>
                </a:solidFill>
                <a:ea typeface="Roboto"/>
                <a:cs typeface="Roboto"/>
                <a:sym typeface="Roboto"/>
              </a:endParaRPr>
            </a:p>
          </p:txBody>
        </p:sp>
        <p:sp>
          <p:nvSpPr>
            <p:cNvPr id="23" name="TextBox 22">
              <a:extLst>
                <a:ext uri="{FF2B5EF4-FFF2-40B4-BE49-F238E27FC236}">
                  <a16:creationId xmlns="" xmlns:a16="http://schemas.microsoft.com/office/drawing/2014/main" id="{9B99CA6F-60A4-1539-0412-8BA71C01EAF3}"/>
                </a:ext>
              </a:extLst>
            </p:cNvPr>
            <p:cNvSpPr txBox="1">
              <a:spLocks/>
            </p:cNvSpPr>
            <p:nvPr/>
          </p:nvSpPr>
          <p:spPr>
            <a:xfrm>
              <a:off x="3954330" y="3876701"/>
              <a:ext cx="1406058" cy="405624"/>
            </a:xfrm>
            <a:prstGeom prst="rect">
              <a:avLst/>
            </a:prstGeom>
            <a:noFill/>
          </p:spPr>
          <p:txBody>
            <a:bodyPr wrap="none" rtlCol="0">
              <a:spAutoFit/>
            </a:bodyPr>
            <a:lstStyle/>
            <a:p>
              <a:r>
                <a:rPr lang="vi-VN" sz="1600" b="1" spc="-31">
                  <a:ea typeface="Roboto"/>
                  <a:cs typeface="Roboto"/>
                  <a:sym typeface="Roboto"/>
                </a:rPr>
                <a:t>Tổng vốn đăng ký</a:t>
              </a:r>
              <a:endParaRPr lang="en-US" sz="1600" b="1" spc="-31" dirty="0">
                <a:ea typeface="Roboto"/>
                <a:cs typeface="Roboto"/>
                <a:sym typeface="Roboto"/>
              </a:endParaRPr>
            </a:p>
            <a:p>
              <a:endParaRPr lang="en-US" sz="1600" dirty="0"/>
            </a:p>
          </p:txBody>
        </p:sp>
        <p:sp>
          <p:nvSpPr>
            <p:cNvPr id="27" name="TextBox 26">
              <a:extLst>
                <a:ext uri="{FF2B5EF4-FFF2-40B4-BE49-F238E27FC236}">
                  <a16:creationId xmlns="" xmlns:a16="http://schemas.microsoft.com/office/drawing/2014/main" id="{8D0CB480-EC39-4DC1-0353-768C8526261D}"/>
                </a:ext>
              </a:extLst>
            </p:cNvPr>
            <p:cNvSpPr txBox="1">
              <a:spLocks/>
            </p:cNvSpPr>
            <p:nvPr/>
          </p:nvSpPr>
          <p:spPr>
            <a:xfrm>
              <a:off x="3805911" y="4090606"/>
              <a:ext cx="1656944" cy="405624"/>
            </a:xfrm>
            <a:prstGeom prst="rect">
              <a:avLst/>
            </a:prstGeom>
            <a:noFill/>
          </p:spPr>
          <p:txBody>
            <a:bodyPr wrap="none" rtlCol="0">
              <a:spAutoFit/>
            </a:bodyPr>
            <a:lstStyle/>
            <a:p>
              <a:r>
                <a:rPr lang="en-US" sz="2800" b="1">
                  <a:solidFill>
                    <a:srgbClr val="C00000"/>
                  </a:solidFill>
                  <a:latin typeface="Arial" panose="020B0604020202020204" pitchFamily="34" charset="0"/>
                  <a:ea typeface="Roboto"/>
                  <a:cs typeface="Arial" panose="020B0604020202020204" pitchFamily="34" charset="0"/>
                  <a:sym typeface="Wingdings 3" panose="05040102010807070707" pitchFamily="18" charset="2"/>
                </a:rPr>
                <a:t>7.713</a:t>
              </a:r>
              <a:r>
                <a:rPr lang="en" sz="3200" b="1">
                  <a:solidFill>
                    <a:schemeClr val="accent6">
                      <a:lumMod val="50000"/>
                    </a:schemeClr>
                  </a:solidFill>
                  <a:latin typeface="Arial" panose="020B0604020202020204" pitchFamily="34" charset="0"/>
                  <a:ea typeface="Roboto"/>
                  <a:cs typeface="Arial" panose="020B0604020202020204" pitchFamily="34" charset="0"/>
                  <a:sym typeface="Wingdings 3" panose="05040102010807070707" pitchFamily="18" charset="2"/>
                </a:rPr>
                <a:t> </a:t>
              </a:r>
              <a:r>
                <a:rPr lang="en" sz="2400" dirty="0">
                  <a:solidFill>
                    <a:schemeClr val="accent4">
                      <a:lumMod val="75000"/>
                    </a:schemeClr>
                  </a:solidFill>
                  <a:latin typeface="Arial" panose="020B0604020202020204" pitchFamily="34" charset="0"/>
                  <a:ea typeface="Roboto"/>
                  <a:cs typeface="Arial" panose="020B0604020202020204" pitchFamily="34" charset="0"/>
                  <a:sym typeface="Wingdings 3" panose="05040102010807070707" pitchFamily="18" charset="2"/>
                </a:rPr>
                <a:t>tỷ đồng</a:t>
              </a:r>
              <a:endParaRPr lang="en-US" sz="1467" dirty="0">
                <a:solidFill>
                  <a:schemeClr val="accent4">
                    <a:lumMod val="75000"/>
                  </a:schemeClr>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 xmlns:a16="http://schemas.microsoft.com/office/drawing/2014/main" id="{8DD5A653-6B03-584A-539A-C531FCC0C782}"/>
                </a:ext>
              </a:extLst>
            </p:cNvPr>
            <p:cNvSpPr txBox="1">
              <a:spLocks/>
            </p:cNvSpPr>
            <p:nvPr/>
          </p:nvSpPr>
          <p:spPr>
            <a:xfrm>
              <a:off x="3987466" y="4464660"/>
              <a:ext cx="1257844" cy="362927"/>
            </a:xfrm>
            <a:prstGeom prst="rect">
              <a:avLst/>
            </a:prstGeom>
            <a:noFill/>
          </p:spPr>
          <p:txBody>
            <a:bodyPr wrap="none" rtlCol="0">
              <a:spAutoFit/>
            </a:bodyPr>
            <a:lstStyle/>
            <a:p>
              <a:r>
                <a:rPr lang="en-US" sz="2800" b="1">
                  <a:solidFill>
                    <a:schemeClr val="accent6">
                      <a:lumMod val="50000"/>
                    </a:schemeClr>
                  </a:solidFill>
                  <a:ea typeface="Roboto" panose="02000000000000000000" pitchFamily="2" charset="0"/>
                  <a:cs typeface="Fira Sans Extra Condensed"/>
                  <a:sym typeface="Wingdings 3" panose="05040102010807070707" pitchFamily="18" charset="2"/>
                </a:rPr>
                <a:t>Tăng 2,3</a:t>
              </a:r>
              <a:r>
                <a:rPr lang="en" sz="2800" b="1">
                  <a:solidFill>
                    <a:schemeClr val="accent6">
                      <a:lumMod val="50000"/>
                    </a:schemeClr>
                  </a:solidFill>
                  <a:ea typeface="Roboto" panose="02000000000000000000" pitchFamily="2" charset="0"/>
                  <a:cs typeface="Fira Sans Extra Condensed"/>
                  <a:sym typeface="Wingdings 3" panose="05040102010807070707" pitchFamily="18" charset="2"/>
                </a:rPr>
                <a:t>%</a:t>
              </a:r>
              <a:endParaRPr lang="en-US" sz="2800" b="1" dirty="0">
                <a:solidFill>
                  <a:schemeClr val="accent6">
                    <a:lumMod val="50000"/>
                  </a:schemeClr>
                </a:solidFill>
              </a:endParaRPr>
            </a:p>
          </p:txBody>
        </p:sp>
      </p:grpSp>
      <p:grpSp>
        <p:nvGrpSpPr>
          <p:cNvPr id="16" name="Group 15">
            <a:extLst>
              <a:ext uri="{FF2B5EF4-FFF2-40B4-BE49-F238E27FC236}">
                <a16:creationId xmlns="" xmlns:a16="http://schemas.microsoft.com/office/drawing/2014/main" id="{2A2B04AE-86A0-AF97-8E7B-7F49808F4821}"/>
              </a:ext>
            </a:extLst>
          </p:cNvPr>
          <p:cNvGrpSpPr>
            <a:grpSpLocks/>
          </p:cNvGrpSpPr>
          <p:nvPr/>
        </p:nvGrpSpPr>
        <p:grpSpPr>
          <a:xfrm>
            <a:off x="2631252" y="1398307"/>
            <a:ext cx="2725529" cy="1655629"/>
            <a:chOff x="1689126" y="3163300"/>
            <a:chExt cx="2044147" cy="1241722"/>
          </a:xfrm>
        </p:grpSpPr>
        <p:sp>
          <p:nvSpPr>
            <p:cNvPr id="17" name="Rectangle: Rounded Corners 16">
              <a:extLst>
                <a:ext uri="{FF2B5EF4-FFF2-40B4-BE49-F238E27FC236}">
                  <a16:creationId xmlns="" xmlns:a16="http://schemas.microsoft.com/office/drawing/2014/main" id="{A8D2D624-BB6D-4108-9EA0-2C505879A899}"/>
                </a:ext>
              </a:extLst>
            </p:cNvPr>
            <p:cNvSpPr>
              <a:spLocks/>
            </p:cNvSpPr>
            <p:nvPr/>
          </p:nvSpPr>
          <p:spPr>
            <a:xfrm>
              <a:off x="1689126" y="3163300"/>
              <a:ext cx="1988453" cy="1241722"/>
            </a:xfrm>
            <a:prstGeom prst="roundRect">
              <a:avLst/>
            </a:prstGeom>
            <a:solidFill>
              <a:schemeClr val="accent3">
                <a:lumMod val="20000"/>
                <a:lumOff val="80000"/>
              </a:schemeClr>
            </a:solidFill>
            <a:ln w="12700">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6600"/>
                  </a:solidFill>
                  <a:ea typeface="Roboto"/>
                  <a:cs typeface="Roboto"/>
                  <a:sym typeface="Roboto"/>
                </a:rPr>
                <a:t> </a:t>
              </a:r>
              <a:endParaRPr lang="en-US" sz="1600" dirty="0">
                <a:solidFill>
                  <a:schemeClr val="tx1"/>
                </a:solidFill>
                <a:ea typeface="Roboto"/>
                <a:cs typeface="Roboto"/>
                <a:sym typeface="Roboto"/>
              </a:endParaRPr>
            </a:p>
          </p:txBody>
        </p:sp>
        <p:sp>
          <p:nvSpPr>
            <p:cNvPr id="20" name="TextBox 19">
              <a:extLst>
                <a:ext uri="{FF2B5EF4-FFF2-40B4-BE49-F238E27FC236}">
                  <a16:creationId xmlns="" xmlns:a16="http://schemas.microsoft.com/office/drawing/2014/main" id="{394D8737-1CA3-C18F-155A-3F82403D4E3B}"/>
                </a:ext>
              </a:extLst>
            </p:cNvPr>
            <p:cNvSpPr txBox="1">
              <a:spLocks/>
            </p:cNvSpPr>
            <p:nvPr/>
          </p:nvSpPr>
          <p:spPr>
            <a:xfrm>
              <a:off x="1825058" y="3493286"/>
              <a:ext cx="1908215" cy="438581"/>
            </a:xfrm>
            <a:prstGeom prst="rect">
              <a:avLst/>
            </a:prstGeom>
            <a:noFill/>
          </p:spPr>
          <p:txBody>
            <a:bodyPr wrap="none" rtlCol="0">
              <a:spAutoFit/>
            </a:bodyPr>
            <a:lstStyle/>
            <a:p>
              <a:r>
                <a:rPr lang="en-US" sz="2800" b="1">
                  <a:solidFill>
                    <a:srgbClr val="C00000"/>
                  </a:solidFill>
                  <a:ea typeface="Roboto"/>
                  <a:cs typeface="Roboto"/>
                  <a:sym typeface="Wingdings 3" panose="05040102010807070707" pitchFamily="18" charset="2"/>
                </a:rPr>
                <a:t>878</a:t>
              </a:r>
              <a:r>
                <a:rPr lang="en" sz="3200" b="1">
                  <a:solidFill>
                    <a:schemeClr val="accent6">
                      <a:lumMod val="50000"/>
                    </a:schemeClr>
                  </a:solidFill>
                  <a:ea typeface="Roboto"/>
                  <a:cs typeface="Roboto"/>
                  <a:sym typeface="Wingdings 3" panose="05040102010807070707" pitchFamily="18" charset="2"/>
                </a:rPr>
                <a:t> </a:t>
              </a:r>
              <a:r>
                <a:rPr lang="en" sz="2400" dirty="0">
                  <a:solidFill>
                    <a:schemeClr val="accent4">
                      <a:lumMod val="75000"/>
                    </a:schemeClr>
                  </a:solidFill>
                  <a:ea typeface="Roboto"/>
                  <a:cs typeface="Roboto"/>
                  <a:sym typeface="Wingdings 3" panose="05040102010807070707" pitchFamily="18" charset="2"/>
                </a:rPr>
                <a:t>doanh nghiệp</a:t>
              </a:r>
              <a:endParaRPr lang="en-US" sz="1467" dirty="0">
                <a:solidFill>
                  <a:schemeClr val="accent4">
                    <a:lumMod val="75000"/>
                  </a:schemeClr>
                </a:solidFill>
              </a:endParaRPr>
            </a:p>
          </p:txBody>
        </p:sp>
        <p:sp>
          <p:nvSpPr>
            <p:cNvPr id="7" name="TextBox 6">
              <a:extLst>
                <a:ext uri="{FF2B5EF4-FFF2-40B4-BE49-F238E27FC236}">
                  <a16:creationId xmlns="" xmlns:a16="http://schemas.microsoft.com/office/drawing/2014/main" id="{9D6372A8-9B94-C236-4A83-70E1DF9D7C7D}"/>
                </a:ext>
              </a:extLst>
            </p:cNvPr>
            <p:cNvSpPr txBox="1">
              <a:spLocks/>
            </p:cNvSpPr>
            <p:nvPr/>
          </p:nvSpPr>
          <p:spPr>
            <a:xfrm>
              <a:off x="1789715" y="3268785"/>
              <a:ext cx="1892009" cy="438581"/>
            </a:xfrm>
            <a:prstGeom prst="rect">
              <a:avLst/>
            </a:prstGeom>
            <a:noFill/>
          </p:spPr>
          <p:txBody>
            <a:bodyPr wrap="none" rtlCol="0">
              <a:spAutoFit/>
            </a:bodyPr>
            <a:lstStyle/>
            <a:p>
              <a:r>
                <a:rPr lang="en-US" sz="1600" b="1" spc="-31">
                  <a:ea typeface="Roboto"/>
                  <a:cs typeface="Roboto"/>
                  <a:sym typeface="Roboto"/>
                </a:rPr>
                <a:t>Doanh nghiệp thành lập </a:t>
              </a:r>
              <a:r>
                <a:rPr lang="en-US" sz="1600" b="1" spc="-31" dirty="0" err="1">
                  <a:ea typeface="Roboto"/>
                  <a:cs typeface="Roboto"/>
                  <a:sym typeface="Roboto"/>
                </a:rPr>
                <a:t>mới</a:t>
              </a:r>
              <a:endParaRPr lang="en-US" sz="1600" b="1" spc="-31" dirty="0">
                <a:ea typeface="Roboto"/>
                <a:cs typeface="Roboto"/>
                <a:sym typeface="Roboto"/>
              </a:endParaRPr>
            </a:p>
            <a:p>
              <a:endParaRPr lang="en-US" sz="1600" dirty="0"/>
            </a:p>
          </p:txBody>
        </p:sp>
        <p:sp>
          <p:nvSpPr>
            <p:cNvPr id="28" name="TextBox 27">
              <a:extLst>
                <a:ext uri="{FF2B5EF4-FFF2-40B4-BE49-F238E27FC236}">
                  <a16:creationId xmlns="" xmlns:a16="http://schemas.microsoft.com/office/drawing/2014/main" id="{0F9FC2CC-E142-6E69-C8D8-33B29DA66359}"/>
                </a:ext>
              </a:extLst>
            </p:cNvPr>
            <p:cNvSpPr txBox="1">
              <a:spLocks/>
            </p:cNvSpPr>
            <p:nvPr/>
          </p:nvSpPr>
          <p:spPr>
            <a:xfrm>
              <a:off x="1941155" y="3897733"/>
              <a:ext cx="1319159" cy="392415"/>
            </a:xfrm>
            <a:prstGeom prst="rect">
              <a:avLst/>
            </a:prstGeom>
            <a:noFill/>
          </p:spPr>
          <p:txBody>
            <a:bodyPr wrap="none" rtlCol="0">
              <a:spAutoFit/>
            </a:bodyPr>
            <a:lstStyle/>
            <a:p>
              <a:r>
                <a:rPr lang="en-US" sz="2800" b="1">
                  <a:solidFill>
                    <a:schemeClr val="accent6">
                      <a:lumMod val="50000"/>
                    </a:schemeClr>
                  </a:solidFill>
                  <a:ea typeface="Roboto" panose="02000000000000000000" pitchFamily="2" charset="0"/>
                  <a:cs typeface="Roboto"/>
                  <a:sym typeface="Wingdings 3" panose="05040102010807070707" pitchFamily="18" charset="2"/>
                </a:rPr>
                <a:t> Tăng 2,7%</a:t>
              </a:r>
              <a:endParaRPr lang="en-US" sz="2800" b="1" dirty="0">
                <a:solidFill>
                  <a:schemeClr val="accent6">
                    <a:lumMod val="50000"/>
                  </a:schemeClr>
                </a:solidFill>
              </a:endParaRPr>
            </a:p>
          </p:txBody>
        </p:sp>
      </p:grpSp>
      <p:grpSp>
        <p:nvGrpSpPr>
          <p:cNvPr id="11" name="Group 10">
            <a:extLst>
              <a:ext uri="{FF2B5EF4-FFF2-40B4-BE49-F238E27FC236}">
                <a16:creationId xmlns="" xmlns:a16="http://schemas.microsoft.com/office/drawing/2014/main" id="{A056682A-FE84-E5E6-AC49-2B648878C1ED}"/>
              </a:ext>
            </a:extLst>
          </p:cNvPr>
          <p:cNvGrpSpPr>
            <a:grpSpLocks/>
          </p:cNvGrpSpPr>
          <p:nvPr/>
        </p:nvGrpSpPr>
        <p:grpSpPr>
          <a:xfrm>
            <a:off x="4981275" y="3333459"/>
            <a:ext cx="2612051" cy="1890294"/>
            <a:chOff x="3724249" y="3747130"/>
            <a:chExt cx="1959038" cy="1167660"/>
          </a:xfrm>
        </p:grpSpPr>
        <p:sp>
          <p:nvSpPr>
            <p:cNvPr id="13" name="Rectangle: Rounded Corners 12">
              <a:extLst>
                <a:ext uri="{FF2B5EF4-FFF2-40B4-BE49-F238E27FC236}">
                  <a16:creationId xmlns="" xmlns:a16="http://schemas.microsoft.com/office/drawing/2014/main" id="{FB5C4770-67EE-8583-040C-598D9C5C9E53}"/>
                </a:ext>
              </a:extLst>
            </p:cNvPr>
            <p:cNvSpPr>
              <a:spLocks/>
            </p:cNvSpPr>
            <p:nvPr/>
          </p:nvSpPr>
          <p:spPr>
            <a:xfrm>
              <a:off x="3724249" y="3747130"/>
              <a:ext cx="1932061" cy="1167660"/>
            </a:xfrm>
            <a:prstGeom prst="roundRect">
              <a:avLst/>
            </a:prstGeom>
            <a:solidFill>
              <a:schemeClr val="accent3">
                <a:lumMod val="20000"/>
                <a:lumOff val="80000"/>
              </a:schemeClr>
            </a:solidFill>
            <a:ln w="12700">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600" dirty="0">
                <a:solidFill>
                  <a:schemeClr val="tx1"/>
                </a:solidFill>
                <a:ea typeface="Roboto"/>
                <a:cs typeface="Roboto"/>
                <a:sym typeface="Roboto"/>
              </a:endParaRPr>
            </a:p>
          </p:txBody>
        </p:sp>
        <p:sp>
          <p:nvSpPr>
            <p:cNvPr id="31" name="TextBox 30">
              <a:extLst>
                <a:ext uri="{FF2B5EF4-FFF2-40B4-BE49-F238E27FC236}">
                  <a16:creationId xmlns="" xmlns:a16="http://schemas.microsoft.com/office/drawing/2014/main" id="{F63E7A46-F560-1E4C-2CD4-65FEB0E1A690}"/>
                </a:ext>
              </a:extLst>
            </p:cNvPr>
            <p:cNvSpPr txBox="1">
              <a:spLocks/>
            </p:cNvSpPr>
            <p:nvPr/>
          </p:nvSpPr>
          <p:spPr>
            <a:xfrm>
              <a:off x="3764396" y="3966243"/>
              <a:ext cx="1918891" cy="426973"/>
            </a:xfrm>
            <a:prstGeom prst="rect">
              <a:avLst/>
            </a:prstGeom>
            <a:noFill/>
          </p:spPr>
          <p:txBody>
            <a:bodyPr wrap="none" rtlCol="0">
              <a:spAutoFit/>
            </a:bodyPr>
            <a:lstStyle/>
            <a:p>
              <a:r>
                <a:rPr lang="vi-VN" b="1" spc="-31">
                  <a:ea typeface="Roboto"/>
                  <a:cs typeface="Roboto"/>
                  <a:sym typeface="Roboto"/>
                </a:rPr>
                <a:t>Tạm ngừng hoạt động</a:t>
              </a:r>
              <a:endParaRPr lang="en-US" b="1" spc="-31" dirty="0">
                <a:ea typeface="Roboto"/>
                <a:cs typeface="Roboto"/>
                <a:sym typeface="Roboto"/>
              </a:endParaRPr>
            </a:p>
            <a:p>
              <a:endParaRPr lang="en-US" sz="1600" dirty="0"/>
            </a:p>
          </p:txBody>
        </p:sp>
        <p:sp>
          <p:nvSpPr>
            <p:cNvPr id="37" name="TextBox 36">
              <a:extLst>
                <a:ext uri="{FF2B5EF4-FFF2-40B4-BE49-F238E27FC236}">
                  <a16:creationId xmlns="" xmlns:a16="http://schemas.microsoft.com/office/drawing/2014/main" id="{A633A4AB-4B54-9DFF-1D3F-EE9B0A4D52DA}"/>
                </a:ext>
              </a:extLst>
            </p:cNvPr>
            <p:cNvSpPr txBox="1">
              <a:spLocks/>
            </p:cNvSpPr>
            <p:nvPr/>
          </p:nvSpPr>
          <p:spPr>
            <a:xfrm>
              <a:off x="3922420" y="4160257"/>
              <a:ext cx="1602843" cy="361223"/>
            </a:xfrm>
            <a:prstGeom prst="rect">
              <a:avLst/>
            </a:prstGeom>
            <a:noFill/>
          </p:spPr>
          <p:txBody>
            <a:bodyPr wrap="none" rtlCol="0">
              <a:spAutoFit/>
            </a:bodyPr>
            <a:lstStyle/>
            <a:p>
              <a:r>
                <a:rPr lang="en-US" sz="2800" b="1">
                  <a:solidFill>
                    <a:srgbClr val="C00000"/>
                  </a:solidFill>
                  <a:latin typeface="Arial" panose="020B0604020202020204" pitchFamily="34" charset="0"/>
                  <a:ea typeface="Roboto"/>
                  <a:cs typeface="Arial" panose="020B0604020202020204" pitchFamily="34" charset="0"/>
                  <a:sym typeface="Wingdings 3" panose="05040102010807070707" pitchFamily="18" charset="2"/>
                </a:rPr>
                <a:t>553</a:t>
              </a:r>
              <a:r>
                <a:rPr lang="en" sz="3200" b="1">
                  <a:solidFill>
                    <a:schemeClr val="accent6">
                      <a:lumMod val="50000"/>
                    </a:schemeClr>
                  </a:solidFill>
                  <a:latin typeface="Arial" panose="020B0604020202020204" pitchFamily="34" charset="0"/>
                  <a:ea typeface="Roboto"/>
                  <a:cs typeface="Arial" panose="020B0604020202020204" pitchFamily="34" charset="0"/>
                  <a:sym typeface="Wingdings 3" panose="05040102010807070707" pitchFamily="18" charset="2"/>
                </a:rPr>
                <a:t> </a:t>
              </a:r>
              <a:r>
                <a:rPr lang="en" sz="1467" b="1" dirty="0">
                  <a:solidFill>
                    <a:schemeClr val="accent4">
                      <a:lumMod val="75000"/>
                    </a:schemeClr>
                  </a:solidFill>
                  <a:latin typeface="Arial" panose="020B0604020202020204" pitchFamily="34" charset="0"/>
                  <a:ea typeface="Roboto"/>
                  <a:cs typeface="Arial" panose="020B0604020202020204" pitchFamily="34" charset="0"/>
                  <a:sym typeface="Wingdings 3" panose="05040102010807070707" pitchFamily="18" charset="2"/>
                </a:rPr>
                <a:t>doanh nghiệp</a:t>
              </a:r>
              <a:endParaRPr lang="en-US" sz="1467" dirty="0">
                <a:solidFill>
                  <a:schemeClr val="accent4">
                    <a:lumMod val="75000"/>
                  </a:schemeClr>
                </a:solidFill>
                <a:latin typeface="Arial" panose="020B0604020202020204" pitchFamily="34" charset="0"/>
                <a:cs typeface="Arial" panose="020B0604020202020204" pitchFamily="34" charset="0"/>
              </a:endParaRPr>
            </a:p>
          </p:txBody>
        </p:sp>
      </p:grpSp>
      <p:grpSp>
        <p:nvGrpSpPr>
          <p:cNvPr id="40" name="Group 39">
            <a:extLst>
              <a:ext uri="{FF2B5EF4-FFF2-40B4-BE49-F238E27FC236}">
                <a16:creationId xmlns="" xmlns:a16="http://schemas.microsoft.com/office/drawing/2014/main" id="{B728041A-EE30-07B5-495B-2067B5FDBF53}"/>
              </a:ext>
            </a:extLst>
          </p:cNvPr>
          <p:cNvGrpSpPr>
            <a:grpSpLocks/>
          </p:cNvGrpSpPr>
          <p:nvPr/>
        </p:nvGrpSpPr>
        <p:grpSpPr>
          <a:xfrm>
            <a:off x="8226788" y="3315391"/>
            <a:ext cx="2511155" cy="1908361"/>
            <a:chOff x="5735584" y="3158455"/>
            <a:chExt cx="1883366" cy="1246567"/>
          </a:xfrm>
        </p:grpSpPr>
        <p:sp>
          <p:nvSpPr>
            <p:cNvPr id="41" name="Rectangle: Rounded Corners 40">
              <a:extLst>
                <a:ext uri="{FF2B5EF4-FFF2-40B4-BE49-F238E27FC236}">
                  <a16:creationId xmlns="" xmlns:a16="http://schemas.microsoft.com/office/drawing/2014/main" id="{D82F5D01-EF85-0D4F-9DD2-72C3C2018CDA}"/>
                </a:ext>
              </a:extLst>
            </p:cNvPr>
            <p:cNvSpPr>
              <a:spLocks/>
            </p:cNvSpPr>
            <p:nvPr/>
          </p:nvSpPr>
          <p:spPr>
            <a:xfrm>
              <a:off x="5735584" y="3158455"/>
              <a:ext cx="1883366" cy="1246567"/>
            </a:xfrm>
            <a:prstGeom prst="roundRect">
              <a:avLst/>
            </a:prstGeom>
            <a:solidFill>
              <a:schemeClr val="accent3">
                <a:lumMod val="20000"/>
                <a:lumOff val="80000"/>
              </a:schemeClr>
            </a:solidFill>
            <a:ln w="12700">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srgbClr val="FF6600"/>
                </a:solidFill>
                <a:ea typeface="Roboto" panose="02000000000000000000" pitchFamily="2" charset="0"/>
              </a:endParaRPr>
            </a:p>
          </p:txBody>
        </p:sp>
        <p:sp>
          <p:nvSpPr>
            <p:cNvPr id="42" name="TextBox 41">
              <a:extLst>
                <a:ext uri="{FF2B5EF4-FFF2-40B4-BE49-F238E27FC236}">
                  <a16:creationId xmlns="" xmlns:a16="http://schemas.microsoft.com/office/drawing/2014/main" id="{533E850C-484F-6D85-E716-06C684F9ABA9}"/>
                </a:ext>
              </a:extLst>
            </p:cNvPr>
            <p:cNvSpPr txBox="1">
              <a:spLocks/>
            </p:cNvSpPr>
            <p:nvPr/>
          </p:nvSpPr>
          <p:spPr>
            <a:xfrm>
              <a:off x="5931560" y="3391853"/>
              <a:ext cx="1502527" cy="473536"/>
            </a:xfrm>
            <a:prstGeom prst="rect">
              <a:avLst/>
            </a:prstGeom>
            <a:noFill/>
          </p:spPr>
          <p:txBody>
            <a:bodyPr wrap="none" rtlCol="0">
              <a:spAutoFit/>
            </a:bodyPr>
            <a:lstStyle/>
            <a:p>
              <a:pPr algn="ctr" defTabSz="914377">
                <a:defRPr/>
              </a:pPr>
              <a:r>
                <a:rPr lang="en-US" sz="2000" b="1">
                  <a:ea typeface="Roboto"/>
                  <a:cs typeface="Roboto"/>
                  <a:sym typeface="Roboto"/>
                </a:rPr>
                <a:t>Hoạt động trở lại</a:t>
              </a:r>
              <a:endParaRPr lang="en-US" sz="2000" b="1" dirty="0">
                <a:ea typeface="Roboto"/>
                <a:cs typeface="Roboto"/>
                <a:sym typeface="Roboto"/>
              </a:endParaRPr>
            </a:p>
            <a:p>
              <a:endParaRPr lang="en-US" sz="1600" dirty="0"/>
            </a:p>
          </p:txBody>
        </p:sp>
      </p:grpSp>
      <p:grpSp>
        <p:nvGrpSpPr>
          <p:cNvPr id="45" name="Group 44">
            <a:extLst>
              <a:ext uri="{FF2B5EF4-FFF2-40B4-BE49-F238E27FC236}">
                <a16:creationId xmlns="" xmlns:a16="http://schemas.microsoft.com/office/drawing/2014/main" id="{06271152-2A41-D1BC-EC51-7E4D229A886C}"/>
              </a:ext>
            </a:extLst>
          </p:cNvPr>
          <p:cNvGrpSpPr>
            <a:grpSpLocks/>
          </p:cNvGrpSpPr>
          <p:nvPr/>
        </p:nvGrpSpPr>
        <p:grpSpPr>
          <a:xfrm>
            <a:off x="1631165" y="3312635"/>
            <a:ext cx="2651269" cy="1911118"/>
            <a:chOff x="1655332" y="3147681"/>
            <a:chExt cx="1988453" cy="1241722"/>
          </a:xfrm>
        </p:grpSpPr>
        <p:sp>
          <p:nvSpPr>
            <p:cNvPr id="46" name="Rectangle: Rounded Corners 45">
              <a:extLst>
                <a:ext uri="{FF2B5EF4-FFF2-40B4-BE49-F238E27FC236}">
                  <a16:creationId xmlns="" xmlns:a16="http://schemas.microsoft.com/office/drawing/2014/main" id="{DAD5D991-4CEF-4143-52FE-FD87F16E38D8}"/>
                </a:ext>
              </a:extLst>
            </p:cNvPr>
            <p:cNvSpPr>
              <a:spLocks/>
            </p:cNvSpPr>
            <p:nvPr/>
          </p:nvSpPr>
          <p:spPr>
            <a:xfrm>
              <a:off x="1655332" y="3147681"/>
              <a:ext cx="1988453" cy="1241722"/>
            </a:xfrm>
            <a:prstGeom prst="roundRect">
              <a:avLst/>
            </a:prstGeom>
            <a:solidFill>
              <a:schemeClr val="accent3">
                <a:lumMod val="20000"/>
                <a:lumOff val="80000"/>
              </a:schemeClr>
            </a:solidFill>
            <a:ln w="12700">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6600"/>
                  </a:solidFill>
                  <a:ea typeface="Roboto"/>
                  <a:cs typeface="Roboto"/>
                  <a:sym typeface="Roboto"/>
                </a:rPr>
                <a:t> </a:t>
              </a:r>
              <a:endParaRPr lang="en-US" sz="1600" dirty="0">
                <a:solidFill>
                  <a:schemeClr val="tx1"/>
                </a:solidFill>
                <a:ea typeface="Roboto"/>
                <a:cs typeface="Roboto"/>
                <a:sym typeface="Roboto"/>
              </a:endParaRPr>
            </a:p>
          </p:txBody>
        </p:sp>
        <p:sp>
          <p:nvSpPr>
            <p:cNvPr id="47" name="TextBox 46">
              <a:extLst>
                <a:ext uri="{FF2B5EF4-FFF2-40B4-BE49-F238E27FC236}">
                  <a16:creationId xmlns="" xmlns:a16="http://schemas.microsoft.com/office/drawing/2014/main" id="{615E2FF8-44B4-E5D2-386A-D270D5A07DA1}"/>
                </a:ext>
              </a:extLst>
            </p:cNvPr>
            <p:cNvSpPr txBox="1">
              <a:spLocks/>
            </p:cNvSpPr>
            <p:nvPr/>
          </p:nvSpPr>
          <p:spPr>
            <a:xfrm>
              <a:off x="1843350" y="3607008"/>
              <a:ext cx="1771159" cy="379949"/>
            </a:xfrm>
            <a:prstGeom prst="rect">
              <a:avLst/>
            </a:prstGeom>
            <a:noFill/>
          </p:spPr>
          <p:txBody>
            <a:bodyPr wrap="none" rtlCol="0">
              <a:spAutoFit/>
            </a:bodyPr>
            <a:lstStyle/>
            <a:p>
              <a:r>
                <a:rPr lang="en-US" sz="2800" b="1">
                  <a:solidFill>
                    <a:srgbClr val="C00000"/>
                  </a:solidFill>
                  <a:ea typeface="Roboto"/>
                  <a:cs typeface="Roboto"/>
                  <a:sym typeface="Wingdings 3" panose="05040102010807070707" pitchFamily="18" charset="2"/>
                </a:rPr>
                <a:t>76</a:t>
              </a:r>
              <a:r>
                <a:rPr lang="en" sz="3200" b="1">
                  <a:solidFill>
                    <a:schemeClr val="accent6">
                      <a:lumMod val="50000"/>
                    </a:schemeClr>
                  </a:solidFill>
                  <a:ea typeface="Roboto"/>
                  <a:cs typeface="Roboto"/>
                  <a:sym typeface="Wingdings 3" panose="05040102010807070707" pitchFamily="18" charset="2"/>
                </a:rPr>
                <a:t> </a:t>
              </a:r>
              <a:r>
                <a:rPr lang="en" sz="2400" dirty="0">
                  <a:solidFill>
                    <a:schemeClr val="accent4">
                      <a:lumMod val="75000"/>
                    </a:schemeClr>
                  </a:solidFill>
                  <a:ea typeface="Roboto"/>
                  <a:cs typeface="Roboto"/>
                  <a:sym typeface="Wingdings 3" panose="05040102010807070707" pitchFamily="18" charset="2"/>
                </a:rPr>
                <a:t>doanh nghiệp</a:t>
              </a:r>
              <a:endParaRPr lang="en-US" sz="1467" dirty="0">
                <a:solidFill>
                  <a:schemeClr val="accent4">
                    <a:lumMod val="75000"/>
                  </a:schemeClr>
                </a:solidFill>
              </a:endParaRPr>
            </a:p>
          </p:txBody>
        </p:sp>
        <p:sp>
          <p:nvSpPr>
            <p:cNvPr id="48" name="TextBox 47">
              <a:extLst>
                <a:ext uri="{FF2B5EF4-FFF2-40B4-BE49-F238E27FC236}">
                  <a16:creationId xmlns="" xmlns:a16="http://schemas.microsoft.com/office/drawing/2014/main" id="{7D127646-423A-8F39-6355-BB4B258FA23E}"/>
                </a:ext>
              </a:extLst>
            </p:cNvPr>
            <p:cNvSpPr txBox="1">
              <a:spLocks/>
            </p:cNvSpPr>
            <p:nvPr/>
          </p:nvSpPr>
          <p:spPr>
            <a:xfrm>
              <a:off x="2122292" y="3350033"/>
              <a:ext cx="1132978" cy="577081"/>
            </a:xfrm>
            <a:prstGeom prst="rect">
              <a:avLst/>
            </a:prstGeom>
            <a:noFill/>
          </p:spPr>
          <p:txBody>
            <a:bodyPr wrap="square" rtlCol="0">
              <a:spAutoFit/>
            </a:bodyPr>
            <a:lstStyle/>
            <a:p>
              <a:r>
                <a:rPr lang="en-US" sz="2800" b="1" spc="-31">
                  <a:ea typeface="Roboto"/>
                  <a:cs typeface="Roboto"/>
                  <a:sym typeface="Roboto"/>
                </a:rPr>
                <a:t>Giải thể</a:t>
              </a:r>
              <a:endParaRPr lang="en-US" sz="2800" b="1" spc="-31" dirty="0">
                <a:ea typeface="Roboto"/>
                <a:cs typeface="Roboto"/>
                <a:sym typeface="Roboto"/>
              </a:endParaRPr>
            </a:p>
            <a:p>
              <a:endParaRPr lang="en-US" sz="1600" dirty="0"/>
            </a:p>
          </p:txBody>
        </p:sp>
      </p:grpSp>
      <p:sp>
        <p:nvSpPr>
          <p:cNvPr id="53" name="TextBox 52">
            <a:extLst>
              <a:ext uri="{FF2B5EF4-FFF2-40B4-BE49-F238E27FC236}">
                <a16:creationId xmlns="" xmlns:a16="http://schemas.microsoft.com/office/drawing/2014/main" id="{940E7436-8D16-138B-2BFE-178612083DAB}"/>
              </a:ext>
            </a:extLst>
          </p:cNvPr>
          <p:cNvSpPr txBox="1">
            <a:spLocks/>
          </p:cNvSpPr>
          <p:nvPr/>
        </p:nvSpPr>
        <p:spPr>
          <a:xfrm>
            <a:off x="8488090" y="4035643"/>
            <a:ext cx="2137124" cy="584775"/>
          </a:xfrm>
          <a:prstGeom prst="rect">
            <a:avLst/>
          </a:prstGeom>
          <a:noFill/>
        </p:spPr>
        <p:txBody>
          <a:bodyPr wrap="none" rtlCol="0">
            <a:spAutoFit/>
          </a:bodyPr>
          <a:lstStyle/>
          <a:p>
            <a:r>
              <a:rPr lang="en-US" sz="2800" b="1">
                <a:solidFill>
                  <a:srgbClr val="C00000"/>
                </a:solidFill>
                <a:latin typeface="Arial" panose="020B0604020202020204" pitchFamily="34" charset="0"/>
                <a:ea typeface="Roboto"/>
                <a:cs typeface="Arial" panose="020B0604020202020204" pitchFamily="34" charset="0"/>
                <a:sym typeface="Wingdings 3" panose="05040102010807070707" pitchFamily="18" charset="2"/>
              </a:rPr>
              <a:t>269</a:t>
            </a:r>
            <a:r>
              <a:rPr lang="en" sz="3200" b="1">
                <a:solidFill>
                  <a:schemeClr val="accent6">
                    <a:lumMod val="50000"/>
                  </a:schemeClr>
                </a:solidFill>
                <a:latin typeface="Arial" panose="020B0604020202020204" pitchFamily="34" charset="0"/>
                <a:ea typeface="Roboto"/>
                <a:cs typeface="Arial" panose="020B0604020202020204" pitchFamily="34" charset="0"/>
                <a:sym typeface="Wingdings 3" panose="05040102010807070707" pitchFamily="18" charset="2"/>
              </a:rPr>
              <a:t> </a:t>
            </a:r>
            <a:r>
              <a:rPr lang="en" sz="1467" b="1" dirty="0">
                <a:solidFill>
                  <a:schemeClr val="accent4">
                    <a:lumMod val="75000"/>
                  </a:schemeClr>
                </a:solidFill>
                <a:latin typeface="Arial" panose="020B0604020202020204" pitchFamily="34" charset="0"/>
                <a:ea typeface="Roboto"/>
                <a:cs typeface="Arial" panose="020B0604020202020204" pitchFamily="34" charset="0"/>
                <a:sym typeface="Wingdings 3" panose="05040102010807070707" pitchFamily="18" charset="2"/>
              </a:rPr>
              <a:t>doanh nghiệp</a:t>
            </a:r>
            <a:endParaRPr lang="en-US" sz="1467" dirty="0">
              <a:solidFill>
                <a:schemeClr val="accent4">
                  <a:lumMod val="75000"/>
                </a:schemeClr>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 xmlns:a16="http://schemas.microsoft.com/office/drawing/2014/main" id="{A2518717-EF87-0090-E7D4-4415084501BD}"/>
              </a:ext>
            </a:extLst>
          </p:cNvPr>
          <p:cNvSpPr/>
          <p:nvPr/>
        </p:nvSpPr>
        <p:spPr>
          <a:xfrm>
            <a:off x="1086319" y="472939"/>
            <a:ext cx="9332683" cy="523220"/>
          </a:xfrm>
          <a:prstGeom prst="rect">
            <a:avLst/>
          </a:prstGeom>
        </p:spPr>
        <p:txBody>
          <a:bodyPr wrap="none">
            <a:spAutoFit/>
          </a:bodyPr>
          <a:lstStyle/>
          <a:p>
            <a:pPr marL="12700" defTabSz="914400">
              <a:spcBef>
                <a:spcPts val="300"/>
              </a:spcBef>
              <a:defRPr/>
            </a:pPr>
            <a:r>
              <a:rPr lang="en-US" sz="2800" b="1" spc="-20">
                <a:solidFill>
                  <a:srgbClr val="100717"/>
                </a:solidFill>
                <a:latin typeface="Arial" panose="020B0604020202020204" pitchFamily="34" charset="0"/>
                <a:cs typeface="Arial" panose="020B0604020202020204" pitchFamily="34" charset="0"/>
              </a:rPr>
              <a:t>5.2. Quản lý đăng ký doanh nghiệp:  9 tháng năm 2024</a:t>
            </a:r>
            <a:endParaRPr lang="en-US" sz="2800" b="1" spc="-20" dirty="0">
              <a:solidFill>
                <a:srgbClr val="100717"/>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 xmlns:a16="http://schemas.microsoft.com/office/drawing/2014/main" id="{2D239E81-5F60-A004-B5DE-4DDD82429E42}"/>
              </a:ext>
            </a:extLst>
          </p:cNvPr>
          <p:cNvSpPr txBox="1">
            <a:spLocks/>
          </p:cNvSpPr>
          <p:nvPr/>
        </p:nvSpPr>
        <p:spPr>
          <a:xfrm>
            <a:off x="2057155" y="4620418"/>
            <a:ext cx="1941622" cy="523220"/>
          </a:xfrm>
          <a:prstGeom prst="rect">
            <a:avLst/>
          </a:prstGeom>
          <a:noFill/>
        </p:spPr>
        <p:txBody>
          <a:bodyPr wrap="none" rtlCol="0">
            <a:spAutoFit/>
          </a:bodyPr>
          <a:lstStyle/>
          <a:p>
            <a:r>
              <a:rPr lang="en-US" sz="2800" b="1">
                <a:solidFill>
                  <a:schemeClr val="accent6">
                    <a:lumMod val="50000"/>
                  </a:schemeClr>
                </a:solidFill>
                <a:ea typeface="Roboto" panose="02000000000000000000" pitchFamily="2" charset="0"/>
                <a:cs typeface="Roboto"/>
                <a:sym typeface="Wingdings 3" panose="05040102010807070707" pitchFamily="18" charset="2"/>
              </a:rPr>
              <a:t> Tăng 22,6%</a:t>
            </a:r>
            <a:endParaRPr lang="en-US" sz="2800" b="1" dirty="0">
              <a:solidFill>
                <a:schemeClr val="accent6">
                  <a:lumMod val="50000"/>
                </a:schemeClr>
              </a:solidFill>
            </a:endParaRPr>
          </a:p>
        </p:txBody>
      </p:sp>
      <p:sp>
        <p:nvSpPr>
          <p:cNvPr id="8" name="TextBox 7">
            <a:extLst>
              <a:ext uri="{FF2B5EF4-FFF2-40B4-BE49-F238E27FC236}">
                <a16:creationId xmlns="" xmlns:a16="http://schemas.microsoft.com/office/drawing/2014/main" id="{37BE08AA-6F91-DE9E-C585-F224B1DC16C2}"/>
              </a:ext>
            </a:extLst>
          </p:cNvPr>
          <p:cNvSpPr txBox="1">
            <a:spLocks/>
          </p:cNvSpPr>
          <p:nvPr/>
        </p:nvSpPr>
        <p:spPr>
          <a:xfrm>
            <a:off x="5282706" y="4587255"/>
            <a:ext cx="1758879" cy="523220"/>
          </a:xfrm>
          <a:prstGeom prst="rect">
            <a:avLst/>
          </a:prstGeom>
          <a:noFill/>
        </p:spPr>
        <p:txBody>
          <a:bodyPr wrap="none" rtlCol="0">
            <a:spAutoFit/>
          </a:bodyPr>
          <a:lstStyle/>
          <a:p>
            <a:r>
              <a:rPr lang="en-US" sz="2800" b="1">
                <a:solidFill>
                  <a:schemeClr val="accent6">
                    <a:lumMod val="50000"/>
                  </a:schemeClr>
                </a:solidFill>
                <a:ea typeface="Roboto" panose="02000000000000000000" pitchFamily="2" charset="0"/>
                <a:cs typeface="Roboto"/>
                <a:sym typeface="Wingdings 3" panose="05040102010807070707" pitchFamily="18" charset="2"/>
              </a:rPr>
              <a:t> Tăng 6,9%</a:t>
            </a:r>
            <a:endParaRPr lang="en-US" sz="2800" b="1" dirty="0">
              <a:solidFill>
                <a:schemeClr val="accent6">
                  <a:lumMod val="50000"/>
                </a:schemeClr>
              </a:solidFill>
            </a:endParaRPr>
          </a:p>
        </p:txBody>
      </p:sp>
      <p:sp>
        <p:nvSpPr>
          <p:cNvPr id="9" name="TextBox 8">
            <a:extLst>
              <a:ext uri="{FF2B5EF4-FFF2-40B4-BE49-F238E27FC236}">
                <a16:creationId xmlns="" xmlns:a16="http://schemas.microsoft.com/office/drawing/2014/main" id="{9DA70A50-FDEF-EDBC-E266-4DB150551DD2}"/>
              </a:ext>
            </a:extLst>
          </p:cNvPr>
          <p:cNvSpPr txBox="1">
            <a:spLocks/>
          </p:cNvSpPr>
          <p:nvPr/>
        </p:nvSpPr>
        <p:spPr>
          <a:xfrm>
            <a:off x="8610334" y="4550316"/>
            <a:ext cx="1758879" cy="523220"/>
          </a:xfrm>
          <a:prstGeom prst="rect">
            <a:avLst/>
          </a:prstGeom>
          <a:noFill/>
        </p:spPr>
        <p:txBody>
          <a:bodyPr wrap="none" rtlCol="0">
            <a:spAutoFit/>
          </a:bodyPr>
          <a:lstStyle/>
          <a:p>
            <a:r>
              <a:rPr lang="en-US" sz="2800" b="1">
                <a:solidFill>
                  <a:schemeClr val="accent6">
                    <a:lumMod val="50000"/>
                  </a:schemeClr>
                </a:solidFill>
                <a:ea typeface="Roboto" panose="02000000000000000000" pitchFamily="2" charset="0"/>
                <a:cs typeface="Roboto"/>
                <a:sym typeface="Wingdings 3" panose="05040102010807070707" pitchFamily="18" charset="2"/>
              </a:rPr>
              <a:t> Tăng 4,7%</a:t>
            </a:r>
            <a:endParaRPr lang="en-US" sz="2800" b="1" dirty="0">
              <a:solidFill>
                <a:schemeClr val="accent6">
                  <a:lumMod val="50000"/>
                </a:schemeClr>
              </a:solidFill>
            </a:endParaRPr>
          </a:p>
        </p:txBody>
      </p:sp>
    </p:spTree>
    <p:extLst>
      <p:ext uri="{BB962C8B-B14F-4D97-AF65-F5344CB8AC3E}">
        <p14:creationId xmlns:p14="http://schemas.microsoft.com/office/powerpoint/2010/main" val="658412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a:extLst>
              <a:ext uri="{FF2B5EF4-FFF2-40B4-BE49-F238E27FC236}">
                <a16:creationId xmlns="" xmlns:a16="http://schemas.microsoft.com/office/drawing/2014/main" id="{58C75249-034A-754C-F81D-A47FFE3CD856}"/>
              </a:ext>
            </a:extLst>
          </p:cNvPr>
          <p:cNvSpPr txBox="1"/>
          <p:nvPr/>
        </p:nvSpPr>
        <p:spPr>
          <a:xfrm>
            <a:off x="556900" y="78311"/>
            <a:ext cx="8005985" cy="461665"/>
          </a:xfrm>
          <a:prstGeom prst="rect">
            <a:avLst/>
          </a:prstGeom>
          <a:noFill/>
        </p:spPr>
        <p:txBody>
          <a:bodyPr wrap="square">
            <a:spAutoFit/>
          </a:bodyPr>
          <a:lstStyle/>
          <a:p>
            <a:pPr>
              <a:lnSpc>
                <a:spcPct val="100000"/>
              </a:lnSpc>
            </a:pPr>
            <a:r>
              <a:rPr lang="vi-VN" sz="2400" b="1" dirty="0">
                <a:latin typeface="Arial" panose="020B0604020202020204" pitchFamily="34" charset="0"/>
                <a:cs typeface="Arial" panose="020B0604020202020204" pitchFamily="34" charset="0"/>
              </a:rPr>
              <a:t>1. Thực hiện chỉ tiêu HĐND và UBND tỉnh giao (tt)</a:t>
            </a:r>
          </a:p>
        </p:txBody>
      </p:sp>
      <p:graphicFrame>
        <p:nvGraphicFramePr>
          <p:cNvPr id="2" name="Table 1">
            <a:extLst>
              <a:ext uri="{FF2B5EF4-FFF2-40B4-BE49-F238E27FC236}">
                <a16:creationId xmlns="" xmlns:a16="http://schemas.microsoft.com/office/drawing/2014/main" id="{163DDC7E-7F22-10B8-5862-6C8C27509C5C}"/>
              </a:ext>
            </a:extLst>
          </p:cNvPr>
          <p:cNvGraphicFramePr>
            <a:graphicFrameLocks noGrp="1"/>
          </p:cNvGraphicFramePr>
          <p:nvPr>
            <p:extLst>
              <p:ext uri="{D42A27DB-BD31-4B8C-83A1-F6EECF244321}">
                <p14:modId xmlns:p14="http://schemas.microsoft.com/office/powerpoint/2010/main" val="563855281"/>
              </p:ext>
            </p:extLst>
          </p:nvPr>
        </p:nvGraphicFramePr>
        <p:xfrm>
          <a:off x="301949" y="618286"/>
          <a:ext cx="11770076" cy="6093634"/>
        </p:xfrm>
        <a:graphic>
          <a:graphicData uri="http://schemas.openxmlformats.org/drawingml/2006/table">
            <a:tbl>
              <a:tblPr/>
              <a:tblGrid>
                <a:gridCol w="744352">
                  <a:extLst>
                    <a:ext uri="{9D8B030D-6E8A-4147-A177-3AD203B41FA5}">
                      <a16:colId xmlns="" xmlns:a16="http://schemas.microsoft.com/office/drawing/2014/main" val="4059661802"/>
                    </a:ext>
                  </a:extLst>
                </a:gridCol>
                <a:gridCol w="4109757">
                  <a:extLst>
                    <a:ext uri="{9D8B030D-6E8A-4147-A177-3AD203B41FA5}">
                      <a16:colId xmlns="" xmlns:a16="http://schemas.microsoft.com/office/drawing/2014/main" val="1095760021"/>
                    </a:ext>
                  </a:extLst>
                </a:gridCol>
                <a:gridCol w="880091">
                  <a:extLst>
                    <a:ext uri="{9D8B030D-6E8A-4147-A177-3AD203B41FA5}">
                      <a16:colId xmlns="" xmlns:a16="http://schemas.microsoft.com/office/drawing/2014/main" val="2530916140"/>
                    </a:ext>
                  </a:extLst>
                </a:gridCol>
                <a:gridCol w="834726">
                  <a:extLst>
                    <a:ext uri="{9D8B030D-6E8A-4147-A177-3AD203B41FA5}">
                      <a16:colId xmlns="" xmlns:a16="http://schemas.microsoft.com/office/drawing/2014/main" val="697264001"/>
                    </a:ext>
                  </a:extLst>
                </a:gridCol>
                <a:gridCol w="1136405">
                  <a:extLst>
                    <a:ext uri="{9D8B030D-6E8A-4147-A177-3AD203B41FA5}">
                      <a16:colId xmlns="" xmlns:a16="http://schemas.microsoft.com/office/drawing/2014/main" val="1060767234"/>
                    </a:ext>
                  </a:extLst>
                </a:gridCol>
                <a:gridCol w="998040">
                  <a:extLst>
                    <a:ext uri="{9D8B030D-6E8A-4147-A177-3AD203B41FA5}">
                      <a16:colId xmlns="" xmlns:a16="http://schemas.microsoft.com/office/drawing/2014/main" val="4110383120"/>
                    </a:ext>
                  </a:extLst>
                </a:gridCol>
                <a:gridCol w="1025260">
                  <a:extLst>
                    <a:ext uri="{9D8B030D-6E8A-4147-A177-3AD203B41FA5}">
                      <a16:colId xmlns="" xmlns:a16="http://schemas.microsoft.com/office/drawing/2014/main" val="3131222734"/>
                    </a:ext>
                  </a:extLst>
                </a:gridCol>
                <a:gridCol w="1025260">
                  <a:extLst>
                    <a:ext uri="{9D8B030D-6E8A-4147-A177-3AD203B41FA5}">
                      <a16:colId xmlns="" xmlns:a16="http://schemas.microsoft.com/office/drawing/2014/main" val="1118143205"/>
                    </a:ext>
                  </a:extLst>
                </a:gridCol>
                <a:gridCol w="1016185">
                  <a:extLst>
                    <a:ext uri="{9D8B030D-6E8A-4147-A177-3AD203B41FA5}">
                      <a16:colId xmlns="" xmlns:a16="http://schemas.microsoft.com/office/drawing/2014/main" val="777210747"/>
                    </a:ext>
                  </a:extLst>
                </a:gridCol>
              </a:tblGrid>
              <a:tr h="376245">
                <a:tc rowSpan="2">
                  <a:txBody>
                    <a:bodyPr/>
                    <a:lstStyle/>
                    <a:p>
                      <a:pPr algn="ctr" fontAlgn="ctr"/>
                      <a:r>
                        <a:rPr lang="vi-VN" sz="1700" b="1" i="0" u="none" strike="noStrike" dirty="0">
                          <a:solidFill>
                            <a:srgbClr val="000000"/>
                          </a:solidFill>
                          <a:effectLst/>
                          <a:latin typeface="+mn-lt"/>
                        </a:rPr>
                        <a:t>STT</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rowSpan="2">
                  <a:txBody>
                    <a:bodyPr/>
                    <a:lstStyle/>
                    <a:p>
                      <a:pPr algn="ctr" fontAlgn="ctr"/>
                      <a:r>
                        <a:rPr lang="vi-VN" sz="1700" b="1" i="0" u="none" strike="noStrike">
                          <a:solidFill>
                            <a:srgbClr val="000000"/>
                          </a:solidFill>
                          <a:effectLst/>
                          <a:latin typeface="+mn-lt"/>
                        </a:rPr>
                        <a:t>Chỉ tiêu</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rowSpan="2">
                  <a:txBody>
                    <a:bodyPr/>
                    <a:lstStyle/>
                    <a:p>
                      <a:pPr algn="ctr" fontAlgn="ctr"/>
                      <a:r>
                        <a:rPr lang="vi-VN" sz="1700" b="1" i="0" u="none" strike="noStrike">
                          <a:solidFill>
                            <a:srgbClr val="000000"/>
                          </a:solidFill>
                          <a:effectLst/>
                          <a:latin typeface="+mn-lt"/>
                        </a:rPr>
                        <a:t>Đơn vị</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rowSpan="2">
                  <a:txBody>
                    <a:bodyPr/>
                    <a:lstStyle/>
                    <a:p>
                      <a:pPr algn="ctr" fontAlgn="ctr"/>
                      <a:r>
                        <a:rPr lang="vi-VN" sz="1700" b="1" i="0" u="none" strike="noStrike">
                          <a:solidFill>
                            <a:srgbClr val="000000"/>
                          </a:solidFill>
                          <a:effectLst/>
                          <a:latin typeface="+mn-lt"/>
                        </a:rPr>
                        <a:t>Thực hiện 9 tháng năm 2023</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rowSpan="2">
                  <a:txBody>
                    <a:bodyPr/>
                    <a:lstStyle/>
                    <a:p>
                      <a:pPr algn="ctr" fontAlgn="ctr"/>
                      <a:r>
                        <a:rPr lang="vi-VN" sz="1700" b="1" i="0" u="none" strike="noStrike">
                          <a:solidFill>
                            <a:srgbClr val="000000"/>
                          </a:solidFill>
                          <a:effectLst/>
                          <a:latin typeface="+mn-lt"/>
                        </a:rPr>
                        <a:t>Kế hoạch năm 2024 UBND tỉnh giao</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rowSpan="2">
                  <a:txBody>
                    <a:bodyPr/>
                    <a:lstStyle/>
                    <a:p>
                      <a:pPr algn="ctr" fontAlgn="ctr"/>
                      <a:r>
                        <a:rPr lang="vi-VN" sz="1700" b="1" i="0" u="none" strike="noStrike">
                          <a:solidFill>
                            <a:srgbClr val="000000"/>
                          </a:solidFill>
                          <a:effectLst/>
                          <a:latin typeface="+mn-lt"/>
                        </a:rPr>
                        <a:t>Lũy kế 9 tháng đầu năm</a:t>
                      </a:r>
                    </a:p>
                  </a:txBody>
                  <a:tcPr>
                    <a:lnL w="6350" cap="flat" cmpd="sng" algn="ctr">
                      <a:solidFill>
                        <a:srgbClr val="000000"/>
                      </a:solidFill>
                      <a:prstDash val="solid"/>
                      <a:round/>
                      <a:headEnd type="none" w="med" len="med"/>
                      <a:tailEnd type="none" w="med" len="med"/>
                    </a:lnL>
                    <a:lnB w="6350" cap="flat" cmpd="sng" algn="ctr">
                      <a:solidFill>
                        <a:srgbClr val="000000"/>
                      </a:solidFill>
                      <a:prstDash val="solid"/>
                      <a:round/>
                      <a:headEnd type="none" w="med" len="med"/>
                      <a:tailEnd type="none" w="med" len="med"/>
                    </a:lnB>
                    <a:solidFill>
                      <a:schemeClr val="accent4">
                        <a:lumMod val="40000"/>
                        <a:lumOff val="60000"/>
                      </a:schemeClr>
                    </a:solidFill>
                  </a:tcPr>
                </a:tc>
                <a:tc gridSpan="2">
                  <a:txBody>
                    <a:bodyPr/>
                    <a:lstStyle/>
                    <a:p>
                      <a:pPr algn="ctr" fontAlgn="ctr"/>
                      <a:r>
                        <a:rPr lang="vi-VN" sz="1700" b="1" i="0" u="none" strike="noStrike">
                          <a:solidFill>
                            <a:srgbClr val="000000"/>
                          </a:solidFill>
                          <a:effectLst/>
                          <a:latin typeface="+mn-lt"/>
                        </a:rPr>
                        <a:t>Lũy kế 9 tháng đầu năm 2024 so với:</a:t>
                      </a:r>
                    </a:p>
                  </a:txBody>
                  <a:tcPr marL="3016" marR="3016" marT="3016"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hMerge="1">
                  <a:txBody>
                    <a:bodyPr/>
                    <a:lstStyle/>
                    <a:p>
                      <a:endParaRPr lang="vi-VN"/>
                    </a:p>
                  </a:txBody>
                  <a:tcPr/>
                </a:tc>
                <a:tc rowSpan="2">
                  <a:txBody>
                    <a:bodyPr/>
                    <a:lstStyle/>
                    <a:p>
                      <a:pPr algn="ctr" fontAlgn="ctr"/>
                      <a:r>
                        <a:rPr lang="vi-VN" sz="1700" b="1" i="0" u="none" strike="noStrike">
                          <a:solidFill>
                            <a:srgbClr val="000000"/>
                          </a:solidFill>
                          <a:effectLst/>
                          <a:latin typeface="+mn-lt"/>
                        </a:rPr>
                        <a:t>Ghi chú</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 xmlns:a16="http://schemas.microsoft.com/office/drawing/2014/main" val="1296508358"/>
                  </a:ext>
                </a:extLst>
              </a:tr>
              <a:tr h="561316">
                <a:tc vMerge="1">
                  <a:txBody>
                    <a:bodyPr/>
                    <a:lstStyle/>
                    <a:p>
                      <a:endParaRPr lang="vi-VN"/>
                    </a:p>
                  </a:txBody>
                  <a:tcPr/>
                </a:tc>
                <a:tc vMerge="1">
                  <a:txBody>
                    <a:bodyPr/>
                    <a:lstStyle/>
                    <a:p>
                      <a:endParaRPr lang="vi-VN"/>
                    </a:p>
                  </a:txBody>
                  <a:tcPr/>
                </a:tc>
                <a:tc vMerge="1">
                  <a:txBody>
                    <a:bodyPr/>
                    <a:lstStyle/>
                    <a:p>
                      <a:endParaRPr lang="vi-VN"/>
                    </a:p>
                  </a:txBody>
                  <a:tcPr/>
                </a:tc>
                <a:tc vMerge="1">
                  <a:txBody>
                    <a:bodyPr/>
                    <a:lstStyle/>
                    <a:p>
                      <a:endParaRPr lang="vi-VN"/>
                    </a:p>
                  </a:txBody>
                  <a:tcPr/>
                </a:tc>
                <a:tc vMerge="1">
                  <a:txBody>
                    <a:bodyPr/>
                    <a:lstStyle/>
                    <a:p>
                      <a:endParaRPr lang="vi-VN"/>
                    </a:p>
                  </a:txBody>
                  <a:tcPr/>
                </a:tc>
                <a:tc vMerge="1">
                  <a:txBody>
                    <a:bodyPr/>
                    <a:lstStyle/>
                    <a:p>
                      <a:endParaRP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700" b="1" i="0" u="none" strike="noStrike">
                          <a:solidFill>
                            <a:srgbClr val="000000"/>
                          </a:solidFill>
                          <a:effectLst/>
                          <a:latin typeface="+mn-lt"/>
                        </a:rPr>
                        <a:t>Cùng kỳ</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vi-VN" sz="1700" b="1" i="0" u="none" strike="noStrike">
                          <a:solidFill>
                            <a:srgbClr val="000000"/>
                          </a:solidFill>
                          <a:effectLst/>
                          <a:latin typeface="+mn-lt"/>
                        </a:rPr>
                        <a:t>Kế hoạch năm 2024</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vMerge="1">
                  <a:txBody>
                    <a:bodyPr/>
                    <a:lstStyle/>
                    <a:p>
                      <a:endParaRPr lang="vi-VN"/>
                    </a:p>
                  </a:txBody>
                  <a:tcPr/>
                </a:tc>
                <a:extLst>
                  <a:ext uri="{0D108BD9-81ED-4DB2-BD59-A6C34878D82A}">
                    <a16:rowId xmlns="" xmlns:a16="http://schemas.microsoft.com/office/drawing/2014/main" val="1842201159"/>
                  </a:ext>
                </a:extLst>
              </a:tr>
              <a:tr h="181824">
                <a:tc>
                  <a:txBody>
                    <a:bodyPr/>
                    <a:lstStyle/>
                    <a:p>
                      <a:pPr algn="ctr" fontAlgn="ctr"/>
                      <a:r>
                        <a:rPr lang="vi-VN" sz="1700" b="0" i="1" u="none" strike="noStrike">
                          <a:solidFill>
                            <a:srgbClr val="000000"/>
                          </a:solidFill>
                          <a:effectLst/>
                          <a:latin typeface="+mn-lt"/>
                        </a:rPr>
                        <a:t>1</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1" u="none" strike="noStrike">
                          <a:solidFill>
                            <a:srgbClr val="000000"/>
                          </a:solidFill>
                          <a:effectLst/>
                          <a:latin typeface="+mn-lt"/>
                        </a:rPr>
                        <a:t>2</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1" u="none" strike="noStrike">
                          <a:solidFill>
                            <a:srgbClr val="000000"/>
                          </a:solidFill>
                          <a:effectLst/>
                          <a:latin typeface="+mn-lt"/>
                        </a:rPr>
                        <a:t>3</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1" u="none" strike="noStrike">
                          <a:solidFill>
                            <a:srgbClr val="000000"/>
                          </a:solidFill>
                          <a:effectLst/>
                          <a:latin typeface="+mn-lt"/>
                        </a:rPr>
                        <a:t>4</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1" u="none" strike="noStrike">
                          <a:solidFill>
                            <a:srgbClr val="000000"/>
                          </a:solidFill>
                          <a:effectLst/>
                          <a:latin typeface="+mn-lt"/>
                        </a:rPr>
                        <a:t>5</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700" b="0" i="1" u="none" strike="noStrike">
                          <a:solidFill>
                            <a:srgbClr val="000000"/>
                          </a:solidFill>
                          <a:effectLst/>
                          <a:latin typeface="+mn-lt"/>
                        </a:rPr>
                        <a:t>6</a:t>
                      </a:r>
                      <a:endParaRPr lang="vi-VN" sz="1700" b="0" i="1" u="none" strike="noStrike">
                        <a:solidFill>
                          <a:srgbClr val="000000"/>
                        </a:solidFill>
                        <a:effectLst/>
                        <a:latin typeface="+mn-lt"/>
                      </a:endParaRP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700" b="0" i="1" u="none" strike="noStrike">
                          <a:solidFill>
                            <a:srgbClr val="000000"/>
                          </a:solidFill>
                          <a:effectLst/>
                          <a:latin typeface="+mn-lt"/>
                        </a:rPr>
                        <a:t>7</a:t>
                      </a:r>
                      <a:endParaRPr lang="vi-VN" sz="1700" b="0" i="1" u="none" strike="noStrike">
                        <a:solidFill>
                          <a:srgbClr val="000000"/>
                        </a:solidFill>
                        <a:effectLst/>
                        <a:latin typeface="+mn-lt"/>
                      </a:endParaRP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700" b="0" i="1" u="none" strike="noStrike">
                          <a:solidFill>
                            <a:srgbClr val="000000"/>
                          </a:solidFill>
                          <a:effectLst/>
                          <a:latin typeface="+mn-lt"/>
                        </a:rPr>
                        <a:t>8</a:t>
                      </a:r>
                      <a:endParaRPr lang="vi-VN" sz="1700" b="0" i="1" u="none" strike="noStrike">
                        <a:solidFill>
                          <a:srgbClr val="000000"/>
                        </a:solidFill>
                        <a:effectLst/>
                        <a:latin typeface="+mn-lt"/>
                      </a:endParaRP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1" u="none" strike="noStrike">
                          <a:solidFill>
                            <a:srgbClr val="000000"/>
                          </a:solidFill>
                          <a:effectLst/>
                          <a:latin typeface="+mn-lt"/>
                        </a:rPr>
                        <a:t> </a:t>
                      </a:r>
                      <a:r>
                        <a:rPr lang="en-US" sz="1700" b="0" i="1" u="none" strike="noStrike">
                          <a:solidFill>
                            <a:srgbClr val="000000"/>
                          </a:solidFill>
                          <a:effectLst/>
                          <a:latin typeface="+mn-lt"/>
                        </a:rPr>
                        <a:t>9</a:t>
                      </a:r>
                      <a:endParaRPr lang="vi-VN" sz="1700" b="0" i="1" u="none" strike="noStrike">
                        <a:solidFill>
                          <a:srgbClr val="000000"/>
                        </a:solidFill>
                        <a:effectLst/>
                        <a:latin typeface="+mn-lt"/>
                      </a:endParaRP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164561710"/>
                  </a:ext>
                </a:extLst>
              </a:tr>
              <a:tr h="378451">
                <a:tc>
                  <a:txBody>
                    <a:bodyPr/>
                    <a:lstStyle/>
                    <a:p>
                      <a:pPr algn="ctr" fontAlgn="ctr"/>
                      <a:r>
                        <a:rPr lang="vi-VN" sz="1700" b="0" i="0" u="none" strike="noStrike" dirty="0">
                          <a:solidFill>
                            <a:srgbClr val="000000"/>
                          </a:solidFill>
                          <a:effectLst/>
                          <a:latin typeface="+mn-lt"/>
                        </a:rPr>
                        <a:t>6</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700" b="0" i="0" u="none" strike="noStrike" dirty="0">
                          <a:solidFill>
                            <a:srgbClr val="000000"/>
                          </a:solidFill>
                          <a:effectLst/>
                          <a:latin typeface="+mn-lt"/>
                        </a:rPr>
                        <a:t>Duy trì mức sinh thay thế bình quân mỗi phụ nữ trong độ tuổi sinh đẻ có từ 2,0 đến 2,2 con</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 </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Duy trì</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Duy trì</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 </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 </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 </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700" b="0" i="0" u="none" strike="noStrike">
                          <a:solidFill>
                            <a:srgbClr val="000000"/>
                          </a:solidFill>
                          <a:effectLst/>
                          <a:latin typeface="+mn-lt"/>
                        </a:rPr>
                        <a:t>Đánh giá cả năm</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280752664"/>
                  </a:ext>
                </a:extLst>
              </a:tr>
              <a:tr h="241449">
                <a:tc>
                  <a:txBody>
                    <a:bodyPr/>
                    <a:lstStyle/>
                    <a:p>
                      <a:pPr algn="ctr" fontAlgn="ctr"/>
                      <a:r>
                        <a:rPr lang="vi-VN" sz="1700" b="0" i="0" u="none" strike="noStrike">
                          <a:solidFill>
                            <a:srgbClr val="000000"/>
                          </a:solidFill>
                          <a:effectLst/>
                          <a:latin typeface="+mn-lt"/>
                        </a:rPr>
                        <a:t>7</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700" b="0" i="0" u="none" strike="noStrike">
                          <a:solidFill>
                            <a:srgbClr val="000000"/>
                          </a:solidFill>
                          <a:effectLst/>
                          <a:latin typeface="+mn-lt"/>
                        </a:rPr>
                        <a:t>Tạo việc làm mới</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Người</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23.895</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32.500</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27.689</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dirty="0" smtClean="0">
                          <a:solidFill>
                            <a:srgbClr val="000000"/>
                          </a:solidFill>
                          <a:effectLst/>
                          <a:latin typeface="+mn-lt"/>
                        </a:rPr>
                        <a:t>115,88</a:t>
                      </a:r>
                      <a:endParaRPr lang="vi-VN" sz="1700" b="0" i="0" u="none" strike="noStrike" dirty="0">
                        <a:solidFill>
                          <a:srgbClr val="000000"/>
                        </a:solidFill>
                        <a:effectLst/>
                        <a:latin typeface="+mn-lt"/>
                      </a:endParaRP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dirty="0" smtClean="0">
                          <a:solidFill>
                            <a:srgbClr val="000000"/>
                          </a:solidFill>
                          <a:effectLst/>
                          <a:latin typeface="+mn-lt"/>
                        </a:rPr>
                        <a:t>85,20</a:t>
                      </a:r>
                      <a:endParaRPr lang="vi-VN" sz="1700" b="0" i="0" u="none" strike="noStrike" dirty="0">
                        <a:solidFill>
                          <a:srgbClr val="000000"/>
                        </a:solidFill>
                        <a:effectLst/>
                        <a:latin typeface="+mn-lt"/>
                      </a:endParaRP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700" b="0" i="0" u="none" strike="noStrike">
                          <a:solidFill>
                            <a:srgbClr val="000000"/>
                          </a:solidFill>
                          <a:effectLst/>
                          <a:latin typeface="+mn-lt"/>
                        </a:rPr>
                        <a:t> </a:t>
                      </a:r>
                    </a:p>
                  </a:txBody>
                  <a:tcPr marL="3016" marR="3016" marT="30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749851552"/>
                  </a:ext>
                </a:extLst>
              </a:tr>
              <a:tr h="241449">
                <a:tc>
                  <a:txBody>
                    <a:bodyPr/>
                    <a:lstStyle/>
                    <a:p>
                      <a:pPr algn="ctr" fontAlgn="ctr"/>
                      <a:r>
                        <a:rPr lang="vi-VN" sz="1700" b="0" i="0" u="none" strike="noStrike">
                          <a:solidFill>
                            <a:srgbClr val="000000"/>
                          </a:solidFill>
                          <a:effectLst/>
                          <a:latin typeface="+mn-lt"/>
                        </a:rPr>
                        <a:t>8</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700" b="0" i="0" u="none" strike="noStrike">
                          <a:solidFill>
                            <a:srgbClr val="000000"/>
                          </a:solidFill>
                          <a:effectLst/>
                          <a:latin typeface="+mn-lt"/>
                        </a:rPr>
                        <a:t>Tỷ lệ lao động đã qua đào tạo, bồi dưỡng nghề</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61,28</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64</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63,04</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dirty="0" smtClean="0">
                          <a:solidFill>
                            <a:srgbClr val="000000"/>
                          </a:solidFill>
                          <a:effectLst/>
                          <a:latin typeface="+mn-lt"/>
                        </a:rPr>
                        <a:t>102,87</a:t>
                      </a:r>
                      <a:endParaRPr lang="vi-VN" sz="1700" b="0" i="0" u="none" strike="noStrike" dirty="0">
                        <a:solidFill>
                          <a:srgbClr val="000000"/>
                        </a:solidFill>
                        <a:effectLst/>
                        <a:latin typeface="+mn-lt"/>
                      </a:endParaRP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dirty="0" smtClean="0">
                          <a:solidFill>
                            <a:srgbClr val="000000"/>
                          </a:solidFill>
                          <a:effectLst/>
                          <a:latin typeface="+mn-lt"/>
                        </a:rPr>
                        <a:t>98,50</a:t>
                      </a:r>
                      <a:endParaRPr lang="vi-VN" sz="1700" b="0" i="0" u="none" strike="noStrike" dirty="0">
                        <a:solidFill>
                          <a:srgbClr val="000000"/>
                        </a:solidFill>
                        <a:effectLst/>
                        <a:latin typeface="+mn-lt"/>
                      </a:endParaRP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700" b="0" i="0" u="none" strike="noStrike">
                          <a:solidFill>
                            <a:srgbClr val="000000"/>
                          </a:solidFill>
                          <a:effectLst/>
                          <a:latin typeface="+mn-lt"/>
                        </a:rPr>
                        <a:t> </a:t>
                      </a:r>
                    </a:p>
                  </a:txBody>
                  <a:tcPr marL="3016" marR="3016" marT="30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828279429"/>
                  </a:ext>
                </a:extLst>
              </a:tr>
              <a:tr h="360698">
                <a:tc>
                  <a:txBody>
                    <a:bodyPr/>
                    <a:lstStyle/>
                    <a:p>
                      <a:pPr algn="ctr" fontAlgn="ctr"/>
                      <a:r>
                        <a:rPr lang="vi-VN" sz="1700" b="0" i="0" u="none" strike="noStrike">
                          <a:solidFill>
                            <a:srgbClr val="000000"/>
                          </a:solidFill>
                          <a:effectLst/>
                          <a:latin typeface="+mn-lt"/>
                        </a:rPr>
                        <a:t>9</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700" b="0" i="0" u="none" strike="noStrike">
                          <a:solidFill>
                            <a:srgbClr val="000000"/>
                          </a:solidFill>
                          <a:effectLst/>
                          <a:latin typeface="+mn-lt"/>
                        </a:rPr>
                        <a:t>Giảm tỷ lệ hộ nghèo theo tiêu chí mới</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 </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2,0</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 </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dirty="0">
                          <a:solidFill>
                            <a:srgbClr val="000000"/>
                          </a:solidFill>
                          <a:effectLst/>
                          <a:latin typeface="+mn-lt"/>
                        </a:rPr>
                        <a:t> </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dirty="0">
                          <a:solidFill>
                            <a:srgbClr val="000000"/>
                          </a:solidFill>
                          <a:effectLst/>
                          <a:latin typeface="+mn-lt"/>
                        </a:rPr>
                        <a:t> </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700" b="0" i="0" u="none" strike="noStrike">
                          <a:solidFill>
                            <a:srgbClr val="000000"/>
                          </a:solidFill>
                          <a:effectLst/>
                          <a:latin typeface="+mn-lt"/>
                        </a:rPr>
                        <a:t>Đánh giá cả năm</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4042875417"/>
                  </a:ext>
                </a:extLst>
              </a:tr>
              <a:tr h="241449">
                <a:tc>
                  <a:txBody>
                    <a:bodyPr/>
                    <a:lstStyle/>
                    <a:p>
                      <a:pPr algn="ctr" fontAlgn="ctr"/>
                      <a:r>
                        <a:rPr lang="vi-VN" sz="1700" b="0" i="0" u="none" strike="noStrike">
                          <a:solidFill>
                            <a:srgbClr val="000000"/>
                          </a:solidFill>
                          <a:effectLst/>
                          <a:latin typeface="+mn-lt"/>
                        </a:rPr>
                        <a:t>10</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700" b="0" i="0" u="none" strike="noStrike" dirty="0">
                          <a:solidFill>
                            <a:srgbClr val="000000"/>
                          </a:solidFill>
                          <a:effectLst/>
                          <a:latin typeface="+mn-lt"/>
                        </a:rPr>
                        <a:t>Tỷ lệ người lao động tham gia bảo hiểm xã hội</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17,75</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19,3</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21,28</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dirty="0" smtClean="0">
                          <a:solidFill>
                            <a:srgbClr val="000000"/>
                          </a:solidFill>
                          <a:effectLst/>
                          <a:latin typeface="+mn-lt"/>
                        </a:rPr>
                        <a:t>119,89</a:t>
                      </a:r>
                      <a:endParaRPr lang="vi-VN" sz="1700" b="0" i="0" u="none" strike="noStrike" dirty="0">
                        <a:solidFill>
                          <a:srgbClr val="000000"/>
                        </a:solidFill>
                        <a:effectLst/>
                        <a:latin typeface="+mn-lt"/>
                      </a:endParaRP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dirty="0" smtClean="0">
                          <a:solidFill>
                            <a:srgbClr val="000000"/>
                          </a:solidFill>
                          <a:effectLst/>
                          <a:latin typeface="+mn-lt"/>
                        </a:rPr>
                        <a:t>110,26</a:t>
                      </a:r>
                      <a:endParaRPr lang="vi-VN" sz="1700" b="0" i="0" u="none" strike="noStrike" dirty="0">
                        <a:solidFill>
                          <a:srgbClr val="000000"/>
                        </a:solidFill>
                        <a:effectLst/>
                        <a:latin typeface="+mn-lt"/>
                      </a:endParaRP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700" b="0" i="0" u="none" strike="noStrike">
                          <a:solidFill>
                            <a:srgbClr val="000000"/>
                          </a:solidFill>
                          <a:effectLst/>
                          <a:latin typeface="+mn-lt"/>
                        </a:rPr>
                        <a:t> </a:t>
                      </a:r>
                    </a:p>
                  </a:txBody>
                  <a:tcPr marL="3016" marR="3016" marT="30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4116279868"/>
                  </a:ext>
                </a:extLst>
              </a:tr>
              <a:tr h="241449">
                <a:tc>
                  <a:txBody>
                    <a:bodyPr/>
                    <a:lstStyle/>
                    <a:p>
                      <a:pPr algn="ctr" fontAlgn="ctr"/>
                      <a:r>
                        <a:rPr lang="vi-VN" sz="1700" b="0" i="0" u="none" strike="noStrike">
                          <a:solidFill>
                            <a:srgbClr val="000000"/>
                          </a:solidFill>
                          <a:effectLst/>
                          <a:latin typeface="+mn-lt"/>
                        </a:rPr>
                        <a:t>11</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700" b="0" i="0" u="none" strike="noStrike">
                          <a:solidFill>
                            <a:srgbClr val="000000"/>
                          </a:solidFill>
                          <a:effectLst/>
                          <a:latin typeface="+mn-lt"/>
                        </a:rPr>
                        <a:t>Tỷ lệ dân số tham gia bảo hiểm y tế</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96</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96,1</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96,2</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dirty="0" smtClean="0">
                          <a:solidFill>
                            <a:srgbClr val="000000"/>
                          </a:solidFill>
                          <a:effectLst/>
                          <a:latin typeface="+mn-lt"/>
                        </a:rPr>
                        <a:t>100,21</a:t>
                      </a:r>
                      <a:endParaRPr lang="vi-VN" sz="1700" b="0" i="0" u="none" strike="noStrike" dirty="0">
                        <a:solidFill>
                          <a:srgbClr val="000000"/>
                        </a:solidFill>
                        <a:effectLst/>
                        <a:latin typeface="+mn-lt"/>
                      </a:endParaRP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dirty="0" smtClean="0">
                          <a:solidFill>
                            <a:srgbClr val="000000"/>
                          </a:solidFill>
                          <a:effectLst/>
                          <a:latin typeface="+mn-lt"/>
                        </a:rPr>
                        <a:t>100,10</a:t>
                      </a:r>
                      <a:endParaRPr lang="vi-VN" sz="1700" b="0" i="0" u="none" strike="noStrike" dirty="0">
                        <a:solidFill>
                          <a:srgbClr val="000000"/>
                        </a:solidFill>
                        <a:effectLst/>
                        <a:latin typeface="+mn-lt"/>
                      </a:endParaRP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700" b="0" i="0" u="none" strike="noStrike">
                          <a:solidFill>
                            <a:srgbClr val="000000"/>
                          </a:solidFill>
                          <a:effectLst/>
                          <a:latin typeface="+mn-lt"/>
                        </a:rPr>
                        <a:t> </a:t>
                      </a:r>
                    </a:p>
                  </a:txBody>
                  <a:tcPr marL="3016" marR="3016" marT="30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097301299"/>
                  </a:ext>
                </a:extLst>
              </a:tr>
              <a:tr h="241449">
                <a:tc>
                  <a:txBody>
                    <a:bodyPr/>
                    <a:lstStyle/>
                    <a:p>
                      <a:pPr algn="ctr" fontAlgn="ctr"/>
                      <a:r>
                        <a:rPr lang="vi-VN" sz="1700" b="0" i="0" u="none" strike="noStrike">
                          <a:solidFill>
                            <a:srgbClr val="000000"/>
                          </a:solidFill>
                          <a:effectLst/>
                          <a:latin typeface="+mn-lt"/>
                        </a:rPr>
                        <a:t>12</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700" b="0" i="0" u="none" strike="noStrike">
                          <a:solidFill>
                            <a:srgbClr val="000000"/>
                          </a:solidFill>
                          <a:effectLst/>
                          <a:latin typeface="+mn-lt"/>
                        </a:rPr>
                        <a:t>Tỷ lệ trạm y tế có bác sỹ</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100</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100</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100</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dirty="0">
                          <a:solidFill>
                            <a:srgbClr val="000000"/>
                          </a:solidFill>
                          <a:effectLst/>
                          <a:latin typeface="+mn-lt"/>
                        </a:rPr>
                        <a:t> </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dirty="0" smtClean="0">
                          <a:solidFill>
                            <a:srgbClr val="000000"/>
                          </a:solidFill>
                          <a:effectLst/>
                          <a:latin typeface="+mn-lt"/>
                        </a:rPr>
                        <a:t>100</a:t>
                      </a:r>
                      <a:endParaRPr lang="vi-VN" sz="1700" b="0" i="0" u="none" strike="noStrike" dirty="0">
                        <a:solidFill>
                          <a:srgbClr val="000000"/>
                        </a:solidFill>
                        <a:effectLst/>
                        <a:latin typeface="+mn-lt"/>
                      </a:endParaRP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700" b="0" i="0" u="none" strike="noStrike">
                          <a:solidFill>
                            <a:srgbClr val="000000"/>
                          </a:solidFill>
                          <a:effectLst/>
                          <a:latin typeface="+mn-lt"/>
                        </a:rPr>
                        <a:t> </a:t>
                      </a:r>
                    </a:p>
                  </a:txBody>
                  <a:tcPr marL="3016" marR="3016" marT="30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511209630"/>
                  </a:ext>
                </a:extLst>
              </a:tr>
              <a:tr h="360698">
                <a:tc>
                  <a:txBody>
                    <a:bodyPr/>
                    <a:lstStyle/>
                    <a:p>
                      <a:pPr algn="ctr" fontAlgn="ctr"/>
                      <a:r>
                        <a:rPr lang="vi-VN" sz="1700" b="0" i="0" u="none" strike="noStrike">
                          <a:solidFill>
                            <a:srgbClr val="000000"/>
                          </a:solidFill>
                          <a:effectLst/>
                          <a:latin typeface="+mn-lt"/>
                        </a:rPr>
                        <a:t>13</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700" b="0" i="0" u="none" strike="noStrike" dirty="0">
                          <a:solidFill>
                            <a:srgbClr val="000000"/>
                          </a:solidFill>
                          <a:effectLst/>
                          <a:latin typeface="+mn-lt"/>
                        </a:rPr>
                        <a:t>Tỷ lệ xã đạt chuẩn quốc gia về y tế</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 </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90,6</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 </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dirty="0">
                          <a:solidFill>
                            <a:srgbClr val="000000"/>
                          </a:solidFill>
                          <a:effectLst/>
                          <a:latin typeface="+mn-lt"/>
                        </a:rPr>
                        <a:t> </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dirty="0">
                          <a:solidFill>
                            <a:srgbClr val="000000"/>
                          </a:solidFill>
                          <a:effectLst/>
                          <a:latin typeface="+mn-lt"/>
                        </a:rPr>
                        <a:t> </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700" b="0" i="0" u="none" strike="noStrike" dirty="0">
                          <a:solidFill>
                            <a:srgbClr val="000000"/>
                          </a:solidFill>
                          <a:effectLst/>
                          <a:latin typeface="+mn-lt"/>
                        </a:rPr>
                        <a:t>Đánh giá cả năm</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780884864"/>
                  </a:ext>
                </a:extLst>
              </a:tr>
              <a:tr h="360698">
                <a:tc>
                  <a:txBody>
                    <a:bodyPr/>
                    <a:lstStyle/>
                    <a:p>
                      <a:pPr algn="ctr" fontAlgn="ctr"/>
                      <a:r>
                        <a:rPr lang="vi-VN" sz="1700" b="0" i="0" u="none" strike="noStrike" dirty="0">
                          <a:solidFill>
                            <a:srgbClr val="000000"/>
                          </a:solidFill>
                          <a:effectLst/>
                          <a:latin typeface="+mn-lt"/>
                        </a:rPr>
                        <a:t>14</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700" b="0" i="0" u="none" strike="noStrike">
                          <a:solidFill>
                            <a:srgbClr val="000000"/>
                          </a:solidFill>
                          <a:effectLst/>
                          <a:latin typeface="+mn-lt"/>
                        </a:rPr>
                        <a:t>Số giường bệnh kế hoạch trên 1 vạn dân </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Giường</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36</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38</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39,6</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dirty="0" smtClean="0">
                          <a:solidFill>
                            <a:srgbClr val="000000"/>
                          </a:solidFill>
                          <a:effectLst/>
                          <a:latin typeface="+mn-lt"/>
                        </a:rPr>
                        <a:t>110,00</a:t>
                      </a:r>
                      <a:endParaRPr lang="vi-VN" sz="1700" b="0" i="0" u="none" strike="noStrike" dirty="0">
                        <a:solidFill>
                          <a:srgbClr val="000000"/>
                        </a:solidFill>
                        <a:effectLst/>
                        <a:latin typeface="+mn-lt"/>
                      </a:endParaRP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dirty="0" smtClean="0">
                          <a:solidFill>
                            <a:srgbClr val="000000"/>
                          </a:solidFill>
                          <a:effectLst/>
                          <a:latin typeface="+mn-lt"/>
                        </a:rPr>
                        <a:t>104,21</a:t>
                      </a:r>
                      <a:endParaRPr lang="vi-VN" sz="1700" b="0" i="0" u="none" strike="noStrike" dirty="0">
                        <a:solidFill>
                          <a:srgbClr val="000000"/>
                        </a:solidFill>
                        <a:effectLst/>
                        <a:latin typeface="+mn-lt"/>
                      </a:endParaRP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700" b="0" i="0" u="none" strike="noStrike" dirty="0">
                          <a:solidFill>
                            <a:srgbClr val="000000"/>
                          </a:solidFill>
                          <a:effectLst/>
                          <a:latin typeface="+mn-lt"/>
                        </a:rPr>
                        <a:t> </a:t>
                      </a:r>
                    </a:p>
                  </a:txBody>
                  <a:tcPr marL="3016" marR="3016" marT="30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60698">
                <a:tc>
                  <a:txBody>
                    <a:bodyPr/>
                    <a:lstStyle/>
                    <a:p>
                      <a:pPr algn="ctr" fontAlgn="ctr"/>
                      <a:r>
                        <a:rPr lang="vi-VN" sz="1700" b="0" i="0" u="none" strike="noStrike" dirty="0">
                          <a:solidFill>
                            <a:srgbClr val="000000"/>
                          </a:solidFill>
                          <a:effectLst/>
                          <a:latin typeface="+mn-lt"/>
                        </a:rPr>
                        <a:t>15</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700" b="0" i="0" u="none" strike="noStrike">
                          <a:solidFill>
                            <a:srgbClr val="000000"/>
                          </a:solidFill>
                          <a:effectLst/>
                          <a:latin typeface="+mn-lt"/>
                        </a:rPr>
                        <a:t>Tỷ lệ trẻ em dưới 5 tuổi suy dinh dưỡng thể nhẹ cân </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7,19</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 7,0</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6,75</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Giảm 0,44%</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Vượt 0,25%</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700" b="0" i="0" u="none" strike="noStrike" dirty="0">
                          <a:solidFill>
                            <a:srgbClr val="000000"/>
                          </a:solidFill>
                          <a:effectLst/>
                          <a:latin typeface="+mn-lt"/>
                        </a:rPr>
                        <a:t> </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0579040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AD8FCB44-5401-4810-551D-B0072A6956BA}"/>
              </a:ext>
            </a:extLst>
          </p:cNvPr>
          <p:cNvSpPr txBox="1"/>
          <p:nvPr/>
        </p:nvSpPr>
        <p:spPr>
          <a:xfrm>
            <a:off x="1081290" y="398478"/>
            <a:ext cx="4336743" cy="461665"/>
          </a:xfrm>
          <a:prstGeom prst="rect">
            <a:avLst/>
          </a:prstGeom>
          <a:noFill/>
        </p:spPr>
        <p:txBody>
          <a:bodyPr wrap="square">
            <a:spAutoFit/>
          </a:bodyPr>
          <a:lstStyle/>
          <a:p>
            <a:pPr>
              <a:lnSpc>
                <a:spcPct val="100000"/>
              </a:lnSpc>
            </a:pPr>
            <a:r>
              <a:rPr lang="vi-VN" sz="2400" b="1">
                <a:latin typeface="Arial" panose="020B0604020202020204" pitchFamily="34" charset="0"/>
                <a:cs typeface="Arial" panose="020B0604020202020204" pitchFamily="34" charset="0"/>
              </a:rPr>
              <a:t>6. Tài nguyên - Môi trường</a:t>
            </a:r>
          </a:p>
        </p:txBody>
      </p:sp>
      <p:graphicFrame>
        <p:nvGraphicFramePr>
          <p:cNvPr id="10" name="Table 9">
            <a:extLst>
              <a:ext uri="{FF2B5EF4-FFF2-40B4-BE49-F238E27FC236}">
                <a16:creationId xmlns="" xmlns:a16="http://schemas.microsoft.com/office/drawing/2014/main" id="{83C0D92A-467E-3F41-0043-586F35EFB2C8}"/>
              </a:ext>
            </a:extLst>
          </p:cNvPr>
          <p:cNvGraphicFramePr>
            <a:graphicFrameLocks noGrp="1"/>
          </p:cNvGraphicFramePr>
          <p:nvPr/>
        </p:nvGraphicFramePr>
        <p:xfrm>
          <a:off x="126999" y="1354923"/>
          <a:ext cx="5969002" cy="4053840"/>
        </p:xfrm>
        <a:graphic>
          <a:graphicData uri="http://schemas.openxmlformats.org/drawingml/2006/table">
            <a:tbl>
              <a:tblPr firstRow="1" bandRow="1"/>
              <a:tblGrid>
                <a:gridCol w="5969002">
                  <a:extLst>
                    <a:ext uri="{9D8B030D-6E8A-4147-A177-3AD203B41FA5}">
                      <a16:colId xmlns="" xmlns:a16="http://schemas.microsoft.com/office/drawing/2014/main" val="3655493598"/>
                    </a:ext>
                  </a:extLst>
                </a:gridCol>
              </a:tblGrid>
              <a:tr h="3789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es-ES" sz="2400" b="0" kern="1200" dirty="0" err="1">
                          <a:solidFill>
                            <a:schemeClr val="dk1"/>
                          </a:solidFill>
                          <a:effectLst/>
                          <a:latin typeface="Arial" panose="020B0604020202020204" pitchFamily="34" charset="0"/>
                          <a:ea typeface="+mn-ea"/>
                          <a:cs typeface="Arial" panose="020B0604020202020204" pitchFamily="34" charset="0"/>
                        </a:rPr>
                        <a:t>Công</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tác</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quản</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lý</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đất</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đai</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tài</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nguyên</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khoáng</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sản</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và</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bảo</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vệ</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môi</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trường</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trên</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địa</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bàn</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tỉnh</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tiếp</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tục</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được</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tăng</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pt-BR" sz="2400" b="0" kern="1200" dirty="0">
                          <a:solidFill>
                            <a:schemeClr val="dk1"/>
                          </a:solidFill>
                          <a:effectLst/>
                          <a:latin typeface="Arial" panose="020B0604020202020204" pitchFamily="34" charset="0"/>
                          <a:ea typeface="+mn-ea"/>
                          <a:cs typeface="Arial" panose="020B0604020202020204" pitchFamily="34" charset="0"/>
                        </a:rPr>
                        <a:t>cường.</a:t>
                      </a:r>
                      <a:endParaRPr lang="vi-VN" sz="2400" b="0" kern="1200" dirty="0">
                        <a:solidFill>
                          <a:schemeClr val="dk1"/>
                        </a:solidFill>
                        <a:effectLst/>
                        <a:latin typeface="Arial" panose="020B0604020202020204" pitchFamily="34" charset="0"/>
                        <a:ea typeface="+mn-ea"/>
                        <a:cs typeface="Arial" panose="020B0604020202020204" pitchFamily="34"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de-DE" sz="2400" b="0" kern="1200" dirty="0">
                          <a:solidFill>
                            <a:schemeClr val="dk1"/>
                          </a:solidFill>
                          <a:effectLst/>
                          <a:latin typeface="Arial" panose="020B0604020202020204" pitchFamily="34" charset="0"/>
                          <a:ea typeface="+mn-ea"/>
                          <a:cs typeface="Arial" panose="020B0604020202020204" pitchFamily="34" charset="0"/>
                        </a:rPr>
                        <a:t>UBND tỉnh tiếp tục chỉ đạo các sở, ngành, địa phương tăng cường công tác quản lý tài nguyên khoáng sản, kiểm tra, kịp thời xử lý nghiêm các trường hợp khai thác đất, đá, cát… trái phép</a:t>
                      </a:r>
                      <a:r>
                        <a:rPr lang="vi-VN" sz="2400" b="0" kern="1200" dirty="0">
                          <a:solidFill>
                            <a:schemeClr val="dk1"/>
                          </a:solidFill>
                          <a:effectLst/>
                          <a:latin typeface="Arial" panose="020B0604020202020204" pitchFamily="34" charset="0"/>
                          <a:ea typeface="+mn-ea"/>
                          <a:cs typeface="Arial" panose="020B0604020202020204" pitchFamily="34" charset="0"/>
                        </a:rPr>
                        <a:t>,</a:t>
                      </a:r>
                      <a:r>
                        <a:rPr lang="de-DE" sz="2400" b="0" kern="1200" dirty="0">
                          <a:solidFill>
                            <a:schemeClr val="dk1"/>
                          </a:solidFill>
                          <a:effectLst/>
                          <a:latin typeface="Arial" panose="020B0604020202020204" pitchFamily="34" charset="0"/>
                          <a:ea typeface="+mn-ea"/>
                          <a:cs typeface="Arial" panose="020B0604020202020204" pitchFamily="34" charset="0"/>
                        </a:rPr>
                        <a:t> không đúng quy định.</a:t>
                      </a:r>
                      <a:endParaRPr lang="vi-VN" sz="2400" b="0" kern="1200" dirty="0">
                        <a:solidFill>
                          <a:schemeClr val="dk1"/>
                        </a:solidFill>
                        <a:effectLst/>
                        <a:latin typeface="Arial" panose="020B0604020202020204" pitchFamily="34" charset="0"/>
                        <a:ea typeface="+mn-ea"/>
                        <a:cs typeface="Arial" panose="020B0604020202020204" pitchFamily="34"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endParaRPr lang="vi-VN" sz="2400" b="0" kern="1200" dirty="0">
                        <a:solidFill>
                          <a:schemeClr val="dk1"/>
                        </a:solidFill>
                        <a:effectLst/>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169022959"/>
                  </a:ext>
                </a:extLst>
              </a:tr>
            </a:tbl>
          </a:graphicData>
        </a:graphic>
      </p:graphicFrame>
      <p:graphicFrame>
        <p:nvGraphicFramePr>
          <p:cNvPr id="2" name="Table 1">
            <a:extLst>
              <a:ext uri="{FF2B5EF4-FFF2-40B4-BE49-F238E27FC236}">
                <a16:creationId xmlns="" xmlns:a16="http://schemas.microsoft.com/office/drawing/2014/main" id="{A634646B-C32B-96FD-66DA-0258262F48F5}"/>
              </a:ext>
            </a:extLst>
          </p:cNvPr>
          <p:cNvGraphicFramePr>
            <a:graphicFrameLocks noGrp="1"/>
          </p:cNvGraphicFramePr>
          <p:nvPr>
            <p:extLst>
              <p:ext uri="{D42A27DB-BD31-4B8C-83A1-F6EECF244321}">
                <p14:modId xmlns:p14="http://schemas.microsoft.com/office/powerpoint/2010/main" val="858116119"/>
              </p:ext>
            </p:extLst>
          </p:nvPr>
        </p:nvGraphicFramePr>
        <p:xfrm>
          <a:off x="6358141" y="1449721"/>
          <a:ext cx="5281410" cy="4592120"/>
        </p:xfrm>
        <a:graphic>
          <a:graphicData uri="http://schemas.openxmlformats.org/drawingml/2006/table">
            <a:tbl>
              <a:tblPr firstRow="1" firstCol="1" bandRow="1">
                <a:tableStyleId>{5C22544A-7EE6-4342-B048-85BDC9FD1C3A}</a:tableStyleId>
              </a:tblPr>
              <a:tblGrid>
                <a:gridCol w="789279">
                  <a:extLst>
                    <a:ext uri="{9D8B030D-6E8A-4147-A177-3AD203B41FA5}">
                      <a16:colId xmlns="" xmlns:a16="http://schemas.microsoft.com/office/drawing/2014/main" val="1341090097"/>
                    </a:ext>
                  </a:extLst>
                </a:gridCol>
                <a:gridCol w="1001530">
                  <a:extLst>
                    <a:ext uri="{9D8B030D-6E8A-4147-A177-3AD203B41FA5}">
                      <a16:colId xmlns="" xmlns:a16="http://schemas.microsoft.com/office/drawing/2014/main" val="1598823253"/>
                    </a:ext>
                  </a:extLst>
                </a:gridCol>
                <a:gridCol w="883520">
                  <a:extLst>
                    <a:ext uri="{9D8B030D-6E8A-4147-A177-3AD203B41FA5}">
                      <a16:colId xmlns="" xmlns:a16="http://schemas.microsoft.com/office/drawing/2014/main" val="1119322660"/>
                    </a:ext>
                  </a:extLst>
                </a:gridCol>
                <a:gridCol w="869027">
                  <a:extLst>
                    <a:ext uri="{9D8B030D-6E8A-4147-A177-3AD203B41FA5}">
                      <a16:colId xmlns="" xmlns:a16="http://schemas.microsoft.com/office/drawing/2014/main" val="434796901"/>
                    </a:ext>
                  </a:extLst>
                </a:gridCol>
                <a:gridCol w="869027">
                  <a:extLst>
                    <a:ext uri="{9D8B030D-6E8A-4147-A177-3AD203B41FA5}">
                      <a16:colId xmlns="" xmlns:a16="http://schemas.microsoft.com/office/drawing/2014/main" val="3648952708"/>
                    </a:ext>
                  </a:extLst>
                </a:gridCol>
                <a:gridCol w="869027">
                  <a:extLst>
                    <a:ext uri="{9D8B030D-6E8A-4147-A177-3AD203B41FA5}">
                      <a16:colId xmlns="" xmlns:a16="http://schemas.microsoft.com/office/drawing/2014/main" val="622708407"/>
                    </a:ext>
                  </a:extLst>
                </a:gridCol>
              </a:tblGrid>
              <a:tr h="494628">
                <a:tc rowSpan="2">
                  <a:txBody>
                    <a:bodyPr/>
                    <a:lstStyle/>
                    <a:p>
                      <a:pPr algn="ctr">
                        <a:lnSpc>
                          <a:spcPct val="115000"/>
                        </a:lnSpc>
                        <a:spcAft>
                          <a:spcPts val="1000"/>
                        </a:spcAft>
                      </a:pPr>
                      <a:r>
                        <a:rPr lang="en-US" sz="1200">
                          <a:solidFill>
                            <a:schemeClr val="tx1"/>
                          </a:solidFill>
                          <a:effectLst/>
                          <a:latin typeface="Arial" panose="020B0604020202020204" pitchFamily="34" charset="0"/>
                          <a:cs typeface="Arial" panose="020B0604020202020204" pitchFamily="34" charset="0"/>
                        </a:rPr>
                        <a:t>TT</a:t>
                      </a:r>
                      <a:endParaRPr lang="vi-VN"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lnSpc>
                          <a:spcPct val="115000"/>
                        </a:lnSpc>
                        <a:spcAft>
                          <a:spcPts val="1000"/>
                        </a:spcAft>
                      </a:pPr>
                      <a:r>
                        <a:rPr lang="en-US" sz="1200">
                          <a:solidFill>
                            <a:schemeClr val="tx1"/>
                          </a:solidFill>
                          <a:effectLst/>
                          <a:latin typeface="Arial" panose="020B0604020202020204" pitchFamily="34" charset="0"/>
                          <a:cs typeface="Arial" panose="020B0604020202020204" pitchFamily="34" charset="0"/>
                        </a:rPr>
                        <a:t>Địa phương</a:t>
                      </a:r>
                      <a:endParaRPr lang="vi-VN"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ct val="115000"/>
                        </a:lnSpc>
                        <a:spcAft>
                          <a:spcPts val="1000"/>
                        </a:spcAft>
                      </a:pPr>
                      <a:r>
                        <a:rPr lang="en-US" sz="1200">
                          <a:solidFill>
                            <a:schemeClr val="tx1"/>
                          </a:solidFill>
                          <a:effectLst/>
                          <a:latin typeface="Arial" panose="020B0604020202020204" pitchFamily="34" charset="0"/>
                          <a:cs typeface="Arial" panose="020B0604020202020204" pitchFamily="34" charset="0"/>
                        </a:rPr>
                        <a:t>Tỷ lệ thu gom chất thải rắn đô thị</a:t>
                      </a:r>
                      <a:endParaRPr lang="vi-VN"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vi-VN"/>
                    </a:p>
                  </a:txBody>
                  <a:tcPr/>
                </a:tc>
                <a:tc gridSpan="2">
                  <a:txBody>
                    <a:bodyPr/>
                    <a:lstStyle/>
                    <a:p>
                      <a:pPr algn="ctr">
                        <a:lnSpc>
                          <a:spcPct val="115000"/>
                        </a:lnSpc>
                        <a:spcAft>
                          <a:spcPts val="1000"/>
                        </a:spcAft>
                      </a:pPr>
                      <a:r>
                        <a:rPr lang="en-US" sz="1200">
                          <a:solidFill>
                            <a:schemeClr val="tx1"/>
                          </a:solidFill>
                          <a:effectLst/>
                          <a:latin typeface="Arial" panose="020B0604020202020204" pitchFamily="34" charset="0"/>
                          <a:cs typeface="Arial" panose="020B0604020202020204" pitchFamily="34" charset="0"/>
                        </a:rPr>
                        <a:t>Tỷ lệ thu gom chất thải rắn nông thôn</a:t>
                      </a:r>
                      <a:endParaRPr lang="vi-VN"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vi-VN"/>
                    </a:p>
                  </a:txBody>
                  <a:tcPr/>
                </a:tc>
                <a:extLst>
                  <a:ext uri="{0D108BD9-81ED-4DB2-BD59-A6C34878D82A}">
                    <a16:rowId xmlns="" xmlns:a16="http://schemas.microsoft.com/office/drawing/2014/main" val="2428386661"/>
                  </a:ext>
                </a:extLst>
              </a:tr>
              <a:tr h="1031907">
                <a:tc vMerge="1">
                  <a:txBody>
                    <a:bodyPr/>
                    <a:lstStyle/>
                    <a:p>
                      <a:endParaRPr lang="vi-VN"/>
                    </a:p>
                  </a:txBody>
                  <a:tcPr/>
                </a:tc>
                <a:tc vMerge="1">
                  <a:txBody>
                    <a:bodyPr/>
                    <a:lstStyle/>
                    <a:p>
                      <a:endParaRPr lang="vi-VN"/>
                    </a:p>
                  </a:txBody>
                  <a:tcPr/>
                </a:tc>
                <a:tc>
                  <a:txBody>
                    <a:bodyPr/>
                    <a:lstStyle/>
                    <a:p>
                      <a:pPr algn="ctr">
                        <a:lnSpc>
                          <a:spcPct val="115000"/>
                        </a:lnSpc>
                        <a:spcAft>
                          <a:spcPts val="1000"/>
                        </a:spcAft>
                      </a:pPr>
                      <a:r>
                        <a:rPr lang="en-US" sz="1200">
                          <a:solidFill>
                            <a:schemeClr val="tx1"/>
                          </a:solidFill>
                          <a:effectLst/>
                          <a:latin typeface="Arial" panose="020B0604020202020204" pitchFamily="34" charset="0"/>
                          <a:cs typeface="Arial" panose="020B0604020202020204" pitchFamily="34" charset="0"/>
                        </a:rPr>
                        <a:t>Chỉ tiêu tỉnh giao năm 2024 (%)</a:t>
                      </a:r>
                      <a:endParaRPr lang="vi-VN"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a:solidFill>
                            <a:schemeClr val="tx1"/>
                          </a:solidFill>
                          <a:effectLst/>
                          <a:latin typeface="Arial" panose="020B0604020202020204" pitchFamily="34" charset="0"/>
                          <a:cs typeface="Arial" panose="020B0604020202020204" pitchFamily="34" charset="0"/>
                        </a:rPr>
                        <a:t>Ước thực hiện 9 tháng (%)</a:t>
                      </a:r>
                      <a:endParaRPr lang="vi-VN"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a:solidFill>
                            <a:schemeClr val="tx1"/>
                          </a:solidFill>
                          <a:effectLst/>
                          <a:latin typeface="Arial" panose="020B0604020202020204" pitchFamily="34" charset="0"/>
                          <a:cs typeface="Arial" panose="020B0604020202020204" pitchFamily="34" charset="0"/>
                        </a:rPr>
                        <a:t>Chỉ tiêu tỉnh giao năm 2024 (%)</a:t>
                      </a:r>
                      <a:endParaRPr lang="vi-VN"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a:solidFill>
                            <a:schemeClr val="tx1"/>
                          </a:solidFill>
                          <a:effectLst/>
                          <a:latin typeface="Arial" panose="020B0604020202020204" pitchFamily="34" charset="0"/>
                          <a:cs typeface="Arial" panose="020B0604020202020204" pitchFamily="34" charset="0"/>
                        </a:rPr>
                        <a:t>Ước thực hiện 9 tháng (%)</a:t>
                      </a:r>
                      <a:endParaRPr lang="vi-VN"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799617981"/>
                  </a:ext>
                </a:extLst>
              </a:tr>
              <a:tr h="257977">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1</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Quy Nhơn</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98</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1000"/>
                        </a:spcAft>
                      </a:pPr>
                      <a:r>
                        <a:rPr lang="en-US" sz="1300" kern="1200">
                          <a:solidFill>
                            <a:schemeClr val="tx1"/>
                          </a:solidFill>
                          <a:effectLst/>
                          <a:latin typeface="Arial" panose="020B0604020202020204" pitchFamily="34" charset="0"/>
                          <a:ea typeface="+mn-ea"/>
                          <a:cs typeface="Arial" panose="020B0604020202020204" pitchFamily="34" charset="0"/>
                        </a:rPr>
                        <a:t>98,08</a:t>
                      </a:r>
                      <a:endParaRPr lang="vi-VN" sz="1300" kern="120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98</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1000"/>
                        </a:spcAft>
                      </a:pPr>
                      <a:r>
                        <a:rPr lang="en-US" sz="1300" kern="1200">
                          <a:solidFill>
                            <a:schemeClr val="tx1"/>
                          </a:solidFill>
                          <a:effectLst/>
                          <a:latin typeface="Arial" panose="020B0604020202020204" pitchFamily="34" charset="0"/>
                          <a:ea typeface="+mn-ea"/>
                          <a:cs typeface="Arial" panose="020B0604020202020204" pitchFamily="34" charset="0"/>
                        </a:rPr>
                        <a:t>98,09</a:t>
                      </a:r>
                      <a:endParaRPr lang="vi-VN" sz="1300" kern="120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171697499"/>
                  </a:ext>
                </a:extLst>
              </a:tr>
              <a:tr h="257977">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2</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An Nhơn</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90-95</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1000"/>
                        </a:spcAft>
                      </a:pPr>
                      <a:r>
                        <a:rPr lang="en-US" sz="1300" kern="1200">
                          <a:solidFill>
                            <a:schemeClr val="tx1"/>
                          </a:solidFill>
                          <a:effectLst/>
                          <a:latin typeface="Arial" panose="020B0604020202020204" pitchFamily="34" charset="0"/>
                          <a:ea typeface="+mn-ea"/>
                          <a:cs typeface="Arial" panose="020B0604020202020204" pitchFamily="34" charset="0"/>
                        </a:rPr>
                        <a:t>90,90</a:t>
                      </a:r>
                      <a:endParaRPr lang="vi-VN" sz="1300" kern="120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85</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1000"/>
                        </a:spcAft>
                      </a:pPr>
                      <a:r>
                        <a:rPr lang="en-US" sz="1300" kern="1200">
                          <a:solidFill>
                            <a:schemeClr val="tx1"/>
                          </a:solidFill>
                          <a:effectLst/>
                          <a:latin typeface="Arial" panose="020B0604020202020204" pitchFamily="34" charset="0"/>
                          <a:ea typeface="+mn-ea"/>
                          <a:cs typeface="Arial" panose="020B0604020202020204" pitchFamily="34" charset="0"/>
                        </a:rPr>
                        <a:t>72,86</a:t>
                      </a:r>
                      <a:endParaRPr lang="vi-VN" sz="1300" kern="120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655943567"/>
                  </a:ext>
                </a:extLst>
              </a:tr>
              <a:tr h="257977">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3</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Hoài Nhơn</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85-92</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1000"/>
                        </a:spcAft>
                      </a:pPr>
                      <a:r>
                        <a:rPr lang="en-US" sz="1300" kern="1200">
                          <a:solidFill>
                            <a:schemeClr val="tx1"/>
                          </a:solidFill>
                          <a:effectLst/>
                          <a:latin typeface="Arial" panose="020B0604020202020204" pitchFamily="34" charset="0"/>
                          <a:ea typeface="+mn-ea"/>
                          <a:cs typeface="Arial" panose="020B0604020202020204" pitchFamily="34" charset="0"/>
                        </a:rPr>
                        <a:t>86,40</a:t>
                      </a:r>
                      <a:endParaRPr lang="vi-VN" sz="1300" kern="120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65-70</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1000"/>
                        </a:spcAft>
                      </a:pPr>
                      <a:r>
                        <a:rPr lang="en-US" sz="1300" kern="1200">
                          <a:solidFill>
                            <a:schemeClr val="tx1"/>
                          </a:solidFill>
                          <a:effectLst/>
                          <a:latin typeface="Arial" panose="020B0604020202020204" pitchFamily="34" charset="0"/>
                          <a:ea typeface="+mn-ea"/>
                          <a:cs typeface="Arial" panose="020B0604020202020204" pitchFamily="34" charset="0"/>
                        </a:rPr>
                        <a:t>66,59</a:t>
                      </a:r>
                      <a:endParaRPr lang="vi-VN" sz="1300" kern="120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193496615"/>
                  </a:ext>
                </a:extLst>
              </a:tr>
              <a:tr h="257977">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4</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Phù Cát</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83-92</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1000"/>
                        </a:spcAft>
                      </a:pPr>
                      <a:r>
                        <a:rPr lang="en-US" sz="1300" kern="1200">
                          <a:solidFill>
                            <a:schemeClr val="tx1"/>
                          </a:solidFill>
                          <a:effectLst/>
                          <a:latin typeface="Arial" panose="020B0604020202020204" pitchFamily="34" charset="0"/>
                          <a:ea typeface="+mn-ea"/>
                          <a:cs typeface="Arial" panose="020B0604020202020204" pitchFamily="34" charset="0"/>
                        </a:rPr>
                        <a:t>84,79</a:t>
                      </a:r>
                      <a:endParaRPr lang="vi-VN" sz="1300" kern="120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74-75</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1000"/>
                        </a:spcAft>
                      </a:pPr>
                      <a:r>
                        <a:rPr lang="en-US" sz="1300" kern="1200">
                          <a:solidFill>
                            <a:schemeClr val="tx1"/>
                          </a:solidFill>
                          <a:effectLst/>
                          <a:latin typeface="Arial" panose="020B0604020202020204" pitchFamily="34" charset="0"/>
                          <a:ea typeface="+mn-ea"/>
                          <a:cs typeface="Arial" panose="020B0604020202020204" pitchFamily="34" charset="0"/>
                        </a:rPr>
                        <a:t>79,07</a:t>
                      </a:r>
                      <a:endParaRPr lang="vi-VN" sz="1300" kern="120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457260156"/>
                  </a:ext>
                </a:extLst>
              </a:tr>
              <a:tr h="257977">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5</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Phù Mỹ</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87-92</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1000"/>
                        </a:spcAft>
                      </a:pPr>
                      <a:r>
                        <a:rPr lang="en-US" sz="1300" kern="1200">
                          <a:solidFill>
                            <a:schemeClr val="tx1"/>
                          </a:solidFill>
                          <a:effectLst/>
                          <a:latin typeface="Arial" panose="020B0604020202020204" pitchFamily="34" charset="0"/>
                          <a:ea typeface="+mn-ea"/>
                          <a:cs typeface="Arial" panose="020B0604020202020204" pitchFamily="34" charset="0"/>
                        </a:rPr>
                        <a:t>87,45</a:t>
                      </a:r>
                      <a:endParaRPr lang="vi-VN" sz="1300" kern="120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75-77</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1000"/>
                        </a:spcAft>
                      </a:pPr>
                      <a:r>
                        <a:rPr lang="en-US" sz="1300" kern="1200">
                          <a:solidFill>
                            <a:schemeClr val="tx1"/>
                          </a:solidFill>
                          <a:effectLst/>
                          <a:latin typeface="Arial" panose="020B0604020202020204" pitchFamily="34" charset="0"/>
                          <a:ea typeface="+mn-ea"/>
                          <a:cs typeface="Arial" panose="020B0604020202020204" pitchFamily="34" charset="0"/>
                        </a:rPr>
                        <a:t>72,63</a:t>
                      </a:r>
                      <a:endParaRPr lang="vi-VN" sz="1300" kern="120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905117821"/>
                  </a:ext>
                </a:extLst>
              </a:tr>
              <a:tr h="257977">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6</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Tuy Phước</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85-95</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1000"/>
                        </a:spcAft>
                      </a:pPr>
                      <a:r>
                        <a:rPr lang="en-US" sz="1300" kern="1200">
                          <a:solidFill>
                            <a:schemeClr val="tx1"/>
                          </a:solidFill>
                          <a:effectLst/>
                          <a:latin typeface="Arial" panose="020B0604020202020204" pitchFamily="34" charset="0"/>
                          <a:ea typeface="+mn-ea"/>
                          <a:cs typeface="Arial" panose="020B0604020202020204" pitchFamily="34" charset="0"/>
                        </a:rPr>
                        <a:t>71,17</a:t>
                      </a:r>
                      <a:endParaRPr lang="vi-VN" sz="1300" kern="120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80-83</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1000"/>
                        </a:spcAft>
                      </a:pPr>
                      <a:r>
                        <a:rPr lang="en-US" sz="1300" kern="1200">
                          <a:solidFill>
                            <a:schemeClr val="tx1"/>
                          </a:solidFill>
                          <a:effectLst/>
                          <a:latin typeface="Arial" panose="020B0604020202020204" pitchFamily="34" charset="0"/>
                          <a:ea typeface="+mn-ea"/>
                          <a:cs typeface="Arial" panose="020B0604020202020204" pitchFamily="34" charset="0"/>
                        </a:rPr>
                        <a:t>65,27</a:t>
                      </a:r>
                      <a:endParaRPr lang="vi-VN" sz="1300" kern="120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787469575"/>
                  </a:ext>
                </a:extLst>
              </a:tr>
              <a:tr h="257977">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7</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Tây Sơn</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81-90</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1000"/>
                        </a:spcAft>
                      </a:pPr>
                      <a:r>
                        <a:rPr lang="en-US" sz="1300" kern="1200">
                          <a:solidFill>
                            <a:schemeClr val="tx1"/>
                          </a:solidFill>
                          <a:effectLst/>
                          <a:latin typeface="Arial" panose="020B0604020202020204" pitchFamily="34" charset="0"/>
                          <a:ea typeface="+mn-ea"/>
                          <a:cs typeface="Arial" panose="020B0604020202020204" pitchFamily="34" charset="0"/>
                        </a:rPr>
                        <a:t>86,74</a:t>
                      </a:r>
                      <a:endParaRPr lang="vi-VN" sz="1300" kern="120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75-77</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1000"/>
                        </a:spcAft>
                      </a:pPr>
                      <a:r>
                        <a:rPr lang="en-US" sz="1300" kern="1200">
                          <a:solidFill>
                            <a:schemeClr val="tx1"/>
                          </a:solidFill>
                          <a:effectLst/>
                          <a:latin typeface="Arial" panose="020B0604020202020204" pitchFamily="34" charset="0"/>
                          <a:ea typeface="+mn-ea"/>
                          <a:cs typeface="Arial" panose="020B0604020202020204" pitchFamily="34" charset="0"/>
                        </a:rPr>
                        <a:t>63,19</a:t>
                      </a:r>
                      <a:endParaRPr lang="vi-VN" sz="1300" kern="120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854359100"/>
                  </a:ext>
                </a:extLst>
              </a:tr>
              <a:tr h="257977">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8</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Hoài Ân</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69-80</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1000"/>
                        </a:spcAft>
                      </a:pPr>
                      <a:r>
                        <a:rPr lang="en-US" sz="1300" kern="1200">
                          <a:solidFill>
                            <a:schemeClr val="tx1"/>
                          </a:solidFill>
                          <a:effectLst/>
                          <a:latin typeface="Arial" panose="020B0604020202020204" pitchFamily="34" charset="0"/>
                          <a:ea typeface="+mn-ea"/>
                          <a:cs typeface="Arial" panose="020B0604020202020204" pitchFamily="34" charset="0"/>
                        </a:rPr>
                        <a:t>65,83</a:t>
                      </a:r>
                      <a:endParaRPr lang="vi-VN" sz="1300" kern="120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55-60</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1000"/>
                        </a:spcAft>
                      </a:pPr>
                      <a:r>
                        <a:rPr lang="en-US" sz="1300" kern="1200">
                          <a:solidFill>
                            <a:schemeClr val="tx1"/>
                          </a:solidFill>
                          <a:effectLst/>
                          <a:latin typeface="Arial" panose="020B0604020202020204" pitchFamily="34" charset="0"/>
                          <a:ea typeface="+mn-ea"/>
                          <a:cs typeface="Arial" panose="020B0604020202020204" pitchFamily="34" charset="0"/>
                        </a:rPr>
                        <a:t>43,09</a:t>
                      </a:r>
                      <a:endParaRPr lang="vi-VN" sz="1300" kern="120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299160224"/>
                  </a:ext>
                </a:extLst>
              </a:tr>
              <a:tr h="257977">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9</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An Lão</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67-91</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1000"/>
                        </a:spcAft>
                      </a:pPr>
                      <a:r>
                        <a:rPr lang="en-US" sz="1300" kern="1200">
                          <a:solidFill>
                            <a:schemeClr val="tx1"/>
                          </a:solidFill>
                          <a:effectLst/>
                          <a:latin typeface="Arial" panose="020B0604020202020204" pitchFamily="34" charset="0"/>
                          <a:ea typeface="+mn-ea"/>
                          <a:cs typeface="Arial" panose="020B0604020202020204" pitchFamily="34" charset="0"/>
                        </a:rPr>
                        <a:t>56,60</a:t>
                      </a:r>
                      <a:endParaRPr lang="vi-VN" sz="1300" kern="120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55-60</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1000"/>
                        </a:spcAft>
                      </a:pPr>
                      <a:r>
                        <a:rPr lang="en-US" sz="1300" kern="1200">
                          <a:solidFill>
                            <a:schemeClr val="tx1"/>
                          </a:solidFill>
                          <a:effectLst/>
                          <a:latin typeface="Arial" panose="020B0604020202020204" pitchFamily="34" charset="0"/>
                          <a:ea typeface="+mn-ea"/>
                          <a:cs typeface="Arial" panose="020B0604020202020204" pitchFamily="34" charset="0"/>
                        </a:rPr>
                        <a:t>41,65</a:t>
                      </a:r>
                      <a:endParaRPr lang="vi-VN" sz="1300" kern="120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721243203"/>
                  </a:ext>
                </a:extLst>
              </a:tr>
              <a:tr h="215325">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10</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Vĩnh Thạnh</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67-80</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1000"/>
                        </a:spcAft>
                      </a:pPr>
                      <a:r>
                        <a:rPr lang="en-US" sz="1300" kern="1200">
                          <a:solidFill>
                            <a:schemeClr val="tx1"/>
                          </a:solidFill>
                          <a:effectLst/>
                          <a:latin typeface="Arial" panose="020B0604020202020204" pitchFamily="34" charset="0"/>
                          <a:ea typeface="+mn-ea"/>
                          <a:cs typeface="Arial" panose="020B0604020202020204" pitchFamily="34" charset="0"/>
                        </a:rPr>
                        <a:t>73,86</a:t>
                      </a:r>
                      <a:endParaRPr lang="vi-VN" sz="1300" kern="120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58-60</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1000"/>
                        </a:spcAft>
                      </a:pPr>
                      <a:r>
                        <a:rPr lang="en-US" sz="1300" kern="1200">
                          <a:solidFill>
                            <a:schemeClr val="tx1"/>
                          </a:solidFill>
                          <a:effectLst/>
                          <a:latin typeface="Arial" panose="020B0604020202020204" pitchFamily="34" charset="0"/>
                          <a:ea typeface="+mn-ea"/>
                          <a:cs typeface="Arial" panose="020B0604020202020204" pitchFamily="34" charset="0"/>
                        </a:rPr>
                        <a:t>49,31</a:t>
                      </a:r>
                      <a:endParaRPr lang="vi-VN" sz="1300" kern="120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979561933"/>
                  </a:ext>
                </a:extLst>
              </a:tr>
              <a:tr h="257977">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11</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Vân Canh</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72-90</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1000"/>
                        </a:spcAft>
                      </a:pPr>
                      <a:r>
                        <a:rPr lang="en-US" sz="1300" kern="1200">
                          <a:solidFill>
                            <a:schemeClr val="tx1"/>
                          </a:solidFill>
                          <a:effectLst/>
                          <a:latin typeface="Arial" panose="020B0604020202020204" pitchFamily="34" charset="0"/>
                          <a:ea typeface="+mn-ea"/>
                          <a:cs typeface="Arial" panose="020B0604020202020204" pitchFamily="34" charset="0"/>
                        </a:rPr>
                        <a:t>76,80</a:t>
                      </a:r>
                      <a:endParaRPr lang="vi-VN" sz="1300" kern="120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70</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1000"/>
                        </a:spcAft>
                      </a:pPr>
                      <a:r>
                        <a:rPr lang="en-US" sz="1300" kern="1200">
                          <a:solidFill>
                            <a:schemeClr val="tx1"/>
                          </a:solidFill>
                          <a:effectLst/>
                          <a:latin typeface="Arial" panose="020B0604020202020204" pitchFamily="34" charset="0"/>
                          <a:ea typeface="+mn-ea"/>
                          <a:cs typeface="Arial" panose="020B0604020202020204" pitchFamily="34" charset="0"/>
                        </a:rPr>
                        <a:t>59,36</a:t>
                      </a:r>
                      <a:endParaRPr lang="vi-VN" sz="1300" kern="120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651434401"/>
                  </a:ext>
                </a:extLst>
              </a:tr>
              <a:tr h="257977">
                <a:tc>
                  <a:txBody>
                    <a:bodyPr/>
                    <a:lstStyle/>
                    <a:p>
                      <a:pPr algn="l">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 </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b="1">
                          <a:solidFill>
                            <a:schemeClr val="tx1"/>
                          </a:solidFill>
                          <a:effectLst/>
                          <a:latin typeface="Arial" panose="020B0604020202020204" pitchFamily="34" charset="0"/>
                          <a:cs typeface="Arial" panose="020B0604020202020204" pitchFamily="34" charset="0"/>
                        </a:rPr>
                        <a:t>Toàn tỉnh</a:t>
                      </a:r>
                      <a:endParaRPr lang="vi-VN" sz="13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b="1">
                          <a:solidFill>
                            <a:schemeClr val="tx1"/>
                          </a:solidFill>
                          <a:effectLst/>
                          <a:latin typeface="Arial" panose="020B0604020202020204" pitchFamily="34" charset="0"/>
                          <a:cs typeface="Arial" panose="020B0604020202020204" pitchFamily="34" charset="0"/>
                        </a:rPr>
                        <a:t>90-95</a:t>
                      </a:r>
                      <a:endParaRPr lang="vi-VN" sz="13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1000"/>
                        </a:spcAft>
                      </a:pPr>
                      <a:r>
                        <a:rPr lang="en-US" sz="1300" b="1" kern="1200">
                          <a:solidFill>
                            <a:schemeClr val="tx1"/>
                          </a:solidFill>
                          <a:effectLst/>
                          <a:latin typeface="Arial" panose="020B0604020202020204" pitchFamily="34" charset="0"/>
                          <a:ea typeface="+mn-ea"/>
                          <a:cs typeface="Arial" panose="020B0604020202020204" pitchFamily="34" charset="0"/>
                        </a:rPr>
                        <a:t>90,87</a:t>
                      </a:r>
                      <a:endParaRPr lang="vi-VN" sz="1300" b="1" kern="120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b="1">
                          <a:solidFill>
                            <a:schemeClr val="tx1"/>
                          </a:solidFill>
                          <a:effectLst/>
                          <a:latin typeface="Arial" panose="020B0604020202020204" pitchFamily="34" charset="0"/>
                          <a:cs typeface="Arial" panose="020B0604020202020204" pitchFamily="34" charset="0"/>
                        </a:rPr>
                        <a:t>70-75</a:t>
                      </a:r>
                      <a:endParaRPr lang="vi-VN" sz="13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1000"/>
                        </a:spcAft>
                      </a:pPr>
                      <a:r>
                        <a:rPr lang="en-US" sz="1300" b="1" kern="1200">
                          <a:solidFill>
                            <a:schemeClr val="tx1"/>
                          </a:solidFill>
                          <a:effectLst/>
                          <a:latin typeface="Arial" panose="020B0604020202020204" pitchFamily="34" charset="0"/>
                          <a:ea typeface="+mn-ea"/>
                          <a:cs typeface="Arial" panose="020B0604020202020204" pitchFamily="34" charset="0"/>
                        </a:rPr>
                        <a:t>68,38</a:t>
                      </a:r>
                      <a:endParaRPr lang="vi-VN" sz="1300" b="1" kern="120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482982855"/>
                  </a:ext>
                </a:extLst>
              </a:tr>
            </a:tbl>
          </a:graphicData>
        </a:graphic>
      </p:graphicFrame>
    </p:spTree>
    <p:extLst>
      <p:ext uri="{BB962C8B-B14F-4D97-AF65-F5344CB8AC3E}">
        <p14:creationId xmlns:p14="http://schemas.microsoft.com/office/powerpoint/2010/main" val="23290895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AD8FCB44-5401-4810-551D-B0072A6956BA}"/>
              </a:ext>
            </a:extLst>
          </p:cNvPr>
          <p:cNvSpPr txBox="1"/>
          <p:nvPr/>
        </p:nvSpPr>
        <p:spPr>
          <a:xfrm>
            <a:off x="1081290" y="398478"/>
            <a:ext cx="9111333" cy="461665"/>
          </a:xfrm>
          <a:prstGeom prst="rect">
            <a:avLst/>
          </a:prstGeom>
          <a:noFill/>
        </p:spPr>
        <p:txBody>
          <a:bodyPr wrap="square">
            <a:spAutoFit/>
          </a:bodyPr>
          <a:lstStyle/>
          <a:p>
            <a:pPr>
              <a:lnSpc>
                <a:spcPct val="100000"/>
              </a:lnSpc>
            </a:pPr>
            <a:r>
              <a:rPr lang="vi-VN" sz="2400" b="1">
                <a:latin typeface="Arial" panose="020B0604020202020204" pitchFamily="34" charset="0"/>
                <a:cs typeface="Arial" panose="020B0604020202020204" pitchFamily="34" charset="0"/>
              </a:rPr>
              <a:t>6. Tài nguyên - Môi trường (tt): Chỉ tiêu Giải phóng mặt bằng</a:t>
            </a:r>
          </a:p>
        </p:txBody>
      </p:sp>
      <p:graphicFrame>
        <p:nvGraphicFramePr>
          <p:cNvPr id="3" name="Table 2">
            <a:extLst>
              <a:ext uri="{FF2B5EF4-FFF2-40B4-BE49-F238E27FC236}">
                <a16:creationId xmlns="" xmlns:a16="http://schemas.microsoft.com/office/drawing/2014/main" id="{74CEE388-D584-37EE-063B-6CFDD6BF65A1}"/>
              </a:ext>
            </a:extLst>
          </p:cNvPr>
          <p:cNvGraphicFramePr>
            <a:graphicFrameLocks noGrp="1"/>
          </p:cNvGraphicFramePr>
          <p:nvPr>
            <p:extLst>
              <p:ext uri="{D42A27DB-BD31-4B8C-83A1-F6EECF244321}">
                <p14:modId xmlns:p14="http://schemas.microsoft.com/office/powerpoint/2010/main" val="261513112"/>
              </p:ext>
            </p:extLst>
          </p:nvPr>
        </p:nvGraphicFramePr>
        <p:xfrm>
          <a:off x="437000" y="1030865"/>
          <a:ext cx="11317999" cy="5574917"/>
        </p:xfrm>
        <a:graphic>
          <a:graphicData uri="http://schemas.openxmlformats.org/drawingml/2006/table">
            <a:tbl>
              <a:tblPr/>
              <a:tblGrid>
                <a:gridCol w="815011">
                  <a:extLst>
                    <a:ext uri="{9D8B030D-6E8A-4147-A177-3AD203B41FA5}">
                      <a16:colId xmlns="" xmlns:a16="http://schemas.microsoft.com/office/drawing/2014/main" val="3942063527"/>
                    </a:ext>
                  </a:extLst>
                </a:gridCol>
                <a:gridCol w="1149750">
                  <a:extLst>
                    <a:ext uri="{9D8B030D-6E8A-4147-A177-3AD203B41FA5}">
                      <a16:colId xmlns="" xmlns:a16="http://schemas.microsoft.com/office/drawing/2014/main" val="678200281"/>
                    </a:ext>
                  </a:extLst>
                </a:gridCol>
                <a:gridCol w="1090234">
                  <a:extLst>
                    <a:ext uri="{9D8B030D-6E8A-4147-A177-3AD203B41FA5}">
                      <a16:colId xmlns="" xmlns:a16="http://schemas.microsoft.com/office/drawing/2014/main" val="3460424492"/>
                    </a:ext>
                  </a:extLst>
                </a:gridCol>
                <a:gridCol w="1102539">
                  <a:extLst>
                    <a:ext uri="{9D8B030D-6E8A-4147-A177-3AD203B41FA5}">
                      <a16:colId xmlns="" xmlns:a16="http://schemas.microsoft.com/office/drawing/2014/main" val="3509364850"/>
                    </a:ext>
                  </a:extLst>
                </a:gridCol>
                <a:gridCol w="1183711">
                  <a:extLst>
                    <a:ext uri="{9D8B030D-6E8A-4147-A177-3AD203B41FA5}">
                      <a16:colId xmlns="" xmlns:a16="http://schemas.microsoft.com/office/drawing/2014/main" val="2683084354"/>
                    </a:ext>
                  </a:extLst>
                </a:gridCol>
                <a:gridCol w="970253">
                  <a:extLst>
                    <a:ext uri="{9D8B030D-6E8A-4147-A177-3AD203B41FA5}">
                      <a16:colId xmlns="" xmlns:a16="http://schemas.microsoft.com/office/drawing/2014/main" val="3469777596"/>
                    </a:ext>
                  </a:extLst>
                </a:gridCol>
                <a:gridCol w="970253">
                  <a:extLst>
                    <a:ext uri="{9D8B030D-6E8A-4147-A177-3AD203B41FA5}">
                      <a16:colId xmlns="" xmlns:a16="http://schemas.microsoft.com/office/drawing/2014/main" val="954753048"/>
                    </a:ext>
                  </a:extLst>
                </a:gridCol>
                <a:gridCol w="1009062">
                  <a:extLst>
                    <a:ext uri="{9D8B030D-6E8A-4147-A177-3AD203B41FA5}">
                      <a16:colId xmlns="" xmlns:a16="http://schemas.microsoft.com/office/drawing/2014/main" val="2089103867"/>
                    </a:ext>
                  </a:extLst>
                </a:gridCol>
                <a:gridCol w="1009062">
                  <a:extLst>
                    <a:ext uri="{9D8B030D-6E8A-4147-A177-3AD203B41FA5}">
                      <a16:colId xmlns="" xmlns:a16="http://schemas.microsoft.com/office/drawing/2014/main" val="995230218"/>
                    </a:ext>
                  </a:extLst>
                </a:gridCol>
                <a:gridCol w="1009062">
                  <a:extLst>
                    <a:ext uri="{9D8B030D-6E8A-4147-A177-3AD203B41FA5}">
                      <a16:colId xmlns="" xmlns:a16="http://schemas.microsoft.com/office/drawing/2014/main" val="536135195"/>
                    </a:ext>
                  </a:extLst>
                </a:gridCol>
                <a:gridCol w="1009062">
                  <a:extLst>
                    <a:ext uri="{9D8B030D-6E8A-4147-A177-3AD203B41FA5}">
                      <a16:colId xmlns="" xmlns:a16="http://schemas.microsoft.com/office/drawing/2014/main" val="4222068930"/>
                    </a:ext>
                  </a:extLst>
                </a:gridCol>
              </a:tblGrid>
              <a:tr h="365862">
                <a:tc rowSpan="3">
                  <a:txBody>
                    <a:bodyPr/>
                    <a:lstStyle/>
                    <a:p>
                      <a:pPr algn="ctr" fontAlgn="ctr"/>
                      <a:r>
                        <a:rPr lang="vi-VN" sz="1400" b="1" i="0" u="none" strike="noStrike">
                          <a:solidFill>
                            <a:srgbClr val="000000"/>
                          </a:solidFill>
                          <a:effectLst/>
                          <a:latin typeface="+mn-lt"/>
                        </a:rPr>
                        <a:t>STT</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3">
                  <a:txBody>
                    <a:bodyPr/>
                    <a:lstStyle/>
                    <a:p>
                      <a:pPr algn="ctr" fontAlgn="ctr"/>
                      <a:r>
                        <a:rPr lang="vi-VN" sz="1400" b="1" i="0" u="none" strike="noStrike">
                          <a:solidFill>
                            <a:srgbClr val="000000"/>
                          </a:solidFill>
                          <a:effectLst/>
                          <a:latin typeface="+mn-lt"/>
                        </a:rPr>
                        <a:t>Địa bàn</a:t>
                      </a:r>
                      <a:br>
                        <a:rPr lang="vi-VN" sz="1400" b="1" i="0" u="none" strike="noStrike">
                          <a:solidFill>
                            <a:srgbClr val="000000"/>
                          </a:solidFill>
                          <a:effectLst/>
                          <a:latin typeface="+mn-lt"/>
                        </a:rPr>
                      </a:br>
                      <a:r>
                        <a:rPr lang="vi-VN" sz="1400" b="1" i="0" u="none" strike="noStrike">
                          <a:solidFill>
                            <a:srgbClr val="000000"/>
                          </a:solidFill>
                          <a:effectLst/>
                          <a:latin typeface="+mn-lt"/>
                        </a:rPr>
                        <a:t> (cấp huyện)</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3">
                  <a:txBody>
                    <a:bodyPr/>
                    <a:lstStyle/>
                    <a:p>
                      <a:pPr algn="ctr" fontAlgn="ctr"/>
                      <a:r>
                        <a:rPr lang="vi-VN" sz="1400" b="1" i="0" u="none" strike="noStrike">
                          <a:solidFill>
                            <a:srgbClr val="000000"/>
                          </a:solidFill>
                          <a:effectLst/>
                          <a:latin typeface="+mn-lt"/>
                        </a:rPr>
                        <a:t>Số lượng dự án thực hiện bồi thường, GPMB năm 2024</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vi-VN" sz="1400" b="1" i="0" u="none" strike="noStrike">
                          <a:solidFill>
                            <a:srgbClr val="000000"/>
                          </a:solidFill>
                          <a:effectLst/>
                          <a:latin typeface="+mn-lt"/>
                        </a:rPr>
                        <a:t>Tiến độ thực hiện GPMB (%) Quý I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vi-VN"/>
                    </a:p>
                  </a:txBody>
                  <a:tcPr/>
                </a:tc>
                <a:tc gridSpan="2">
                  <a:txBody>
                    <a:bodyPr/>
                    <a:lstStyle/>
                    <a:p>
                      <a:pPr algn="ctr" fontAlgn="ctr"/>
                      <a:r>
                        <a:rPr lang="vi-VN" sz="1400" b="1" i="0" u="none" strike="noStrike">
                          <a:solidFill>
                            <a:srgbClr val="000000"/>
                          </a:solidFill>
                          <a:effectLst/>
                          <a:latin typeface="+mn-lt"/>
                        </a:rPr>
                        <a:t>Tiến độ thực hiện GPMB (%) Quý II </a:t>
                      </a:r>
                    </a:p>
                  </a:txBody>
                  <a:tcPr marL="4985" marR="4985" marT="4985" marB="0" anchor="ctr">
                    <a:lnL w="6350" cap="flat" cmpd="sng" algn="ctr">
                      <a:solidFill>
                        <a:srgbClr val="000000"/>
                      </a:solidFill>
                      <a:prstDash val="solid"/>
                      <a:round/>
                      <a:headEnd type="none" w="med" len="med"/>
                      <a:tailEnd type="none" w="med" len="med"/>
                    </a:lnL>
                  </a:tcPr>
                </a:tc>
                <a:tc hMerge="1">
                  <a:txBody>
                    <a:bodyPr/>
                    <a:lstStyle/>
                    <a:p>
                      <a:endParaRPr lang="vi-VN"/>
                    </a:p>
                  </a:txBody>
                  <a:tcPr/>
                </a:tc>
                <a:tc gridSpan="2">
                  <a:txBody>
                    <a:bodyPr/>
                    <a:lstStyle/>
                    <a:p>
                      <a:pPr algn="ctr" fontAlgn="ctr"/>
                      <a:r>
                        <a:rPr lang="vi-VN" sz="1400" b="1" i="0" u="none" strike="noStrike">
                          <a:solidFill>
                            <a:srgbClr val="000000"/>
                          </a:solidFill>
                          <a:effectLst/>
                          <a:latin typeface="+mn-lt"/>
                        </a:rPr>
                        <a:t>Tiến độ thực hiện GPMB (%) Quý III  </a:t>
                      </a:r>
                    </a:p>
                  </a:txBody>
                  <a:tcPr marL="4985" marR="4985" marT="4985" marB="0" anchor="ctr"/>
                </a:tc>
                <a:tc hMerge="1">
                  <a:txBody>
                    <a:bodyPr/>
                    <a:lstStyle/>
                    <a:p>
                      <a:endParaRPr lang="vi-VN"/>
                    </a:p>
                  </a:txBody>
                  <a:tcPr/>
                </a:tc>
                <a:tc rowSpan="2" gridSpan="2">
                  <a:txBody>
                    <a:bodyPr/>
                    <a:lstStyle/>
                    <a:p>
                      <a:pPr algn="ctr" fontAlgn="ctr"/>
                      <a:r>
                        <a:rPr lang="vi-VN" sz="1400" b="1" i="0" u="none" strike="noStrike">
                          <a:solidFill>
                            <a:srgbClr val="000000"/>
                          </a:solidFill>
                          <a:effectLst/>
                          <a:latin typeface="+mn-lt"/>
                        </a:rPr>
                        <a:t> </a:t>
                      </a:r>
                    </a:p>
                    <a:p>
                      <a:pPr algn="ctr" fontAlgn="ctr"/>
                      <a:r>
                        <a:rPr lang="vi-VN" sz="1400" b="1" i="0" u="none" strike="noStrike">
                          <a:solidFill>
                            <a:srgbClr val="000000"/>
                          </a:solidFill>
                          <a:effectLst/>
                          <a:latin typeface="+mn-lt"/>
                        </a:rPr>
                        <a:t>Tổng cộng 9 tháng </a:t>
                      </a:r>
                    </a:p>
                  </a:txBody>
                  <a:tcPr marL="4985" marR="4985" marT="498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endParaRPr lang="vi-VN"/>
                    </a:p>
                  </a:txBody>
                  <a:tcPr/>
                </a:tc>
                <a:extLst>
                  <a:ext uri="{0D108BD9-81ED-4DB2-BD59-A6C34878D82A}">
                    <a16:rowId xmlns="" xmlns:a16="http://schemas.microsoft.com/office/drawing/2014/main" val="4051130264"/>
                  </a:ext>
                </a:extLst>
              </a:tr>
              <a:tr h="252273">
                <a:tc vMerge="1">
                  <a:txBody>
                    <a:bodyPr/>
                    <a:lstStyle/>
                    <a:p>
                      <a:endParaRPr lang="vi-VN"/>
                    </a:p>
                  </a:txBody>
                  <a:tcPr/>
                </a:tc>
                <a:tc vMerge="1">
                  <a:txBody>
                    <a:bodyPr/>
                    <a:lstStyle/>
                    <a:p>
                      <a:endParaRPr lang="vi-VN"/>
                    </a:p>
                  </a:txBody>
                  <a:tcPr/>
                </a:tc>
                <a:tc vMerge="1">
                  <a:txBody>
                    <a:bodyPr/>
                    <a:lstStyle/>
                    <a:p>
                      <a:endParaRPr lang="vi-VN"/>
                    </a:p>
                  </a:txBody>
                  <a:tcPr/>
                </a:tc>
                <a:tc rowSpan="2">
                  <a:txBody>
                    <a:bodyPr/>
                    <a:lstStyle/>
                    <a:p>
                      <a:pPr algn="ctr" fontAlgn="ctr"/>
                      <a:r>
                        <a:rPr lang="vi-VN" sz="1400" b="1" i="0" u="none" strike="noStrike">
                          <a:solidFill>
                            <a:srgbClr val="000000"/>
                          </a:solidFill>
                          <a:effectLst/>
                          <a:latin typeface="+mn-lt"/>
                        </a:rPr>
                        <a:t>Số lượng dự án</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vi-VN" sz="1400" b="1" i="0" u="none" strike="noStrike">
                          <a:solidFill>
                            <a:srgbClr val="000000"/>
                          </a:solidFill>
                          <a:effectLst/>
                          <a:latin typeface="+mn-lt"/>
                        </a:rPr>
                        <a:t>Tỷ lệ</a:t>
                      </a:r>
                      <a:br>
                        <a:rPr lang="vi-VN" sz="1400" b="1" i="0" u="none" strike="noStrike">
                          <a:solidFill>
                            <a:srgbClr val="000000"/>
                          </a:solidFill>
                          <a:effectLst/>
                          <a:latin typeface="+mn-lt"/>
                        </a:rPr>
                      </a:br>
                      <a:r>
                        <a:rPr lang="vi-VN" sz="1400" b="1" i="0" u="none" strike="noStrike">
                          <a:solidFill>
                            <a:srgbClr val="000000"/>
                          </a:solidFill>
                          <a:effectLst/>
                          <a:latin typeface="+mn-lt"/>
                        </a:rPr>
                        <a:t>(%)</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vi-VN" sz="1400" b="1" i="0" u="none" strike="noStrike">
                          <a:solidFill>
                            <a:srgbClr val="000000"/>
                          </a:solidFill>
                          <a:effectLst/>
                          <a:latin typeface="+mn-lt"/>
                        </a:rPr>
                        <a:t>Số lượng dự án</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noFill/>
                  </a:tcPr>
                </a:tc>
                <a:tc rowSpan="2">
                  <a:txBody>
                    <a:bodyPr/>
                    <a:lstStyle/>
                    <a:p>
                      <a:pPr algn="ctr" fontAlgn="ctr"/>
                      <a:r>
                        <a:rPr lang="vi-VN" sz="1400" b="1" i="0" u="none" strike="noStrike">
                          <a:solidFill>
                            <a:srgbClr val="000000"/>
                          </a:solidFill>
                          <a:effectLst/>
                          <a:latin typeface="+mn-lt"/>
                        </a:rPr>
                        <a:t>Tỷ lệ</a:t>
                      </a:r>
                      <a:br>
                        <a:rPr lang="vi-VN" sz="1400" b="1" i="0" u="none" strike="noStrike">
                          <a:solidFill>
                            <a:srgbClr val="000000"/>
                          </a:solidFill>
                          <a:effectLst/>
                          <a:latin typeface="+mn-lt"/>
                        </a:rPr>
                      </a:br>
                      <a:r>
                        <a:rPr lang="vi-VN" sz="1400" b="1" i="0" u="none" strike="noStrike">
                          <a:solidFill>
                            <a:srgbClr val="000000"/>
                          </a:solidFill>
                          <a:effectLst/>
                          <a:latin typeface="+mn-lt"/>
                        </a:rPr>
                        <a:t>(%)</a:t>
                      </a:r>
                    </a:p>
                  </a:txBody>
                  <a:tcPr marL="4985" marR="4985" marT="4985" marB="0" anchor="ctr">
                    <a:lnL w="6350" cap="flat" cmpd="sng" algn="ctr">
                      <a:solidFill>
                        <a:srgbClr val="000000"/>
                      </a:solidFill>
                      <a:prstDash val="solid"/>
                      <a:round/>
                      <a:headEnd type="none" w="med" len="med"/>
                      <a:tailEnd type="none" w="med" len="med"/>
                    </a:lnL>
                  </a:tcPr>
                </a:tc>
                <a:tc rowSpan="2">
                  <a:txBody>
                    <a:bodyPr/>
                    <a:lstStyle/>
                    <a:p>
                      <a:pPr algn="ctr" fontAlgn="ctr"/>
                      <a:r>
                        <a:rPr lang="vi-VN" sz="1400" b="1" i="0" u="none" strike="noStrike">
                          <a:solidFill>
                            <a:srgbClr val="000000"/>
                          </a:solidFill>
                          <a:effectLst/>
                          <a:latin typeface="+mn-lt"/>
                        </a:rPr>
                        <a:t>Số lượng dự án</a:t>
                      </a:r>
                    </a:p>
                  </a:txBody>
                  <a:tcPr marL="4985" marR="4985" marT="498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rowSpan="2">
                  <a:txBody>
                    <a:bodyPr/>
                    <a:lstStyle/>
                    <a:p>
                      <a:pPr algn="ctr" fontAlgn="ctr"/>
                      <a:r>
                        <a:rPr lang="vi-VN" sz="1400" b="1" i="0" u="none" strike="noStrike">
                          <a:solidFill>
                            <a:srgbClr val="000000"/>
                          </a:solidFill>
                          <a:effectLst/>
                          <a:latin typeface="+mn-lt"/>
                        </a:rPr>
                        <a:t>Tỷ lệ</a:t>
                      </a:r>
                      <a:br>
                        <a:rPr lang="vi-VN" sz="1400" b="1" i="0" u="none" strike="noStrike">
                          <a:solidFill>
                            <a:srgbClr val="000000"/>
                          </a:solidFill>
                          <a:effectLst/>
                          <a:latin typeface="+mn-lt"/>
                        </a:rPr>
                      </a:br>
                      <a:r>
                        <a:rPr lang="vi-VN" sz="1400" b="1" i="0" u="none" strike="noStrike">
                          <a:solidFill>
                            <a:srgbClr val="000000"/>
                          </a:solidFill>
                          <a:effectLst/>
                          <a:latin typeface="+mn-lt"/>
                        </a:rPr>
                        <a:t>(%)</a:t>
                      </a:r>
                    </a:p>
                  </a:txBody>
                  <a:tcPr marL="4985" marR="4985" marT="4985" marB="0" anchor="ctr">
                    <a:lnL w="12700" cap="flat" cmpd="sng" algn="ctr">
                      <a:solidFill>
                        <a:schemeClr val="tx1"/>
                      </a:solidFill>
                      <a:prstDash val="solid"/>
                      <a:round/>
                      <a:headEnd type="none" w="med" len="med"/>
                      <a:tailEnd type="none" w="med" len="med"/>
                    </a:lnL>
                  </a:tcPr>
                </a:tc>
                <a:tc gridSpan="2" vMerge="1">
                  <a:txBody>
                    <a:bodyPr/>
                    <a:lstStyle/>
                    <a:p>
                      <a:endParaRPr/>
                    </a:p>
                  </a:txBody>
                  <a:tcPr marL="4985" marR="4985" marT="4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endParaRPr lang="vi-VN"/>
                    </a:p>
                  </a:txBody>
                  <a:tcPr/>
                </a:tc>
                <a:extLst>
                  <a:ext uri="{0D108BD9-81ED-4DB2-BD59-A6C34878D82A}">
                    <a16:rowId xmlns="" xmlns:a16="http://schemas.microsoft.com/office/drawing/2014/main" val="1923632091"/>
                  </a:ext>
                </a:extLst>
              </a:tr>
              <a:tr h="469920">
                <a:tc vMerge="1">
                  <a:txBody>
                    <a:bodyPr/>
                    <a:lstStyle/>
                    <a:p>
                      <a:endParaRPr lang="vi-VN"/>
                    </a:p>
                  </a:txBody>
                  <a:tcPr/>
                </a:tc>
                <a:tc vMerge="1">
                  <a:txBody>
                    <a:bodyPr/>
                    <a:lstStyle/>
                    <a:p>
                      <a:endParaRPr lang="vi-VN"/>
                    </a:p>
                  </a:txBody>
                  <a:tcPr/>
                </a:tc>
                <a:tc vMerge="1">
                  <a:txBody>
                    <a:bodyPr/>
                    <a:lstStyle/>
                    <a:p>
                      <a:endParaRPr lang="vi-VN"/>
                    </a:p>
                  </a:txBody>
                  <a:tcPr/>
                </a:tc>
                <a:tc vMerge="1">
                  <a:txBody>
                    <a:bodyPr/>
                    <a:lstStyle/>
                    <a:p>
                      <a:endParaRPr lang="vi-VN"/>
                    </a:p>
                  </a:txBody>
                  <a:tcPr/>
                </a:tc>
                <a:tc vMerge="1">
                  <a:txBody>
                    <a:bodyPr/>
                    <a:lstStyle/>
                    <a:p>
                      <a:endParaRPr lang="vi-VN"/>
                    </a:p>
                  </a:txBody>
                  <a:tcPr/>
                </a:tc>
                <a:tc vMerge="1">
                  <a:txBody>
                    <a:bodyPr/>
                    <a:lstStyle/>
                    <a:p>
                      <a:endParaRPr lang="vi-VN"/>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vi-VN"/>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vi-VN"/>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vi-VN"/>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mn-lt"/>
                        </a:rPr>
                        <a:t>Số lượng dự án</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mn-lt"/>
                        </a:rPr>
                        <a:t>Tỷ lệ</a:t>
                      </a:r>
                      <a:br>
                        <a:rPr lang="vi-VN" sz="1400" b="1" i="0" u="none" strike="noStrike">
                          <a:solidFill>
                            <a:srgbClr val="000000"/>
                          </a:solidFill>
                          <a:effectLst/>
                          <a:latin typeface="+mn-lt"/>
                        </a:rPr>
                      </a:br>
                      <a:r>
                        <a:rPr lang="vi-VN" sz="1400" b="1" i="0" u="none" strike="noStrike">
                          <a:solidFill>
                            <a:srgbClr val="000000"/>
                          </a:solidFill>
                          <a:effectLst/>
                          <a:latin typeface="+mn-lt"/>
                        </a:rPr>
                        <a:t>(%)</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600629195"/>
                  </a:ext>
                </a:extLst>
              </a:tr>
              <a:tr h="299003">
                <a:tc>
                  <a:txBody>
                    <a:bodyPr/>
                    <a:lstStyle/>
                    <a:p>
                      <a:pPr algn="ctr" fontAlgn="ctr"/>
                      <a:r>
                        <a:rPr lang="vi-VN" sz="1200" b="0" i="1" u="none" strike="noStrike">
                          <a:solidFill>
                            <a:srgbClr val="000000"/>
                          </a:solidFill>
                          <a:effectLst/>
                          <a:latin typeface="+mn-lt"/>
                        </a:rPr>
                        <a:t> 1</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n-lt"/>
                        </a:rPr>
                        <a:t>2 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n-lt"/>
                        </a:rPr>
                        <a:t>3 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n-lt"/>
                        </a:rPr>
                        <a:t>4 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n-lt"/>
                        </a:rPr>
                        <a:t>5 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n-lt"/>
                        </a:rPr>
                        <a:t> 6</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n-lt"/>
                        </a:rPr>
                        <a:t> 7</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n-lt"/>
                        </a:rPr>
                        <a:t>8 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n-lt"/>
                        </a:rPr>
                        <a:t>9</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n-lt"/>
                        </a:rPr>
                        <a:t>10</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n-lt"/>
                        </a:rPr>
                        <a:t>11</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553328178"/>
                  </a:ext>
                </a:extLst>
              </a:tr>
              <a:tr h="358623">
                <a:tc>
                  <a:txBody>
                    <a:bodyPr/>
                    <a:lstStyle/>
                    <a:p>
                      <a:pPr algn="ctr" fontAlgn="ctr"/>
                      <a:r>
                        <a:rPr lang="vi-VN" sz="1400" b="0" i="0" u="none" strike="noStrike">
                          <a:solidFill>
                            <a:srgbClr val="000000"/>
                          </a:solidFill>
                          <a:effectLst/>
                          <a:latin typeface="+mn-lt"/>
                        </a:rPr>
                        <a:t>1</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mn-lt"/>
                        </a:rPr>
                        <a:t>Tuy Phước</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132</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10</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7,58%</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19</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14,39%</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12</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9,09%</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41</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31,06%</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284368339"/>
                  </a:ext>
                </a:extLst>
              </a:tr>
              <a:tr h="290608">
                <a:tc>
                  <a:txBody>
                    <a:bodyPr/>
                    <a:lstStyle/>
                    <a:p>
                      <a:pPr algn="ctr" fontAlgn="ctr"/>
                      <a:r>
                        <a:rPr lang="vi-VN" sz="1400" b="0" i="0" u="none" strike="noStrike">
                          <a:solidFill>
                            <a:srgbClr val="000000"/>
                          </a:solidFill>
                          <a:effectLst/>
                          <a:latin typeface="+mn-lt"/>
                        </a:rPr>
                        <a:t>2</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mn-lt"/>
                        </a:rPr>
                        <a:t>An Lão</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34</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1</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2,94%</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6</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17,65%</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4</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11,76%</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11</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32,35%</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901785928"/>
                  </a:ext>
                </a:extLst>
              </a:tr>
              <a:tr h="309158">
                <a:tc>
                  <a:txBody>
                    <a:bodyPr/>
                    <a:lstStyle/>
                    <a:p>
                      <a:pPr algn="ctr" fontAlgn="ctr"/>
                      <a:r>
                        <a:rPr lang="vi-VN" sz="1400" b="0" i="0" u="none" strike="noStrike">
                          <a:solidFill>
                            <a:srgbClr val="000000"/>
                          </a:solidFill>
                          <a:effectLst/>
                          <a:latin typeface="+mn-lt"/>
                        </a:rPr>
                        <a:t>3</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mn-lt"/>
                        </a:rPr>
                        <a:t>Phù Cát</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140</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9</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6,43%</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11</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7,86%</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2</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1,43%</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22</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15,71%</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190164619"/>
                  </a:ext>
                </a:extLst>
              </a:tr>
              <a:tr h="290608">
                <a:tc>
                  <a:txBody>
                    <a:bodyPr/>
                    <a:lstStyle/>
                    <a:p>
                      <a:pPr algn="ctr" fontAlgn="ctr"/>
                      <a:r>
                        <a:rPr lang="vi-VN" sz="1400" b="0" i="0" u="none" strike="noStrike">
                          <a:solidFill>
                            <a:srgbClr val="000000"/>
                          </a:solidFill>
                          <a:effectLst/>
                          <a:latin typeface="+mn-lt"/>
                        </a:rPr>
                        <a:t>4</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mn-lt"/>
                        </a:rPr>
                        <a:t>Hoài Ân</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91</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9</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9,89%</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8</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8,79%</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24</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26,37%</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41</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45,05%</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896323304"/>
                  </a:ext>
                </a:extLst>
              </a:tr>
              <a:tr h="259693">
                <a:tc>
                  <a:txBody>
                    <a:bodyPr/>
                    <a:lstStyle/>
                    <a:p>
                      <a:pPr algn="ctr" fontAlgn="ctr"/>
                      <a:r>
                        <a:rPr lang="vi-VN" sz="1400" b="0" i="0" u="none" strike="noStrike">
                          <a:solidFill>
                            <a:srgbClr val="000000"/>
                          </a:solidFill>
                          <a:effectLst/>
                          <a:latin typeface="+mn-lt"/>
                        </a:rPr>
                        <a:t>5</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mn-lt"/>
                        </a:rPr>
                        <a:t>Hoài Nhơn</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99</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16</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16,16%</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29</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29,29%</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14</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14,14%</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59</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59,60%</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564411460"/>
                  </a:ext>
                </a:extLst>
              </a:tr>
              <a:tr h="340074">
                <a:tc>
                  <a:txBody>
                    <a:bodyPr/>
                    <a:lstStyle/>
                    <a:p>
                      <a:pPr algn="ctr" fontAlgn="ctr"/>
                      <a:r>
                        <a:rPr lang="vi-VN" sz="1400" b="0" i="0" u="none" strike="noStrike">
                          <a:solidFill>
                            <a:srgbClr val="000000"/>
                          </a:solidFill>
                          <a:effectLst/>
                          <a:latin typeface="+mn-lt"/>
                        </a:rPr>
                        <a:t>6</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mn-lt"/>
                        </a:rPr>
                        <a:t>Quy Nhơn</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26</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4</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15,38%</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3</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11,54%</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3</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11,54%</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10</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38,46%</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707898668"/>
                  </a:ext>
                </a:extLst>
              </a:tr>
              <a:tr h="315342">
                <a:tc>
                  <a:txBody>
                    <a:bodyPr/>
                    <a:lstStyle/>
                    <a:p>
                      <a:pPr algn="ctr" fontAlgn="ctr"/>
                      <a:r>
                        <a:rPr lang="vi-VN" sz="1400" b="0" i="0" u="none" strike="noStrike">
                          <a:solidFill>
                            <a:srgbClr val="000000"/>
                          </a:solidFill>
                          <a:effectLst/>
                          <a:latin typeface="+mn-lt"/>
                        </a:rPr>
                        <a:t>7</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mn-lt"/>
                        </a:rPr>
                        <a:t>Phù Mỹ</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70</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10</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14,29%</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12</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17,14%</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6</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8,57%</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28</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40,00%</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67108672"/>
                  </a:ext>
                </a:extLst>
              </a:tr>
              <a:tr h="364806">
                <a:tc>
                  <a:txBody>
                    <a:bodyPr/>
                    <a:lstStyle/>
                    <a:p>
                      <a:pPr algn="ctr" fontAlgn="ctr"/>
                      <a:r>
                        <a:rPr lang="vi-VN" sz="1400" b="0" i="0" u="none" strike="noStrike">
                          <a:solidFill>
                            <a:srgbClr val="000000"/>
                          </a:solidFill>
                          <a:effectLst/>
                          <a:latin typeface="+mn-lt"/>
                        </a:rPr>
                        <a:t>8</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mn-lt"/>
                        </a:rPr>
                        <a:t>Vĩnh Thạnh</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79</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0</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0,00%</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3</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3,80%</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2</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2,53%</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5</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6,33%</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494938009"/>
                  </a:ext>
                </a:extLst>
              </a:tr>
              <a:tr h="340074">
                <a:tc>
                  <a:txBody>
                    <a:bodyPr/>
                    <a:lstStyle/>
                    <a:p>
                      <a:pPr algn="ctr" fontAlgn="ctr"/>
                      <a:r>
                        <a:rPr lang="vi-VN" sz="1400" b="0" i="0" u="none" strike="noStrike">
                          <a:solidFill>
                            <a:srgbClr val="000000"/>
                          </a:solidFill>
                          <a:effectLst/>
                          <a:latin typeface="+mn-lt"/>
                        </a:rPr>
                        <a:t>9</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mn-lt"/>
                        </a:rPr>
                        <a:t>Tây Sơn</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45</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2</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4,44%</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12</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26,67%</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18</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40,00%</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32</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71,11%</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231011047"/>
                  </a:ext>
                </a:extLst>
              </a:tr>
              <a:tr h="154579">
                <a:tc>
                  <a:txBody>
                    <a:bodyPr/>
                    <a:lstStyle/>
                    <a:p>
                      <a:pPr algn="ctr" fontAlgn="ctr"/>
                      <a:r>
                        <a:rPr lang="vi-VN" sz="1400" b="0" i="0" u="none" strike="noStrike">
                          <a:solidFill>
                            <a:srgbClr val="000000"/>
                          </a:solidFill>
                          <a:effectLst/>
                          <a:latin typeface="+mn-lt"/>
                        </a:rPr>
                        <a:t>10</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mn-lt"/>
                        </a:rPr>
                        <a:t>An Nhơn</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155</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27</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17,42%</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22</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14,19%</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14</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9,03%</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63</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40,65%</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510740899"/>
                  </a:ext>
                </a:extLst>
              </a:tr>
              <a:tr h="685093">
                <a:tc>
                  <a:txBody>
                    <a:bodyPr/>
                    <a:lstStyle/>
                    <a:p>
                      <a:pPr algn="ctr" fontAlgn="ctr"/>
                      <a:r>
                        <a:rPr lang="vi-VN" sz="1400" b="0" i="0" u="none" strike="noStrike">
                          <a:solidFill>
                            <a:srgbClr val="000000"/>
                          </a:solidFill>
                          <a:effectLst/>
                          <a:latin typeface="+mn-lt"/>
                        </a:rPr>
                        <a:t>11</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mn-lt"/>
                        </a:rPr>
                        <a:t>Vân Canh</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14</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2</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14,29%</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5</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35,71%</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2</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14,29%</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9</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64,29%</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295689172"/>
                  </a:ext>
                </a:extLst>
              </a:tr>
              <a:tr h="154579">
                <a:tc>
                  <a:txBody>
                    <a:bodyPr/>
                    <a:lstStyle/>
                    <a:p>
                      <a:pPr algn="ctr" fontAlgn="ctr"/>
                      <a:r>
                        <a:rPr lang="vi-VN" sz="1400" b="1"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1" i="0" u="none" strike="noStrike">
                          <a:solidFill>
                            <a:srgbClr val="000000"/>
                          </a:solidFill>
                          <a:effectLst/>
                          <a:latin typeface="+mn-lt"/>
                        </a:rPr>
                        <a:t>Toàn tỉnh</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mn-lt"/>
                        </a:rPr>
                        <a:t>885</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mn-lt"/>
                        </a:rPr>
                        <a:t>90</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mn-lt"/>
                        </a:rPr>
                        <a:t>10,17%</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mn-lt"/>
                        </a:rPr>
                        <a:t>     130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mn-lt"/>
                        </a:rPr>
                        <a:t>14,69%</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mn-lt"/>
                        </a:rPr>
                        <a:t>101</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mn-lt"/>
                        </a:rPr>
                        <a:t>11,41%</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mn-lt"/>
                        </a:rPr>
                        <a:t>321</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mn-lt"/>
                        </a:rPr>
                        <a:t>36,27%</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515125892"/>
                  </a:ext>
                </a:extLst>
              </a:tr>
            </a:tbl>
          </a:graphicData>
        </a:graphic>
      </p:graphicFrame>
    </p:spTree>
    <p:extLst>
      <p:ext uri="{BB962C8B-B14F-4D97-AF65-F5344CB8AC3E}">
        <p14:creationId xmlns:p14="http://schemas.microsoft.com/office/powerpoint/2010/main" val="33780229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AD8FCB44-5401-4810-551D-B0072A6956BA}"/>
              </a:ext>
            </a:extLst>
          </p:cNvPr>
          <p:cNvSpPr txBox="1"/>
          <p:nvPr/>
        </p:nvSpPr>
        <p:spPr>
          <a:xfrm>
            <a:off x="1081291" y="398478"/>
            <a:ext cx="10084456" cy="461665"/>
          </a:xfrm>
          <a:prstGeom prst="rect">
            <a:avLst/>
          </a:prstGeom>
          <a:noFill/>
        </p:spPr>
        <p:txBody>
          <a:bodyPr wrap="square">
            <a:spAutoFit/>
          </a:bodyPr>
          <a:lstStyle/>
          <a:p>
            <a:pPr>
              <a:lnSpc>
                <a:spcPct val="100000"/>
              </a:lnSpc>
            </a:pPr>
            <a:r>
              <a:rPr lang="vi-VN" sz="2400" b="1">
                <a:latin typeface="Arial" panose="020B0604020202020204" pitchFamily="34" charset="0"/>
                <a:cs typeface="Arial" panose="020B0604020202020204" pitchFamily="34" charset="0"/>
              </a:rPr>
              <a:t>6. Tài nguyên - Môi trường (tt): </a:t>
            </a:r>
            <a:r>
              <a:rPr lang="vi-VN" sz="2400" b="1" i="0" u="none" strike="noStrike">
                <a:solidFill>
                  <a:srgbClr val="000000"/>
                </a:solidFill>
                <a:effectLst/>
                <a:latin typeface="Arial" panose="020B0604020202020204" pitchFamily="34" charset="0"/>
              </a:rPr>
              <a:t>Chỉ tiêu “xử lý lấn, chiếm đất đai”</a:t>
            </a:r>
            <a:endParaRPr lang="vi-VN" sz="2400" b="1">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 xmlns:a16="http://schemas.microsoft.com/office/drawing/2014/main" id="{07A87204-A573-956C-8EE1-E8ABA4DF9C02}"/>
              </a:ext>
            </a:extLst>
          </p:cNvPr>
          <p:cNvGraphicFramePr>
            <a:graphicFrameLocks noGrp="1"/>
          </p:cNvGraphicFramePr>
          <p:nvPr>
            <p:extLst>
              <p:ext uri="{D42A27DB-BD31-4B8C-83A1-F6EECF244321}">
                <p14:modId xmlns:p14="http://schemas.microsoft.com/office/powerpoint/2010/main" val="1387346127"/>
              </p:ext>
            </p:extLst>
          </p:nvPr>
        </p:nvGraphicFramePr>
        <p:xfrm>
          <a:off x="842045" y="1299777"/>
          <a:ext cx="9320045" cy="5245814"/>
        </p:xfrm>
        <a:graphic>
          <a:graphicData uri="http://schemas.openxmlformats.org/drawingml/2006/table">
            <a:tbl>
              <a:tblPr/>
              <a:tblGrid>
                <a:gridCol w="586889">
                  <a:extLst>
                    <a:ext uri="{9D8B030D-6E8A-4147-A177-3AD203B41FA5}">
                      <a16:colId xmlns="" xmlns:a16="http://schemas.microsoft.com/office/drawing/2014/main" val="3144613848"/>
                    </a:ext>
                  </a:extLst>
                </a:gridCol>
                <a:gridCol w="2248676">
                  <a:extLst>
                    <a:ext uri="{9D8B030D-6E8A-4147-A177-3AD203B41FA5}">
                      <a16:colId xmlns="" xmlns:a16="http://schemas.microsoft.com/office/drawing/2014/main" val="21328759"/>
                    </a:ext>
                  </a:extLst>
                </a:gridCol>
                <a:gridCol w="2022435">
                  <a:extLst>
                    <a:ext uri="{9D8B030D-6E8A-4147-A177-3AD203B41FA5}">
                      <a16:colId xmlns="" xmlns:a16="http://schemas.microsoft.com/office/drawing/2014/main" val="4071407875"/>
                    </a:ext>
                  </a:extLst>
                </a:gridCol>
                <a:gridCol w="1384419">
                  <a:extLst>
                    <a:ext uri="{9D8B030D-6E8A-4147-A177-3AD203B41FA5}">
                      <a16:colId xmlns="" xmlns:a16="http://schemas.microsoft.com/office/drawing/2014/main" val="1027551620"/>
                    </a:ext>
                  </a:extLst>
                </a:gridCol>
                <a:gridCol w="1461330">
                  <a:extLst>
                    <a:ext uri="{9D8B030D-6E8A-4147-A177-3AD203B41FA5}">
                      <a16:colId xmlns="" xmlns:a16="http://schemas.microsoft.com/office/drawing/2014/main" val="2647249367"/>
                    </a:ext>
                  </a:extLst>
                </a:gridCol>
                <a:gridCol w="1616296">
                  <a:extLst>
                    <a:ext uri="{9D8B030D-6E8A-4147-A177-3AD203B41FA5}">
                      <a16:colId xmlns="" xmlns:a16="http://schemas.microsoft.com/office/drawing/2014/main" val="3148695034"/>
                    </a:ext>
                  </a:extLst>
                </a:gridCol>
              </a:tblGrid>
              <a:tr h="1565304">
                <a:tc>
                  <a:txBody>
                    <a:bodyPr/>
                    <a:lstStyle/>
                    <a:p>
                      <a:pPr algn="ctr" fontAlgn="ctr"/>
                      <a:r>
                        <a:rPr lang="vi-VN" sz="1800" b="1" i="0" u="none" strike="noStrike">
                          <a:solidFill>
                            <a:srgbClr val="000000"/>
                          </a:solidFill>
                          <a:effectLst/>
                          <a:latin typeface="Arial" panose="020B0604020202020204" pitchFamily="34" charset="0"/>
                        </a:rPr>
                        <a:t>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1" i="0" u="none" strike="noStrike">
                          <a:solidFill>
                            <a:srgbClr val="000000"/>
                          </a:solidFill>
                          <a:effectLst/>
                          <a:latin typeface="Arial" panose="020B0604020202020204" pitchFamily="34" charset="0"/>
                        </a:rPr>
                        <a:t>Địa bàn (cấp huyện)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1" i="0" u="none" strike="noStrike">
                          <a:solidFill>
                            <a:srgbClr val="000000"/>
                          </a:solidFill>
                          <a:effectLst/>
                          <a:latin typeface="Arial" panose="020B0604020202020204" pitchFamily="34" charset="0"/>
                        </a:rPr>
                        <a:t>Chỉ tiêu “xử lý lấn, chiếm đất đai” theo Kế hoạch UBND tỉnh giao năm 2024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1" i="0" u="none" strike="noStrike">
                          <a:solidFill>
                            <a:srgbClr val="000000"/>
                          </a:solidFill>
                          <a:effectLst/>
                          <a:latin typeface="Arial" panose="020B0604020202020204" pitchFamily="34" charset="0"/>
                        </a:rPr>
                        <a:t>Thực hiện 6 tháng đầu năm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1" i="0" u="none" strike="noStrike">
                          <a:solidFill>
                            <a:srgbClr val="000000"/>
                          </a:solidFill>
                          <a:effectLst/>
                          <a:latin typeface="Arial" panose="020B0604020202020204" pitchFamily="34" charset="0"/>
                        </a:rPr>
                        <a:t>Thực hiện 9 tháng đầu năm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1" i="0" u="none" strike="noStrike">
                          <a:solidFill>
                            <a:srgbClr val="000000"/>
                          </a:solidFill>
                          <a:effectLst/>
                          <a:latin typeface="Arial" panose="020B0604020202020204" pitchFamily="34" charset="0"/>
                        </a:rPr>
                        <a:t>Tỷ lệ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722594485"/>
                  </a:ext>
                </a:extLst>
              </a:tr>
              <a:tr h="274370">
                <a:tc>
                  <a:txBody>
                    <a:bodyPr/>
                    <a:lstStyle/>
                    <a:p>
                      <a:pPr algn="ctr" fontAlgn="ctr"/>
                      <a:r>
                        <a:rPr lang="vi-VN" sz="1400" b="0" i="1"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400" b="0" i="1" u="none" strike="noStrike" kern="1200">
                          <a:solidFill>
                            <a:srgbClr val="000000"/>
                          </a:solidFill>
                          <a:effectLst/>
                          <a:latin typeface="Arial" panose="020B0604020202020204" pitchFamily="34" charset="0"/>
                          <a:ea typeface="+mn-ea"/>
                          <a:cs typeface="+mn-cs"/>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400" b="0" i="1" u="none" strike="noStrike" kern="1200">
                          <a:solidFill>
                            <a:srgbClr val="000000"/>
                          </a:solidFill>
                          <a:effectLst/>
                          <a:latin typeface="Arial" panose="020B0604020202020204" pitchFamily="34" charset="0"/>
                          <a:ea typeface="+mn-ea"/>
                          <a:cs typeface="+mn-cs"/>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400" b="0" i="1" u="none" strike="noStrike" kern="1200">
                          <a:solidFill>
                            <a:srgbClr val="000000"/>
                          </a:solidFill>
                          <a:effectLst/>
                          <a:latin typeface="Arial" panose="020B0604020202020204" pitchFamily="34" charset="0"/>
                          <a:ea typeface="+mn-ea"/>
                          <a:cs typeface="+mn-cs"/>
                        </a:rPr>
                        <a:t>6=5/3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382487097"/>
                  </a:ext>
                </a:extLst>
              </a:tr>
              <a:tr h="274370">
                <a:tc>
                  <a:txBody>
                    <a:bodyPr/>
                    <a:lstStyle/>
                    <a:p>
                      <a:pPr algn="ctr" fontAlgn="ctr"/>
                      <a:r>
                        <a:rPr lang="vi-VN" sz="1800" b="0" i="1"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1" u="none" strike="noStrike">
                          <a:solidFill>
                            <a:srgbClr val="000000"/>
                          </a:solidFill>
                          <a:effectLst/>
                          <a:latin typeface="Arial" panose="020B0604020202020204" pitchFamily="34" charset="0"/>
                        </a:rPr>
                        <a:t>Huyện Tuy Phước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Arial" panose="020B0604020202020204" pitchFamily="34" charset="0"/>
                        </a:rPr>
                        <a:t>778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716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716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92,03%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620840852"/>
                  </a:ext>
                </a:extLst>
              </a:tr>
              <a:tr h="274370">
                <a:tc>
                  <a:txBody>
                    <a:bodyPr/>
                    <a:lstStyle/>
                    <a:p>
                      <a:pPr algn="ctr" fontAlgn="ctr"/>
                      <a:r>
                        <a:rPr lang="vi-VN" sz="1800" b="0" i="1" u="none" strike="noStrike">
                          <a:solidFill>
                            <a:srgbClr val="000000"/>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1" u="none" strike="noStrike">
                          <a:solidFill>
                            <a:srgbClr val="000000"/>
                          </a:solidFill>
                          <a:effectLst/>
                          <a:latin typeface="Arial" panose="020B0604020202020204" pitchFamily="34" charset="0"/>
                        </a:rPr>
                        <a:t>An Lão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Arial" panose="020B060402020202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133,33%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647967631"/>
                  </a:ext>
                </a:extLst>
              </a:tr>
              <a:tr h="274370">
                <a:tc>
                  <a:txBody>
                    <a:bodyPr/>
                    <a:lstStyle/>
                    <a:p>
                      <a:pPr algn="ctr" fontAlgn="ctr"/>
                      <a:r>
                        <a:rPr lang="vi-VN" sz="1800" b="0" i="1"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1" u="none" strike="noStrike">
                          <a:solidFill>
                            <a:srgbClr val="000000"/>
                          </a:solidFill>
                          <a:effectLst/>
                          <a:latin typeface="Arial" panose="020B0604020202020204" pitchFamily="34" charset="0"/>
                        </a:rPr>
                        <a:t>Phù cát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Arial" panose="020B0604020202020204" pitchFamily="34" charset="0"/>
                        </a:rPr>
                        <a:t>1.790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925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943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52,68%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968872453"/>
                  </a:ext>
                </a:extLst>
              </a:tr>
              <a:tr h="274370">
                <a:tc>
                  <a:txBody>
                    <a:bodyPr/>
                    <a:lstStyle/>
                    <a:p>
                      <a:pPr algn="ctr" fontAlgn="ctr"/>
                      <a:r>
                        <a:rPr lang="vi-VN" sz="1800" b="0" i="1" u="none" strike="noStrike">
                          <a:solidFill>
                            <a:srgbClr val="000000"/>
                          </a:solidFill>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1" u="none" strike="noStrike">
                          <a:solidFill>
                            <a:srgbClr val="000000"/>
                          </a:solidFill>
                          <a:effectLst/>
                          <a:latin typeface="Arial" panose="020B0604020202020204" pitchFamily="34" charset="0"/>
                        </a:rPr>
                        <a:t>Hoài Ân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Arial" panose="020B0604020202020204" pitchFamily="34" charset="0"/>
                        </a:rPr>
                        <a:t>800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311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535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66,88%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4039787680"/>
                  </a:ext>
                </a:extLst>
              </a:tr>
              <a:tr h="274370">
                <a:tc>
                  <a:txBody>
                    <a:bodyPr/>
                    <a:lstStyle/>
                    <a:p>
                      <a:pPr algn="ctr" fontAlgn="ctr"/>
                      <a:r>
                        <a:rPr lang="vi-VN" sz="1800" b="0" i="1" u="none" strike="noStrike">
                          <a:solidFill>
                            <a:srgbClr val="000000"/>
                          </a:solidFill>
                          <a:effectLst/>
                          <a:latin typeface="Arial" panose="020B06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1" u="none" strike="noStrike">
                          <a:solidFill>
                            <a:srgbClr val="000000"/>
                          </a:solidFill>
                          <a:effectLst/>
                          <a:latin typeface="Arial" panose="020B0604020202020204" pitchFamily="34" charset="0"/>
                        </a:rPr>
                        <a:t>Hoài Nhơn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Arial" panose="020B0604020202020204" pitchFamily="34" charset="0"/>
                        </a:rPr>
                        <a:t>1.983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772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1.581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79,73%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22383271"/>
                  </a:ext>
                </a:extLst>
              </a:tr>
              <a:tr h="274370">
                <a:tc>
                  <a:txBody>
                    <a:bodyPr/>
                    <a:lstStyle/>
                    <a:p>
                      <a:pPr algn="ctr" fontAlgn="ctr"/>
                      <a:r>
                        <a:rPr lang="vi-VN" sz="1800" b="0" i="1" u="none" strike="noStrike">
                          <a:solidFill>
                            <a:srgbClr val="000000"/>
                          </a:solidFill>
                          <a:effectLst/>
                          <a:latin typeface="Arial" panose="020B06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1" u="none" strike="noStrike">
                          <a:solidFill>
                            <a:srgbClr val="000000"/>
                          </a:solidFill>
                          <a:effectLst/>
                          <a:latin typeface="Arial" panose="020B0604020202020204" pitchFamily="34" charset="0"/>
                        </a:rPr>
                        <a:t>Quy Nhơn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Arial" panose="020B0604020202020204" pitchFamily="34" charset="0"/>
                        </a:rPr>
                        <a:t>1.715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1.315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1.452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84,66%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599352721"/>
                  </a:ext>
                </a:extLst>
              </a:tr>
              <a:tr h="274370">
                <a:tc>
                  <a:txBody>
                    <a:bodyPr/>
                    <a:lstStyle/>
                    <a:p>
                      <a:pPr algn="ctr" fontAlgn="ctr"/>
                      <a:r>
                        <a:rPr lang="vi-VN" sz="1800" b="0" i="1" u="none" strike="noStrike">
                          <a:solidFill>
                            <a:srgbClr val="000000"/>
                          </a:solidFill>
                          <a:effectLst/>
                          <a:latin typeface="Arial" panose="020B060402020202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1" u="none" strike="noStrike">
                          <a:solidFill>
                            <a:srgbClr val="000000"/>
                          </a:solidFill>
                          <a:effectLst/>
                          <a:latin typeface="Arial" panose="020B0604020202020204" pitchFamily="34" charset="0"/>
                        </a:rPr>
                        <a:t>Phù Mỹ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Arial" panose="020B0604020202020204" pitchFamily="34" charset="0"/>
                        </a:rPr>
                        <a:t>1.583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662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989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1220,99%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085231221"/>
                  </a:ext>
                </a:extLst>
              </a:tr>
              <a:tr h="274370">
                <a:tc>
                  <a:txBody>
                    <a:bodyPr/>
                    <a:lstStyle/>
                    <a:p>
                      <a:pPr algn="ctr" fontAlgn="ctr"/>
                      <a:r>
                        <a:rPr lang="vi-VN" sz="1800" b="0" i="1" u="none" strike="noStrike">
                          <a:solidFill>
                            <a:srgbClr val="000000"/>
                          </a:solidFill>
                          <a:effectLst/>
                          <a:latin typeface="Arial" panose="020B0604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1" u="none" strike="noStrike">
                          <a:solidFill>
                            <a:srgbClr val="000000"/>
                          </a:solidFill>
                          <a:effectLst/>
                          <a:latin typeface="Arial" panose="020B0604020202020204" pitchFamily="34" charset="0"/>
                        </a:rPr>
                        <a:t>Vĩnh Thạnh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Arial" panose="020B0604020202020204" pitchFamily="34" charset="0"/>
                        </a:rPr>
                        <a:t>408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313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320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78,43%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172769812"/>
                  </a:ext>
                </a:extLst>
              </a:tr>
              <a:tr h="274370">
                <a:tc>
                  <a:txBody>
                    <a:bodyPr/>
                    <a:lstStyle/>
                    <a:p>
                      <a:pPr algn="ctr" fontAlgn="ctr"/>
                      <a:r>
                        <a:rPr lang="vi-VN" sz="1800" b="0" i="1" u="none" strike="noStrike">
                          <a:solidFill>
                            <a:srgbClr val="000000"/>
                          </a:solidFill>
                          <a:effectLst/>
                          <a:latin typeface="Arial" panose="020B060402020202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1" u="none" strike="noStrike">
                          <a:solidFill>
                            <a:srgbClr val="000000"/>
                          </a:solidFill>
                          <a:effectLst/>
                          <a:latin typeface="Arial" panose="020B0604020202020204" pitchFamily="34" charset="0"/>
                        </a:rPr>
                        <a:t>Tây Sơn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Arial" panose="020B0604020202020204" pitchFamily="34" charset="0"/>
                        </a:rPr>
                        <a:t>691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373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577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83,50%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42350421"/>
                  </a:ext>
                </a:extLst>
              </a:tr>
              <a:tr h="274370">
                <a:tc>
                  <a:txBody>
                    <a:bodyPr/>
                    <a:lstStyle/>
                    <a:p>
                      <a:pPr algn="ctr" fontAlgn="ctr"/>
                      <a:r>
                        <a:rPr lang="vi-VN" sz="1800" b="0" i="1" u="none" strike="noStrike">
                          <a:solidFill>
                            <a:srgbClr val="000000"/>
                          </a:solidFill>
                          <a:effectLst/>
                          <a:latin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1" u="none" strike="noStrike">
                          <a:solidFill>
                            <a:srgbClr val="000000"/>
                          </a:solidFill>
                          <a:effectLst/>
                          <a:latin typeface="Arial" panose="020B0604020202020204" pitchFamily="34" charset="0"/>
                        </a:rPr>
                        <a:t>An Nhơn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Arial" panose="020B0604020202020204" pitchFamily="34" charset="0"/>
                        </a:rPr>
                        <a:t>1.050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676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1.084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103,24%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603136026"/>
                  </a:ext>
                </a:extLst>
              </a:tr>
              <a:tr h="274370">
                <a:tc>
                  <a:txBody>
                    <a:bodyPr/>
                    <a:lstStyle/>
                    <a:p>
                      <a:pPr algn="ctr" fontAlgn="ctr"/>
                      <a:r>
                        <a:rPr lang="vi-VN" sz="1800" b="0" i="1" u="none" strike="noStrike">
                          <a:solidFill>
                            <a:srgbClr val="000000"/>
                          </a:solidFill>
                          <a:effectLst/>
                          <a:latin typeface="Arial" panose="020B060402020202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1" u="none" strike="noStrike">
                          <a:solidFill>
                            <a:srgbClr val="000000"/>
                          </a:solidFill>
                          <a:effectLst/>
                          <a:latin typeface="Arial" panose="020B0604020202020204" pitchFamily="34" charset="0"/>
                        </a:rPr>
                        <a:t>Vân Canh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Arial" panose="020B0604020202020204" pitchFamily="34" charset="0"/>
                        </a:rPr>
                        <a:t>192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135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70,31%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4045985760"/>
                  </a:ext>
                </a:extLst>
              </a:tr>
              <a:tr h="274370">
                <a:tc>
                  <a:txBody>
                    <a:bodyPr/>
                    <a:lstStyle/>
                    <a:p>
                      <a:pPr algn="ctr" fontAlgn="ctr"/>
                      <a:r>
                        <a:rPr lang="vi-VN" sz="1800" b="1" i="1"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1" i="1" u="none" strike="noStrike">
                          <a:solidFill>
                            <a:srgbClr val="000000"/>
                          </a:solidFill>
                          <a:effectLst/>
                          <a:latin typeface="Arial" panose="020B0604020202020204" pitchFamily="34" charset="0"/>
                        </a:rPr>
                        <a:t>Toàn tỉnh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1" i="1" u="none" strike="noStrike">
                          <a:solidFill>
                            <a:srgbClr val="000000"/>
                          </a:solidFill>
                          <a:effectLst/>
                          <a:latin typeface="Arial" panose="020B0604020202020204" pitchFamily="34" charset="0"/>
                        </a:rPr>
                        <a:t>9.500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1" i="1" u="none" strike="noStrike" kern="1200">
                          <a:solidFill>
                            <a:srgbClr val="000000"/>
                          </a:solidFill>
                          <a:effectLst/>
                          <a:latin typeface="Arial" panose="020B0604020202020204" pitchFamily="34" charset="0"/>
                          <a:ea typeface="+mn-ea"/>
                          <a:cs typeface="+mn-cs"/>
                        </a:rPr>
                        <a:t>6.088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1" i="1" u="none" strike="noStrike" kern="1200">
                          <a:solidFill>
                            <a:srgbClr val="000000"/>
                          </a:solidFill>
                          <a:effectLst/>
                          <a:latin typeface="Arial" panose="020B0604020202020204" pitchFamily="34" charset="0"/>
                          <a:ea typeface="+mn-ea"/>
                          <a:cs typeface="+mn-cs"/>
                        </a:rPr>
                        <a:t>8.348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1" i="1" u="none" strike="noStrike" kern="1200">
                          <a:solidFill>
                            <a:srgbClr val="000000"/>
                          </a:solidFill>
                          <a:effectLst/>
                          <a:latin typeface="Arial" panose="020B0604020202020204" pitchFamily="34" charset="0"/>
                          <a:ea typeface="+mn-ea"/>
                          <a:cs typeface="+mn-cs"/>
                        </a:rPr>
                        <a:t>87,87%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258138377"/>
                  </a:ext>
                </a:extLst>
              </a:tr>
            </a:tbl>
          </a:graphicData>
        </a:graphic>
      </p:graphicFrame>
    </p:spTree>
    <p:extLst>
      <p:ext uri="{BB962C8B-B14F-4D97-AF65-F5344CB8AC3E}">
        <p14:creationId xmlns:p14="http://schemas.microsoft.com/office/powerpoint/2010/main" val="5566182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4F0B3F84-FF51-6B3B-D1EE-7DB859AA0E14}"/>
            </a:ext>
          </a:extLst>
        </p:cNvPr>
        <p:cNvGrpSpPr/>
        <p:nvPr/>
      </p:nvGrpSpPr>
      <p:grpSpPr>
        <a:xfrm>
          <a:off x="0" y="0"/>
          <a:ext cx="0" cy="0"/>
          <a:chOff x="0" y="0"/>
          <a:chExt cx="0" cy="0"/>
        </a:xfrm>
      </p:grpSpPr>
      <p:sp>
        <p:nvSpPr>
          <p:cNvPr id="5" name="Rectangle 4">
            <a:extLst>
              <a:ext uri="{FF2B5EF4-FFF2-40B4-BE49-F238E27FC236}">
                <a16:creationId xmlns="" xmlns:a16="http://schemas.microsoft.com/office/drawing/2014/main" id="{F78A1601-9C98-9AFE-2816-FB28BDC5E5EF}"/>
              </a:ext>
            </a:extLst>
          </p:cNvPr>
          <p:cNvSpPr/>
          <p:nvPr/>
        </p:nvSpPr>
        <p:spPr>
          <a:xfrm>
            <a:off x="681687" y="326899"/>
            <a:ext cx="5120561" cy="720581"/>
          </a:xfrm>
          <a:prstGeom prst="rect">
            <a:avLst/>
          </a:prstGeom>
        </p:spPr>
        <p:txBody>
          <a:bodyPr vert="horz" lIns="91440" tIns="45720" rIns="91440" bIns="45720" rtlCol="0" anchor="ctr">
            <a:normAutofit/>
          </a:bodyPr>
          <a:lstStyle/>
          <a:p>
            <a:pPr marL="12700">
              <a:lnSpc>
                <a:spcPct val="90000"/>
              </a:lnSpc>
              <a:spcBef>
                <a:spcPct val="0"/>
              </a:spcBef>
              <a:spcAft>
                <a:spcPts val="600"/>
              </a:spcAft>
              <a:defRPr/>
            </a:pPr>
            <a:r>
              <a:rPr lang="en-US" sz="3600" b="1" kern="1200" spc="-20">
                <a:solidFill>
                  <a:schemeClr val="tx1"/>
                </a:solidFill>
                <a:latin typeface="Arial" panose="020B0604020202020204" pitchFamily="34" charset="0"/>
                <a:ea typeface="+mj-ea"/>
                <a:cs typeface="Arial" panose="020B0604020202020204" pitchFamily="34" charset="0"/>
              </a:rPr>
              <a:t>7. Văn hóa – xã hội</a:t>
            </a:r>
          </a:p>
        </p:txBody>
      </p:sp>
      <p:sp>
        <p:nvSpPr>
          <p:cNvPr id="3" name="Rectangle 2">
            <a:extLst>
              <a:ext uri="{FF2B5EF4-FFF2-40B4-BE49-F238E27FC236}">
                <a16:creationId xmlns="" xmlns:a16="http://schemas.microsoft.com/office/drawing/2014/main" id="{B0E1E633-D255-1218-5C50-869F2AB0F13A}"/>
              </a:ext>
            </a:extLst>
          </p:cNvPr>
          <p:cNvSpPr/>
          <p:nvPr/>
        </p:nvSpPr>
        <p:spPr>
          <a:xfrm>
            <a:off x="0" y="1176305"/>
            <a:ext cx="12140967" cy="5489310"/>
          </a:xfrm>
          <a:prstGeom prst="rect">
            <a:avLst/>
          </a:prstGeom>
        </p:spPr>
        <p:txBody>
          <a:bodyPr vert="horz" lIns="91440" tIns="45720" rIns="91440" bIns="45720" rtlCol="0">
            <a:noAutofit/>
          </a:bodyPr>
          <a:lstStyle/>
          <a:p>
            <a:pPr lvl="1" indent="-228600" algn="just">
              <a:spcBef>
                <a:spcPts val="435"/>
              </a:spcBef>
              <a:spcAft>
                <a:spcPts val="1200"/>
              </a:spcAft>
              <a:buSzPct val="100000"/>
              <a:buFont typeface="Arial" panose="020B0604020202020204" pitchFamily="34" charset="0"/>
              <a:buChar char="•"/>
            </a:pPr>
            <a:r>
              <a:rPr lang="vi-VN" sz="2200" b="0" kern="1200">
                <a:solidFill>
                  <a:schemeClr val="dk1"/>
                </a:solidFill>
                <a:effectLst/>
                <a:latin typeface="Arial" panose="020B0604020202020204" pitchFamily="34" charset="0"/>
                <a:ea typeface="+mn-ea"/>
                <a:cs typeface="Arial" panose="020B0604020202020204" pitchFamily="34" charset="0"/>
              </a:rPr>
              <a:t>N</a:t>
            </a:r>
            <a:r>
              <a:rPr lang="nl-NL" sz="2200" b="0" kern="1200">
                <a:solidFill>
                  <a:schemeClr val="dk1"/>
                </a:solidFill>
                <a:effectLst/>
                <a:latin typeface="Arial" panose="020B0604020202020204" pitchFamily="34" charset="0"/>
                <a:ea typeface="+mn-ea"/>
                <a:cs typeface="Arial" panose="020B0604020202020204" pitchFamily="34" charset="0"/>
              </a:rPr>
              <a:t>gành Giáo dục và Đào</a:t>
            </a:r>
            <a:r>
              <a:rPr lang="nl-NL" sz="2200">
                <a:solidFill>
                  <a:schemeClr val="dk1"/>
                </a:solidFill>
                <a:latin typeface="Arial" panose="020B0604020202020204" pitchFamily="34" charset="0"/>
                <a:cs typeface="Arial" panose="020B0604020202020204" pitchFamily="34" charset="0"/>
              </a:rPr>
              <a:t> tạo </a:t>
            </a:r>
            <a:r>
              <a:rPr lang="da-DK" sz="2200">
                <a:solidFill>
                  <a:schemeClr val="dk1"/>
                </a:solidFill>
                <a:latin typeface="Arial" panose="020B0604020202020204" pitchFamily="34" charset="0"/>
                <a:cs typeface="Arial" panose="020B0604020202020204" pitchFamily="34" charset="0"/>
              </a:rPr>
              <a:t>đã </a:t>
            </a:r>
            <a:r>
              <a:rPr lang="vi-VN" sz="2200">
                <a:solidFill>
                  <a:schemeClr val="dk1"/>
                </a:solidFill>
                <a:latin typeface="Arial" panose="020B0604020202020204" pitchFamily="34" charset="0"/>
                <a:cs typeface="Arial" panose="020B0604020202020204" pitchFamily="34" charset="0"/>
              </a:rPr>
              <a:t>hoàn thành công tác tuyển sinh các lớp đầu cấp; chuẩn bị đầy đủ các điều kiện về cơ sở vật chất, đội ngũ và tổ chức khai giảng năm học 2024-2025 đảm bảo theo quy định</a:t>
            </a:r>
          </a:p>
          <a:p>
            <a:pPr lvl="1" indent="-228600" algn="just">
              <a:spcBef>
                <a:spcPts val="435"/>
              </a:spcBef>
              <a:spcAft>
                <a:spcPts val="1200"/>
              </a:spcAft>
              <a:buSzPct val="100000"/>
              <a:buFont typeface="Arial" panose="020B0604020202020204" pitchFamily="34" charset="0"/>
              <a:buChar char="•"/>
            </a:pPr>
            <a:r>
              <a:rPr lang="vi-VN" sz="2200">
                <a:solidFill>
                  <a:schemeClr val="dk1"/>
                </a:solidFill>
                <a:latin typeface="Arial" panose="020B0604020202020204" pitchFamily="34" charset="0"/>
                <a:cs typeface="Arial" panose="020B0604020202020204" pitchFamily="34" charset="0"/>
              </a:rPr>
              <a:t>Các hoạt động văn hoá, thông tin, văn nghệ, thể dục thể thao</a:t>
            </a:r>
            <a:r>
              <a:rPr lang="en-US" sz="2200">
                <a:solidFill>
                  <a:schemeClr val="dk1"/>
                </a:solidFill>
                <a:latin typeface="Arial" panose="020B0604020202020204" pitchFamily="34" charset="0"/>
                <a:cs typeface="Arial" panose="020B0604020202020204" pitchFamily="34" charset="0"/>
              </a:rPr>
              <a:t>… </a:t>
            </a:r>
            <a:r>
              <a:rPr lang="vi-VN" sz="2200">
                <a:solidFill>
                  <a:schemeClr val="dk1"/>
                </a:solidFill>
                <a:latin typeface="Arial" panose="020B0604020202020204" pitchFamily="34" charset="0"/>
                <a:cs typeface="Arial" panose="020B0604020202020204" pitchFamily="34" charset="0"/>
              </a:rPr>
              <a:t>được </a:t>
            </a:r>
            <a:r>
              <a:rPr lang="en-US" sz="2200">
                <a:solidFill>
                  <a:schemeClr val="dk1"/>
                </a:solidFill>
                <a:latin typeface="Arial" panose="020B0604020202020204" pitchFamily="34" charset="0"/>
                <a:cs typeface="Arial" panose="020B0604020202020204" pitchFamily="34" charset="0"/>
              </a:rPr>
              <a:t>chuẩn bị </a:t>
            </a:r>
            <a:r>
              <a:rPr lang="vi-VN" sz="2200">
                <a:solidFill>
                  <a:schemeClr val="dk1"/>
                </a:solidFill>
                <a:latin typeface="Arial" panose="020B0604020202020204" pitchFamily="34" charset="0"/>
                <a:cs typeface="Arial" panose="020B0604020202020204" pitchFamily="34" charset="0"/>
              </a:rPr>
              <a:t>tổ chức </a:t>
            </a:r>
            <a:r>
              <a:rPr lang="en-US" sz="2200">
                <a:solidFill>
                  <a:schemeClr val="dk1"/>
                </a:solidFill>
                <a:latin typeface="Arial" panose="020B0604020202020204" pitchFamily="34" charset="0"/>
                <a:cs typeface="Arial" panose="020B0604020202020204" pitchFamily="34" charset="0"/>
              </a:rPr>
              <a:t>chu đáo</a:t>
            </a:r>
            <a:r>
              <a:rPr lang="vi-VN" sz="2200">
                <a:solidFill>
                  <a:schemeClr val="dk1"/>
                </a:solidFill>
                <a:latin typeface="Arial" panose="020B0604020202020204" pitchFamily="34" charset="0"/>
                <a:cs typeface="Arial" panose="020B0604020202020204" pitchFamily="34" charset="0"/>
              </a:rPr>
              <a:t>, nổi bật là Hội thảo "Du lịch, điện ảnh và thể thao: Kiến tạo tương lai - Đường dài chung bước“</a:t>
            </a:r>
            <a:r>
              <a:rPr lang="en-US" sz="2200">
                <a:solidFill>
                  <a:schemeClr val="dk1"/>
                </a:solidFill>
                <a:latin typeface="Arial" panose="020B0604020202020204" pitchFamily="34" charset="0"/>
                <a:cs typeface="Arial" panose="020B0604020202020204" pitchFamily="34" charset="0"/>
              </a:rPr>
              <a:t>; </a:t>
            </a:r>
            <a:r>
              <a:rPr lang="vi-VN" sz="2200">
                <a:solidFill>
                  <a:schemeClr val="dk1"/>
                </a:solidFill>
                <a:latin typeface="Arial" panose="020B0604020202020204" pitchFamily="34" charset="0"/>
                <a:cs typeface="Arial" panose="020B0604020202020204" pitchFamily="34" charset="0"/>
              </a:rPr>
              <a:t>chương trình Tinh hoa võ thuật quốc tế</a:t>
            </a:r>
            <a:r>
              <a:rPr lang="en-US" sz="2200">
                <a:solidFill>
                  <a:schemeClr val="dk1"/>
                </a:solidFill>
                <a:latin typeface="Arial" panose="020B0604020202020204" pitchFamily="34" charset="0"/>
                <a:cs typeface="Arial" panose="020B0604020202020204" pitchFamily="34" charset="0"/>
              </a:rPr>
              <a:t>,</a:t>
            </a:r>
            <a:r>
              <a:rPr lang="vi-VN" sz="2200">
                <a:solidFill>
                  <a:schemeClr val="dk1"/>
                </a:solidFill>
                <a:latin typeface="Arial" panose="020B0604020202020204" pitchFamily="34" charset="0"/>
                <a:cs typeface="Arial" panose="020B0604020202020204" pitchFamily="34" charset="0"/>
              </a:rPr>
              <a:t> Đại nhạc hội “Đôi cánh diệu kỳ”...</a:t>
            </a:r>
            <a:r>
              <a:rPr lang="en-US" sz="2200">
                <a:solidFill>
                  <a:schemeClr val="dk1"/>
                </a:solidFill>
                <a:latin typeface="Arial" panose="020B0604020202020204" pitchFamily="34" charset="0"/>
                <a:cs typeface="Arial" panose="020B0604020202020204" pitchFamily="34" charset="0"/>
              </a:rPr>
              <a:t> Thông qua tổ chức các sự kiện trên, tỉnh Bình Định sẽ quảng bá hình ảnh địa phương, tiềm năng du lịch, văn hóa, thể thao, xúc tiến cơ hội đầu tư, thương mại đến trong nước và quốc tế</a:t>
            </a:r>
            <a:endParaRPr lang="vi-VN" sz="2200">
              <a:solidFill>
                <a:schemeClr val="dk1"/>
              </a:solidFill>
              <a:latin typeface="Arial" panose="020B0604020202020204" pitchFamily="34" charset="0"/>
              <a:cs typeface="Arial" panose="020B0604020202020204" pitchFamily="34" charset="0"/>
            </a:endParaRPr>
          </a:p>
          <a:p>
            <a:pPr lvl="1" indent="-228600" algn="just">
              <a:spcBef>
                <a:spcPts val="435"/>
              </a:spcBef>
              <a:spcAft>
                <a:spcPts val="1200"/>
              </a:spcAft>
              <a:buSzPct val="100000"/>
              <a:buFont typeface="Arial" panose="020B0604020202020204" pitchFamily="34" charset="0"/>
              <a:buChar char="•"/>
            </a:pPr>
            <a:r>
              <a:rPr lang="vi-VN" sz="2200">
                <a:solidFill>
                  <a:schemeClr val="dk1"/>
                </a:solidFill>
                <a:latin typeface="Arial" panose="020B0604020202020204" pitchFamily="34" charset="0"/>
                <a:cs typeface="Arial" panose="020B0604020202020204" pitchFamily="34" charset="0"/>
              </a:rPr>
              <a:t>Công tác phòng, chống dịch bệnh được tập trung triển khai kịp thời, hiệu quả. Đảm bảo đầy đủ thuốc, hóa chất, vật tư, thiết bị phòng chống dịch bệnh trên địa bàn tỉnh.</a:t>
            </a:r>
          </a:p>
          <a:p>
            <a:pPr lvl="1" indent="-228600" algn="just">
              <a:spcBef>
                <a:spcPts val="435"/>
              </a:spcBef>
              <a:spcAft>
                <a:spcPts val="1200"/>
              </a:spcAft>
              <a:buSzPct val="100000"/>
              <a:buFont typeface="Arial" panose="020B0604020202020204" pitchFamily="34" charset="0"/>
              <a:buChar char="•"/>
            </a:pPr>
            <a:r>
              <a:rPr lang="pt-BR" sz="2200">
                <a:solidFill>
                  <a:schemeClr val="dk1"/>
                </a:solidFill>
                <a:latin typeface="Arial" panose="020B0604020202020204" pitchFamily="34" charset="0"/>
                <a:cs typeface="Arial" panose="020B0604020202020204" pitchFamily="34" charset="0"/>
              </a:rPr>
              <a:t>An sinh xã hội tiếp tục được các cấp, các ngành, các địa phương quan tâm chỉ đạo thực hiện. </a:t>
            </a:r>
            <a:r>
              <a:rPr lang="en-US" sz="2200">
                <a:solidFill>
                  <a:schemeClr val="dk1"/>
                </a:solidFill>
                <a:latin typeface="Arial" panose="020B0604020202020204" pitchFamily="34" charset="0"/>
                <a:cs typeface="Arial" panose="020B0604020202020204" pitchFamily="34" charset="0"/>
              </a:rPr>
              <a:t>Nhân dịp kỷ niệm 77 năm Ngày Thương binh - Liệt sĩ; 79 năm Quốc khánh Nước Cộng hoà xã hội chủ nghĩa Việt Nam đã</a:t>
            </a:r>
            <a:r>
              <a:rPr lang="da-DK" sz="2200">
                <a:solidFill>
                  <a:schemeClr val="dk1"/>
                </a:solidFill>
                <a:latin typeface="Arial" panose="020B0604020202020204" pitchFamily="34" charset="0"/>
                <a:cs typeface="Arial" panose="020B0604020202020204" pitchFamily="34" charset="0"/>
              </a:rPr>
              <a:t> t</a:t>
            </a:r>
            <a:r>
              <a:rPr lang="en-US" sz="2200">
                <a:solidFill>
                  <a:schemeClr val="dk1"/>
                </a:solidFill>
                <a:latin typeface="Arial" panose="020B0604020202020204" pitchFamily="34" charset="0"/>
                <a:cs typeface="Arial" panose="020B0604020202020204" pitchFamily="34" charset="0"/>
              </a:rPr>
              <a:t>ặng quà của tới người có công với cách mạng kịp thời, đầy đủ; tổ chức </a:t>
            </a:r>
            <a:r>
              <a:rPr lang="vi-VN" sz="2200">
                <a:solidFill>
                  <a:schemeClr val="dk1"/>
                </a:solidFill>
                <a:latin typeface="Arial" panose="020B0604020202020204" pitchFamily="34" charset="0"/>
                <a:cs typeface="Arial" panose="020B0604020202020204" pitchFamily="34" charset="0"/>
              </a:rPr>
              <a:t>viếng Nghĩa trang liệt s</a:t>
            </a:r>
            <a:r>
              <a:rPr lang="en-US" sz="2200">
                <a:solidFill>
                  <a:schemeClr val="dk1"/>
                </a:solidFill>
                <a:latin typeface="Arial" panose="020B0604020202020204" pitchFamily="34" charset="0"/>
                <a:cs typeface="Arial" panose="020B0604020202020204" pitchFamily="34" charset="0"/>
              </a:rPr>
              <a:t>ĩ thành phố Quy Nhơn... </a:t>
            </a:r>
            <a:endParaRPr lang="vi-VN" sz="2200">
              <a:solidFill>
                <a:schemeClr val="dk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27219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 xmlns:a16="http://schemas.microsoft.com/office/drawing/2014/main" id="{01DC26C3-E6F4-C27A-8624-3A65D81B6008}"/>
              </a:ext>
            </a:extLst>
          </p:cNvPr>
          <p:cNvSpPr/>
          <p:nvPr/>
        </p:nvSpPr>
        <p:spPr>
          <a:xfrm>
            <a:off x="1101825" y="390575"/>
            <a:ext cx="3817712" cy="523220"/>
          </a:xfrm>
          <a:prstGeom prst="rect">
            <a:avLst/>
          </a:prstGeom>
        </p:spPr>
        <p:txBody>
          <a:bodyPr wrap="none">
            <a:spAutoFit/>
          </a:bodyPr>
          <a:lstStyle/>
          <a:p>
            <a:pPr marL="12700" defTabSz="914400">
              <a:spcBef>
                <a:spcPts val="300"/>
              </a:spcBef>
              <a:defRPr/>
            </a:pPr>
            <a:r>
              <a:rPr lang="en-US" sz="2800" b="1" spc="-20">
                <a:solidFill>
                  <a:srgbClr val="100717"/>
                </a:solidFill>
                <a:latin typeface="Arial" panose="020B0604020202020204" pitchFamily="34" charset="0"/>
                <a:cs typeface="Arial" panose="020B0604020202020204" pitchFamily="34" charset="0"/>
              </a:rPr>
              <a:t>8. Công tác Nội chính</a:t>
            </a:r>
          </a:p>
        </p:txBody>
      </p:sp>
      <p:graphicFrame>
        <p:nvGraphicFramePr>
          <p:cNvPr id="9" name="Table 8">
            <a:extLst>
              <a:ext uri="{FF2B5EF4-FFF2-40B4-BE49-F238E27FC236}">
                <a16:creationId xmlns="" xmlns:a16="http://schemas.microsoft.com/office/drawing/2014/main" id="{0FC7DBA8-03B5-1D5D-B7A1-68AA6F62DF7E}"/>
              </a:ext>
            </a:extLst>
          </p:cNvPr>
          <p:cNvGraphicFramePr>
            <a:graphicFrameLocks noGrp="1"/>
          </p:cNvGraphicFramePr>
          <p:nvPr>
            <p:extLst>
              <p:ext uri="{D42A27DB-BD31-4B8C-83A1-F6EECF244321}">
                <p14:modId xmlns:p14="http://schemas.microsoft.com/office/powerpoint/2010/main" val="607297521"/>
              </p:ext>
            </p:extLst>
          </p:nvPr>
        </p:nvGraphicFramePr>
        <p:xfrm>
          <a:off x="311929" y="1408858"/>
          <a:ext cx="11203311" cy="4381245"/>
        </p:xfrm>
        <a:graphic>
          <a:graphicData uri="http://schemas.openxmlformats.org/drawingml/2006/table">
            <a:tbl>
              <a:tblPr firstRow="1" bandRow="1"/>
              <a:tblGrid>
                <a:gridCol w="11203311">
                  <a:extLst>
                    <a:ext uri="{9D8B030D-6E8A-4147-A177-3AD203B41FA5}">
                      <a16:colId xmlns="" xmlns:a16="http://schemas.microsoft.com/office/drawing/2014/main" val="3655493598"/>
                    </a:ext>
                  </a:extLst>
                </a:gridCol>
              </a:tblGrid>
              <a:tr h="438124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s-ES" sz="2400" b="0" kern="1200">
                          <a:solidFill>
                            <a:schemeClr val="dk1"/>
                          </a:solidFill>
                          <a:effectLst/>
                          <a:latin typeface="Arial" panose="020B0604020202020204" pitchFamily="34" charset="0"/>
                          <a:ea typeface="+mn-ea"/>
                          <a:cs typeface="Arial" panose="020B0604020202020204" pitchFamily="34" charset="0"/>
                        </a:rPr>
                        <a:t> Tăng cường công tác kiểm tra cải cách hành chính, thực thi công vụ tại các cơ quan</a:t>
                      </a:r>
                      <a:endParaRPr lang="vi-VN" sz="2400" b="0" kern="1200">
                        <a:solidFill>
                          <a:schemeClr val="dk1"/>
                        </a:solidFill>
                        <a:effectLst/>
                        <a:latin typeface="Arial" panose="020B0604020202020204" pitchFamily="34" charset="0"/>
                        <a:ea typeface="+mn-ea"/>
                        <a:cs typeface="Arial" panose="020B0604020202020204" pitchFamily="34" charset="0"/>
                      </a:endParaRP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400" b="0" kern="1200">
                          <a:solidFill>
                            <a:schemeClr val="dk1"/>
                          </a:solidFill>
                          <a:effectLst/>
                          <a:latin typeface="Arial" panose="020B0604020202020204" pitchFamily="34" charset="0"/>
                          <a:ea typeface="+mn-ea"/>
                          <a:cs typeface="Arial" panose="020B0604020202020204" pitchFamily="34" charset="0"/>
                        </a:rPr>
                        <a:t> </a:t>
                      </a:r>
                      <a:r>
                        <a:rPr lang="vi-VN" sz="2400" b="0" kern="1200">
                          <a:solidFill>
                            <a:schemeClr val="dk1"/>
                          </a:solidFill>
                          <a:effectLst/>
                          <a:latin typeface="Arial" panose="020B0604020202020204" pitchFamily="34" charset="0"/>
                          <a:ea typeface="+mn-ea"/>
                          <a:cs typeface="Arial" panose="020B0604020202020204" pitchFamily="34" charset="0"/>
                        </a:rPr>
                        <a:t>Tình hình an ninh chính trị và trật tự an toàn xã hội cơ bản ổn định. Tuy nhiên tai nạn giao thông </a:t>
                      </a:r>
                      <a:r>
                        <a:rPr lang="en-US" sz="2400" b="0" kern="1200">
                          <a:solidFill>
                            <a:schemeClr val="dk1"/>
                          </a:solidFill>
                          <a:effectLst/>
                          <a:latin typeface="Arial" panose="020B0604020202020204" pitchFamily="34" charset="0"/>
                          <a:ea typeface="+mn-ea"/>
                          <a:cs typeface="Arial" panose="020B0604020202020204" pitchFamily="34" charset="0"/>
                        </a:rPr>
                        <a:t>vẫn còn </a:t>
                      </a:r>
                      <a:r>
                        <a:rPr lang="vi-VN" sz="2400" b="0" kern="1200">
                          <a:solidFill>
                            <a:schemeClr val="dk1"/>
                          </a:solidFill>
                          <a:effectLst/>
                          <a:latin typeface="Arial" panose="020B0604020202020204" pitchFamily="34" charset="0"/>
                          <a:ea typeface="+mn-ea"/>
                          <a:cs typeface="Arial" panose="020B0604020202020204" pitchFamily="34" charset="0"/>
                        </a:rPr>
                        <a:t>tăng cao. </a:t>
                      </a:r>
                      <a:r>
                        <a:rPr lang="nl-NL" sz="2400" b="0" kern="1200">
                          <a:solidFill>
                            <a:schemeClr val="tx1"/>
                          </a:solidFill>
                          <a:effectLst/>
                          <a:latin typeface="Arial" panose="020B0604020202020204" pitchFamily="34" charset="0"/>
                          <a:ea typeface="+mn-ea"/>
                          <a:cs typeface="Arial" panose="020B0604020202020204" pitchFamily="34" charset="0"/>
                        </a:rPr>
                        <a:t>Trong </a:t>
                      </a:r>
                      <a:r>
                        <a:rPr lang="en-US" sz="2400" b="0" kern="1200">
                          <a:solidFill>
                            <a:schemeClr val="tx1"/>
                          </a:solidFill>
                          <a:effectLst/>
                          <a:latin typeface="Arial" panose="020B0604020202020204" pitchFamily="34" charset="0"/>
                          <a:ea typeface="+mn-ea"/>
                          <a:cs typeface="Arial" panose="020B0604020202020204" pitchFamily="34" charset="0"/>
                        </a:rPr>
                        <a:t>9</a:t>
                      </a:r>
                      <a:r>
                        <a:rPr lang="nl-NL" sz="2400" b="0" kern="1200">
                          <a:solidFill>
                            <a:schemeClr val="tx1"/>
                          </a:solidFill>
                          <a:effectLst/>
                          <a:latin typeface="Arial" panose="020B0604020202020204" pitchFamily="34" charset="0"/>
                          <a:ea typeface="+mn-ea"/>
                          <a:cs typeface="Arial" panose="020B0604020202020204" pitchFamily="34" charset="0"/>
                        </a:rPr>
                        <a:t> tháng đầu năm, </a:t>
                      </a:r>
                      <a:r>
                        <a:rPr lang="en-US" sz="2400" b="0" kern="1200">
                          <a:solidFill>
                            <a:schemeClr val="tx1"/>
                          </a:solidFill>
                          <a:effectLst/>
                          <a:latin typeface="Arial" panose="020B0604020202020204" pitchFamily="34" charset="0"/>
                          <a:ea typeface="+mn-ea"/>
                          <a:cs typeface="Arial" panose="020B0604020202020204" pitchFamily="34" charset="0"/>
                        </a:rPr>
                        <a:t>trên địa bàn tỉnh xảy ra </a:t>
                      </a:r>
                      <a:r>
                        <a:rPr lang="vi-VN" sz="2400" b="0" kern="1200">
                          <a:solidFill>
                            <a:schemeClr val="tx1"/>
                          </a:solidFill>
                          <a:effectLst/>
                          <a:latin typeface="Arial" panose="020B0604020202020204" pitchFamily="34" charset="0"/>
                          <a:ea typeface="+mn-ea"/>
                          <a:cs typeface="Arial" panose="020B0604020202020204" pitchFamily="34" charset="0"/>
                        </a:rPr>
                        <a:t>356 vụ tai nạn giao thông, </a:t>
                      </a:r>
                      <a:r>
                        <a:rPr lang="en-US" sz="2400" b="0" kern="1200">
                          <a:solidFill>
                            <a:schemeClr val="tx1"/>
                          </a:solidFill>
                          <a:effectLst/>
                          <a:latin typeface="Arial" panose="020B0604020202020204" pitchFamily="34" charset="0"/>
                          <a:ea typeface="+mn-ea"/>
                          <a:cs typeface="Arial" panose="020B0604020202020204" pitchFamily="34" charset="0"/>
                        </a:rPr>
                        <a:t>tăng </a:t>
                      </a:r>
                      <a:r>
                        <a:rPr lang="vi-VN" sz="2400" b="0" kern="1200">
                          <a:solidFill>
                            <a:schemeClr val="tx1"/>
                          </a:solidFill>
                          <a:effectLst/>
                          <a:latin typeface="Arial" panose="020B0604020202020204" pitchFamily="34" charset="0"/>
                          <a:ea typeface="+mn-ea"/>
                          <a:cs typeface="Arial" panose="020B0604020202020204" pitchFamily="34" charset="0"/>
                        </a:rPr>
                        <a:t>24,9% (</a:t>
                      </a:r>
                      <a:r>
                        <a:rPr lang="en-US" sz="2400" b="0" kern="1200">
                          <a:solidFill>
                            <a:schemeClr val="tx1"/>
                          </a:solidFill>
                          <a:effectLst/>
                          <a:latin typeface="Arial" panose="020B0604020202020204" pitchFamily="34" charset="0"/>
                          <a:ea typeface="+mn-ea"/>
                          <a:cs typeface="Arial" panose="020B0604020202020204" pitchFamily="34" charset="0"/>
                        </a:rPr>
                        <a:t>tăng </a:t>
                      </a:r>
                      <a:r>
                        <a:rPr lang="vi-VN" sz="2400" b="0" kern="1200">
                          <a:solidFill>
                            <a:schemeClr val="tx1"/>
                          </a:solidFill>
                          <a:effectLst/>
                          <a:latin typeface="Arial" panose="020B0604020202020204" pitchFamily="34" charset="0"/>
                          <a:ea typeface="+mn-ea"/>
                          <a:cs typeface="Arial" panose="020B0604020202020204" pitchFamily="34" charset="0"/>
                        </a:rPr>
                        <a:t>71 vụ); số người chết là 158 người, </a:t>
                      </a:r>
                      <a:r>
                        <a:rPr lang="en-US" sz="2400" b="0" kern="1200">
                          <a:solidFill>
                            <a:schemeClr val="tx1"/>
                          </a:solidFill>
                          <a:effectLst/>
                          <a:latin typeface="Arial" panose="020B0604020202020204" pitchFamily="34" charset="0"/>
                          <a:ea typeface="+mn-ea"/>
                          <a:cs typeface="Arial" panose="020B0604020202020204" pitchFamily="34" charset="0"/>
                        </a:rPr>
                        <a:t>giảm </a:t>
                      </a:r>
                      <a:r>
                        <a:rPr lang="vi-VN" sz="2400" b="0" kern="1200">
                          <a:solidFill>
                            <a:schemeClr val="tx1"/>
                          </a:solidFill>
                          <a:effectLst/>
                          <a:latin typeface="Arial" panose="020B0604020202020204" pitchFamily="34" charset="0"/>
                          <a:ea typeface="+mn-ea"/>
                          <a:cs typeface="Arial" panose="020B0604020202020204" pitchFamily="34" charset="0"/>
                        </a:rPr>
                        <a:t>18,6% (</a:t>
                      </a:r>
                      <a:r>
                        <a:rPr lang="en-US" sz="2400" b="0" kern="1200">
                          <a:solidFill>
                            <a:schemeClr val="tx1"/>
                          </a:solidFill>
                          <a:effectLst/>
                          <a:latin typeface="Arial" panose="020B0604020202020204" pitchFamily="34" charset="0"/>
                          <a:ea typeface="+mn-ea"/>
                          <a:cs typeface="Arial" panose="020B0604020202020204" pitchFamily="34" charset="0"/>
                        </a:rPr>
                        <a:t>giảm </a:t>
                      </a:r>
                      <a:r>
                        <a:rPr lang="vi-VN" sz="2400" b="0" kern="1200">
                          <a:solidFill>
                            <a:schemeClr val="tx1"/>
                          </a:solidFill>
                          <a:effectLst/>
                          <a:latin typeface="Arial" panose="020B0604020202020204" pitchFamily="34" charset="0"/>
                          <a:ea typeface="+mn-ea"/>
                          <a:cs typeface="Arial" panose="020B0604020202020204" pitchFamily="34" charset="0"/>
                        </a:rPr>
                        <a:t>26 người); số người bị thương là 274 người, tăng 69,1% (tăng 112 người) </a:t>
                      </a:r>
                      <a:r>
                        <a:rPr lang="en-US" sz="2400" b="0" kern="1200">
                          <a:solidFill>
                            <a:schemeClr val="tx1"/>
                          </a:solidFill>
                          <a:effectLst/>
                          <a:latin typeface="Arial" panose="020B0604020202020204" pitchFamily="34" charset="0"/>
                          <a:ea typeface="+mn-ea"/>
                          <a:cs typeface="Arial" panose="020B0604020202020204" pitchFamily="34" charset="0"/>
                        </a:rPr>
                        <a:t>so với cùng kỳ năm trước.</a:t>
                      </a:r>
                      <a:endParaRPr lang="vi-VN" sz="2400" b="0" kern="1200">
                        <a:solidFill>
                          <a:schemeClr val="tx1"/>
                        </a:solidFill>
                        <a:effectLst/>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169022959"/>
                  </a:ext>
                </a:extLst>
              </a:tr>
            </a:tbl>
          </a:graphicData>
        </a:graphic>
      </p:graphicFrame>
    </p:spTree>
    <p:extLst>
      <p:ext uri="{BB962C8B-B14F-4D97-AF65-F5344CB8AC3E}">
        <p14:creationId xmlns:p14="http://schemas.microsoft.com/office/powerpoint/2010/main" val="2115372625"/>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 xmlns:a16="http://schemas.microsoft.com/office/drawing/2014/main" id="{83C0D92A-467E-3F41-0043-586F35EFB2C8}"/>
              </a:ext>
            </a:extLst>
          </p:cNvPr>
          <p:cNvGraphicFramePr>
            <a:graphicFrameLocks noGrp="1"/>
          </p:cNvGraphicFramePr>
          <p:nvPr>
            <p:extLst>
              <p:ext uri="{D42A27DB-BD31-4B8C-83A1-F6EECF244321}">
                <p14:modId xmlns:p14="http://schemas.microsoft.com/office/powerpoint/2010/main" val="2205532702"/>
              </p:ext>
            </p:extLst>
          </p:nvPr>
        </p:nvGraphicFramePr>
        <p:xfrm>
          <a:off x="376396" y="1003400"/>
          <a:ext cx="11648098" cy="5882640"/>
        </p:xfrm>
        <a:graphic>
          <a:graphicData uri="http://schemas.openxmlformats.org/drawingml/2006/table">
            <a:tbl>
              <a:tblPr firstRow="1" bandRow="1"/>
              <a:tblGrid>
                <a:gridCol w="11648098">
                  <a:extLst>
                    <a:ext uri="{9D8B030D-6E8A-4147-A177-3AD203B41FA5}">
                      <a16:colId xmlns="" xmlns:a16="http://schemas.microsoft.com/office/drawing/2014/main" val="3655493598"/>
                    </a:ext>
                  </a:extLst>
                </a:gridCol>
              </a:tblGrid>
              <a:tr h="3789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457200" indent="-457200" algn="just" defTabSz="914400" rtl="0" eaLnBrk="1" latinLnBrk="0" hangingPunct="1">
                        <a:spcBef>
                          <a:spcPts val="600"/>
                        </a:spcBef>
                        <a:spcAft>
                          <a:spcPts val="600"/>
                        </a:spcAft>
                        <a:buFont typeface="+mj-lt"/>
                        <a:buAutoNum type="arabicPeriod"/>
                      </a:pPr>
                      <a:r>
                        <a:rPr lang="es-ES" sz="3000" b="0" kern="1200" spc="15" dirty="0" err="1">
                          <a:solidFill>
                            <a:prstClr val="black">
                              <a:hueOff val="0"/>
                              <a:satOff val="0"/>
                              <a:lumOff val="0"/>
                              <a:alphaOff val="0"/>
                            </a:prstClr>
                          </a:solidFill>
                          <a:effectLst/>
                          <a:latin typeface="Arial" panose="020B0604020202020204" pitchFamily="34" charset="0"/>
                          <a:ea typeface="+mn-ea"/>
                          <a:cs typeface="+mn-cs"/>
                        </a:rPr>
                        <a:t>Sản</a:t>
                      </a:r>
                      <a:r>
                        <a:rPr lang="es-ES" sz="3000" b="0" kern="1200" spc="15" dirty="0">
                          <a:solidFill>
                            <a:prstClr val="black">
                              <a:hueOff val="0"/>
                              <a:satOff val="0"/>
                              <a:lumOff val="0"/>
                              <a:alphaOff val="0"/>
                            </a:prstClr>
                          </a:solidFill>
                          <a:effectLst/>
                          <a:latin typeface="Arial" panose="020B0604020202020204" pitchFamily="34" charset="0"/>
                          <a:ea typeface="+mn-ea"/>
                          <a:cs typeface="+mn-cs"/>
                        </a:rPr>
                        <a:t> </a:t>
                      </a:r>
                      <a:r>
                        <a:rPr lang="es-ES" sz="3000" b="0" kern="1200" spc="15" dirty="0" err="1">
                          <a:solidFill>
                            <a:prstClr val="black">
                              <a:hueOff val="0"/>
                              <a:satOff val="0"/>
                              <a:lumOff val="0"/>
                              <a:alphaOff val="0"/>
                            </a:prstClr>
                          </a:solidFill>
                          <a:effectLst/>
                          <a:latin typeface="Arial" panose="020B0604020202020204" pitchFamily="34" charset="0"/>
                          <a:ea typeface="+mn-ea"/>
                          <a:cs typeface="+mn-cs"/>
                        </a:rPr>
                        <a:t>xuất</a:t>
                      </a:r>
                      <a:r>
                        <a:rPr lang="vi-VN" sz="3000" b="0" kern="1200" spc="15" dirty="0">
                          <a:solidFill>
                            <a:prstClr val="black">
                              <a:hueOff val="0"/>
                              <a:satOff val="0"/>
                              <a:lumOff val="0"/>
                              <a:alphaOff val="0"/>
                            </a:prstClr>
                          </a:solidFill>
                          <a:effectLst/>
                          <a:latin typeface="Arial" panose="020B0604020202020204" pitchFamily="34" charset="0"/>
                          <a:ea typeface="+mn-ea"/>
                          <a:cs typeface="+mn-cs"/>
                        </a:rPr>
                        <a:t> nông nghiệp </a:t>
                      </a:r>
                      <a:r>
                        <a:rPr lang="en-US" sz="3000" b="0" kern="1200" spc="15" dirty="0" err="1">
                          <a:solidFill>
                            <a:prstClr val="black">
                              <a:hueOff val="0"/>
                              <a:satOff val="0"/>
                              <a:lumOff val="0"/>
                              <a:alphaOff val="0"/>
                            </a:prstClr>
                          </a:solidFill>
                          <a:effectLst/>
                          <a:latin typeface="Arial" panose="020B0604020202020204" pitchFamily="34" charset="0"/>
                          <a:ea typeface="+mn-ea"/>
                          <a:cs typeface="+mn-cs"/>
                        </a:rPr>
                        <a:t>đầu</a:t>
                      </a:r>
                      <a:r>
                        <a:rPr lang="en-US" sz="3000" b="0" kern="1200" spc="15" dirty="0">
                          <a:solidFill>
                            <a:prstClr val="black">
                              <a:hueOff val="0"/>
                              <a:satOff val="0"/>
                              <a:lumOff val="0"/>
                              <a:alphaOff val="0"/>
                            </a:prstClr>
                          </a:solidFill>
                          <a:effectLst/>
                          <a:latin typeface="Arial" panose="020B0604020202020204" pitchFamily="34" charset="0"/>
                          <a:ea typeface="+mn-ea"/>
                          <a:cs typeface="+mn-cs"/>
                        </a:rPr>
                        <a:t> </a:t>
                      </a:r>
                      <a:r>
                        <a:rPr lang="en-US" sz="3000" b="0" kern="1200" spc="15" dirty="0" err="1">
                          <a:solidFill>
                            <a:prstClr val="black">
                              <a:hueOff val="0"/>
                              <a:satOff val="0"/>
                              <a:lumOff val="0"/>
                              <a:alphaOff val="0"/>
                            </a:prstClr>
                          </a:solidFill>
                          <a:effectLst/>
                          <a:latin typeface="Arial" panose="020B0604020202020204" pitchFamily="34" charset="0"/>
                          <a:ea typeface="+mn-ea"/>
                          <a:cs typeface="+mn-cs"/>
                        </a:rPr>
                        <a:t>năm</a:t>
                      </a:r>
                      <a:r>
                        <a:rPr lang="en-US" sz="3000" b="0" kern="1200" spc="15" dirty="0">
                          <a:solidFill>
                            <a:prstClr val="black">
                              <a:hueOff val="0"/>
                              <a:satOff val="0"/>
                              <a:lumOff val="0"/>
                              <a:alphaOff val="0"/>
                            </a:prstClr>
                          </a:solidFill>
                          <a:effectLst/>
                          <a:latin typeface="Arial" panose="020B0604020202020204" pitchFamily="34" charset="0"/>
                          <a:ea typeface="+mn-ea"/>
                          <a:cs typeface="+mn-cs"/>
                        </a:rPr>
                        <a:t> </a:t>
                      </a:r>
                      <a:r>
                        <a:rPr lang="en-US" sz="3000" b="0" kern="1200" spc="15" dirty="0" err="1">
                          <a:solidFill>
                            <a:prstClr val="black">
                              <a:hueOff val="0"/>
                              <a:satOff val="0"/>
                              <a:lumOff val="0"/>
                              <a:alphaOff val="0"/>
                            </a:prstClr>
                          </a:solidFill>
                          <a:effectLst/>
                          <a:latin typeface="Arial" panose="020B0604020202020204" pitchFamily="34" charset="0"/>
                          <a:ea typeface="+mn-ea"/>
                          <a:cs typeface="+mn-cs"/>
                        </a:rPr>
                        <a:t>gặp</a:t>
                      </a:r>
                      <a:r>
                        <a:rPr lang="en-US" sz="3000" b="0" kern="1200" spc="15" dirty="0">
                          <a:solidFill>
                            <a:prstClr val="black">
                              <a:hueOff val="0"/>
                              <a:satOff val="0"/>
                              <a:lumOff val="0"/>
                              <a:alphaOff val="0"/>
                            </a:prstClr>
                          </a:solidFill>
                          <a:effectLst/>
                          <a:latin typeface="Arial" panose="020B0604020202020204" pitchFamily="34" charset="0"/>
                          <a:ea typeface="+mn-ea"/>
                          <a:cs typeface="+mn-cs"/>
                        </a:rPr>
                        <a:t> </a:t>
                      </a:r>
                      <a:r>
                        <a:rPr lang="en-US" sz="3000" b="0" kern="1200" spc="15" dirty="0" err="1">
                          <a:solidFill>
                            <a:prstClr val="black">
                              <a:hueOff val="0"/>
                              <a:satOff val="0"/>
                              <a:lumOff val="0"/>
                              <a:alphaOff val="0"/>
                            </a:prstClr>
                          </a:solidFill>
                          <a:effectLst/>
                          <a:latin typeface="Arial" panose="020B0604020202020204" pitchFamily="34" charset="0"/>
                          <a:ea typeface="+mn-ea"/>
                          <a:cs typeface="+mn-cs"/>
                        </a:rPr>
                        <a:t>nhiều</a:t>
                      </a:r>
                      <a:r>
                        <a:rPr lang="en-US" sz="3000" b="0" kern="1200" spc="15" dirty="0">
                          <a:solidFill>
                            <a:prstClr val="black">
                              <a:hueOff val="0"/>
                              <a:satOff val="0"/>
                              <a:lumOff val="0"/>
                              <a:alphaOff val="0"/>
                            </a:prstClr>
                          </a:solidFill>
                          <a:effectLst/>
                          <a:latin typeface="Arial" panose="020B0604020202020204" pitchFamily="34" charset="0"/>
                          <a:ea typeface="+mn-ea"/>
                          <a:cs typeface="+mn-cs"/>
                        </a:rPr>
                        <a:t> </a:t>
                      </a:r>
                      <a:r>
                        <a:rPr lang="en-US" sz="3000" b="0" kern="1200" spc="15" dirty="0" err="1">
                          <a:solidFill>
                            <a:prstClr val="black">
                              <a:hueOff val="0"/>
                              <a:satOff val="0"/>
                              <a:lumOff val="0"/>
                              <a:alphaOff val="0"/>
                            </a:prstClr>
                          </a:solidFill>
                          <a:effectLst/>
                          <a:latin typeface="Arial" panose="020B0604020202020204" pitchFamily="34" charset="0"/>
                          <a:ea typeface="+mn-ea"/>
                          <a:cs typeface="+mn-cs"/>
                        </a:rPr>
                        <a:t>bất</a:t>
                      </a:r>
                      <a:r>
                        <a:rPr lang="en-US" sz="3000" b="0" kern="1200" spc="15" dirty="0">
                          <a:solidFill>
                            <a:prstClr val="black">
                              <a:hueOff val="0"/>
                              <a:satOff val="0"/>
                              <a:lumOff val="0"/>
                              <a:alphaOff val="0"/>
                            </a:prstClr>
                          </a:solidFill>
                          <a:effectLst/>
                          <a:latin typeface="Arial" panose="020B0604020202020204" pitchFamily="34" charset="0"/>
                          <a:ea typeface="+mn-ea"/>
                          <a:cs typeface="+mn-cs"/>
                        </a:rPr>
                        <a:t> </a:t>
                      </a:r>
                      <a:r>
                        <a:rPr lang="en-US" sz="3000" b="0" kern="1200" spc="15" dirty="0" err="1" smtClean="0">
                          <a:solidFill>
                            <a:prstClr val="black">
                              <a:hueOff val="0"/>
                              <a:satOff val="0"/>
                              <a:lumOff val="0"/>
                              <a:alphaOff val="0"/>
                            </a:prstClr>
                          </a:solidFill>
                          <a:effectLst/>
                          <a:latin typeface="Arial" panose="020B0604020202020204" pitchFamily="34" charset="0"/>
                          <a:ea typeface="+mn-ea"/>
                          <a:cs typeface="+mn-cs"/>
                        </a:rPr>
                        <a:t>lợi</a:t>
                      </a:r>
                      <a:r>
                        <a:rPr lang="es-ES" sz="3000" b="0" kern="1200" spc="15" dirty="0" smtClean="0">
                          <a:solidFill>
                            <a:prstClr val="black">
                              <a:hueOff val="0"/>
                              <a:satOff val="0"/>
                              <a:lumOff val="0"/>
                              <a:alphaOff val="0"/>
                            </a:prstClr>
                          </a:solidFill>
                          <a:effectLst/>
                          <a:latin typeface="Arial" panose="020B0604020202020204" pitchFamily="34" charset="0"/>
                          <a:ea typeface="+mn-ea"/>
                          <a:cs typeface="+mn-cs"/>
                        </a:rPr>
                        <a:t>. </a:t>
                      </a:r>
                      <a:r>
                        <a:rPr lang="vi-VN" sz="3000" b="0" kern="1200" spc="15" dirty="0">
                          <a:solidFill>
                            <a:prstClr val="black">
                              <a:hueOff val="0"/>
                              <a:satOff val="0"/>
                              <a:lumOff val="0"/>
                              <a:alphaOff val="0"/>
                            </a:prstClr>
                          </a:solidFill>
                          <a:effectLst/>
                          <a:latin typeface="Arial" panose="020B0604020202020204" pitchFamily="34" charset="0"/>
                          <a:ea typeface="+mn-ea"/>
                          <a:cs typeface="+mn-cs"/>
                        </a:rPr>
                        <a:t>Tổng đàn lợn 9 tháng đầu năm 2024 tăng chậm so với cùng </a:t>
                      </a:r>
                      <a:r>
                        <a:rPr lang="vi-VN" sz="3000" b="0" kern="1200" spc="15" dirty="0" smtClean="0">
                          <a:solidFill>
                            <a:prstClr val="black">
                              <a:hueOff val="0"/>
                              <a:satOff val="0"/>
                              <a:lumOff val="0"/>
                              <a:alphaOff val="0"/>
                            </a:prstClr>
                          </a:solidFill>
                          <a:effectLst/>
                          <a:latin typeface="Arial" panose="020B0604020202020204" pitchFamily="34" charset="0"/>
                          <a:ea typeface="+mn-ea"/>
                          <a:cs typeface="+mn-cs"/>
                        </a:rPr>
                        <a:t>kỳ</a:t>
                      </a:r>
                      <a:r>
                        <a:rPr lang="en-US" sz="3000" b="0" kern="1200" spc="15" dirty="0" smtClean="0">
                          <a:solidFill>
                            <a:prstClr val="black">
                              <a:hueOff val="0"/>
                              <a:satOff val="0"/>
                              <a:lumOff val="0"/>
                              <a:alphaOff val="0"/>
                            </a:prstClr>
                          </a:solidFill>
                          <a:effectLst/>
                          <a:latin typeface="Arial" panose="020B0604020202020204" pitchFamily="34" charset="0"/>
                          <a:ea typeface="+mn-ea"/>
                          <a:cs typeface="+mn-cs"/>
                        </a:rPr>
                        <a:t>.</a:t>
                      </a:r>
                      <a:r>
                        <a:rPr lang="vi-VN" sz="3000" b="0" kern="1200" spc="15" dirty="0" smtClean="0">
                          <a:solidFill>
                            <a:prstClr val="black">
                              <a:hueOff val="0"/>
                              <a:satOff val="0"/>
                              <a:lumOff val="0"/>
                              <a:alphaOff val="0"/>
                            </a:prstClr>
                          </a:solidFill>
                          <a:effectLst/>
                          <a:latin typeface="Arial" panose="020B0604020202020204" pitchFamily="34" charset="0"/>
                          <a:ea typeface="+mn-ea"/>
                          <a:cs typeface="+mn-cs"/>
                        </a:rPr>
                        <a:t> </a:t>
                      </a:r>
                      <a:r>
                        <a:rPr lang="vi-VN" sz="3000" b="0" kern="1200" spc="15" dirty="0">
                          <a:solidFill>
                            <a:prstClr val="black">
                              <a:hueOff val="0"/>
                              <a:satOff val="0"/>
                              <a:lumOff val="0"/>
                              <a:alphaOff val="0"/>
                            </a:prstClr>
                          </a:solidFill>
                          <a:effectLst/>
                          <a:latin typeface="Arial" panose="020B0604020202020204" pitchFamily="34" charset="0"/>
                          <a:ea typeface="+mn-ea"/>
                          <a:cs typeface="+mn-cs"/>
                        </a:rPr>
                        <a:t>T</a:t>
                      </a:r>
                      <a:r>
                        <a:rPr lang="it-IT" sz="3000" b="0" kern="1200" spc="15" dirty="0">
                          <a:solidFill>
                            <a:prstClr val="black">
                              <a:hueOff val="0"/>
                              <a:satOff val="0"/>
                              <a:lumOff val="0"/>
                              <a:alphaOff val="0"/>
                            </a:prstClr>
                          </a:solidFill>
                          <a:effectLst/>
                          <a:latin typeface="Arial" panose="020B0604020202020204" pitchFamily="34" charset="0"/>
                          <a:ea typeface="+mn-ea"/>
                          <a:cs typeface="+mn-cs"/>
                        </a:rPr>
                        <a:t>ình trạng phá rừng, khai thác rừng trái pháp luật và tàu cá vi phạm lãnh hải nước ngoài vẫn còn xảy ra</a:t>
                      </a:r>
                      <a:r>
                        <a:rPr lang="en-US" sz="3000" b="0" kern="1200" spc="15" dirty="0">
                          <a:solidFill>
                            <a:prstClr val="black">
                              <a:hueOff val="0"/>
                              <a:satOff val="0"/>
                              <a:lumOff val="0"/>
                              <a:alphaOff val="0"/>
                            </a:prstClr>
                          </a:solidFill>
                          <a:effectLst/>
                          <a:latin typeface="Arial" panose="020B0604020202020204" pitchFamily="34" charset="0"/>
                          <a:ea typeface="+mn-ea"/>
                          <a:cs typeface="+mn-cs"/>
                        </a:rPr>
                        <a:t>,</a:t>
                      </a:r>
                      <a:r>
                        <a:rPr lang="vi-VN" sz="3000" b="0" kern="1200" spc="15" dirty="0">
                          <a:solidFill>
                            <a:prstClr val="black">
                              <a:hueOff val="0"/>
                              <a:satOff val="0"/>
                              <a:lumOff val="0"/>
                              <a:alphaOff val="0"/>
                            </a:prstClr>
                          </a:solidFill>
                          <a:effectLst/>
                          <a:latin typeface="Arial" panose="020B0604020202020204" pitchFamily="34" charset="0"/>
                          <a:ea typeface="+mn-ea"/>
                          <a:cs typeface="+mn-cs"/>
                        </a:rPr>
                        <a:t> chưa được xử lý dứt điểm</a:t>
                      </a:r>
                    </a:p>
                    <a:p>
                      <a:pPr marL="457200" marR="0" lvl="0" indent="-457200" algn="just" defTabSz="914400" rtl="0" eaLnBrk="1" fontAlgn="auto" latinLnBrk="0" hangingPunct="1">
                        <a:lnSpc>
                          <a:spcPct val="100000"/>
                        </a:lnSpc>
                        <a:spcBef>
                          <a:spcPts val="600"/>
                        </a:spcBef>
                        <a:spcAft>
                          <a:spcPts val="600"/>
                        </a:spcAft>
                        <a:buClrTx/>
                        <a:buSzTx/>
                        <a:buFont typeface="+mj-lt"/>
                        <a:buAutoNum type="arabicPeriod"/>
                        <a:tabLst/>
                        <a:defRPr/>
                      </a:pPr>
                      <a:r>
                        <a:rPr lang="en-US" sz="3000" b="0" kern="1200" spc="-10" dirty="0">
                          <a:solidFill>
                            <a:schemeClr val="tx1"/>
                          </a:solidFill>
                          <a:effectLst/>
                          <a:latin typeface="Arial" panose="020B0604020202020204" pitchFamily="34" charset="0"/>
                          <a:ea typeface="+mn-ea"/>
                          <a:cs typeface="+mn-cs"/>
                        </a:rPr>
                        <a:t>Thu </a:t>
                      </a:r>
                      <a:r>
                        <a:rPr lang="en-US" sz="3000" b="0" kern="1200" spc="-10" dirty="0" err="1">
                          <a:solidFill>
                            <a:schemeClr val="tx1"/>
                          </a:solidFill>
                          <a:effectLst/>
                          <a:latin typeface="Arial" panose="020B0604020202020204" pitchFamily="34" charset="0"/>
                          <a:ea typeface="+mn-ea"/>
                          <a:cs typeface="+mn-cs"/>
                        </a:rPr>
                        <a:t>hút</a:t>
                      </a:r>
                      <a:r>
                        <a:rPr lang="en-US" sz="3000" b="0" kern="1200" spc="-10" dirty="0">
                          <a:solidFill>
                            <a:schemeClr val="tx1"/>
                          </a:solidFill>
                          <a:effectLst/>
                          <a:latin typeface="Arial" panose="020B0604020202020204" pitchFamily="34" charset="0"/>
                          <a:ea typeface="+mn-ea"/>
                          <a:cs typeface="+mn-cs"/>
                        </a:rPr>
                        <a:t> </a:t>
                      </a:r>
                      <a:r>
                        <a:rPr lang="en-US" sz="3000" b="0" kern="1200" spc="-10" dirty="0" err="1">
                          <a:solidFill>
                            <a:schemeClr val="tx1"/>
                          </a:solidFill>
                          <a:effectLst/>
                          <a:latin typeface="Arial" panose="020B0604020202020204" pitchFamily="34" charset="0"/>
                          <a:ea typeface="+mn-ea"/>
                          <a:cs typeface="+mn-cs"/>
                        </a:rPr>
                        <a:t>đầu</a:t>
                      </a:r>
                      <a:r>
                        <a:rPr lang="en-US" sz="3000" b="0" kern="1200" spc="-10" dirty="0">
                          <a:solidFill>
                            <a:schemeClr val="tx1"/>
                          </a:solidFill>
                          <a:effectLst/>
                          <a:latin typeface="Arial" panose="020B0604020202020204" pitchFamily="34" charset="0"/>
                          <a:ea typeface="+mn-ea"/>
                          <a:cs typeface="+mn-cs"/>
                        </a:rPr>
                        <a:t> </a:t>
                      </a:r>
                      <a:r>
                        <a:rPr lang="en-US" sz="3000" b="0" kern="1200" spc="-10" dirty="0" err="1">
                          <a:solidFill>
                            <a:schemeClr val="tx1"/>
                          </a:solidFill>
                          <a:effectLst/>
                          <a:latin typeface="Arial" panose="020B0604020202020204" pitchFamily="34" charset="0"/>
                          <a:ea typeface="+mn-ea"/>
                          <a:cs typeface="+mn-cs"/>
                        </a:rPr>
                        <a:t>tư</a:t>
                      </a:r>
                      <a:r>
                        <a:rPr lang="en-US" sz="3000" b="0" kern="1200" spc="-10" dirty="0">
                          <a:solidFill>
                            <a:schemeClr val="tx1"/>
                          </a:solidFill>
                          <a:effectLst/>
                          <a:latin typeface="Arial" panose="020B0604020202020204" pitchFamily="34" charset="0"/>
                          <a:ea typeface="+mn-ea"/>
                          <a:cs typeface="+mn-cs"/>
                        </a:rPr>
                        <a:t> </a:t>
                      </a:r>
                      <a:r>
                        <a:rPr lang="en-US" sz="3000" b="0" kern="1200" spc="-10" dirty="0" err="1">
                          <a:solidFill>
                            <a:schemeClr val="tx1"/>
                          </a:solidFill>
                          <a:effectLst/>
                          <a:latin typeface="Arial" panose="020B0604020202020204" pitchFamily="34" charset="0"/>
                          <a:ea typeface="+mn-ea"/>
                          <a:cs typeface="+mn-cs"/>
                        </a:rPr>
                        <a:t>đạt</a:t>
                      </a:r>
                      <a:r>
                        <a:rPr lang="en-US" sz="3000" b="0" kern="1200" spc="-10" dirty="0">
                          <a:solidFill>
                            <a:schemeClr val="tx1"/>
                          </a:solidFill>
                          <a:effectLst/>
                          <a:latin typeface="Arial" panose="020B0604020202020204" pitchFamily="34" charset="0"/>
                          <a:ea typeface="+mn-ea"/>
                          <a:cs typeface="+mn-cs"/>
                        </a:rPr>
                        <a:t> </a:t>
                      </a:r>
                      <a:r>
                        <a:rPr lang="en-US" sz="3000" b="0" kern="1200" spc="-10" dirty="0" err="1">
                          <a:solidFill>
                            <a:schemeClr val="tx1"/>
                          </a:solidFill>
                          <a:effectLst/>
                          <a:latin typeface="Arial" panose="020B0604020202020204" pitchFamily="34" charset="0"/>
                          <a:ea typeface="+mn-ea"/>
                          <a:cs typeface="+mn-cs"/>
                        </a:rPr>
                        <a:t>thấp</a:t>
                      </a:r>
                      <a:r>
                        <a:rPr lang="en-US" sz="3000" b="0" kern="1200" spc="-10" dirty="0">
                          <a:solidFill>
                            <a:schemeClr val="tx1"/>
                          </a:solidFill>
                          <a:effectLst/>
                          <a:latin typeface="Arial" panose="020B0604020202020204" pitchFamily="34" charset="0"/>
                          <a:ea typeface="+mn-ea"/>
                          <a:cs typeface="+mn-cs"/>
                        </a:rPr>
                        <a:t> so </a:t>
                      </a:r>
                      <a:r>
                        <a:rPr lang="en-US" sz="3000" b="0" kern="1200" spc="-10" dirty="0" err="1">
                          <a:solidFill>
                            <a:schemeClr val="tx1"/>
                          </a:solidFill>
                          <a:effectLst/>
                          <a:latin typeface="Arial" panose="020B0604020202020204" pitchFamily="34" charset="0"/>
                          <a:ea typeface="+mn-ea"/>
                          <a:cs typeface="+mn-cs"/>
                        </a:rPr>
                        <a:t>với</a:t>
                      </a:r>
                      <a:r>
                        <a:rPr lang="en-US" sz="3000" b="0" kern="1200" spc="-10" dirty="0">
                          <a:solidFill>
                            <a:schemeClr val="tx1"/>
                          </a:solidFill>
                          <a:effectLst/>
                          <a:latin typeface="Arial" panose="020B0604020202020204" pitchFamily="34" charset="0"/>
                          <a:ea typeface="+mn-ea"/>
                          <a:cs typeface="+mn-cs"/>
                        </a:rPr>
                        <a:t> </a:t>
                      </a:r>
                      <a:r>
                        <a:rPr lang="en-US" sz="3000" b="0" kern="1200" spc="-10" dirty="0" err="1">
                          <a:solidFill>
                            <a:schemeClr val="tx1"/>
                          </a:solidFill>
                          <a:effectLst/>
                          <a:latin typeface="Arial" panose="020B0604020202020204" pitchFamily="34" charset="0"/>
                          <a:ea typeface="+mn-ea"/>
                          <a:cs typeface="+mn-cs"/>
                        </a:rPr>
                        <a:t>kế</a:t>
                      </a:r>
                      <a:r>
                        <a:rPr lang="en-US" sz="3000" b="0" kern="1200" spc="-10" dirty="0">
                          <a:solidFill>
                            <a:schemeClr val="tx1"/>
                          </a:solidFill>
                          <a:effectLst/>
                          <a:latin typeface="Arial" panose="020B0604020202020204" pitchFamily="34" charset="0"/>
                          <a:ea typeface="+mn-ea"/>
                          <a:cs typeface="+mn-cs"/>
                        </a:rPr>
                        <a:t> </a:t>
                      </a:r>
                      <a:r>
                        <a:rPr lang="en-US" sz="3000" b="0" kern="1200" spc="-10" dirty="0" err="1">
                          <a:solidFill>
                            <a:schemeClr val="tx1"/>
                          </a:solidFill>
                          <a:effectLst/>
                          <a:latin typeface="Arial" panose="020B0604020202020204" pitchFamily="34" charset="0"/>
                          <a:ea typeface="+mn-ea"/>
                          <a:cs typeface="+mn-cs"/>
                        </a:rPr>
                        <a:t>hoạch</a:t>
                      </a:r>
                      <a:r>
                        <a:rPr lang="en-US" sz="3000" b="0" kern="1200" spc="-10" dirty="0">
                          <a:solidFill>
                            <a:schemeClr val="tx1"/>
                          </a:solidFill>
                          <a:effectLst/>
                          <a:latin typeface="Arial" panose="020B0604020202020204" pitchFamily="34" charset="0"/>
                          <a:ea typeface="+mn-ea"/>
                          <a:cs typeface="+mn-cs"/>
                        </a:rPr>
                        <a:t> </a:t>
                      </a:r>
                      <a:r>
                        <a:rPr lang="en-US" sz="3000" b="0" kern="1200" spc="-10" dirty="0" err="1">
                          <a:solidFill>
                            <a:schemeClr val="tx1"/>
                          </a:solidFill>
                          <a:effectLst/>
                          <a:latin typeface="Arial" panose="020B0604020202020204" pitchFamily="34" charset="0"/>
                          <a:ea typeface="+mn-ea"/>
                          <a:cs typeface="+mn-cs"/>
                        </a:rPr>
                        <a:t>được</a:t>
                      </a:r>
                      <a:r>
                        <a:rPr lang="en-US" sz="3000" b="0" kern="1200" spc="-10" dirty="0">
                          <a:solidFill>
                            <a:schemeClr val="tx1"/>
                          </a:solidFill>
                          <a:effectLst/>
                          <a:latin typeface="Arial" panose="020B0604020202020204" pitchFamily="34" charset="0"/>
                          <a:ea typeface="+mn-ea"/>
                          <a:cs typeface="+mn-cs"/>
                        </a:rPr>
                        <a:t> </a:t>
                      </a:r>
                      <a:r>
                        <a:rPr lang="en-US" sz="3000" b="0" kern="1200" spc="-10" dirty="0" err="1">
                          <a:solidFill>
                            <a:schemeClr val="tx1"/>
                          </a:solidFill>
                          <a:effectLst/>
                          <a:latin typeface="Arial" panose="020B0604020202020204" pitchFamily="34" charset="0"/>
                          <a:ea typeface="+mn-ea"/>
                          <a:cs typeface="+mn-cs"/>
                        </a:rPr>
                        <a:t>giao</a:t>
                      </a:r>
                      <a:r>
                        <a:rPr lang="en-US" sz="3000" b="0" kern="1200" spc="-10" dirty="0">
                          <a:solidFill>
                            <a:schemeClr val="tx1"/>
                          </a:solidFill>
                          <a:effectLst/>
                          <a:latin typeface="Arial" panose="020B0604020202020204" pitchFamily="34" charset="0"/>
                          <a:ea typeface="+mn-ea"/>
                          <a:cs typeface="+mn-cs"/>
                        </a:rPr>
                        <a:t>, </a:t>
                      </a:r>
                      <a:r>
                        <a:rPr lang="en-US" sz="3000" b="0" kern="1200" spc="-10" dirty="0" err="1">
                          <a:solidFill>
                            <a:schemeClr val="tx1"/>
                          </a:solidFill>
                          <a:effectLst/>
                          <a:latin typeface="Arial" panose="020B0604020202020204" pitchFamily="34" charset="0"/>
                          <a:ea typeface="+mn-ea"/>
                          <a:cs typeface="+mn-cs"/>
                        </a:rPr>
                        <a:t>đến</a:t>
                      </a:r>
                      <a:r>
                        <a:rPr lang="en-US" sz="3000" b="0" kern="1200" spc="-10" dirty="0">
                          <a:solidFill>
                            <a:schemeClr val="tx1"/>
                          </a:solidFill>
                          <a:effectLst/>
                          <a:latin typeface="Arial" panose="020B0604020202020204" pitchFamily="34" charset="0"/>
                          <a:ea typeface="+mn-ea"/>
                          <a:cs typeface="+mn-cs"/>
                        </a:rPr>
                        <a:t> 30/9/2024 </a:t>
                      </a:r>
                      <a:r>
                        <a:rPr lang="en-US" sz="3000" b="0" kern="1200" spc="-10" dirty="0" err="1">
                          <a:solidFill>
                            <a:schemeClr val="tx1"/>
                          </a:solidFill>
                          <a:effectLst/>
                          <a:latin typeface="Arial" panose="020B0604020202020204" pitchFamily="34" charset="0"/>
                          <a:ea typeface="+mn-ea"/>
                          <a:cs typeface="+mn-cs"/>
                        </a:rPr>
                        <a:t>chỉ</a:t>
                      </a:r>
                      <a:r>
                        <a:rPr lang="en-US" sz="3000" b="0" kern="1200" spc="-10" dirty="0">
                          <a:solidFill>
                            <a:schemeClr val="tx1"/>
                          </a:solidFill>
                          <a:effectLst/>
                          <a:latin typeface="Arial" panose="020B0604020202020204" pitchFamily="34" charset="0"/>
                          <a:ea typeface="+mn-ea"/>
                          <a:cs typeface="+mn-cs"/>
                        </a:rPr>
                        <a:t> </a:t>
                      </a:r>
                      <a:r>
                        <a:rPr lang="en-US" sz="3000" b="0" kern="1200" spc="-10" dirty="0" err="1">
                          <a:solidFill>
                            <a:schemeClr val="tx1"/>
                          </a:solidFill>
                          <a:effectLst/>
                          <a:latin typeface="Arial" panose="020B0604020202020204" pitchFamily="34" charset="0"/>
                          <a:ea typeface="+mn-ea"/>
                          <a:cs typeface="+mn-cs"/>
                        </a:rPr>
                        <a:t>đạt</a:t>
                      </a:r>
                      <a:r>
                        <a:rPr lang="en-US" sz="3000" b="0" kern="1200" spc="-10" dirty="0">
                          <a:solidFill>
                            <a:schemeClr val="tx1"/>
                          </a:solidFill>
                          <a:effectLst/>
                          <a:latin typeface="Arial" panose="020B0604020202020204" pitchFamily="34" charset="0"/>
                          <a:ea typeface="+mn-ea"/>
                          <a:cs typeface="+mn-cs"/>
                        </a:rPr>
                        <a:t> 41% </a:t>
                      </a:r>
                      <a:r>
                        <a:rPr lang="en-US" sz="3000" b="0" kern="1200" spc="-10" dirty="0" err="1">
                          <a:solidFill>
                            <a:schemeClr val="tx1"/>
                          </a:solidFill>
                          <a:effectLst/>
                          <a:latin typeface="Arial" panose="020B0604020202020204" pitchFamily="34" charset="0"/>
                          <a:ea typeface="+mn-ea"/>
                          <a:cs typeface="+mn-cs"/>
                        </a:rPr>
                        <a:t>kế</a:t>
                      </a:r>
                      <a:r>
                        <a:rPr lang="en-US" sz="3000" b="0" kern="1200" spc="-10" dirty="0">
                          <a:solidFill>
                            <a:schemeClr val="tx1"/>
                          </a:solidFill>
                          <a:effectLst/>
                          <a:latin typeface="Arial" panose="020B0604020202020204" pitchFamily="34" charset="0"/>
                          <a:ea typeface="+mn-ea"/>
                          <a:cs typeface="+mn-cs"/>
                        </a:rPr>
                        <a:t> </a:t>
                      </a:r>
                      <a:r>
                        <a:rPr lang="en-US" sz="3000" b="0" kern="1200" spc="-10" dirty="0" err="1">
                          <a:solidFill>
                            <a:schemeClr val="tx1"/>
                          </a:solidFill>
                          <a:effectLst/>
                          <a:latin typeface="Arial" panose="020B0604020202020204" pitchFamily="34" charset="0"/>
                          <a:ea typeface="+mn-ea"/>
                          <a:cs typeface="+mn-cs"/>
                        </a:rPr>
                        <a:t>hoạch</a:t>
                      </a:r>
                      <a:r>
                        <a:rPr lang="en-US" sz="3000" b="0" kern="1200" spc="-10" dirty="0">
                          <a:solidFill>
                            <a:schemeClr val="tx1"/>
                          </a:solidFill>
                          <a:effectLst/>
                          <a:latin typeface="Arial" panose="020B0604020202020204" pitchFamily="34" charset="0"/>
                          <a:ea typeface="+mn-ea"/>
                          <a:cs typeface="+mn-cs"/>
                        </a:rPr>
                        <a:t> </a:t>
                      </a:r>
                      <a:r>
                        <a:rPr lang="en-US" sz="3000" b="0" kern="1200" spc="-10" dirty="0" err="1">
                          <a:solidFill>
                            <a:schemeClr val="tx1"/>
                          </a:solidFill>
                          <a:effectLst/>
                          <a:latin typeface="Arial" panose="020B0604020202020204" pitchFamily="34" charset="0"/>
                          <a:ea typeface="+mn-ea"/>
                          <a:cs typeface="+mn-cs"/>
                        </a:rPr>
                        <a:t>năm</a:t>
                      </a:r>
                      <a:r>
                        <a:rPr lang="en-US" sz="3000" b="0" kern="1200" spc="-10" dirty="0">
                          <a:solidFill>
                            <a:schemeClr val="tx1"/>
                          </a:solidFill>
                          <a:effectLst/>
                          <a:latin typeface="Arial" panose="020B0604020202020204" pitchFamily="34" charset="0"/>
                          <a:ea typeface="+mn-ea"/>
                          <a:cs typeface="+mn-cs"/>
                        </a:rPr>
                        <a:t> 2024 </a:t>
                      </a:r>
                      <a:r>
                        <a:rPr lang="en-US" sz="3000" b="0" kern="1200" spc="-10" dirty="0" err="1">
                          <a:solidFill>
                            <a:schemeClr val="tx1"/>
                          </a:solidFill>
                          <a:effectLst/>
                          <a:latin typeface="Arial" panose="020B0604020202020204" pitchFamily="34" charset="0"/>
                          <a:ea typeface="+mn-ea"/>
                          <a:cs typeface="+mn-cs"/>
                        </a:rPr>
                        <a:t>và</a:t>
                      </a:r>
                      <a:r>
                        <a:rPr lang="en-US" sz="3000" b="0" kern="1200" spc="-10" dirty="0">
                          <a:solidFill>
                            <a:schemeClr val="tx1"/>
                          </a:solidFill>
                          <a:effectLst/>
                          <a:latin typeface="Arial" panose="020B0604020202020204" pitchFamily="34" charset="0"/>
                          <a:ea typeface="+mn-ea"/>
                          <a:cs typeface="+mn-cs"/>
                        </a:rPr>
                        <a:t> </a:t>
                      </a:r>
                      <a:r>
                        <a:rPr lang="en-US" sz="3000" b="0" kern="1200" spc="-10" dirty="0" err="1">
                          <a:solidFill>
                            <a:schemeClr val="tx1"/>
                          </a:solidFill>
                          <a:effectLst/>
                          <a:latin typeface="Arial" panose="020B0604020202020204" pitchFamily="34" charset="0"/>
                          <a:ea typeface="+mn-ea"/>
                          <a:cs typeface="+mn-cs"/>
                        </a:rPr>
                        <a:t>bằng</a:t>
                      </a:r>
                      <a:r>
                        <a:rPr lang="en-US" sz="3000" b="0" kern="1200" spc="-10" dirty="0">
                          <a:solidFill>
                            <a:schemeClr val="tx1"/>
                          </a:solidFill>
                          <a:effectLst/>
                          <a:latin typeface="Arial" panose="020B0604020202020204" pitchFamily="34" charset="0"/>
                          <a:ea typeface="+mn-ea"/>
                          <a:cs typeface="+mn-cs"/>
                        </a:rPr>
                        <a:t> 60,3% so </a:t>
                      </a:r>
                      <a:r>
                        <a:rPr lang="en-US" sz="3000" b="0" kern="1200" spc="-10" dirty="0" err="1">
                          <a:solidFill>
                            <a:schemeClr val="tx1"/>
                          </a:solidFill>
                          <a:effectLst/>
                          <a:latin typeface="Arial" panose="020B0604020202020204" pitchFamily="34" charset="0"/>
                          <a:ea typeface="+mn-ea"/>
                          <a:cs typeface="+mn-cs"/>
                        </a:rPr>
                        <a:t>với</a:t>
                      </a:r>
                      <a:r>
                        <a:rPr lang="en-US" sz="3000" b="0" kern="1200" spc="-10" dirty="0">
                          <a:solidFill>
                            <a:schemeClr val="tx1"/>
                          </a:solidFill>
                          <a:effectLst/>
                          <a:latin typeface="Arial" panose="020B0604020202020204" pitchFamily="34" charset="0"/>
                          <a:ea typeface="+mn-ea"/>
                          <a:cs typeface="+mn-cs"/>
                        </a:rPr>
                        <a:t> </a:t>
                      </a:r>
                      <a:r>
                        <a:rPr lang="en-US" sz="3000" b="0" kern="1200" spc="-10" dirty="0" err="1">
                          <a:solidFill>
                            <a:schemeClr val="tx1"/>
                          </a:solidFill>
                          <a:effectLst/>
                          <a:latin typeface="Arial" panose="020B0604020202020204" pitchFamily="34" charset="0"/>
                          <a:ea typeface="+mn-ea"/>
                          <a:cs typeface="+mn-cs"/>
                        </a:rPr>
                        <a:t>cùng</a:t>
                      </a:r>
                      <a:r>
                        <a:rPr lang="en-US" sz="3000" b="0" kern="1200" spc="-10" dirty="0">
                          <a:solidFill>
                            <a:schemeClr val="tx1"/>
                          </a:solidFill>
                          <a:effectLst/>
                          <a:latin typeface="Arial" panose="020B0604020202020204" pitchFamily="34" charset="0"/>
                          <a:ea typeface="+mn-ea"/>
                          <a:cs typeface="+mn-cs"/>
                        </a:rPr>
                        <a:t> </a:t>
                      </a:r>
                      <a:r>
                        <a:rPr lang="en-US" sz="3000" b="0" kern="1200" spc="-10" dirty="0" err="1" smtClean="0">
                          <a:solidFill>
                            <a:schemeClr val="tx1"/>
                          </a:solidFill>
                          <a:effectLst/>
                          <a:latin typeface="Arial" panose="020B0604020202020204" pitchFamily="34" charset="0"/>
                          <a:ea typeface="+mn-ea"/>
                          <a:cs typeface="+mn-cs"/>
                        </a:rPr>
                        <a:t>kỳ</a:t>
                      </a:r>
                      <a:endParaRPr lang="en-US" sz="3000" b="0" kern="1200" spc="-10" dirty="0" smtClean="0">
                        <a:solidFill>
                          <a:schemeClr val="tx1"/>
                        </a:solidFill>
                        <a:effectLst/>
                        <a:latin typeface="Arial" panose="020B0604020202020204" pitchFamily="34" charset="0"/>
                        <a:ea typeface="+mn-ea"/>
                        <a:cs typeface="+mn-cs"/>
                      </a:endParaRPr>
                    </a:p>
                    <a:p>
                      <a:pPr marL="457200" marR="0" lvl="0" indent="-457200" algn="just" defTabSz="914400" rtl="0" eaLnBrk="1" fontAlgn="auto" latinLnBrk="0" hangingPunct="1">
                        <a:lnSpc>
                          <a:spcPct val="100000"/>
                        </a:lnSpc>
                        <a:spcBef>
                          <a:spcPts val="600"/>
                        </a:spcBef>
                        <a:spcAft>
                          <a:spcPts val="600"/>
                        </a:spcAft>
                        <a:buClrTx/>
                        <a:buSzTx/>
                        <a:buFont typeface="+mj-lt"/>
                        <a:buAutoNum type="arabicPeriod"/>
                        <a:tabLst/>
                        <a:defRPr/>
                      </a:pPr>
                      <a:r>
                        <a:rPr lang="it-IT" sz="3000" b="0" kern="1200" spc="15" dirty="0" smtClean="0">
                          <a:solidFill>
                            <a:prstClr val="black">
                              <a:hueOff val="0"/>
                              <a:satOff val="0"/>
                              <a:lumOff val="0"/>
                              <a:alphaOff val="0"/>
                            </a:prstClr>
                          </a:solidFill>
                          <a:effectLst/>
                          <a:latin typeface="Arial" panose="020B0604020202020204" pitchFamily="34" charset="0"/>
                          <a:ea typeface="+mn-ea"/>
                          <a:cs typeface="+mn-cs"/>
                        </a:rPr>
                        <a:t>Một số </a:t>
                      </a:r>
                      <a:r>
                        <a:rPr lang="vi-VN" sz="3000" b="0" kern="1200" spc="15" dirty="0" smtClean="0">
                          <a:solidFill>
                            <a:prstClr val="black">
                              <a:hueOff val="0"/>
                              <a:satOff val="0"/>
                              <a:lumOff val="0"/>
                              <a:alphaOff val="0"/>
                            </a:prstClr>
                          </a:solidFill>
                          <a:effectLst/>
                          <a:latin typeface="Arial" panose="020B0604020202020204" pitchFamily="34" charset="0"/>
                          <a:ea typeface="+mn-ea"/>
                          <a:cs typeface="+mn-cs"/>
                        </a:rPr>
                        <a:t>Cụm công nghiệp có </a:t>
                      </a:r>
                      <a:r>
                        <a:rPr lang="it-IT" sz="3000" b="0" kern="1200" spc="15" dirty="0" smtClean="0">
                          <a:solidFill>
                            <a:prstClr val="black">
                              <a:hueOff val="0"/>
                              <a:satOff val="0"/>
                              <a:lumOff val="0"/>
                              <a:alphaOff val="0"/>
                            </a:prstClr>
                          </a:solidFill>
                          <a:effectLst/>
                          <a:latin typeface="Arial" panose="020B0604020202020204" pitchFamily="34" charset="0"/>
                          <a:ea typeface="+mn-ea"/>
                          <a:cs typeface="+mn-cs"/>
                        </a:rPr>
                        <a:t>hạ tầng kỹ thuật chưa hoàn chỉnh, tiến độ </a:t>
                      </a:r>
                      <a:r>
                        <a:rPr lang="vi-VN" sz="3000" b="0" kern="1200" spc="15" dirty="0" smtClean="0">
                          <a:solidFill>
                            <a:prstClr val="black">
                              <a:hueOff val="0"/>
                              <a:satOff val="0"/>
                              <a:lumOff val="0"/>
                              <a:alphaOff val="0"/>
                            </a:prstClr>
                          </a:solidFill>
                          <a:effectLst/>
                          <a:latin typeface="Arial" panose="020B0604020202020204" pitchFamily="34" charset="0"/>
                          <a:ea typeface="+mn-ea"/>
                          <a:cs typeface="+mn-cs"/>
                        </a:rPr>
                        <a:t>thực hiện</a:t>
                      </a:r>
                      <a:r>
                        <a:rPr lang="it-IT" sz="3000" b="0" kern="1200" spc="15" dirty="0" smtClean="0">
                          <a:solidFill>
                            <a:prstClr val="black">
                              <a:hueOff val="0"/>
                              <a:satOff val="0"/>
                              <a:lumOff val="0"/>
                              <a:alphaOff val="0"/>
                            </a:prstClr>
                          </a:solidFill>
                          <a:effectLst/>
                          <a:latin typeface="Arial" panose="020B0604020202020204" pitchFamily="34" charset="0"/>
                          <a:ea typeface="+mn-ea"/>
                          <a:cs typeface="+mn-cs"/>
                        </a:rPr>
                        <a:t> còn chậm, thiếu đồng bộ</a:t>
                      </a:r>
                      <a:r>
                        <a:rPr lang="vi-VN" sz="3000" b="0" kern="1200" spc="15" dirty="0" smtClean="0">
                          <a:solidFill>
                            <a:prstClr val="black">
                              <a:hueOff val="0"/>
                              <a:satOff val="0"/>
                              <a:lumOff val="0"/>
                              <a:alphaOff val="0"/>
                            </a:prstClr>
                          </a:solidFill>
                          <a:effectLst/>
                          <a:latin typeface="Arial" panose="020B0604020202020204" pitchFamily="34" charset="0"/>
                          <a:ea typeface="+mn-ea"/>
                          <a:cs typeface="+mn-cs"/>
                        </a:rPr>
                        <a:t>;</a:t>
                      </a:r>
                      <a:r>
                        <a:rPr lang="it-IT" sz="3000" b="0" kern="1200" spc="15" dirty="0" smtClean="0">
                          <a:solidFill>
                            <a:prstClr val="black">
                              <a:hueOff val="0"/>
                              <a:satOff val="0"/>
                              <a:lumOff val="0"/>
                              <a:alphaOff val="0"/>
                            </a:prstClr>
                          </a:solidFill>
                          <a:effectLst/>
                          <a:latin typeface="Arial" panose="020B0604020202020204" pitchFamily="34" charset="0"/>
                          <a:ea typeface="+mn-ea"/>
                          <a:cs typeface="+mn-cs"/>
                        </a:rPr>
                        <a:t> chưa sẵn sàng đáp ứng thu hút đầu tư sản xuất ở từng địa phương, từng Cụm công nghiệp cụ thể, nhất là các Cụm công nghiệp do </a:t>
                      </a:r>
                      <a:r>
                        <a:rPr lang="vi-VN" sz="3000" b="0" kern="1200" spc="15" dirty="0" smtClean="0">
                          <a:solidFill>
                            <a:prstClr val="black">
                              <a:hueOff val="0"/>
                              <a:satOff val="0"/>
                              <a:lumOff val="0"/>
                              <a:alphaOff val="0"/>
                            </a:prstClr>
                          </a:solidFill>
                          <a:effectLst/>
                          <a:latin typeface="Arial" panose="020B0604020202020204" pitchFamily="34" charset="0"/>
                          <a:ea typeface="+mn-ea"/>
                          <a:cs typeface="+mn-cs"/>
                        </a:rPr>
                        <a:t>các địa phương</a:t>
                      </a:r>
                      <a:r>
                        <a:rPr lang="it-IT" sz="3000" b="0" kern="1200" spc="15" dirty="0" smtClean="0">
                          <a:solidFill>
                            <a:prstClr val="black">
                              <a:hueOff val="0"/>
                              <a:satOff val="0"/>
                              <a:lumOff val="0"/>
                              <a:alphaOff val="0"/>
                            </a:prstClr>
                          </a:solidFill>
                          <a:effectLst/>
                          <a:latin typeface="Arial" panose="020B0604020202020204" pitchFamily="34" charset="0"/>
                          <a:ea typeface="+mn-ea"/>
                          <a:cs typeface="+mn-cs"/>
                        </a:rPr>
                        <a:t> làm chủ đầu tư</a:t>
                      </a:r>
                      <a:endParaRPr lang="vi-VN" sz="3000" b="0" kern="1200" spc="-10" dirty="0">
                        <a:solidFill>
                          <a:schemeClr val="tx1"/>
                        </a:solidFill>
                        <a:effectLst/>
                        <a:latin typeface="Arial" panose="020B0604020202020204" pitchFamily="34" charset="0"/>
                        <a:ea typeface="+mn-ea"/>
                        <a:cs typeface="+mn-cs"/>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169022959"/>
                  </a:ext>
                </a:extLst>
              </a:tr>
            </a:tbl>
          </a:graphicData>
        </a:graphic>
      </p:graphicFrame>
      <p:sp>
        <p:nvSpPr>
          <p:cNvPr id="2" name="TextBox 1">
            <a:extLst>
              <a:ext uri="{FF2B5EF4-FFF2-40B4-BE49-F238E27FC236}">
                <a16:creationId xmlns="" xmlns:a16="http://schemas.microsoft.com/office/drawing/2014/main" id="{7E85904C-0816-BCFE-A790-528F626BBCB7}"/>
              </a:ext>
            </a:extLst>
          </p:cNvPr>
          <p:cNvSpPr txBox="1"/>
          <p:nvPr/>
        </p:nvSpPr>
        <p:spPr>
          <a:xfrm>
            <a:off x="376396" y="302051"/>
            <a:ext cx="11516091" cy="461665"/>
          </a:xfrm>
          <a:prstGeom prst="rect">
            <a:avLst/>
          </a:prstGeom>
          <a:noFill/>
        </p:spPr>
        <p:txBody>
          <a:bodyPr wrap="square">
            <a:spAutoFit/>
          </a:bodyPr>
          <a:lstStyle/>
          <a:p>
            <a:pPr>
              <a:lnSpc>
                <a:spcPct val="100000"/>
              </a:lnSpc>
            </a:pPr>
            <a:r>
              <a:rPr lang="vi-VN" sz="2400" b="1">
                <a:latin typeface="Arial" panose="020B0604020202020204" pitchFamily="34" charset="0"/>
                <a:cs typeface="Arial" panose="020B0604020202020204" pitchFamily="34" charset="0"/>
              </a:rPr>
              <a:t>II – KHÓ KHĂN, TỒN TẠI, HẠN CHẾ:</a:t>
            </a:r>
          </a:p>
        </p:txBody>
      </p:sp>
    </p:spTree>
    <p:extLst>
      <p:ext uri="{BB962C8B-B14F-4D97-AF65-F5344CB8AC3E}">
        <p14:creationId xmlns:p14="http://schemas.microsoft.com/office/powerpoint/2010/main" val="38353963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 xmlns:a16="http://schemas.microsoft.com/office/drawing/2014/main" id="{83C0D92A-467E-3F41-0043-586F35EFB2C8}"/>
              </a:ext>
            </a:extLst>
          </p:cNvPr>
          <p:cNvGraphicFramePr>
            <a:graphicFrameLocks noGrp="1"/>
          </p:cNvGraphicFramePr>
          <p:nvPr>
            <p:extLst>
              <p:ext uri="{D42A27DB-BD31-4B8C-83A1-F6EECF244321}">
                <p14:modId xmlns:p14="http://schemas.microsoft.com/office/powerpoint/2010/main" val="3426225811"/>
              </p:ext>
            </p:extLst>
          </p:nvPr>
        </p:nvGraphicFramePr>
        <p:xfrm>
          <a:off x="193185" y="1201602"/>
          <a:ext cx="5207280" cy="3048000"/>
        </p:xfrm>
        <a:graphic>
          <a:graphicData uri="http://schemas.openxmlformats.org/drawingml/2006/table">
            <a:tbl>
              <a:tblPr firstRow="1" bandRow="1"/>
              <a:tblGrid>
                <a:gridCol w="5207280">
                  <a:extLst>
                    <a:ext uri="{9D8B030D-6E8A-4147-A177-3AD203B41FA5}">
                      <a16:colId xmlns="" xmlns:a16="http://schemas.microsoft.com/office/drawing/2014/main" val="3655493598"/>
                    </a:ext>
                  </a:extLst>
                </a:gridCol>
              </a:tblGrid>
              <a:tr h="3789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457200" indent="-457200" algn="just">
                        <a:spcBef>
                          <a:spcPts val="600"/>
                        </a:spcBef>
                        <a:spcAft>
                          <a:spcPts val="600"/>
                        </a:spcAft>
                        <a:buFont typeface="+mj-lt"/>
                        <a:buAutoNum type="arabicPeriod" startAt="4"/>
                      </a:pPr>
                      <a:r>
                        <a:rPr lang="it-IT" sz="2400" b="0" kern="1200" spc="15" dirty="0" smtClean="0">
                          <a:solidFill>
                            <a:prstClr val="black">
                              <a:hueOff val="0"/>
                              <a:satOff val="0"/>
                              <a:lumOff val="0"/>
                              <a:alphaOff val="0"/>
                            </a:prstClr>
                          </a:solidFill>
                          <a:effectLst/>
                          <a:latin typeface="Arial" panose="020B0604020202020204" pitchFamily="34" charset="0"/>
                          <a:ea typeface="+mn-ea"/>
                          <a:cs typeface="+mn-cs"/>
                        </a:rPr>
                        <a:t>Công </a:t>
                      </a:r>
                      <a:r>
                        <a:rPr lang="it-IT" sz="2400" b="0" kern="1200" spc="15" dirty="0">
                          <a:solidFill>
                            <a:prstClr val="black">
                              <a:hueOff val="0"/>
                              <a:satOff val="0"/>
                              <a:lumOff val="0"/>
                              <a:alphaOff val="0"/>
                            </a:prstClr>
                          </a:solidFill>
                          <a:effectLst/>
                          <a:latin typeface="Arial" panose="020B0604020202020204" pitchFamily="34" charset="0"/>
                          <a:ea typeface="+mn-ea"/>
                          <a:cs typeface="+mn-cs"/>
                        </a:rPr>
                        <a:t>tác bồi thường, giải phóng mặt bằng đối với một số công trình, dự án còn chậm, nhất là giải phóng mặt bằng đối với các dự án đầu tư ngoài nhà nước</a:t>
                      </a:r>
                      <a:r>
                        <a:rPr lang="it-IT" sz="2400" b="0" kern="1200" spc="15" dirty="0" smtClean="0">
                          <a:solidFill>
                            <a:prstClr val="black">
                              <a:hueOff val="0"/>
                              <a:satOff val="0"/>
                              <a:lumOff val="0"/>
                              <a:alphaOff val="0"/>
                            </a:prstClr>
                          </a:solidFill>
                          <a:effectLst/>
                          <a:latin typeface="Arial" panose="020B0604020202020204" pitchFamily="34" charset="0"/>
                          <a:ea typeface="+mn-ea"/>
                          <a:cs typeface="+mn-cs"/>
                        </a:rPr>
                        <a:t>.</a:t>
                      </a:r>
                    </a:p>
                    <a:p>
                      <a:pPr marL="457200" indent="-457200" algn="just">
                        <a:spcBef>
                          <a:spcPts val="600"/>
                        </a:spcBef>
                        <a:spcAft>
                          <a:spcPts val="600"/>
                        </a:spcAft>
                        <a:buFont typeface="+mj-lt"/>
                        <a:buAutoNum type="arabicPeriod" startAt="4"/>
                      </a:pPr>
                      <a:endParaRPr lang="it-IT" sz="2400" b="0" kern="1200" spc="15" dirty="0">
                        <a:solidFill>
                          <a:prstClr val="black">
                            <a:hueOff val="0"/>
                            <a:satOff val="0"/>
                            <a:lumOff val="0"/>
                            <a:alphaOff val="0"/>
                          </a:prstClr>
                        </a:solidFill>
                        <a:effectLst/>
                        <a:latin typeface="Arial" panose="020B0604020202020204" pitchFamily="34" charset="0"/>
                        <a:ea typeface="+mn-ea"/>
                        <a:cs typeface="+mn-cs"/>
                      </a:endParaRPr>
                    </a:p>
                    <a:p>
                      <a:pPr marL="457200" indent="-457200" algn="just">
                        <a:spcBef>
                          <a:spcPts val="600"/>
                        </a:spcBef>
                        <a:spcAft>
                          <a:spcPts val="600"/>
                        </a:spcAft>
                        <a:buFont typeface="+mj-lt"/>
                        <a:buAutoNum type="arabicPeriod" startAt="4"/>
                      </a:pPr>
                      <a:endParaRPr lang="vi-VN" sz="3000" b="0" kern="1200" spc="15" dirty="0">
                        <a:solidFill>
                          <a:prstClr val="black">
                            <a:hueOff val="0"/>
                            <a:satOff val="0"/>
                            <a:lumOff val="0"/>
                            <a:alphaOff val="0"/>
                          </a:prstClr>
                        </a:solidFill>
                        <a:effectLst/>
                        <a:latin typeface="Arial" panose="020B0604020202020204" pitchFamily="34" charset="0"/>
                        <a:ea typeface="Times New Roman" panose="02020603050405020304" pitchFamily="18" charset="0"/>
                        <a:cs typeface="+mn-cs"/>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169022959"/>
                  </a:ext>
                </a:extLst>
              </a:tr>
            </a:tbl>
          </a:graphicData>
        </a:graphic>
      </p:graphicFrame>
      <p:sp>
        <p:nvSpPr>
          <p:cNvPr id="2" name="TextBox 1">
            <a:extLst>
              <a:ext uri="{FF2B5EF4-FFF2-40B4-BE49-F238E27FC236}">
                <a16:creationId xmlns="" xmlns:a16="http://schemas.microsoft.com/office/drawing/2014/main" id="{7E85904C-0816-BCFE-A790-528F626BBCB7}"/>
              </a:ext>
            </a:extLst>
          </p:cNvPr>
          <p:cNvSpPr txBox="1"/>
          <p:nvPr/>
        </p:nvSpPr>
        <p:spPr>
          <a:xfrm>
            <a:off x="0" y="161049"/>
            <a:ext cx="11516091" cy="461665"/>
          </a:xfrm>
          <a:prstGeom prst="rect">
            <a:avLst/>
          </a:prstGeom>
          <a:noFill/>
        </p:spPr>
        <p:txBody>
          <a:bodyPr wrap="square">
            <a:spAutoFit/>
          </a:bodyPr>
          <a:lstStyle/>
          <a:p>
            <a:pPr>
              <a:lnSpc>
                <a:spcPct val="100000"/>
              </a:lnSpc>
            </a:pPr>
            <a:r>
              <a:rPr lang="vi-VN" sz="2000" b="1">
                <a:latin typeface="Arial" panose="020B0604020202020204" pitchFamily="34" charset="0"/>
                <a:cs typeface="Arial" panose="020B0604020202020204" pitchFamily="34" charset="0"/>
              </a:rPr>
              <a:t>II – KHÓ KHĂN, TỒN TẠI, HẠN CHẾ</a:t>
            </a:r>
            <a:r>
              <a:rPr lang="en-US" sz="2000" b="1">
                <a:latin typeface="+mj-lt"/>
                <a:cs typeface="Arial" panose="020B0604020202020204" pitchFamily="34" charset="0"/>
              </a:rPr>
              <a:t> (TT</a:t>
            </a:r>
            <a:r>
              <a:rPr lang="en-US" sz="2400" b="1">
                <a:latin typeface="+mj-lt"/>
                <a:cs typeface="Arial" panose="020B0604020202020204" pitchFamily="34" charset="0"/>
              </a:rPr>
              <a:t>)</a:t>
            </a:r>
            <a:r>
              <a:rPr lang="vi-VN" sz="2400" b="1">
                <a:latin typeface="Arial" panose="020B0604020202020204" pitchFamily="34" charset="0"/>
                <a:cs typeface="Arial" panose="020B0604020202020204" pitchFamily="34" charset="0"/>
              </a:rPr>
              <a:t>:</a:t>
            </a:r>
          </a:p>
        </p:txBody>
      </p:sp>
      <p:pic>
        <p:nvPicPr>
          <p:cNvPr id="3" name="Picture 2">
            <a:extLst>
              <a:ext uri="{FF2B5EF4-FFF2-40B4-BE49-F238E27FC236}">
                <a16:creationId xmlns="" xmlns:a16="http://schemas.microsoft.com/office/drawing/2014/main" id="{AAA404DE-7064-06B3-6359-5FB4AF611234}"/>
              </a:ext>
            </a:extLst>
          </p:cNvPr>
          <p:cNvPicPr>
            <a:picLocks noChangeAspect="1"/>
          </p:cNvPicPr>
          <p:nvPr/>
        </p:nvPicPr>
        <p:blipFill>
          <a:blip r:embed="rId2"/>
          <a:stretch>
            <a:fillRect/>
          </a:stretch>
        </p:blipFill>
        <p:spPr>
          <a:xfrm>
            <a:off x="5705590" y="161050"/>
            <a:ext cx="6177481" cy="6535902"/>
          </a:xfrm>
          <a:prstGeom prst="rect">
            <a:avLst/>
          </a:prstGeom>
        </p:spPr>
      </p:pic>
    </p:spTree>
    <p:extLst>
      <p:ext uri="{BB962C8B-B14F-4D97-AF65-F5344CB8AC3E}">
        <p14:creationId xmlns:p14="http://schemas.microsoft.com/office/powerpoint/2010/main" val="15896130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 xmlns:a16="http://schemas.microsoft.com/office/drawing/2014/main" id="{83C0D92A-467E-3F41-0043-586F35EFB2C8}"/>
              </a:ext>
            </a:extLst>
          </p:cNvPr>
          <p:cNvGraphicFramePr>
            <a:graphicFrameLocks noGrp="1"/>
          </p:cNvGraphicFramePr>
          <p:nvPr>
            <p:extLst>
              <p:ext uri="{D42A27DB-BD31-4B8C-83A1-F6EECF244321}">
                <p14:modId xmlns:p14="http://schemas.microsoft.com/office/powerpoint/2010/main" val="782529336"/>
              </p:ext>
            </p:extLst>
          </p:nvPr>
        </p:nvGraphicFramePr>
        <p:xfrm>
          <a:off x="376396" y="857485"/>
          <a:ext cx="11648098" cy="4511040"/>
        </p:xfrm>
        <a:graphic>
          <a:graphicData uri="http://schemas.openxmlformats.org/drawingml/2006/table">
            <a:tbl>
              <a:tblPr firstRow="1" bandRow="1"/>
              <a:tblGrid>
                <a:gridCol w="11648098">
                  <a:extLst>
                    <a:ext uri="{9D8B030D-6E8A-4147-A177-3AD203B41FA5}">
                      <a16:colId xmlns="" xmlns:a16="http://schemas.microsoft.com/office/drawing/2014/main" val="3655493598"/>
                    </a:ext>
                  </a:extLst>
                </a:gridCol>
              </a:tblGrid>
              <a:tr h="3789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514350" indent="-514350" algn="just">
                        <a:spcBef>
                          <a:spcPts val="600"/>
                        </a:spcBef>
                        <a:spcAft>
                          <a:spcPts val="600"/>
                        </a:spcAft>
                        <a:buFont typeface="+mj-lt"/>
                        <a:buAutoNum type="arabicPeriod" startAt="5"/>
                      </a:pPr>
                      <a:r>
                        <a:rPr lang="vi-VN" sz="3000" b="0" kern="1200" spc="15" dirty="0">
                          <a:solidFill>
                            <a:prstClr val="black">
                              <a:hueOff val="0"/>
                              <a:satOff val="0"/>
                              <a:lumOff val="0"/>
                              <a:alphaOff val="0"/>
                            </a:prstClr>
                          </a:solidFill>
                          <a:effectLst/>
                          <a:latin typeface="Arial" panose="020B0604020202020204" pitchFamily="34" charset="0"/>
                          <a:ea typeface="+mn-ea"/>
                          <a:cs typeface="+mn-cs"/>
                        </a:rPr>
                        <a:t>Tổng thu ngân sách</a:t>
                      </a:r>
                      <a:r>
                        <a:rPr lang="en-US" sz="3000" b="0" kern="1200" spc="15" dirty="0">
                          <a:solidFill>
                            <a:prstClr val="black">
                              <a:hueOff val="0"/>
                              <a:satOff val="0"/>
                              <a:lumOff val="0"/>
                              <a:alphaOff val="0"/>
                            </a:prstClr>
                          </a:solidFill>
                          <a:effectLst/>
                          <a:latin typeface="Arial" panose="020B0604020202020204" pitchFamily="34" charset="0"/>
                          <a:ea typeface="+mn-ea"/>
                          <a:cs typeface="+mn-cs"/>
                        </a:rPr>
                        <a:t> 9 </a:t>
                      </a:r>
                      <a:r>
                        <a:rPr lang="en-US" sz="3000" b="0" kern="1200" spc="15" dirty="0" err="1">
                          <a:solidFill>
                            <a:prstClr val="black">
                              <a:hueOff val="0"/>
                              <a:satOff val="0"/>
                              <a:lumOff val="0"/>
                              <a:alphaOff val="0"/>
                            </a:prstClr>
                          </a:solidFill>
                          <a:effectLst/>
                          <a:latin typeface="Arial" panose="020B0604020202020204" pitchFamily="34" charset="0"/>
                          <a:ea typeface="+mn-ea"/>
                          <a:cs typeface="+mn-cs"/>
                        </a:rPr>
                        <a:t>tháng</a:t>
                      </a:r>
                      <a:r>
                        <a:rPr lang="en-US" sz="3000" b="0" kern="1200" spc="15" dirty="0">
                          <a:solidFill>
                            <a:prstClr val="black">
                              <a:hueOff val="0"/>
                              <a:satOff val="0"/>
                              <a:lumOff val="0"/>
                              <a:alphaOff val="0"/>
                            </a:prstClr>
                          </a:solidFill>
                          <a:effectLst/>
                          <a:latin typeface="Arial" panose="020B0604020202020204" pitchFamily="34" charset="0"/>
                          <a:ea typeface="+mn-ea"/>
                          <a:cs typeface="+mn-cs"/>
                        </a:rPr>
                        <a:t> </a:t>
                      </a:r>
                      <a:r>
                        <a:rPr lang="en-US" sz="3000" b="0" kern="1200" spc="15" dirty="0" err="1">
                          <a:solidFill>
                            <a:prstClr val="black">
                              <a:hueOff val="0"/>
                              <a:satOff val="0"/>
                              <a:lumOff val="0"/>
                              <a:alphaOff val="0"/>
                            </a:prstClr>
                          </a:solidFill>
                          <a:effectLst/>
                          <a:latin typeface="Arial" panose="020B0604020202020204" pitchFamily="34" charset="0"/>
                          <a:ea typeface="+mn-ea"/>
                          <a:cs typeface="+mn-cs"/>
                        </a:rPr>
                        <a:t>đầu</a:t>
                      </a:r>
                      <a:r>
                        <a:rPr lang="en-US" sz="3000" b="0" kern="1200" spc="15" dirty="0">
                          <a:solidFill>
                            <a:prstClr val="black">
                              <a:hueOff val="0"/>
                              <a:satOff val="0"/>
                              <a:lumOff val="0"/>
                              <a:alphaOff val="0"/>
                            </a:prstClr>
                          </a:solidFill>
                          <a:effectLst/>
                          <a:latin typeface="Arial" panose="020B0604020202020204" pitchFamily="34" charset="0"/>
                          <a:ea typeface="+mn-ea"/>
                          <a:cs typeface="+mn-cs"/>
                        </a:rPr>
                        <a:t> </a:t>
                      </a:r>
                      <a:r>
                        <a:rPr lang="en-US" sz="3000" b="0" kern="1200" spc="15" dirty="0" err="1">
                          <a:solidFill>
                            <a:prstClr val="black">
                              <a:hueOff val="0"/>
                              <a:satOff val="0"/>
                              <a:lumOff val="0"/>
                              <a:alphaOff val="0"/>
                            </a:prstClr>
                          </a:solidFill>
                          <a:effectLst/>
                          <a:latin typeface="Arial" panose="020B0604020202020204" pitchFamily="34" charset="0"/>
                          <a:ea typeface="+mn-ea"/>
                          <a:cs typeface="+mn-cs"/>
                        </a:rPr>
                        <a:t>năm</a:t>
                      </a:r>
                      <a:r>
                        <a:rPr lang="en-US" sz="3000" b="0" kern="1200" spc="15" dirty="0">
                          <a:solidFill>
                            <a:prstClr val="black">
                              <a:hueOff val="0"/>
                              <a:satOff val="0"/>
                              <a:lumOff val="0"/>
                              <a:alphaOff val="0"/>
                            </a:prstClr>
                          </a:solidFill>
                          <a:effectLst/>
                          <a:latin typeface="Arial" panose="020B0604020202020204" pitchFamily="34" charset="0"/>
                          <a:ea typeface="+mn-ea"/>
                          <a:cs typeface="+mn-cs"/>
                        </a:rPr>
                        <a:t> </a:t>
                      </a:r>
                      <a:r>
                        <a:rPr lang="en-US" sz="3000" b="0" kern="1200" spc="15" dirty="0" err="1">
                          <a:solidFill>
                            <a:prstClr val="black">
                              <a:hueOff val="0"/>
                              <a:satOff val="0"/>
                              <a:lumOff val="0"/>
                              <a:alphaOff val="0"/>
                            </a:prstClr>
                          </a:solidFill>
                          <a:effectLst/>
                          <a:latin typeface="Arial" panose="020B0604020202020204" pitchFamily="34" charset="0"/>
                          <a:ea typeface="+mn-ea"/>
                          <a:cs typeface="+mn-cs"/>
                        </a:rPr>
                        <a:t>chưa</a:t>
                      </a:r>
                      <a:r>
                        <a:rPr lang="en-US" sz="3000" b="0" kern="1200" spc="15" dirty="0">
                          <a:solidFill>
                            <a:prstClr val="black">
                              <a:hueOff val="0"/>
                              <a:satOff val="0"/>
                              <a:lumOff val="0"/>
                              <a:alphaOff val="0"/>
                            </a:prstClr>
                          </a:solidFill>
                          <a:effectLst/>
                          <a:latin typeface="Arial" panose="020B0604020202020204" pitchFamily="34" charset="0"/>
                          <a:ea typeface="+mn-ea"/>
                          <a:cs typeface="+mn-cs"/>
                        </a:rPr>
                        <a:t> </a:t>
                      </a:r>
                      <a:r>
                        <a:rPr lang="en-US" sz="3000" b="0" kern="1200" spc="15" dirty="0" err="1">
                          <a:solidFill>
                            <a:prstClr val="black">
                              <a:hueOff val="0"/>
                              <a:satOff val="0"/>
                              <a:lumOff val="0"/>
                              <a:alphaOff val="0"/>
                            </a:prstClr>
                          </a:solidFill>
                          <a:effectLst/>
                          <a:latin typeface="Arial" panose="020B0604020202020204" pitchFamily="34" charset="0"/>
                          <a:ea typeface="+mn-ea"/>
                          <a:cs typeface="+mn-cs"/>
                        </a:rPr>
                        <a:t>đạt</a:t>
                      </a:r>
                      <a:r>
                        <a:rPr lang="en-US" sz="3000" b="0" kern="1200" spc="15" dirty="0">
                          <a:solidFill>
                            <a:prstClr val="black">
                              <a:hueOff val="0"/>
                              <a:satOff val="0"/>
                              <a:lumOff val="0"/>
                              <a:alphaOff val="0"/>
                            </a:prstClr>
                          </a:solidFill>
                          <a:effectLst/>
                          <a:latin typeface="Arial" panose="020B0604020202020204" pitchFamily="34" charset="0"/>
                          <a:ea typeface="+mn-ea"/>
                          <a:cs typeface="+mn-cs"/>
                        </a:rPr>
                        <a:t> 75% </a:t>
                      </a:r>
                      <a:r>
                        <a:rPr lang="en-US" sz="3000" b="0" kern="1200" spc="15" dirty="0" err="1">
                          <a:solidFill>
                            <a:prstClr val="black">
                              <a:hueOff val="0"/>
                              <a:satOff val="0"/>
                              <a:lumOff val="0"/>
                              <a:alphaOff val="0"/>
                            </a:prstClr>
                          </a:solidFill>
                          <a:effectLst/>
                          <a:latin typeface="Arial" panose="020B0604020202020204" pitchFamily="34" charset="0"/>
                          <a:ea typeface="+mn-ea"/>
                          <a:cs typeface="+mn-cs"/>
                        </a:rPr>
                        <a:t>dự</a:t>
                      </a:r>
                      <a:r>
                        <a:rPr lang="en-US" sz="3000" b="0" kern="1200" spc="15" dirty="0">
                          <a:solidFill>
                            <a:prstClr val="black">
                              <a:hueOff val="0"/>
                              <a:satOff val="0"/>
                              <a:lumOff val="0"/>
                              <a:alphaOff val="0"/>
                            </a:prstClr>
                          </a:solidFill>
                          <a:effectLst/>
                          <a:latin typeface="Arial" panose="020B0604020202020204" pitchFamily="34" charset="0"/>
                          <a:ea typeface="+mn-ea"/>
                          <a:cs typeface="+mn-cs"/>
                        </a:rPr>
                        <a:t> </a:t>
                      </a:r>
                      <a:r>
                        <a:rPr lang="en-US" sz="3000" b="0" kern="1200" spc="15" dirty="0" err="1">
                          <a:solidFill>
                            <a:prstClr val="black">
                              <a:hueOff val="0"/>
                              <a:satOff val="0"/>
                              <a:lumOff val="0"/>
                              <a:alphaOff val="0"/>
                            </a:prstClr>
                          </a:solidFill>
                          <a:effectLst/>
                          <a:latin typeface="Arial" panose="020B0604020202020204" pitchFamily="34" charset="0"/>
                          <a:ea typeface="+mn-ea"/>
                          <a:cs typeface="+mn-cs"/>
                        </a:rPr>
                        <a:t>toán</a:t>
                      </a:r>
                      <a:r>
                        <a:rPr lang="en-US" sz="3000" b="0" kern="1200" spc="15" dirty="0">
                          <a:solidFill>
                            <a:prstClr val="black">
                              <a:hueOff val="0"/>
                              <a:satOff val="0"/>
                              <a:lumOff val="0"/>
                              <a:alphaOff val="0"/>
                            </a:prstClr>
                          </a:solidFill>
                          <a:effectLst/>
                          <a:latin typeface="Arial" panose="020B0604020202020204" pitchFamily="34" charset="0"/>
                          <a:ea typeface="+mn-ea"/>
                          <a:cs typeface="+mn-cs"/>
                        </a:rPr>
                        <a:t> </a:t>
                      </a:r>
                      <a:r>
                        <a:rPr lang="en-US" sz="3000" b="0" kern="1200" spc="15" dirty="0" err="1">
                          <a:solidFill>
                            <a:prstClr val="black">
                              <a:hueOff val="0"/>
                              <a:satOff val="0"/>
                              <a:lumOff val="0"/>
                              <a:alphaOff val="0"/>
                            </a:prstClr>
                          </a:solidFill>
                          <a:effectLst/>
                          <a:latin typeface="Arial" panose="020B0604020202020204" pitchFamily="34" charset="0"/>
                          <a:ea typeface="+mn-ea"/>
                          <a:cs typeface="+mn-cs"/>
                        </a:rPr>
                        <a:t>được</a:t>
                      </a:r>
                      <a:r>
                        <a:rPr lang="en-US" sz="3000" b="0" kern="1200" spc="15" dirty="0">
                          <a:solidFill>
                            <a:prstClr val="black">
                              <a:hueOff val="0"/>
                              <a:satOff val="0"/>
                              <a:lumOff val="0"/>
                              <a:alphaOff val="0"/>
                            </a:prstClr>
                          </a:solidFill>
                          <a:effectLst/>
                          <a:latin typeface="Arial" panose="020B0604020202020204" pitchFamily="34" charset="0"/>
                          <a:ea typeface="+mn-ea"/>
                          <a:cs typeface="+mn-cs"/>
                        </a:rPr>
                        <a:t> </a:t>
                      </a:r>
                      <a:r>
                        <a:rPr lang="en-US" sz="3000" b="0" kern="1200" spc="15" dirty="0" err="1">
                          <a:solidFill>
                            <a:prstClr val="black">
                              <a:hueOff val="0"/>
                              <a:satOff val="0"/>
                              <a:lumOff val="0"/>
                              <a:alphaOff val="0"/>
                            </a:prstClr>
                          </a:solidFill>
                          <a:effectLst/>
                          <a:latin typeface="Arial" panose="020B0604020202020204" pitchFamily="34" charset="0"/>
                          <a:ea typeface="+mn-ea"/>
                          <a:cs typeface="+mn-cs"/>
                        </a:rPr>
                        <a:t>giao</a:t>
                      </a:r>
                      <a:r>
                        <a:rPr lang="en-US" sz="3000" b="0" kern="1200" spc="15" dirty="0">
                          <a:solidFill>
                            <a:prstClr val="black">
                              <a:hueOff val="0"/>
                              <a:satOff val="0"/>
                              <a:lumOff val="0"/>
                              <a:alphaOff val="0"/>
                            </a:prstClr>
                          </a:solidFill>
                          <a:effectLst/>
                          <a:latin typeface="Arial" panose="020B0604020202020204" pitchFamily="34" charset="0"/>
                          <a:ea typeface="+mn-ea"/>
                          <a:cs typeface="+mn-cs"/>
                        </a:rPr>
                        <a:t>. </a:t>
                      </a:r>
                      <a:r>
                        <a:rPr lang="vi-VN" sz="3000" b="0" kern="1200" spc="15" dirty="0">
                          <a:solidFill>
                            <a:prstClr val="black">
                              <a:hueOff val="0"/>
                              <a:satOff val="0"/>
                              <a:lumOff val="0"/>
                              <a:alphaOff val="0"/>
                            </a:prstClr>
                          </a:solidFill>
                          <a:effectLst/>
                          <a:latin typeface="Arial" panose="020B0604020202020204" pitchFamily="34" charset="0"/>
                          <a:ea typeface="+mn-ea"/>
                          <a:cs typeface="+mn-cs"/>
                        </a:rPr>
                        <a:t>Nguồn thu tiền sử dụng đất phần ngân sách tỉnh hưởng gặp khó khăn</a:t>
                      </a:r>
                      <a:r>
                        <a:rPr lang="en-US" sz="3000" b="0" kern="1200" spc="15" dirty="0">
                          <a:solidFill>
                            <a:prstClr val="black">
                              <a:hueOff val="0"/>
                              <a:satOff val="0"/>
                              <a:lumOff val="0"/>
                              <a:alphaOff val="0"/>
                            </a:prstClr>
                          </a:solidFill>
                          <a:effectLst/>
                          <a:latin typeface="Arial" panose="020B0604020202020204" pitchFamily="34" charset="0"/>
                          <a:ea typeface="+mn-ea"/>
                          <a:cs typeface="+mn-cs"/>
                        </a:rPr>
                        <a:t>, </a:t>
                      </a:r>
                      <a:r>
                        <a:rPr lang="es-ES" sz="3000" b="0" kern="1200" spc="15" dirty="0" err="1">
                          <a:solidFill>
                            <a:prstClr val="black">
                              <a:hueOff val="0"/>
                              <a:satOff val="0"/>
                              <a:lumOff val="0"/>
                              <a:alphaOff val="0"/>
                            </a:prstClr>
                          </a:solidFill>
                          <a:effectLst/>
                          <a:latin typeface="Arial" panose="020B0604020202020204" pitchFamily="34" charset="0"/>
                          <a:ea typeface="+mn-ea"/>
                          <a:cs typeface="+mn-cs"/>
                        </a:rPr>
                        <a:t>ảnh</a:t>
                      </a:r>
                      <a:r>
                        <a:rPr lang="es-ES" sz="3000" b="0" kern="1200" spc="15" dirty="0">
                          <a:solidFill>
                            <a:prstClr val="black">
                              <a:hueOff val="0"/>
                              <a:satOff val="0"/>
                              <a:lumOff val="0"/>
                              <a:alphaOff val="0"/>
                            </a:prstClr>
                          </a:solidFill>
                          <a:effectLst/>
                          <a:latin typeface="Arial" panose="020B0604020202020204" pitchFamily="34" charset="0"/>
                          <a:ea typeface="+mn-ea"/>
                          <a:cs typeface="+mn-cs"/>
                        </a:rPr>
                        <a:t> </a:t>
                      </a:r>
                      <a:r>
                        <a:rPr lang="es-ES" sz="3000" b="0" kern="1200" spc="15" dirty="0" err="1">
                          <a:solidFill>
                            <a:prstClr val="black">
                              <a:hueOff val="0"/>
                              <a:satOff val="0"/>
                              <a:lumOff val="0"/>
                              <a:alphaOff val="0"/>
                            </a:prstClr>
                          </a:solidFill>
                          <a:effectLst/>
                          <a:latin typeface="Arial" panose="020B0604020202020204" pitchFamily="34" charset="0"/>
                          <a:ea typeface="+mn-ea"/>
                          <a:cs typeface="+mn-cs"/>
                        </a:rPr>
                        <a:t>hưởng</a:t>
                      </a:r>
                      <a:r>
                        <a:rPr lang="es-ES" sz="3000" b="0" kern="1200" spc="15" dirty="0">
                          <a:solidFill>
                            <a:prstClr val="black">
                              <a:hueOff val="0"/>
                              <a:satOff val="0"/>
                              <a:lumOff val="0"/>
                              <a:alphaOff val="0"/>
                            </a:prstClr>
                          </a:solidFill>
                          <a:effectLst/>
                          <a:latin typeface="Arial" panose="020B0604020202020204" pitchFamily="34" charset="0"/>
                          <a:ea typeface="+mn-ea"/>
                          <a:cs typeface="+mn-cs"/>
                        </a:rPr>
                        <a:t> </a:t>
                      </a:r>
                      <a:r>
                        <a:rPr lang="es-ES" sz="3000" b="0" kern="1200" spc="15" dirty="0" err="1">
                          <a:solidFill>
                            <a:prstClr val="black">
                              <a:hueOff val="0"/>
                              <a:satOff val="0"/>
                              <a:lumOff val="0"/>
                              <a:alphaOff val="0"/>
                            </a:prstClr>
                          </a:solidFill>
                          <a:effectLst/>
                          <a:latin typeface="Arial" panose="020B0604020202020204" pitchFamily="34" charset="0"/>
                          <a:ea typeface="+mn-ea"/>
                          <a:cs typeface="+mn-cs"/>
                        </a:rPr>
                        <a:t>đến</a:t>
                      </a:r>
                      <a:r>
                        <a:rPr lang="es-ES" sz="3000" b="0" kern="1200" spc="15" dirty="0">
                          <a:solidFill>
                            <a:prstClr val="black">
                              <a:hueOff val="0"/>
                              <a:satOff val="0"/>
                              <a:lumOff val="0"/>
                              <a:alphaOff val="0"/>
                            </a:prstClr>
                          </a:solidFill>
                          <a:effectLst/>
                          <a:latin typeface="Arial" panose="020B0604020202020204" pitchFamily="34" charset="0"/>
                          <a:ea typeface="+mn-ea"/>
                          <a:cs typeface="+mn-cs"/>
                        </a:rPr>
                        <a:t> </a:t>
                      </a:r>
                      <a:r>
                        <a:rPr lang="it-IT" sz="3000" b="0" kern="1200" spc="15" dirty="0">
                          <a:solidFill>
                            <a:prstClr val="black">
                              <a:hueOff val="0"/>
                              <a:satOff val="0"/>
                              <a:lumOff val="0"/>
                              <a:alphaOff val="0"/>
                            </a:prstClr>
                          </a:solidFill>
                          <a:effectLst/>
                          <a:latin typeface="Arial" panose="020B0604020202020204" pitchFamily="34" charset="0"/>
                          <a:ea typeface="+mn-ea"/>
                          <a:cs typeface="+mn-cs"/>
                        </a:rPr>
                        <a:t>nhiệm vụ chi đầu tư phát triển</a:t>
                      </a:r>
                      <a:r>
                        <a:rPr lang="vi-VN" sz="3000" b="0" kern="1200" spc="15" dirty="0">
                          <a:solidFill>
                            <a:prstClr val="black">
                              <a:hueOff val="0"/>
                              <a:satOff val="0"/>
                              <a:lumOff val="0"/>
                              <a:alphaOff val="0"/>
                            </a:prstClr>
                          </a:solidFill>
                          <a:effectLst/>
                          <a:latin typeface="Arial" panose="020B0604020202020204" pitchFamily="34" charset="0"/>
                          <a:ea typeface="+mn-ea"/>
                          <a:cs typeface="+mn-cs"/>
                        </a:rPr>
                        <a:t> (đến 30/9/2024 chỉ đạt 47,2% kế hoạch năm)</a:t>
                      </a:r>
                    </a:p>
                    <a:p>
                      <a:pPr marL="457200" marR="0" lvl="0" indent="-457200" algn="just" defTabSz="914400" rtl="0" eaLnBrk="1" fontAlgn="auto" latinLnBrk="0" hangingPunct="1">
                        <a:lnSpc>
                          <a:spcPct val="100000"/>
                        </a:lnSpc>
                        <a:spcBef>
                          <a:spcPts val="600"/>
                        </a:spcBef>
                        <a:spcAft>
                          <a:spcPts val="600"/>
                        </a:spcAft>
                        <a:buClrTx/>
                        <a:buSzTx/>
                        <a:buFont typeface="+mj-lt"/>
                        <a:buAutoNum type="arabicPeriod" startAt="5"/>
                        <a:tabLst/>
                        <a:defRPr/>
                      </a:pPr>
                      <a:r>
                        <a:rPr lang="vi-VN" sz="3000" b="0" kern="1200" spc="15" dirty="0">
                          <a:solidFill>
                            <a:prstClr val="black">
                              <a:hueOff val="0"/>
                              <a:satOff val="0"/>
                              <a:lumOff val="0"/>
                              <a:alphaOff val="0"/>
                            </a:prstClr>
                          </a:solidFill>
                          <a:effectLst/>
                          <a:latin typeface="Arial" panose="020B0604020202020204" pitchFamily="34" charset="0"/>
                          <a:ea typeface="+mn-ea"/>
                          <a:cs typeface="+mn-cs"/>
                        </a:rPr>
                        <a:t>Tình trạng thiếu bác sỹ nhất là tại tuyến huyện và xã mặc dù đã được cải thiện, nhưng vẫn còn gặp khó khăn tại hầu hết các trung tâm y tế; làm ảnh hưởng đến việc cung cấp dịch vụ y tế và triển khai chuyên môn, kỹ thuật của cơ sở y tế</a:t>
                      </a:r>
                      <a:endParaRPr lang="en-US" sz="3000" b="0" kern="1200" spc="15" dirty="0">
                        <a:solidFill>
                          <a:prstClr val="black">
                            <a:hueOff val="0"/>
                            <a:satOff val="0"/>
                            <a:lumOff val="0"/>
                            <a:alphaOff val="0"/>
                          </a:prstClr>
                        </a:solidFill>
                        <a:effectLst/>
                        <a:latin typeface="Arial" panose="020B0604020202020204" pitchFamily="34" charset="0"/>
                        <a:ea typeface="+mn-ea"/>
                        <a:cs typeface="+mn-cs"/>
                      </a:endParaRPr>
                    </a:p>
                    <a:p>
                      <a:pPr marL="457200" indent="-457200" algn="just">
                        <a:spcBef>
                          <a:spcPts val="600"/>
                        </a:spcBef>
                        <a:spcAft>
                          <a:spcPts val="600"/>
                        </a:spcAft>
                        <a:buFont typeface="+mj-lt"/>
                        <a:buAutoNum type="arabicPeriod" startAt="5"/>
                      </a:pPr>
                      <a:endParaRPr lang="vi-VN" sz="3000" b="0" kern="1200" spc="15" dirty="0">
                        <a:solidFill>
                          <a:prstClr val="black">
                            <a:hueOff val="0"/>
                            <a:satOff val="0"/>
                            <a:lumOff val="0"/>
                            <a:alphaOff val="0"/>
                          </a:prstClr>
                        </a:solidFill>
                        <a:effectLst/>
                        <a:latin typeface="Arial" panose="020B0604020202020204" pitchFamily="34" charset="0"/>
                        <a:ea typeface="Times New Roman" panose="02020603050405020304" pitchFamily="18" charset="0"/>
                        <a:cs typeface="+mn-cs"/>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169022959"/>
                  </a:ext>
                </a:extLst>
              </a:tr>
            </a:tbl>
          </a:graphicData>
        </a:graphic>
      </p:graphicFrame>
      <p:sp>
        <p:nvSpPr>
          <p:cNvPr id="2" name="TextBox 1">
            <a:extLst>
              <a:ext uri="{FF2B5EF4-FFF2-40B4-BE49-F238E27FC236}">
                <a16:creationId xmlns="" xmlns:a16="http://schemas.microsoft.com/office/drawing/2014/main" id="{7E85904C-0816-BCFE-A790-528F626BBCB7}"/>
              </a:ext>
            </a:extLst>
          </p:cNvPr>
          <p:cNvSpPr txBox="1"/>
          <p:nvPr/>
        </p:nvSpPr>
        <p:spPr>
          <a:xfrm>
            <a:off x="376396" y="302051"/>
            <a:ext cx="11516091" cy="461665"/>
          </a:xfrm>
          <a:prstGeom prst="rect">
            <a:avLst/>
          </a:prstGeom>
          <a:noFill/>
        </p:spPr>
        <p:txBody>
          <a:bodyPr wrap="square">
            <a:spAutoFit/>
          </a:bodyPr>
          <a:lstStyle/>
          <a:p>
            <a:pPr>
              <a:lnSpc>
                <a:spcPct val="100000"/>
              </a:lnSpc>
            </a:pPr>
            <a:r>
              <a:rPr lang="vi-VN" sz="2400" b="1">
                <a:latin typeface="Arial" panose="020B0604020202020204" pitchFamily="34" charset="0"/>
                <a:cs typeface="Arial" panose="020B0604020202020204" pitchFamily="34" charset="0"/>
              </a:rPr>
              <a:t>II – KHÓ KHĂN, TỒN TẠI, HẠN CHẾ</a:t>
            </a:r>
            <a:r>
              <a:rPr lang="en-US" sz="2400" b="1">
                <a:latin typeface="+mj-lt"/>
                <a:cs typeface="Arial" panose="020B0604020202020204" pitchFamily="34" charset="0"/>
              </a:rPr>
              <a:t> (TT)</a:t>
            </a:r>
            <a:r>
              <a:rPr lang="vi-VN" sz="2400" b="1">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4903028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8124D21E-909E-1450-16D0-117CABF0D840}"/>
              </a:ext>
            </a:extLst>
          </p:cNvPr>
          <p:cNvSpPr txBox="1"/>
          <p:nvPr/>
        </p:nvSpPr>
        <p:spPr>
          <a:xfrm>
            <a:off x="227236" y="656302"/>
            <a:ext cx="11873973" cy="6078587"/>
          </a:xfrm>
          <a:prstGeom prst="rect">
            <a:avLst/>
          </a:prstGeom>
          <a:noFill/>
        </p:spPr>
        <p:txBody>
          <a:bodyPr wrap="square" rtlCol="0">
            <a:spAutoFit/>
          </a:bodyPr>
          <a:lstStyle/>
          <a:p>
            <a:pPr lvl="1" indent="-457200" algn="just">
              <a:spcBef>
                <a:spcPts val="600"/>
              </a:spcBef>
              <a:buFont typeface="Wingdings" pitchFamily="2" charset="2"/>
              <a:buChar char="Ø"/>
              <a:defRPr/>
            </a:pPr>
            <a:r>
              <a:rPr lang="it-IT" sz="2800" b="1" i="1" dirty="0">
                <a:latin typeface="Arial" panose="020B0604020202020204" pitchFamily="34" charset="0"/>
                <a:cs typeface="Arial" panose="020B0604020202020204" pitchFamily="34" charset="0"/>
              </a:rPr>
              <a:t>Nguyên nhân của những tồn tại, hạn chế nêu trên</a:t>
            </a:r>
            <a:r>
              <a:rPr lang="it-IT" sz="2800" dirty="0">
                <a:latin typeface="Arial" panose="020B0604020202020204" pitchFamily="34" charset="0"/>
                <a:cs typeface="Arial" panose="020B0604020202020204" pitchFamily="34" charset="0"/>
              </a:rPr>
              <a:t> là do </a:t>
            </a:r>
          </a:p>
          <a:p>
            <a:pPr marL="457200" indent="-457200">
              <a:spcBef>
                <a:spcPts val="600"/>
              </a:spcBef>
              <a:spcAft>
                <a:spcPts val="600"/>
              </a:spcAft>
              <a:buFont typeface="+mj-lt"/>
              <a:buAutoNum type="arabicPeriod"/>
            </a:pPr>
            <a:r>
              <a:rPr lang="en-US" sz="2800" dirty="0" err="1">
                <a:latin typeface="Arial" panose="020B0604020202020204" pitchFamily="34" charset="0"/>
                <a:cs typeface="Arial" panose="020B0604020202020204" pitchFamily="34" charset="0"/>
              </a:rPr>
              <a:t>Tình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kinh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tế</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thế</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giới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trong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nước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còn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nhiều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khó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khăn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việc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tiếp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cận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nguồn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vốn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tín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dụng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doanh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nghiệp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còn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hạn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chế</a:t>
            </a:r>
            <a:endParaRPr lang="en-US" sz="2800" dirty="0">
              <a:latin typeface="Arial" panose="020B0604020202020204" pitchFamily="34" charset="0"/>
              <a:cs typeface="Arial" panose="020B0604020202020204" pitchFamily="34" charset="0"/>
            </a:endParaRPr>
          </a:p>
          <a:p>
            <a:pPr marL="457200" indent="-457200" algn="just">
              <a:spcBef>
                <a:spcPts val="600"/>
              </a:spcBef>
              <a:spcAft>
                <a:spcPts val="600"/>
              </a:spcAft>
              <a:buFont typeface="+mj-lt"/>
              <a:buAutoNum type="arabicPeriod"/>
            </a:pPr>
            <a:r>
              <a:rPr lang="vi-VN" sz="2800" dirty="0">
                <a:latin typeface="Arial" panose="020B0604020202020204" pitchFamily="34" charset="0"/>
                <a:cs typeface="Arial" panose="020B0604020202020204" pitchFamily="34" charset="0"/>
              </a:rPr>
              <a:t>T</a:t>
            </a:r>
            <a:r>
              <a:rPr lang="es-ES" sz="2800" dirty="0" err="1">
                <a:latin typeface="Arial" panose="020B0604020202020204" pitchFamily="34" charset="0"/>
                <a:cs typeface="Arial" panose="020B0604020202020204" pitchFamily="34" charset="0"/>
              </a:rPr>
              <a:t>hời</a:t>
            </a:r>
            <a:r>
              <a:rPr lang="es-ES" sz="2800" dirty="0">
                <a:latin typeface="Arial" panose="020B0604020202020204" pitchFamily="34" charset="0"/>
                <a:cs typeface="Arial" panose="020B0604020202020204" pitchFamily="34" charset="0"/>
              </a:rPr>
              <a:t> </a:t>
            </a:r>
            <a:r>
              <a:rPr lang="es-ES" sz="2800" dirty="0" err="1">
                <a:latin typeface="Arial" panose="020B0604020202020204" pitchFamily="34" charset="0"/>
                <a:cs typeface="Arial" panose="020B0604020202020204" pitchFamily="34" charset="0"/>
              </a:rPr>
              <a:t>tiết</a:t>
            </a:r>
            <a:r>
              <a:rPr lang="es-ES" sz="2800" dirty="0">
                <a:latin typeface="Arial" panose="020B0604020202020204" pitchFamily="34" charset="0"/>
                <a:cs typeface="Arial" panose="020B0604020202020204" pitchFamily="34" charset="0"/>
              </a:rPr>
              <a:t> </a:t>
            </a:r>
            <a:r>
              <a:rPr lang="es-ES" sz="2800" dirty="0" err="1">
                <a:latin typeface="Arial" panose="020B0604020202020204" pitchFamily="34" charset="0"/>
                <a:cs typeface="Arial" panose="020B0604020202020204" pitchFamily="34" charset="0"/>
              </a:rPr>
              <a:t>năm</a:t>
            </a:r>
            <a:r>
              <a:rPr lang="es-ES" sz="2800" dirty="0">
                <a:latin typeface="Arial" panose="020B0604020202020204" pitchFamily="34" charset="0"/>
                <a:cs typeface="Arial" panose="020B0604020202020204" pitchFamily="34" charset="0"/>
              </a:rPr>
              <a:t> </a:t>
            </a:r>
            <a:r>
              <a:rPr lang="es-ES" sz="2800" dirty="0" err="1">
                <a:latin typeface="Arial" panose="020B0604020202020204" pitchFamily="34" charset="0"/>
                <a:cs typeface="Arial" panose="020B0604020202020204" pitchFamily="34" charset="0"/>
              </a:rPr>
              <a:t>nay</a:t>
            </a:r>
            <a:r>
              <a:rPr lang="es-ES" sz="2800" dirty="0">
                <a:latin typeface="Arial" panose="020B0604020202020204" pitchFamily="34" charset="0"/>
                <a:cs typeface="Arial" panose="020B0604020202020204" pitchFamily="34" charset="0"/>
              </a:rPr>
              <a:t> </a:t>
            </a:r>
            <a:r>
              <a:rPr lang="es-ES" sz="2800" dirty="0" err="1">
                <a:latin typeface="Arial" panose="020B0604020202020204" pitchFamily="34" charset="0"/>
                <a:cs typeface="Arial" panose="020B0604020202020204" pitchFamily="34" charset="0"/>
              </a:rPr>
              <a:t>diễn</a:t>
            </a:r>
            <a:r>
              <a:rPr lang="es-ES" sz="2800" dirty="0">
                <a:latin typeface="Arial" panose="020B0604020202020204" pitchFamily="34" charset="0"/>
                <a:cs typeface="Arial" panose="020B0604020202020204" pitchFamily="34" charset="0"/>
              </a:rPr>
              <a:t> </a:t>
            </a:r>
            <a:r>
              <a:rPr lang="es-ES" sz="2800" dirty="0" err="1">
                <a:latin typeface="Arial" panose="020B0604020202020204" pitchFamily="34" charset="0"/>
                <a:cs typeface="Arial" panose="020B0604020202020204" pitchFamily="34" charset="0"/>
              </a:rPr>
              <a:t>biến</a:t>
            </a:r>
            <a:r>
              <a:rPr lang="es-ES" sz="2800" dirty="0">
                <a:latin typeface="Arial" panose="020B0604020202020204" pitchFamily="34" charset="0"/>
                <a:cs typeface="Arial" panose="020B0604020202020204" pitchFamily="34" charset="0"/>
              </a:rPr>
              <a:t> </a:t>
            </a:r>
            <a:r>
              <a:rPr lang="es-ES" sz="2800" dirty="0" err="1">
                <a:latin typeface="Arial" panose="020B0604020202020204" pitchFamily="34" charset="0"/>
                <a:cs typeface="Arial" panose="020B0604020202020204" pitchFamily="34" charset="0"/>
              </a:rPr>
              <a:t>phức</a:t>
            </a:r>
            <a:r>
              <a:rPr lang="es-ES" sz="2800" dirty="0">
                <a:latin typeface="Arial" panose="020B0604020202020204" pitchFamily="34" charset="0"/>
                <a:cs typeface="Arial" panose="020B0604020202020204" pitchFamily="34" charset="0"/>
              </a:rPr>
              <a:t> </a:t>
            </a:r>
            <a:r>
              <a:rPr lang="es-ES" sz="2800" dirty="0" err="1">
                <a:latin typeface="Arial" panose="020B0604020202020204" pitchFamily="34" charset="0"/>
                <a:cs typeface="Arial" panose="020B0604020202020204" pitchFamily="34" charset="0"/>
              </a:rPr>
              <a:t>tạp</a:t>
            </a:r>
            <a:r>
              <a:rPr lang="es-ES" sz="2800" dirty="0">
                <a:latin typeface="Arial" panose="020B0604020202020204" pitchFamily="34" charset="0"/>
                <a:cs typeface="Arial" panose="020B0604020202020204" pitchFamily="34" charset="0"/>
              </a:rPr>
              <a:t>, </a:t>
            </a:r>
            <a:r>
              <a:rPr lang="es-ES" sz="2800" dirty="0" err="1">
                <a:latin typeface="Arial" panose="020B0604020202020204" pitchFamily="34" charset="0"/>
                <a:cs typeface="Arial" panose="020B0604020202020204" pitchFamily="34" charset="0"/>
              </a:rPr>
              <a:t>không</a:t>
            </a:r>
            <a:r>
              <a:rPr lang="es-ES" sz="2800" dirty="0">
                <a:latin typeface="Arial" panose="020B0604020202020204" pitchFamily="34" charset="0"/>
                <a:cs typeface="Arial" panose="020B0604020202020204" pitchFamily="34" charset="0"/>
              </a:rPr>
              <a:t> </a:t>
            </a:r>
            <a:r>
              <a:rPr lang="es-ES" sz="2800" dirty="0" err="1">
                <a:latin typeface="Arial" panose="020B0604020202020204" pitchFamily="34" charset="0"/>
                <a:cs typeface="Arial" panose="020B0604020202020204" pitchFamily="34" charset="0"/>
              </a:rPr>
              <a:t>theo</a:t>
            </a:r>
            <a:r>
              <a:rPr lang="es-ES" sz="2800" dirty="0">
                <a:latin typeface="Arial" panose="020B0604020202020204" pitchFamily="34" charset="0"/>
                <a:cs typeface="Arial" panose="020B0604020202020204" pitchFamily="34" charset="0"/>
              </a:rPr>
              <a:t> </a:t>
            </a:r>
            <a:r>
              <a:rPr lang="es-ES" sz="2800" dirty="0" err="1">
                <a:latin typeface="Arial" panose="020B0604020202020204" pitchFamily="34" charset="0"/>
                <a:cs typeface="Arial" panose="020B0604020202020204" pitchFamily="34" charset="0"/>
              </a:rPr>
              <a:t>quy</a:t>
            </a:r>
            <a:r>
              <a:rPr lang="es-ES" sz="2800" dirty="0">
                <a:latin typeface="Arial" panose="020B0604020202020204" pitchFamily="34" charset="0"/>
                <a:cs typeface="Arial" panose="020B0604020202020204" pitchFamily="34" charset="0"/>
              </a:rPr>
              <a:t> </a:t>
            </a:r>
            <a:r>
              <a:rPr lang="es-ES" sz="2800" dirty="0" err="1">
                <a:latin typeface="Arial" panose="020B0604020202020204" pitchFamily="34" charset="0"/>
                <a:cs typeface="Arial" panose="020B0604020202020204" pitchFamily="34" charset="0"/>
              </a:rPr>
              <a:t>luật</a:t>
            </a:r>
            <a:r>
              <a:rPr lang="es-ES" sz="2800" dirty="0">
                <a:latin typeface="Arial" panose="020B0604020202020204" pitchFamily="34" charset="0"/>
                <a:cs typeface="Arial" panose="020B0604020202020204" pitchFamily="34" charset="0"/>
              </a:rPr>
              <a:t> </a:t>
            </a:r>
            <a:r>
              <a:rPr lang="es-ES" sz="2800" dirty="0" err="1">
                <a:latin typeface="Arial" panose="020B0604020202020204" pitchFamily="34" charset="0"/>
                <a:cs typeface="Arial" panose="020B0604020202020204" pitchFamily="34" charset="0"/>
              </a:rPr>
              <a:t>nhiều</a:t>
            </a:r>
            <a:r>
              <a:rPr lang="es-ES" sz="2800" dirty="0">
                <a:latin typeface="Arial" panose="020B0604020202020204" pitchFamily="34" charset="0"/>
                <a:cs typeface="Arial" panose="020B0604020202020204" pitchFamily="34" charset="0"/>
              </a:rPr>
              <a:t> </a:t>
            </a:r>
            <a:r>
              <a:rPr lang="es-ES" sz="2800" dirty="0" err="1">
                <a:latin typeface="Arial" panose="020B0604020202020204" pitchFamily="34" charset="0"/>
                <a:cs typeface="Arial" panose="020B0604020202020204" pitchFamily="34" charset="0"/>
              </a:rPr>
              <a:t>năm</a:t>
            </a:r>
            <a:r>
              <a:rPr lang="es-ES" sz="2800" dirty="0">
                <a:latin typeface="Arial" panose="020B0604020202020204" pitchFamily="34" charset="0"/>
                <a:cs typeface="Arial" panose="020B0604020202020204" pitchFamily="34" charset="0"/>
              </a:rPr>
              <a:t>, </a:t>
            </a:r>
            <a:r>
              <a:rPr lang="es-ES" sz="2800" dirty="0" err="1">
                <a:latin typeface="Arial" panose="020B0604020202020204" pitchFamily="34" charset="0"/>
                <a:cs typeface="Arial" panose="020B0604020202020204" pitchFamily="34" charset="0"/>
              </a:rPr>
              <a:t>khó</a:t>
            </a:r>
            <a:r>
              <a:rPr lang="es-ES" sz="2800" dirty="0">
                <a:latin typeface="Arial" panose="020B0604020202020204" pitchFamily="34" charset="0"/>
                <a:cs typeface="Arial" panose="020B0604020202020204" pitchFamily="34" charset="0"/>
              </a:rPr>
              <a:t> </a:t>
            </a:r>
            <a:r>
              <a:rPr lang="es-ES" sz="2800" dirty="0" err="1">
                <a:latin typeface="Arial" panose="020B0604020202020204" pitchFamily="34" charset="0"/>
                <a:cs typeface="Arial" panose="020B0604020202020204" pitchFamily="34" charset="0"/>
              </a:rPr>
              <a:t>dự</a:t>
            </a:r>
            <a:r>
              <a:rPr lang="es-ES" sz="2800" dirty="0">
                <a:latin typeface="Arial" panose="020B0604020202020204" pitchFamily="34" charset="0"/>
                <a:cs typeface="Arial" panose="020B0604020202020204" pitchFamily="34" charset="0"/>
              </a:rPr>
              <a:t> </a:t>
            </a:r>
            <a:r>
              <a:rPr lang="es-ES" sz="2800" dirty="0" err="1">
                <a:latin typeface="Arial" panose="020B0604020202020204" pitchFamily="34" charset="0"/>
                <a:cs typeface="Arial" panose="020B0604020202020204" pitchFamily="34" charset="0"/>
              </a:rPr>
              <a:t>báo</a:t>
            </a:r>
            <a:r>
              <a:rPr lang="es-ES" sz="2800" dirty="0">
                <a:latin typeface="Arial" panose="020B0604020202020204" pitchFamily="34" charset="0"/>
                <a:cs typeface="Arial" panose="020B0604020202020204" pitchFamily="34" charset="0"/>
              </a:rPr>
              <a:t>, </a:t>
            </a:r>
            <a:r>
              <a:rPr lang="es-ES" sz="2800" dirty="0" err="1">
                <a:latin typeface="Arial" panose="020B0604020202020204" pitchFamily="34" charset="0"/>
                <a:cs typeface="Arial" panose="020B0604020202020204" pitchFamily="34" charset="0"/>
              </a:rPr>
              <a:t>gây</a:t>
            </a:r>
            <a:r>
              <a:rPr lang="es-ES" sz="2800" dirty="0">
                <a:latin typeface="Arial" panose="020B0604020202020204" pitchFamily="34" charset="0"/>
                <a:cs typeface="Arial" panose="020B0604020202020204" pitchFamily="34" charset="0"/>
              </a:rPr>
              <a:t> </a:t>
            </a:r>
            <a:r>
              <a:rPr lang="es-ES" sz="2800" dirty="0" err="1">
                <a:latin typeface="Arial" panose="020B0604020202020204" pitchFamily="34" charset="0"/>
                <a:cs typeface="Arial" panose="020B0604020202020204" pitchFamily="34" charset="0"/>
              </a:rPr>
              <a:t>bất</a:t>
            </a:r>
            <a:r>
              <a:rPr lang="es-ES" sz="2800" dirty="0">
                <a:latin typeface="Arial" panose="020B0604020202020204" pitchFamily="34" charset="0"/>
                <a:cs typeface="Arial" panose="020B0604020202020204" pitchFamily="34" charset="0"/>
              </a:rPr>
              <a:t> </a:t>
            </a:r>
            <a:r>
              <a:rPr lang="es-ES" sz="2800" dirty="0" err="1">
                <a:latin typeface="Arial" panose="020B0604020202020204" pitchFamily="34" charset="0"/>
                <a:cs typeface="Arial" panose="020B0604020202020204" pitchFamily="34" charset="0"/>
              </a:rPr>
              <a:t>lợi</a:t>
            </a:r>
            <a:r>
              <a:rPr lang="es-ES" sz="2800" dirty="0">
                <a:latin typeface="Arial" panose="020B0604020202020204" pitchFamily="34" charset="0"/>
                <a:cs typeface="Arial" panose="020B0604020202020204" pitchFamily="34" charset="0"/>
              </a:rPr>
              <a:t> </a:t>
            </a:r>
            <a:r>
              <a:rPr lang="es-ES" sz="2800" dirty="0" err="1">
                <a:latin typeface="Arial" panose="020B0604020202020204" pitchFamily="34" charset="0"/>
                <a:cs typeface="Arial" panose="020B0604020202020204" pitchFamily="34" charset="0"/>
              </a:rPr>
              <a:t>đối</a:t>
            </a:r>
            <a:r>
              <a:rPr lang="es-ES" sz="2800" dirty="0">
                <a:latin typeface="Arial" panose="020B0604020202020204" pitchFamily="34" charset="0"/>
                <a:cs typeface="Arial" panose="020B0604020202020204" pitchFamily="34" charset="0"/>
              </a:rPr>
              <a:t> </a:t>
            </a:r>
            <a:r>
              <a:rPr lang="es-ES" sz="2800" dirty="0" err="1">
                <a:latin typeface="Arial" panose="020B0604020202020204" pitchFamily="34" charset="0"/>
                <a:cs typeface="Arial" panose="020B0604020202020204" pitchFamily="34" charset="0"/>
              </a:rPr>
              <a:t>với</a:t>
            </a:r>
            <a:r>
              <a:rPr lang="es-ES" sz="2800" dirty="0">
                <a:latin typeface="Arial" panose="020B0604020202020204" pitchFamily="34" charset="0"/>
                <a:cs typeface="Arial" panose="020B0604020202020204" pitchFamily="34" charset="0"/>
              </a:rPr>
              <a:t> </a:t>
            </a:r>
            <a:r>
              <a:rPr lang="es-ES" sz="2800" dirty="0" err="1">
                <a:latin typeface="Arial" panose="020B0604020202020204" pitchFamily="34" charset="0"/>
                <a:cs typeface="Arial" panose="020B0604020202020204" pitchFamily="34" charset="0"/>
              </a:rPr>
              <a:t>sản</a:t>
            </a:r>
            <a:r>
              <a:rPr lang="es-ES" sz="2800" dirty="0">
                <a:latin typeface="Arial" panose="020B0604020202020204" pitchFamily="34" charset="0"/>
                <a:cs typeface="Arial" panose="020B0604020202020204" pitchFamily="34" charset="0"/>
              </a:rPr>
              <a:t> </a:t>
            </a:r>
            <a:r>
              <a:rPr lang="es-ES" sz="2800" dirty="0" err="1">
                <a:latin typeface="Arial" panose="020B0604020202020204" pitchFamily="34" charset="0"/>
                <a:cs typeface="Arial" panose="020B0604020202020204" pitchFamily="34" charset="0"/>
              </a:rPr>
              <a:t>xuất</a:t>
            </a:r>
            <a:r>
              <a:rPr lang="vi-VN" sz="2800" dirty="0">
                <a:latin typeface="Arial" panose="020B0604020202020204" pitchFamily="34" charset="0"/>
                <a:cs typeface="Arial" panose="020B0604020202020204" pitchFamily="34" charset="0"/>
              </a:rPr>
              <a:t> nông </a:t>
            </a:r>
            <a:r>
              <a:rPr lang="vi-VN" sz="2800" dirty="0" smtClean="0">
                <a:latin typeface="Arial" panose="020B0604020202020204" pitchFamily="34" charset="0"/>
                <a:cs typeface="Arial" panose="020B0604020202020204" pitchFamily="34" charset="0"/>
              </a:rPr>
              <a:t>nghiệp</a:t>
            </a:r>
            <a:r>
              <a:rPr lang="es-ES" sz="2800" spc="15" dirty="0" smtClean="0">
                <a:solidFill>
                  <a:prstClr val="black">
                    <a:hueOff val="0"/>
                    <a:satOff val="0"/>
                    <a:lumOff val="0"/>
                    <a:alphaOff val="0"/>
                  </a:prstClr>
                </a:solidFill>
                <a:latin typeface="Arial" panose="020B0604020202020204" pitchFamily="34" charset="0"/>
              </a:rPr>
              <a:t>. </a:t>
            </a:r>
            <a:r>
              <a:rPr lang="vi-VN" sz="2800" spc="15" dirty="0">
                <a:solidFill>
                  <a:prstClr val="black">
                    <a:hueOff val="0"/>
                    <a:satOff val="0"/>
                    <a:lumOff val="0"/>
                    <a:alphaOff val="0"/>
                  </a:prstClr>
                </a:solidFill>
                <a:latin typeface="Arial" panose="020B0604020202020204" pitchFamily="34" charset="0"/>
              </a:rPr>
              <a:t>Tổng đàn lợn 9 tháng đầu năm 2024 tăng chậm so với cùng kỳ là do từ tháng </a:t>
            </a:r>
            <a:r>
              <a:rPr lang="en-US" sz="2800" spc="15" dirty="0">
                <a:solidFill>
                  <a:prstClr val="black">
                    <a:hueOff val="0"/>
                    <a:satOff val="0"/>
                    <a:lumOff val="0"/>
                    <a:alphaOff val="0"/>
                  </a:prstClr>
                </a:solidFill>
                <a:latin typeface="Arial" panose="020B0604020202020204" pitchFamily="34" charset="0"/>
              </a:rPr>
              <a:t>7</a:t>
            </a:r>
            <a:r>
              <a:rPr lang="vi-VN" sz="2800" spc="15" dirty="0">
                <a:solidFill>
                  <a:prstClr val="black">
                    <a:hueOff val="0"/>
                    <a:satOff val="0"/>
                    <a:lumOff val="0"/>
                    <a:alphaOff val="0"/>
                  </a:prstClr>
                </a:solidFill>
                <a:latin typeface="Arial" panose="020B0604020202020204" pitchFamily="34" charset="0"/>
              </a:rPr>
              <a:t> đến nay giá lợn hơi tăng, người chăn nuôi có lãi nên suất chuồng bán sớm; hoạt động tái đàn chủ </a:t>
            </a:r>
            <a:r>
              <a:rPr lang="vi-VN" sz="2800" spc="15" dirty="0" smtClean="0">
                <a:solidFill>
                  <a:prstClr val="black">
                    <a:hueOff val="0"/>
                    <a:satOff val="0"/>
                    <a:lumOff val="0"/>
                    <a:alphaOff val="0"/>
                  </a:prstClr>
                </a:solidFill>
                <a:latin typeface="Arial" panose="020B0604020202020204" pitchFamily="34" charset="0"/>
              </a:rPr>
              <a:t>y</a:t>
            </a:r>
            <a:r>
              <a:rPr lang="en-US" sz="2800" spc="15" dirty="0" smtClean="0">
                <a:solidFill>
                  <a:prstClr val="black">
                    <a:hueOff val="0"/>
                    <a:satOff val="0"/>
                    <a:lumOff val="0"/>
                    <a:alphaOff val="0"/>
                  </a:prstClr>
                </a:solidFill>
                <a:latin typeface="Arial" panose="020B0604020202020204" pitchFamily="34" charset="0"/>
              </a:rPr>
              <a:t>ế</a:t>
            </a:r>
            <a:r>
              <a:rPr lang="vi-VN" sz="2800" spc="15" dirty="0" smtClean="0">
                <a:solidFill>
                  <a:prstClr val="black">
                    <a:hueOff val="0"/>
                    <a:satOff val="0"/>
                    <a:lumOff val="0"/>
                    <a:alphaOff val="0"/>
                  </a:prstClr>
                </a:solidFill>
                <a:latin typeface="Arial" panose="020B0604020202020204" pitchFamily="34" charset="0"/>
              </a:rPr>
              <a:t>u </a:t>
            </a:r>
            <a:r>
              <a:rPr lang="vi-VN" sz="2800" spc="15" dirty="0">
                <a:solidFill>
                  <a:prstClr val="black">
                    <a:hueOff val="0"/>
                    <a:satOff val="0"/>
                    <a:lumOff val="0"/>
                    <a:alphaOff val="0"/>
                  </a:prstClr>
                </a:solidFill>
                <a:latin typeface="Arial" panose="020B0604020202020204" pitchFamily="34" charset="0"/>
              </a:rPr>
              <a:t>ở các cơ sở chăn nuôi quy mô lớn, đồng thời do giá lợn giống tăng nên các hộ nhỏ lẻ không đủ điều kiện tái đàn mạnh. </a:t>
            </a:r>
            <a:endParaRPr lang="es-ES" sz="2800" dirty="0" smtClean="0">
              <a:latin typeface="Arial" panose="020B0604020202020204" pitchFamily="34" charset="0"/>
              <a:cs typeface="Arial" panose="020B0604020202020204" pitchFamily="34" charset="0"/>
            </a:endParaRPr>
          </a:p>
          <a:p>
            <a:pPr marL="457200" indent="-457200">
              <a:spcBef>
                <a:spcPts val="600"/>
              </a:spcBef>
              <a:spcAft>
                <a:spcPts val="600"/>
              </a:spcAft>
              <a:buFont typeface="+mj-lt"/>
              <a:buAutoNum type="arabicPeriod"/>
            </a:pPr>
            <a:r>
              <a:rPr lang="vi-VN" sz="2800" dirty="0" smtClean="0">
                <a:latin typeface="Arial" panose="020B0604020202020204" pitchFamily="34" charset="0"/>
                <a:ea typeface="Calibri" panose="020F0502020204030204" pitchFamily="34" charset="0"/>
                <a:cs typeface="Arial" panose="020B0604020202020204" pitchFamily="34" charset="0"/>
              </a:rPr>
              <a:t>Một số dự án bất động sản thương mại có quy mô lớn trên địa bàn tỉnh bị giãn tiến độ hoặc thực hiện cầm chừng so với cùng kỳ do Chủ đầu tư gặp khó khăn về tài chính;</a:t>
            </a:r>
            <a:endParaRPr lang="en-US" sz="2800" spc="-10" dirty="0">
              <a:latin typeface="Arial" panose="020B0604020202020204" pitchFamily="34" charset="0"/>
            </a:endParaRPr>
          </a:p>
        </p:txBody>
      </p:sp>
      <p:sp>
        <p:nvSpPr>
          <p:cNvPr id="2" name="TextBox 1">
            <a:extLst>
              <a:ext uri="{FF2B5EF4-FFF2-40B4-BE49-F238E27FC236}">
                <a16:creationId xmlns="" xmlns:a16="http://schemas.microsoft.com/office/drawing/2014/main" id="{3C05F405-77A8-295C-5EC2-552D05A0E53C}"/>
              </a:ext>
            </a:extLst>
          </p:cNvPr>
          <p:cNvSpPr txBox="1"/>
          <p:nvPr/>
        </p:nvSpPr>
        <p:spPr>
          <a:xfrm>
            <a:off x="623682" y="194637"/>
            <a:ext cx="7649201" cy="461665"/>
          </a:xfrm>
          <a:prstGeom prst="rect">
            <a:avLst/>
          </a:prstGeom>
          <a:noFill/>
        </p:spPr>
        <p:txBody>
          <a:bodyPr wrap="square">
            <a:spAutoFit/>
          </a:bodyPr>
          <a:lstStyle/>
          <a:p>
            <a:pPr>
              <a:lnSpc>
                <a:spcPct val="100000"/>
              </a:lnSpc>
            </a:pPr>
            <a:r>
              <a:rPr lang="vi-VN" sz="2400" b="1">
                <a:latin typeface="Arial" panose="020B0604020202020204" pitchFamily="34" charset="0"/>
                <a:cs typeface="Arial" panose="020B0604020202020204" pitchFamily="34" charset="0"/>
              </a:rPr>
              <a:t>II – KHÓ KHĂN, TỒN TẠI, HẠN CHẾ (tt)</a:t>
            </a:r>
          </a:p>
        </p:txBody>
      </p:sp>
    </p:spTree>
    <p:extLst>
      <p:ext uri="{BB962C8B-B14F-4D97-AF65-F5344CB8AC3E}">
        <p14:creationId xmlns:p14="http://schemas.microsoft.com/office/powerpoint/2010/main" val="33978642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8124D21E-909E-1450-16D0-117CABF0D840}"/>
              </a:ext>
            </a:extLst>
          </p:cNvPr>
          <p:cNvSpPr txBox="1"/>
          <p:nvPr/>
        </p:nvSpPr>
        <p:spPr>
          <a:xfrm>
            <a:off x="227236" y="656302"/>
            <a:ext cx="11873973" cy="2754600"/>
          </a:xfrm>
          <a:prstGeom prst="rect">
            <a:avLst/>
          </a:prstGeom>
          <a:noFill/>
        </p:spPr>
        <p:txBody>
          <a:bodyPr wrap="square" rtlCol="0">
            <a:spAutoFit/>
          </a:bodyPr>
          <a:lstStyle/>
          <a:p>
            <a:pPr lvl="1" indent="-457200" algn="just">
              <a:spcBef>
                <a:spcPts val="600"/>
              </a:spcBef>
              <a:buFont typeface="Wingdings" pitchFamily="2" charset="2"/>
              <a:buChar char="Ø"/>
              <a:defRPr/>
            </a:pPr>
            <a:r>
              <a:rPr lang="it-IT" sz="2800" b="1" i="1" dirty="0">
                <a:latin typeface="Arial" panose="020B0604020202020204" pitchFamily="34" charset="0"/>
                <a:cs typeface="Arial" panose="020B0604020202020204" pitchFamily="34" charset="0"/>
              </a:rPr>
              <a:t>Nguyên nhân của những tồn tại, hạn chế nêu trên</a:t>
            </a:r>
            <a:r>
              <a:rPr lang="it-IT" sz="2800" dirty="0">
                <a:latin typeface="Arial" panose="020B0604020202020204" pitchFamily="34" charset="0"/>
                <a:cs typeface="Arial" panose="020B0604020202020204" pitchFamily="34" charset="0"/>
              </a:rPr>
              <a:t> là do </a:t>
            </a:r>
          </a:p>
          <a:p>
            <a:pPr algn="just">
              <a:spcBef>
                <a:spcPts val="600"/>
              </a:spcBef>
              <a:spcAft>
                <a:spcPts val="600"/>
              </a:spcAft>
            </a:pPr>
            <a:r>
              <a:rPr lang="en-US" sz="2800" spc="-10" dirty="0" smtClean="0">
                <a:latin typeface="Arial" panose="020B0604020202020204" pitchFamily="34" charset="0"/>
              </a:rPr>
              <a:t>4. Thu </a:t>
            </a:r>
            <a:r>
              <a:rPr lang="en-US" sz="2800" spc="-10" dirty="0" err="1">
                <a:latin typeface="Arial" panose="020B0604020202020204" pitchFamily="34" charset="0"/>
              </a:rPr>
              <a:t>hút</a:t>
            </a:r>
            <a:r>
              <a:rPr lang="en-US" sz="2800" spc="-10" dirty="0">
                <a:latin typeface="Arial" panose="020B0604020202020204" pitchFamily="34" charset="0"/>
              </a:rPr>
              <a:t> </a:t>
            </a:r>
            <a:r>
              <a:rPr lang="en-US" sz="2800" spc="-10" dirty="0" err="1">
                <a:latin typeface="Arial" panose="020B0604020202020204" pitchFamily="34" charset="0"/>
              </a:rPr>
              <a:t>đầu</a:t>
            </a:r>
            <a:r>
              <a:rPr lang="en-US" sz="2800" spc="-10" dirty="0">
                <a:latin typeface="Arial" panose="020B0604020202020204" pitchFamily="34" charset="0"/>
              </a:rPr>
              <a:t> </a:t>
            </a:r>
            <a:r>
              <a:rPr lang="en-US" sz="2800" spc="-10" dirty="0" err="1">
                <a:latin typeface="Arial" panose="020B0604020202020204" pitchFamily="34" charset="0"/>
              </a:rPr>
              <a:t>tư</a:t>
            </a:r>
            <a:r>
              <a:rPr lang="en-US" sz="2800" spc="-10" dirty="0">
                <a:latin typeface="Arial" panose="020B0604020202020204" pitchFamily="34" charset="0"/>
              </a:rPr>
              <a:t> </a:t>
            </a:r>
            <a:r>
              <a:rPr lang="en-US" sz="2800" spc="-10" dirty="0" err="1">
                <a:latin typeface="Arial" panose="020B0604020202020204" pitchFamily="34" charset="0"/>
              </a:rPr>
              <a:t>chưa</a:t>
            </a:r>
            <a:r>
              <a:rPr lang="en-US" sz="2800" spc="-10" dirty="0">
                <a:latin typeface="Arial" panose="020B0604020202020204" pitchFamily="34" charset="0"/>
              </a:rPr>
              <a:t> </a:t>
            </a:r>
            <a:r>
              <a:rPr lang="en-US" sz="2800" spc="-10" dirty="0" err="1">
                <a:latin typeface="Arial" panose="020B0604020202020204" pitchFamily="34" charset="0"/>
              </a:rPr>
              <a:t>đạt</a:t>
            </a:r>
            <a:r>
              <a:rPr lang="en-US" sz="2800" spc="-10" dirty="0">
                <a:latin typeface="Arial" panose="020B0604020202020204" pitchFamily="34" charset="0"/>
              </a:rPr>
              <a:t> </a:t>
            </a:r>
            <a:r>
              <a:rPr lang="en-US" sz="2800" spc="-10" dirty="0" err="1">
                <a:latin typeface="Arial" panose="020B0604020202020204" pitchFamily="34" charset="0"/>
              </a:rPr>
              <a:t>kế</a:t>
            </a:r>
            <a:r>
              <a:rPr lang="en-US" sz="2800" spc="-10" dirty="0">
                <a:latin typeface="Arial" panose="020B0604020202020204" pitchFamily="34" charset="0"/>
              </a:rPr>
              <a:t> </a:t>
            </a:r>
            <a:r>
              <a:rPr lang="en-US" sz="2800" spc="-10" dirty="0" err="1">
                <a:latin typeface="Arial" panose="020B0604020202020204" pitchFamily="34" charset="0"/>
              </a:rPr>
              <a:t>hoạch</a:t>
            </a:r>
            <a:r>
              <a:rPr lang="en-US" sz="2800" spc="-10" dirty="0">
                <a:latin typeface="Arial" panose="020B0604020202020204" pitchFamily="34" charset="0"/>
              </a:rPr>
              <a:t> </a:t>
            </a:r>
            <a:r>
              <a:rPr lang="en-US" sz="2800" spc="-10" dirty="0" err="1">
                <a:latin typeface="Arial" panose="020B0604020202020204" pitchFamily="34" charset="0"/>
              </a:rPr>
              <a:t>bên</a:t>
            </a:r>
            <a:r>
              <a:rPr lang="en-US" sz="2800" spc="-10" dirty="0">
                <a:latin typeface="Arial" panose="020B0604020202020204" pitchFamily="34" charset="0"/>
              </a:rPr>
              <a:t> </a:t>
            </a:r>
            <a:r>
              <a:rPr lang="en-US" sz="2800" spc="-10" dirty="0" err="1">
                <a:latin typeface="Arial" panose="020B0604020202020204" pitchFamily="34" charset="0"/>
              </a:rPr>
              <a:t>cạnh</a:t>
            </a:r>
            <a:r>
              <a:rPr lang="en-US" sz="2800" spc="-10" dirty="0">
                <a:latin typeface="Arial" panose="020B0604020202020204" pitchFamily="34" charset="0"/>
              </a:rPr>
              <a:t> </a:t>
            </a:r>
            <a:r>
              <a:rPr lang="en-US" sz="2800" spc="-10" dirty="0" err="1">
                <a:latin typeface="Arial" panose="020B0604020202020204" pitchFamily="34" charset="0"/>
              </a:rPr>
              <a:t>nguyên</a:t>
            </a:r>
            <a:r>
              <a:rPr lang="en-US" sz="2800" spc="-10" dirty="0">
                <a:latin typeface="Arial" panose="020B0604020202020204" pitchFamily="34" charset="0"/>
              </a:rPr>
              <a:t> </a:t>
            </a:r>
            <a:r>
              <a:rPr lang="en-US" sz="2800" spc="-10" dirty="0" err="1">
                <a:latin typeface="Arial" panose="020B0604020202020204" pitchFamily="34" charset="0"/>
              </a:rPr>
              <a:t>nhân</a:t>
            </a:r>
            <a:r>
              <a:rPr lang="en-US" sz="2800" spc="-10" dirty="0">
                <a:latin typeface="Arial" panose="020B0604020202020204" pitchFamily="34" charset="0"/>
              </a:rPr>
              <a:t> </a:t>
            </a:r>
            <a:r>
              <a:rPr lang="en-US" sz="2800" spc="-10" dirty="0" err="1">
                <a:latin typeface="Arial" panose="020B0604020202020204" pitchFamily="34" charset="0"/>
              </a:rPr>
              <a:t>chủ</a:t>
            </a:r>
            <a:r>
              <a:rPr lang="en-US" sz="2800" spc="-10" dirty="0">
                <a:latin typeface="Arial" panose="020B0604020202020204" pitchFamily="34" charset="0"/>
              </a:rPr>
              <a:t> </a:t>
            </a:r>
            <a:r>
              <a:rPr lang="en-US" sz="2800" spc="-10" dirty="0" err="1">
                <a:latin typeface="Arial" panose="020B0604020202020204" pitchFamily="34" charset="0"/>
              </a:rPr>
              <a:t>yếu</a:t>
            </a:r>
            <a:r>
              <a:rPr lang="en-US" sz="2800" spc="-10" dirty="0">
                <a:latin typeface="Arial" panose="020B0604020202020204" pitchFamily="34" charset="0"/>
              </a:rPr>
              <a:t> </a:t>
            </a:r>
            <a:r>
              <a:rPr lang="en-US" sz="2800" spc="-10" dirty="0" err="1">
                <a:latin typeface="Arial" panose="020B0604020202020204" pitchFamily="34" charset="0"/>
              </a:rPr>
              <a:t>là</a:t>
            </a:r>
            <a:r>
              <a:rPr lang="en-US" sz="2800" spc="-10" dirty="0">
                <a:latin typeface="Arial" panose="020B0604020202020204" pitchFamily="34" charset="0"/>
              </a:rPr>
              <a:t> do </a:t>
            </a:r>
            <a:r>
              <a:rPr lang="en-US" sz="2800" spc="-10" dirty="0" err="1">
                <a:latin typeface="Arial" panose="020B0604020202020204" pitchFamily="34" charset="0"/>
              </a:rPr>
              <a:t>khó</a:t>
            </a:r>
            <a:r>
              <a:rPr lang="en-US" sz="2800" spc="-10" dirty="0">
                <a:latin typeface="Arial" panose="020B0604020202020204" pitchFamily="34" charset="0"/>
              </a:rPr>
              <a:t> </a:t>
            </a:r>
            <a:r>
              <a:rPr lang="en-US" sz="2800" spc="-10" dirty="0" err="1">
                <a:latin typeface="Arial" panose="020B0604020202020204" pitchFamily="34" charset="0"/>
              </a:rPr>
              <a:t>khăn</a:t>
            </a:r>
            <a:r>
              <a:rPr lang="en-US" sz="2800" spc="-10" dirty="0">
                <a:latin typeface="Arial" panose="020B0604020202020204" pitchFamily="34" charset="0"/>
              </a:rPr>
              <a:t> </a:t>
            </a:r>
            <a:r>
              <a:rPr lang="en-US" sz="2800" spc="-10" dirty="0" err="1">
                <a:latin typeface="Arial" panose="020B0604020202020204" pitchFamily="34" charset="0"/>
              </a:rPr>
              <a:t>chung</a:t>
            </a:r>
            <a:r>
              <a:rPr lang="en-US" sz="2800" spc="-10" dirty="0">
                <a:latin typeface="Arial" panose="020B0604020202020204" pitchFamily="34" charset="0"/>
              </a:rPr>
              <a:t> </a:t>
            </a:r>
            <a:r>
              <a:rPr lang="en-US" sz="2800" spc="-10" dirty="0" err="1">
                <a:latin typeface="Arial" panose="020B0604020202020204" pitchFamily="34" charset="0"/>
              </a:rPr>
              <a:t>của</a:t>
            </a:r>
            <a:r>
              <a:rPr lang="en-US" sz="2800" spc="-10" dirty="0">
                <a:latin typeface="Arial" panose="020B0604020202020204" pitchFamily="34" charset="0"/>
              </a:rPr>
              <a:t> </a:t>
            </a:r>
            <a:r>
              <a:rPr lang="en-US" sz="2800" spc="-10" dirty="0" err="1">
                <a:latin typeface="Arial" panose="020B0604020202020204" pitchFamily="34" charset="0"/>
              </a:rPr>
              <a:t>toàn</a:t>
            </a:r>
            <a:r>
              <a:rPr lang="en-US" sz="2800" spc="-10" dirty="0">
                <a:latin typeface="Arial" panose="020B0604020202020204" pitchFamily="34" charset="0"/>
              </a:rPr>
              <a:t> </a:t>
            </a:r>
            <a:r>
              <a:rPr lang="en-US" sz="2800" spc="-10" dirty="0" err="1">
                <a:latin typeface="Arial" panose="020B0604020202020204" pitchFamily="34" charset="0"/>
              </a:rPr>
              <a:t>nền</a:t>
            </a:r>
            <a:r>
              <a:rPr lang="en-US" sz="2800" spc="-10" dirty="0">
                <a:latin typeface="Arial" panose="020B0604020202020204" pitchFamily="34" charset="0"/>
              </a:rPr>
              <a:t> </a:t>
            </a:r>
            <a:r>
              <a:rPr lang="en-US" sz="2800" spc="-10" dirty="0" err="1">
                <a:latin typeface="Arial" panose="020B0604020202020204" pitchFamily="34" charset="0"/>
              </a:rPr>
              <a:t>kinh</a:t>
            </a:r>
            <a:r>
              <a:rPr lang="en-US" sz="2800" spc="-10" dirty="0">
                <a:latin typeface="Arial" panose="020B0604020202020204" pitchFamily="34" charset="0"/>
              </a:rPr>
              <a:t> </a:t>
            </a:r>
            <a:r>
              <a:rPr lang="en-US" sz="2800" spc="-10" dirty="0" err="1">
                <a:latin typeface="Arial" panose="020B0604020202020204" pitchFamily="34" charset="0"/>
              </a:rPr>
              <a:t>tế</a:t>
            </a:r>
            <a:r>
              <a:rPr lang="en-US" sz="2800" spc="-10" dirty="0">
                <a:latin typeface="Arial" panose="020B0604020202020204" pitchFamily="34" charset="0"/>
              </a:rPr>
              <a:t> </a:t>
            </a:r>
            <a:r>
              <a:rPr lang="en-US" sz="2800" spc="-10" dirty="0" err="1">
                <a:latin typeface="Arial" panose="020B0604020202020204" pitchFamily="34" charset="0"/>
              </a:rPr>
              <a:t>thì</a:t>
            </a:r>
            <a:r>
              <a:rPr lang="en-US" sz="2800" spc="-10" dirty="0">
                <a:latin typeface="Arial" panose="020B0604020202020204" pitchFamily="34" charset="0"/>
              </a:rPr>
              <a:t> </a:t>
            </a:r>
            <a:r>
              <a:rPr lang="en-US" sz="2800" spc="-10" dirty="0" err="1">
                <a:latin typeface="Arial" panose="020B0604020202020204" pitchFamily="34" charset="0"/>
              </a:rPr>
              <a:t>còn</a:t>
            </a:r>
            <a:r>
              <a:rPr lang="en-US" sz="2800" spc="-10" dirty="0">
                <a:latin typeface="Arial" panose="020B0604020202020204" pitchFamily="34" charset="0"/>
              </a:rPr>
              <a:t> </a:t>
            </a:r>
            <a:r>
              <a:rPr lang="en-US" sz="2800" spc="-10" dirty="0" err="1">
                <a:latin typeface="Arial" panose="020B0604020202020204" pitchFamily="34" charset="0"/>
              </a:rPr>
              <a:t>có</a:t>
            </a:r>
            <a:r>
              <a:rPr lang="en-US" sz="2800" spc="-10" dirty="0">
                <a:latin typeface="Arial" panose="020B0604020202020204" pitchFamily="34" charset="0"/>
              </a:rPr>
              <a:t> </a:t>
            </a:r>
            <a:r>
              <a:rPr lang="en-US" sz="2800" spc="-10" dirty="0" err="1">
                <a:latin typeface="Arial" panose="020B0604020202020204" pitchFamily="34" charset="0"/>
              </a:rPr>
              <a:t>nguyên</a:t>
            </a:r>
            <a:r>
              <a:rPr lang="en-US" sz="2800" spc="-10" dirty="0">
                <a:latin typeface="Arial" panose="020B0604020202020204" pitchFamily="34" charset="0"/>
              </a:rPr>
              <a:t> </a:t>
            </a:r>
            <a:r>
              <a:rPr lang="en-US" sz="2800" spc="-10" dirty="0" err="1">
                <a:latin typeface="Arial" panose="020B0604020202020204" pitchFamily="34" charset="0"/>
              </a:rPr>
              <a:t>nhân</a:t>
            </a:r>
            <a:r>
              <a:rPr lang="en-US" sz="2800" spc="-10" dirty="0">
                <a:latin typeface="Arial" panose="020B0604020202020204" pitchFamily="34" charset="0"/>
              </a:rPr>
              <a:t> </a:t>
            </a:r>
            <a:r>
              <a:rPr lang="en-US" sz="2800" spc="-10" dirty="0" err="1">
                <a:latin typeface="Arial" panose="020B0604020202020204" pitchFamily="34" charset="0"/>
              </a:rPr>
              <a:t>khác</a:t>
            </a:r>
            <a:r>
              <a:rPr lang="en-US" sz="2800" spc="-10" dirty="0">
                <a:latin typeface="Arial" panose="020B0604020202020204" pitchFamily="34" charset="0"/>
              </a:rPr>
              <a:t> </a:t>
            </a:r>
            <a:r>
              <a:rPr lang="en-US" sz="2800" spc="-10" dirty="0" err="1">
                <a:latin typeface="Arial" panose="020B0604020202020204" pitchFamily="34" charset="0"/>
              </a:rPr>
              <a:t>là</a:t>
            </a:r>
            <a:r>
              <a:rPr lang="en-US" sz="2800" spc="-10" dirty="0">
                <a:latin typeface="Arial" panose="020B0604020202020204" pitchFamily="34" charset="0"/>
              </a:rPr>
              <a:t> do </a:t>
            </a:r>
            <a:r>
              <a:rPr lang="en-US" sz="2800" spc="-10" dirty="0" err="1">
                <a:latin typeface="Arial" panose="020B0604020202020204" pitchFamily="34" charset="0"/>
              </a:rPr>
              <a:t>các</a:t>
            </a:r>
            <a:r>
              <a:rPr lang="en-US" sz="2800" spc="-10" dirty="0">
                <a:latin typeface="Arial" panose="020B0604020202020204" pitchFamily="34" charset="0"/>
              </a:rPr>
              <a:t> </a:t>
            </a:r>
            <a:r>
              <a:rPr lang="en-US" sz="2800" spc="-10" dirty="0" err="1">
                <a:latin typeface="Arial" panose="020B0604020202020204" pitchFamily="34" charset="0"/>
              </a:rPr>
              <a:t>đơn</a:t>
            </a:r>
            <a:r>
              <a:rPr lang="en-US" sz="2800" spc="-10" dirty="0">
                <a:latin typeface="Arial" panose="020B0604020202020204" pitchFamily="34" charset="0"/>
              </a:rPr>
              <a:t> </a:t>
            </a:r>
            <a:r>
              <a:rPr lang="en-US" sz="2800" spc="-10" dirty="0" err="1">
                <a:latin typeface="Arial" panose="020B0604020202020204" pitchFamily="34" charset="0"/>
              </a:rPr>
              <a:t>vị</a:t>
            </a:r>
            <a:r>
              <a:rPr lang="en-US" sz="2800" spc="-10" dirty="0">
                <a:latin typeface="Arial" panose="020B0604020202020204" pitchFamily="34" charset="0"/>
              </a:rPr>
              <a:t> </a:t>
            </a:r>
            <a:r>
              <a:rPr lang="en-US" sz="2800" spc="-10" dirty="0" err="1">
                <a:latin typeface="Arial" panose="020B0604020202020204" pitchFamily="34" charset="0"/>
              </a:rPr>
              <a:t>được</a:t>
            </a:r>
            <a:r>
              <a:rPr lang="en-US" sz="2800" spc="-10" dirty="0">
                <a:latin typeface="Arial" panose="020B0604020202020204" pitchFamily="34" charset="0"/>
              </a:rPr>
              <a:t> </a:t>
            </a:r>
            <a:r>
              <a:rPr lang="en-US" sz="2800" spc="-10" dirty="0" err="1">
                <a:latin typeface="Arial" panose="020B0604020202020204" pitchFamily="34" charset="0"/>
              </a:rPr>
              <a:t>giao</a:t>
            </a:r>
            <a:r>
              <a:rPr lang="en-US" sz="2800" spc="-10" dirty="0">
                <a:latin typeface="Arial" panose="020B0604020202020204" pitchFamily="34" charset="0"/>
              </a:rPr>
              <a:t> </a:t>
            </a:r>
            <a:r>
              <a:rPr lang="en-US" sz="2800" spc="-10" dirty="0" err="1">
                <a:latin typeface="Arial" panose="020B0604020202020204" pitchFamily="34" charset="0"/>
              </a:rPr>
              <a:t>nhiệm</a:t>
            </a:r>
            <a:r>
              <a:rPr lang="en-US" sz="2800" spc="-10" dirty="0">
                <a:latin typeface="Arial" panose="020B0604020202020204" pitchFamily="34" charset="0"/>
              </a:rPr>
              <a:t> </a:t>
            </a:r>
            <a:r>
              <a:rPr lang="en-US" sz="2800" spc="-10" dirty="0" err="1">
                <a:latin typeface="Arial" panose="020B0604020202020204" pitchFamily="34" charset="0"/>
              </a:rPr>
              <a:t>vụ</a:t>
            </a:r>
            <a:r>
              <a:rPr lang="en-US" sz="2800" spc="-10" dirty="0">
                <a:latin typeface="Arial" panose="020B0604020202020204" pitchFamily="34" charset="0"/>
              </a:rPr>
              <a:t> </a:t>
            </a:r>
            <a:r>
              <a:rPr lang="en-US" sz="2800" spc="-10" dirty="0" err="1">
                <a:latin typeface="Arial" panose="020B0604020202020204" pitchFamily="34" charset="0"/>
              </a:rPr>
              <a:t>thu</a:t>
            </a:r>
            <a:r>
              <a:rPr lang="en-US" sz="2800" spc="-10" dirty="0">
                <a:latin typeface="Arial" panose="020B0604020202020204" pitchFamily="34" charset="0"/>
              </a:rPr>
              <a:t> </a:t>
            </a:r>
            <a:r>
              <a:rPr lang="en-US" sz="2800" spc="-10" dirty="0" err="1">
                <a:latin typeface="Arial" panose="020B0604020202020204" pitchFamily="34" charset="0"/>
              </a:rPr>
              <a:t>hút</a:t>
            </a:r>
            <a:r>
              <a:rPr lang="en-US" sz="2800" spc="-10" dirty="0">
                <a:latin typeface="Arial" panose="020B0604020202020204" pitchFamily="34" charset="0"/>
              </a:rPr>
              <a:t> </a:t>
            </a:r>
            <a:r>
              <a:rPr lang="en-US" sz="2800" spc="-10" dirty="0" err="1">
                <a:latin typeface="Arial" panose="020B0604020202020204" pitchFamily="34" charset="0"/>
              </a:rPr>
              <a:t>đầu</a:t>
            </a:r>
            <a:r>
              <a:rPr lang="en-US" sz="2800" spc="-10" dirty="0">
                <a:latin typeface="Arial" panose="020B0604020202020204" pitchFamily="34" charset="0"/>
              </a:rPr>
              <a:t> </a:t>
            </a:r>
            <a:r>
              <a:rPr lang="en-US" sz="2800" spc="-10" dirty="0" err="1">
                <a:latin typeface="Arial" panose="020B0604020202020204" pitchFamily="34" charset="0"/>
              </a:rPr>
              <a:t>tư</a:t>
            </a:r>
            <a:r>
              <a:rPr lang="en-US" sz="2800" spc="-10" dirty="0">
                <a:latin typeface="Arial" panose="020B0604020202020204" pitchFamily="34" charset="0"/>
              </a:rPr>
              <a:t> </a:t>
            </a:r>
            <a:r>
              <a:rPr lang="en-US" sz="2800" spc="-10" dirty="0" err="1">
                <a:latin typeface="Arial" panose="020B0604020202020204" pitchFamily="34" charset="0"/>
              </a:rPr>
              <a:t>chưa</a:t>
            </a:r>
            <a:r>
              <a:rPr lang="en-US" sz="2800" spc="-10" dirty="0">
                <a:latin typeface="Arial" panose="020B0604020202020204" pitchFamily="34" charset="0"/>
              </a:rPr>
              <a:t> </a:t>
            </a:r>
            <a:r>
              <a:rPr lang="en-US" sz="2800" spc="-10" dirty="0" err="1">
                <a:latin typeface="Arial" panose="020B0604020202020204" pitchFamily="34" charset="0"/>
              </a:rPr>
              <a:t>xây</a:t>
            </a:r>
            <a:r>
              <a:rPr lang="en-US" sz="2800" spc="-10" dirty="0">
                <a:latin typeface="Arial" panose="020B0604020202020204" pitchFamily="34" charset="0"/>
              </a:rPr>
              <a:t> </a:t>
            </a:r>
            <a:r>
              <a:rPr lang="en-US" sz="2800" spc="-10" dirty="0" err="1">
                <a:latin typeface="Arial" panose="020B0604020202020204" pitchFamily="34" charset="0"/>
              </a:rPr>
              <a:t>dựng</a:t>
            </a:r>
            <a:r>
              <a:rPr lang="en-US" sz="2800" spc="-10" dirty="0">
                <a:latin typeface="Arial" panose="020B0604020202020204" pitchFamily="34" charset="0"/>
              </a:rPr>
              <a:t> </a:t>
            </a:r>
            <a:r>
              <a:rPr lang="en-US" sz="2800" spc="-10" dirty="0" err="1">
                <a:latin typeface="Arial" panose="020B0604020202020204" pitchFamily="34" charset="0"/>
              </a:rPr>
              <a:t>kế</a:t>
            </a:r>
            <a:r>
              <a:rPr lang="en-US" sz="2800" spc="-10" dirty="0">
                <a:latin typeface="Arial" panose="020B0604020202020204" pitchFamily="34" charset="0"/>
              </a:rPr>
              <a:t> </a:t>
            </a:r>
            <a:r>
              <a:rPr lang="en-US" sz="2800" spc="-10" dirty="0" err="1">
                <a:latin typeface="Arial" panose="020B0604020202020204" pitchFamily="34" charset="0"/>
              </a:rPr>
              <a:t>hoạch</a:t>
            </a:r>
            <a:r>
              <a:rPr lang="en-US" sz="2800" spc="-10" dirty="0">
                <a:latin typeface="Arial" panose="020B0604020202020204" pitchFamily="34" charset="0"/>
              </a:rPr>
              <a:t> </a:t>
            </a:r>
            <a:r>
              <a:rPr lang="en-US" sz="2800" spc="-10" dirty="0" err="1">
                <a:latin typeface="Arial" panose="020B0604020202020204" pitchFamily="34" charset="0"/>
              </a:rPr>
              <a:t>xúc</a:t>
            </a:r>
            <a:r>
              <a:rPr lang="en-US" sz="2800" spc="-10" dirty="0">
                <a:latin typeface="Arial" panose="020B0604020202020204" pitchFamily="34" charset="0"/>
              </a:rPr>
              <a:t> </a:t>
            </a:r>
            <a:r>
              <a:rPr lang="en-US" sz="2800" spc="-10" dirty="0" err="1">
                <a:latin typeface="Arial" panose="020B0604020202020204" pitchFamily="34" charset="0"/>
              </a:rPr>
              <a:t>tiến</a:t>
            </a:r>
            <a:r>
              <a:rPr lang="en-US" sz="2800" spc="-10" dirty="0">
                <a:latin typeface="Arial" panose="020B0604020202020204" pitchFamily="34" charset="0"/>
              </a:rPr>
              <a:t>, </a:t>
            </a:r>
            <a:r>
              <a:rPr lang="en-US" sz="2800" spc="-10" dirty="0" err="1">
                <a:latin typeface="Arial" panose="020B0604020202020204" pitchFamily="34" charset="0"/>
              </a:rPr>
              <a:t>thu</a:t>
            </a:r>
            <a:r>
              <a:rPr lang="en-US" sz="2800" spc="-10" dirty="0">
                <a:latin typeface="Arial" panose="020B0604020202020204" pitchFamily="34" charset="0"/>
              </a:rPr>
              <a:t> </a:t>
            </a:r>
            <a:r>
              <a:rPr lang="en-US" sz="2800" spc="-10" dirty="0" err="1">
                <a:latin typeface="Arial" panose="020B0604020202020204" pitchFamily="34" charset="0"/>
              </a:rPr>
              <a:t>hút</a:t>
            </a:r>
            <a:r>
              <a:rPr lang="en-US" sz="2800" spc="-10" dirty="0">
                <a:latin typeface="Arial" panose="020B0604020202020204" pitchFamily="34" charset="0"/>
              </a:rPr>
              <a:t> </a:t>
            </a:r>
            <a:r>
              <a:rPr lang="en-US" sz="2800" spc="-10" dirty="0" err="1">
                <a:latin typeface="Arial" panose="020B0604020202020204" pitchFamily="34" charset="0"/>
              </a:rPr>
              <a:t>đầu</a:t>
            </a:r>
            <a:r>
              <a:rPr lang="en-US" sz="2800" spc="-10" dirty="0">
                <a:latin typeface="Arial" panose="020B0604020202020204" pitchFamily="34" charset="0"/>
              </a:rPr>
              <a:t> </a:t>
            </a:r>
            <a:r>
              <a:rPr lang="en-US" sz="2800" spc="-10" dirty="0" err="1">
                <a:latin typeface="Arial" panose="020B0604020202020204" pitchFamily="34" charset="0"/>
              </a:rPr>
              <a:t>tư</a:t>
            </a:r>
            <a:r>
              <a:rPr lang="en-US" sz="2800" spc="-10" dirty="0">
                <a:latin typeface="Arial" panose="020B0604020202020204" pitchFamily="34" charset="0"/>
              </a:rPr>
              <a:t> </a:t>
            </a:r>
            <a:r>
              <a:rPr lang="en-US" sz="2800" spc="-10" dirty="0" err="1">
                <a:latin typeface="Arial" panose="020B0604020202020204" pitchFamily="34" charset="0"/>
              </a:rPr>
              <a:t>để</a:t>
            </a:r>
            <a:r>
              <a:rPr lang="en-US" sz="2800" spc="-10" dirty="0">
                <a:latin typeface="Arial" panose="020B0604020202020204" pitchFamily="34" charset="0"/>
              </a:rPr>
              <a:t> </a:t>
            </a:r>
            <a:r>
              <a:rPr lang="en-US" sz="2800" spc="-10" dirty="0" err="1">
                <a:latin typeface="Arial" panose="020B0604020202020204" pitchFamily="34" charset="0"/>
              </a:rPr>
              <a:t>đạt</a:t>
            </a:r>
            <a:r>
              <a:rPr lang="en-US" sz="2800" spc="-10" dirty="0">
                <a:latin typeface="Arial" panose="020B0604020202020204" pitchFamily="34" charset="0"/>
              </a:rPr>
              <a:t> </a:t>
            </a:r>
            <a:r>
              <a:rPr lang="en-US" sz="2800" spc="-10" dirty="0" err="1">
                <a:latin typeface="Arial" panose="020B0604020202020204" pitchFamily="34" charset="0"/>
              </a:rPr>
              <a:t>chỉ</a:t>
            </a:r>
            <a:r>
              <a:rPr lang="en-US" sz="2800" spc="-10" dirty="0">
                <a:latin typeface="Arial" panose="020B0604020202020204" pitchFamily="34" charset="0"/>
              </a:rPr>
              <a:t> </a:t>
            </a:r>
            <a:r>
              <a:rPr lang="en-US" sz="2800" spc="-10" dirty="0" err="1">
                <a:latin typeface="Arial" panose="020B0604020202020204" pitchFamily="34" charset="0"/>
              </a:rPr>
              <a:t>tiêu</a:t>
            </a:r>
            <a:r>
              <a:rPr lang="en-US" sz="2800" spc="-10" dirty="0">
                <a:latin typeface="Arial" panose="020B0604020202020204" pitchFamily="34" charset="0"/>
              </a:rPr>
              <a:t> </a:t>
            </a:r>
            <a:r>
              <a:rPr lang="en-US" sz="2800" spc="-10" dirty="0" err="1">
                <a:latin typeface="Arial" panose="020B0604020202020204" pitchFamily="34" charset="0"/>
              </a:rPr>
              <a:t>đã</a:t>
            </a:r>
            <a:r>
              <a:rPr lang="en-US" sz="2800" spc="-10" dirty="0">
                <a:latin typeface="Arial" panose="020B0604020202020204" pitchFamily="34" charset="0"/>
              </a:rPr>
              <a:t> </a:t>
            </a:r>
            <a:r>
              <a:rPr lang="en-US" sz="2800" spc="-10" dirty="0" err="1">
                <a:latin typeface="Arial" panose="020B0604020202020204" pitchFamily="34" charset="0"/>
              </a:rPr>
              <a:t>giao</a:t>
            </a:r>
            <a:r>
              <a:rPr lang="en-US" sz="2800" spc="-10" dirty="0">
                <a:latin typeface="Arial" panose="020B0604020202020204" pitchFamily="34" charset="0"/>
              </a:rPr>
              <a:t>; </a:t>
            </a:r>
            <a:r>
              <a:rPr lang="en-US" sz="2800" spc="-10" dirty="0" err="1">
                <a:latin typeface="Arial" panose="020B0604020202020204" pitchFamily="34" charset="0"/>
              </a:rPr>
              <a:t>ít</a:t>
            </a:r>
            <a:r>
              <a:rPr lang="en-US" sz="2800" spc="-10" dirty="0">
                <a:latin typeface="Arial" panose="020B0604020202020204" pitchFamily="34" charset="0"/>
              </a:rPr>
              <a:t> </a:t>
            </a:r>
            <a:r>
              <a:rPr lang="en-US" sz="2800" spc="-10" dirty="0" err="1">
                <a:latin typeface="Arial" panose="020B0604020202020204" pitchFamily="34" charset="0"/>
              </a:rPr>
              <a:t>chủ</a:t>
            </a:r>
            <a:r>
              <a:rPr lang="en-US" sz="2800" spc="-10" dirty="0">
                <a:latin typeface="Arial" panose="020B0604020202020204" pitchFamily="34" charset="0"/>
              </a:rPr>
              <a:t> </a:t>
            </a:r>
            <a:r>
              <a:rPr lang="en-US" sz="2800" spc="-10" dirty="0" err="1">
                <a:latin typeface="Arial" panose="020B0604020202020204" pitchFamily="34" charset="0"/>
              </a:rPr>
              <a:t>động</a:t>
            </a:r>
            <a:r>
              <a:rPr lang="en-US" sz="2800" spc="-10" dirty="0">
                <a:latin typeface="Arial" panose="020B0604020202020204" pitchFamily="34" charset="0"/>
              </a:rPr>
              <a:t> </a:t>
            </a:r>
            <a:r>
              <a:rPr lang="en-US" sz="2800" spc="-10" dirty="0" err="1">
                <a:latin typeface="Arial" panose="020B0604020202020204" pitchFamily="34" charset="0"/>
              </a:rPr>
              <a:t>tháo</a:t>
            </a:r>
            <a:r>
              <a:rPr lang="en-US" sz="2800" spc="-10" dirty="0">
                <a:latin typeface="Arial" panose="020B0604020202020204" pitchFamily="34" charset="0"/>
              </a:rPr>
              <a:t> </a:t>
            </a:r>
            <a:r>
              <a:rPr lang="en-US" sz="2800" spc="-10" dirty="0" err="1">
                <a:latin typeface="Arial" panose="020B0604020202020204" pitchFamily="34" charset="0"/>
              </a:rPr>
              <a:t>gỡ</a:t>
            </a:r>
            <a:r>
              <a:rPr lang="en-US" sz="2800" spc="-10" dirty="0">
                <a:latin typeface="Arial" panose="020B0604020202020204" pitchFamily="34" charset="0"/>
              </a:rPr>
              <a:t> </a:t>
            </a:r>
            <a:r>
              <a:rPr lang="en-US" sz="2800" spc="-10" dirty="0" err="1">
                <a:latin typeface="Arial" panose="020B0604020202020204" pitchFamily="34" charset="0"/>
              </a:rPr>
              <a:t>khó</a:t>
            </a:r>
            <a:r>
              <a:rPr lang="en-US" sz="2800" spc="-10" dirty="0">
                <a:latin typeface="Arial" panose="020B0604020202020204" pitchFamily="34" charset="0"/>
              </a:rPr>
              <a:t> </a:t>
            </a:r>
            <a:r>
              <a:rPr lang="en-US" sz="2800" spc="-10" dirty="0" err="1">
                <a:latin typeface="Arial" panose="020B0604020202020204" pitchFamily="34" charset="0"/>
              </a:rPr>
              <a:t>khăn</a:t>
            </a:r>
            <a:r>
              <a:rPr lang="en-US" sz="2800" spc="-10" dirty="0">
                <a:latin typeface="Arial" panose="020B0604020202020204" pitchFamily="34" charset="0"/>
              </a:rPr>
              <a:t>, </a:t>
            </a:r>
            <a:r>
              <a:rPr lang="en-US" sz="2800" spc="-10" dirty="0" err="1">
                <a:latin typeface="Arial" panose="020B0604020202020204" pitchFamily="34" charset="0"/>
              </a:rPr>
              <a:t>vướng</a:t>
            </a:r>
            <a:r>
              <a:rPr lang="en-US" sz="2800" spc="-10" dirty="0">
                <a:latin typeface="Arial" panose="020B0604020202020204" pitchFamily="34" charset="0"/>
              </a:rPr>
              <a:t> </a:t>
            </a:r>
            <a:r>
              <a:rPr lang="en-US" sz="2800" spc="-10" dirty="0" err="1">
                <a:latin typeface="Arial" panose="020B0604020202020204" pitchFamily="34" charset="0"/>
              </a:rPr>
              <a:t>mắc</a:t>
            </a:r>
            <a:r>
              <a:rPr lang="en-US" sz="2800" spc="-10" dirty="0">
                <a:latin typeface="Arial" panose="020B0604020202020204" pitchFamily="34" charset="0"/>
              </a:rPr>
              <a:t> </a:t>
            </a:r>
            <a:r>
              <a:rPr lang="en-US" sz="2800" spc="-10" dirty="0" err="1">
                <a:latin typeface="Arial" panose="020B0604020202020204" pitchFamily="34" charset="0"/>
              </a:rPr>
              <a:t>trong</a:t>
            </a:r>
            <a:r>
              <a:rPr lang="en-US" sz="2800" spc="-10" dirty="0">
                <a:latin typeface="Arial" panose="020B0604020202020204" pitchFamily="34" charset="0"/>
              </a:rPr>
              <a:t> </a:t>
            </a:r>
            <a:r>
              <a:rPr lang="en-US" sz="2800" spc="-10" dirty="0" err="1">
                <a:latin typeface="Arial" panose="020B0604020202020204" pitchFamily="34" charset="0"/>
              </a:rPr>
              <a:t>triển</a:t>
            </a:r>
            <a:r>
              <a:rPr lang="en-US" sz="2800" spc="-10" dirty="0">
                <a:latin typeface="Arial" panose="020B0604020202020204" pitchFamily="34" charset="0"/>
              </a:rPr>
              <a:t> </a:t>
            </a:r>
            <a:r>
              <a:rPr lang="en-US" sz="2800" spc="-10" dirty="0" err="1">
                <a:latin typeface="Arial" panose="020B0604020202020204" pitchFamily="34" charset="0"/>
              </a:rPr>
              <a:t>khai</a:t>
            </a:r>
            <a:r>
              <a:rPr lang="en-US" sz="2800" spc="-10" dirty="0">
                <a:latin typeface="Arial" panose="020B0604020202020204" pitchFamily="34" charset="0"/>
              </a:rPr>
              <a:t> </a:t>
            </a:r>
            <a:r>
              <a:rPr lang="en-US" sz="2800" spc="-10" dirty="0" err="1">
                <a:latin typeface="Arial" panose="020B0604020202020204" pitchFamily="34" charset="0"/>
              </a:rPr>
              <a:t>thực</a:t>
            </a:r>
            <a:r>
              <a:rPr lang="en-US" sz="2800" spc="-10" dirty="0">
                <a:latin typeface="Arial" panose="020B0604020202020204" pitchFamily="34" charset="0"/>
              </a:rPr>
              <a:t> </a:t>
            </a:r>
            <a:r>
              <a:rPr lang="en-US" sz="2800" spc="-10" dirty="0" err="1">
                <a:latin typeface="Arial" panose="020B0604020202020204" pitchFamily="34" charset="0"/>
              </a:rPr>
              <a:t>hiện</a:t>
            </a:r>
            <a:r>
              <a:rPr lang="en-US" sz="2800" spc="-10" dirty="0">
                <a:latin typeface="Arial" panose="020B0604020202020204" pitchFamily="34" charset="0"/>
              </a:rPr>
              <a:t> </a:t>
            </a:r>
            <a:r>
              <a:rPr lang="en-US" sz="2800" spc="-10" dirty="0" err="1">
                <a:latin typeface="Arial" panose="020B0604020202020204" pitchFamily="34" charset="0"/>
              </a:rPr>
              <a:t>nhiệm</a:t>
            </a:r>
            <a:r>
              <a:rPr lang="en-US" sz="2800" spc="-10" dirty="0">
                <a:latin typeface="Arial" panose="020B0604020202020204" pitchFamily="34" charset="0"/>
              </a:rPr>
              <a:t> </a:t>
            </a:r>
            <a:r>
              <a:rPr lang="en-US" sz="2800" spc="-10" dirty="0" err="1">
                <a:latin typeface="Arial" panose="020B0604020202020204" pitchFamily="34" charset="0"/>
              </a:rPr>
              <a:t>vụ</a:t>
            </a:r>
            <a:r>
              <a:rPr lang="en-US" sz="2800" spc="-10" dirty="0">
                <a:latin typeface="Arial" panose="020B0604020202020204" pitchFamily="34" charset="0"/>
              </a:rPr>
              <a:t> </a:t>
            </a:r>
            <a:r>
              <a:rPr lang="en-US" sz="2800" spc="-10" dirty="0" err="1">
                <a:latin typeface="Arial" panose="020B0604020202020204" pitchFamily="34" charset="0"/>
              </a:rPr>
              <a:t>được</a:t>
            </a:r>
            <a:r>
              <a:rPr lang="en-US" sz="2800" spc="-10" dirty="0">
                <a:latin typeface="Arial" panose="020B0604020202020204" pitchFamily="34" charset="0"/>
              </a:rPr>
              <a:t> </a:t>
            </a:r>
            <a:r>
              <a:rPr lang="en-US" sz="2800" spc="-10" dirty="0" err="1">
                <a:latin typeface="Arial" panose="020B0604020202020204" pitchFamily="34" charset="0"/>
              </a:rPr>
              <a:t>giao</a:t>
            </a:r>
            <a:endParaRPr lang="en-US" sz="2800" spc="-10" dirty="0">
              <a:latin typeface="Arial" panose="020B0604020202020204" pitchFamily="34" charset="0"/>
            </a:endParaRPr>
          </a:p>
        </p:txBody>
      </p:sp>
      <p:sp>
        <p:nvSpPr>
          <p:cNvPr id="2" name="TextBox 1">
            <a:extLst>
              <a:ext uri="{FF2B5EF4-FFF2-40B4-BE49-F238E27FC236}">
                <a16:creationId xmlns="" xmlns:a16="http://schemas.microsoft.com/office/drawing/2014/main" id="{3C05F405-77A8-295C-5EC2-552D05A0E53C}"/>
              </a:ext>
            </a:extLst>
          </p:cNvPr>
          <p:cNvSpPr txBox="1"/>
          <p:nvPr/>
        </p:nvSpPr>
        <p:spPr>
          <a:xfrm>
            <a:off x="623682" y="194637"/>
            <a:ext cx="7649201" cy="461665"/>
          </a:xfrm>
          <a:prstGeom prst="rect">
            <a:avLst/>
          </a:prstGeom>
          <a:noFill/>
        </p:spPr>
        <p:txBody>
          <a:bodyPr wrap="square">
            <a:spAutoFit/>
          </a:bodyPr>
          <a:lstStyle/>
          <a:p>
            <a:pPr>
              <a:lnSpc>
                <a:spcPct val="100000"/>
              </a:lnSpc>
            </a:pPr>
            <a:r>
              <a:rPr lang="vi-VN" sz="2400" b="1">
                <a:latin typeface="Arial" panose="020B0604020202020204" pitchFamily="34" charset="0"/>
                <a:cs typeface="Arial" panose="020B0604020202020204" pitchFamily="34" charset="0"/>
              </a:rPr>
              <a:t>II – KHÓ KHĂN, TỒN TẠI, HẠN CHẾ (tt)</a:t>
            </a:r>
          </a:p>
        </p:txBody>
      </p:sp>
    </p:spTree>
    <p:extLst>
      <p:ext uri="{BB962C8B-B14F-4D97-AF65-F5344CB8AC3E}">
        <p14:creationId xmlns:p14="http://schemas.microsoft.com/office/powerpoint/2010/main" val="12935639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a:extLst>
              <a:ext uri="{FF2B5EF4-FFF2-40B4-BE49-F238E27FC236}">
                <a16:creationId xmlns="" xmlns:a16="http://schemas.microsoft.com/office/drawing/2014/main" id="{58C75249-034A-754C-F81D-A47FFE3CD856}"/>
              </a:ext>
            </a:extLst>
          </p:cNvPr>
          <p:cNvSpPr txBox="1"/>
          <p:nvPr/>
        </p:nvSpPr>
        <p:spPr>
          <a:xfrm>
            <a:off x="556900" y="78311"/>
            <a:ext cx="8005985" cy="461665"/>
          </a:xfrm>
          <a:prstGeom prst="rect">
            <a:avLst/>
          </a:prstGeom>
          <a:noFill/>
        </p:spPr>
        <p:txBody>
          <a:bodyPr wrap="square">
            <a:spAutoFit/>
          </a:bodyPr>
          <a:lstStyle/>
          <a:p>
            <a:pPr>
              <a:lnSpc>
                <a:spcPct val="100000"/>
              </a:lnSpc>
            </a:pPr>
            <a:r>
              <a:rPr lang="vi-VN" sz="2400" b="1" dirty="0">
                <a:latin typeface="Arial" panose="020B0604020202020204" pitchFamily="34" charset="0"/>
                <a:cs typeface="Arial" panose="020B0604020202020204" pitchFamily="34" charset="0"/>
              </a:rPr>
              <a:t>1. Thực hiện chỉ tiêu HĐND và UBND tỉnh giao (tt)</a:t>
            </a:r>
          </a:p>
        </p:txBody>
      </p:sp>
      <p:graphicFrame>
        <p:nvGraphicFramePr>
          <p:cNvPr id="2" name="Table 1">
            <a:extLst>
              <a:ext uri="{FF2B5EF4-FFF2-40B4-BE49-F238E27FC236}">
                <a16:creationId xmlns="" xmlns:a16="http://schemas.microsoft.com/office/drawing/2014/main" id="{163DDC7E-7F22-10B8-5862-6C8C27509C5C}"/>
              </a:ext>
            </a:extLst>
          </p:cNvPr>
          <p:cNvGraphicFramePr>
            <a:graphicFrameLocks noGrp="1"/>
          </p:cNvGraphicFramePr>
          <p:nvPr>
            <p:extLst>
              <p:ext uri="{D42A27DB-BD31-4B8C-83A1-F6EECF244321}">
                <p14:modId xmlns:p14="http://schemas.microsoft.com/office/powerpoint/2010/main" val="3879026653"/>
              </p:ext>
            </p:extLst>
          </p:nvPr>
        </p:nvGraphicFramePr>
        <p:xfrm>
          <a:off x="301949" y="618286"/>
          <a:ext cx="11770076" cy="6094148"/>
        </p:xfrm>
        <a:graphic>
          <a:graphicData uri="http://schemas.openxmlformats.org/drawingml/2006/table">
            <a:tbl>
              <a:tblPr/>
              <a:tblGrid>
                <a:gridCol w="744352">
                  <a:extLst>
                    <a:ext uri="{9D8B030D-6E8A-4147-A177-3AD203B41FA5}">
                      <a16:colId xmlns="" xmlns:a16="http://schemas.microsoft.com/office/drawing/2014/main" val="4059661802"/>
                    </a:ext>
                  </a:extLst>
                </a:gridCol>
                <a:gridCol w="4246916">
                  <a:extLst>
                    <a:ext uri="{9D8B030D-6E8A-4147-A177-3AD203B41FA5}">
                      <a16:colId xmlns="" xmlns:a16="http://schemas.microsoft.com/office/drawing/2014/main" val="1095760021"/>
                    </a:ext>
                  </a:extLst>
                </a:gridCol>
                <a:gridCol w="742932">
                  <a:extLst>
                    <a:ext uri="{9D8B030D-6E8A-4147-A177-3AD203B41FA5}">
                      <a16:colId xmlns="" xmlns:a16="http://schemas.microsoft.com/office/drawing/2014/main" val="2530916140"/>
                    </a:ext>
                  </a:extLst>
                </a:gridCol>
                <a:gridCol w="834726">
                  <a:extLst>
                    <a:ext uri="{9D8B030D-6E8A-4147-A177-3AD203B41FA5}">
                      <a16:colId xmlns="" xmlns:a16="http://schemas.microsoft.com/office/drawing/2014/main" val="697264001"/>
                    </a:ext>
                  </a:extLst>
                </a:gridCol>
                <a:gridCol w="1136405">
                  <a:extLst>
                    <a:ext uri="{9D8B030D-6E8A-4147-A177-3AD203B41FA5}">
                      <a16:colId xmlns="" xmlns:a16="http://schemas.microsoft.com/office/drawing/2014/main" val="1060767234"/>
                    </a:ext>
                  </a:extLst>
                </a:gridCol>
                <a:gridCol w="998040">
                  <a:extLst>
                    <a:ext uri="{9D8B030D-6E8A-4147-A177-3AD203B41FA5}">
                      <a16:colId xmlns="" xmlns:a16="http://schemas.microsoft.com/office/drawing/2014/main" val="4110383120"/>
                    </a:ext>
                  </a:extLst>
                </a:gridCol>
                <a:gridCol w="1025260">
                  <a:extLst>
                    <a:ext uri="{9D8B030D-6E8A-4147-A177-3AD203B41FA5}">
                      <a16:colId xmlns="" xmlns:a16="http://schemas.microsoft.com/office/drawing/2014/main" val="3131222734"/>
                    </a:ext>
                  </a:extLst>
                </a:gridCol>
                <a:gridCol w="1025260">
                  <a:extLst>
                    <a:ext uri="{9D8B030D-6E8A-4147-A177-3AD203B41FA5}">
                      <a16:colId xmlns="" xmlns:a16="http://schemas.microsoft.com/office/drawing/2014/main" val="1118143205"/>
                    </a:ext>
                  </a:extLst>
                </a:gridCol>
                <a:gridCol w="1016185">
                  <a:extLst>
                    <a:ext uri="{9D8B030D-6E8A-4147-A177-3AD203B41FA5}">
                      <a16:colId xmlns="" xmlns:a16="http://schemas.microsoft.com/office/drawing/2014/main" val="777210747"/>
                    </a:ext>
                  </a:extLst>
                </a:gridCol>
              </a:tblGrid>
              <a:tr h="376245">
                <a:tc rowSpan="2">
                  <a:txBody>
                    <a:bodyPr/>
                    <a:lstStyle/>
                    <a:p>
                      <a:pPr algn="ctr" fontAlgn="ctr"/>
                      <a:r>
                        <a:rPr lang="vi-VN" sz="1600" b="1" i="0" u="none" strike="noStrike" dirty="0">
                          <a:solidFill>
                            <a:srgbClr val="000000"/>
                          </a:solidFill>
                          <a:effectLst/>
                          <a:latin typeface="+mn-lt"/>
                        </a:rPr>
                        <a:t>STT</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rowSpan="2">
                  <a:txBody>
                    <a:bodyPr/>
                    <a:lstStyle/>
                    <a:p>
                      <a:pPr algn="ctr" fontAlgn="ctr"/>
                      <a:r>
                        <a:rPr lang="vi-VN" sz="1600" b="1" i="0" u="none" strike="noStrike">
                          <a:solidFill>
                            <a:srgbClr val="000000"/>
                          </a:solidFill>
                          <a:effectLst/>
                          <a:latin typeface="+mn-lt"/>
                        </a:rPr>
                        <a:t>Chỉ tiêu</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rowSpan="2">
                  <a:txBody>
                    <a:bodyPr/>
                    <a:lstStyle/>
                    <a:p>
                      <a:pPr algn="ctr" fontAlgn="ctr"/>
                      <a:r>
                        <a:rPr lang="vi-VN" sz="1600" b="1" i="0" u="none" strike="noStrike">
                          <a:solidFill>
                            <a:srgbClr val="000000"/>
                          </a:solidFill>
                          <a:effectLst/>
                          <a:latin typeface="+mn-lt"/>
                        </a:rPr>
                        <a:t>Đơn vị</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rowSpan="2">
                  <a:txBody>
                    <a:bodyPr/>
                    <a:lstStyle/>
                    <a:p>
                      <a:pPr algn="ctr" fontAlgn="ctr"/>
                      <a:r>
                        <a:rPr lang="vi-VN" sz="1600" b="1" i="0" u="none" strike="noStrike">
                          <a:solidFill>
                            <a:srgbClr val="000000"/>
                          </a:solidFill>
                          <a:effectLst/>
                          <a:latin typeface="+mn-lt"/>
                        </a:rPr>
                        <a:t>Thực hiện 9 tháng năm 2023</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rowSpan="2">
                  <a:txBody>
                    <a:bodyPr/>
                    <a:lstStyle/>
                    <a:p>
                      <a:pPr algn="ctr" fontAlgn="ctr"/>
                      <a:r>
                        <a:rPr lang="vi-VN" sz="1600" b="1" i="0" u="none" strike="noStrike">
                          <a:solidFill>
                            <a:srgbClr val="000000"/>
                          </a:solidFill>
                          <a:effectLst/>
                          <a:latin typeface="+mn-lt"/>
                        </a:rPr>
                        <a:t>Kế hoạch năm 2024 UBND tỉnh giao</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rowSpan="2">
                  <a:txBody>
                    <a:bodyPr/>
                    <a:lstStyle/>
                    <a:p>
                      <a:pPr algn="ctr" fontAlgn="ctr"/>
                      <a:r>
                        <a:rPr lang="vi-VN" sz="1600" b="1" i="0" u="none" strike="noStrike">
                          <a:solidFill>
                            <a:srgbClr val="000000"/>
                          </a:solidFill>
                          <a:effectLst/>
                          <a:latin typeface="+mn-lt"/>
                        </a:rPr>
                        <a:t>Lũy kế 9 tháng đầu năm</a:t>
                      </a:r>
                    </a:p>
                  </a:txBody>
                  <a:tcPr>
                    <a:lnL w="6350" cap="flat" cmpd="sng" algn="ctr">
                      <a:solidFill>
                        <a:srgbClr val="000000"/>
                      </a:solidFill>
                      <a:prstDash val="solid"/>
                      <a:round/>
                      <a:headEnd type="none" w="med" len="med"/>
                      <a:tailEnd type="none" w="med" len="med"/>
                    </a:lnL>
                    <a:lnB w="6350" cap="flat" cmpd="sng" algn="ctr">
                      <a:solidFill>
                        <a:srgbClr val="000000"/>
                      </a:solidFill>
                      <a:prstDash val="solid"/>
                      <a:round/>
                      <a:headEnd type="none" w="med" len="med"/>
                      <a:tailEnd type="none" w="med" len="med"/>
                    </a:lnB>
                    <a:solidFill>
                      <a:schemeClr val="accent4">
                        <a:lumMod val="40000"/>
                        <a:lumOff val="60000"/>
                      </a:schemeClr>
                    </a:solidFill>
                  </a:tcPr>
                </a:tc>
                <a:tc gridSpan="2">
                  <a:txBody>
                    <a:bodyPr/>
                    <a:lstStyle/>
                    <a:p>
                      <a:pPr algn="ctr" fontAlgn="ctr"/>
                      <a:r>
                        <a:rPr lang="vi-VN" sz="1600" b="1" i="0" u="none" strike="noStrike" dirty="0">
                          <a:solidFill>
                            <a:srgbClr val="000000"/>
                          </a:solidFill>
                          <a:effectLst/>
                          <a:latin typeface="+mn-lt"/>
                        </a:rPr>
                        <a:t>Lũy kế 9 tháng đầu năm 2024 so với:</a:t>
                      </a:r>
                    </a:p>
                  </a:txBody>
                  <a:tcPr marL="3016" marR="3016" marT="3016"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hMerge="1">
                  <a:txBody>
                    <a:bodyPr/>
                    <a:lstStyle/>
                    <a:p>
                      <a:endParaRPr lang="vi-VN"/>
                    </a:p>
                  </a:txBody>
                  <a:tcPr/>
                </a:tc>
                <a:tc rowSpan="2">
                  <a:txBody>
                    <a:bodyPr/>
                    <a:lstStyle/>
                    <a:p>
                      <a:pPr algn="ctr" fontAlgn="ctr"/>
                      <a:r>
                        <a:rPr lang="vi-VN" sz="1600" b="1" i="0" u="none" strike="noStrike">
                          <a:solidFill>
                            <a:srgbClr val="000000"/>
                          </a:solidFill>
                          <a:effectLst/>
                          <a:latin typeface="+mn-lt"/>
                        </a:rPr>
                        <a:t>Ghi chú</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 xmlns:a16="http://schemas.microsoft.com/office/drawing/2014/main" val="1296508358"/>
                  </a:ext>
                </a:extLst>
              </a:tr>
              <a:tr h="561316">
                <a:tc vMerge="1">
                  <a:txBody>
                    <a:bodyPr/>
                    <a:lstStyle/>
                    <a:p>
                      <a:endParaRPr lang="vi-VN"/>
                    </a:p>
                  </a:txBody>
                  <a:tcPr/>
                </a:tc>
                <a:tc vMerge="1">
                  <a:txBody>
                    <a:bodyPr/>
                    <a:lstStyle/>
                    <a:p>
                      <a:endParaRPr lang="vi-VN"/>
                    </a:p>
                  </a:txBody>
                  <a:tcPr/>
                </a:tc>
                <a:tc vMerge="1">
                  <a:txBody>
                    <a:bodyPr/>
                    <a:lstStyle/>
                    <a:p>
                      <a:endParaRPr lang="vi-VN"/>
                    </a:p>
                  </a:txBody>
                  <a:tcPr/>
                </a:tc>
                <a:tc vMerge="1">
                  <a:txBody>
                    <a:bodyPr/>
                    <a:lstStyle/>
                    <a:p>
                      <a:endParaRPr lang="vi-VN"/>
                    </a:p>
                  </a:txBody>
                  <a:tcPr/>
                </a:tc>
                <a:tc vMerge="1">
                  <a:txBody>
                    <a:bodyPr/>
                    <a:lstStyle/>
                    <a:p>
                      <a:endParaRPr lang="vi-VN"/>
                    </a:p>
                  </a:txBody>
                  <a:tcPr/>
                </a:tc>
                <a:tc vMerge="1">
                  <a:txBody>
                    <a:bodyPr/>
                    <a:lstStyle/>
                    <a:p>
                      <a:endParaRP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600" b="1" i="0" u="none" strike="noStrike">
                          <a:solidFill>
                            <a:srgbClr val="000000"/>
                          </a:solidFill>
                          <a:effectLst/>
                          <a:latin typeface="+mn-lt"/>
                        </a:rPr>
                        <a:t>Cùng kỳ</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vi-VN" sz="1600" b="1" i="0" u="none" strike="noStrike" dirty="0">
                          <a:solidFill>
                            <a:srgbClr val="000000"/>
                          </a:solidFill>
                          <a:effectLst/>
                          <a:latin typeface="+mn-lt"/>
                        </a:rPr>
                        <a:t>Kế hoạch năm 2024</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vMerge="1">
                  <a:txBody>
                    <a:bodyPr/>
                    <a:lstStyle/>
                    <a:p>
                      <a:endParaRPr lang="vi-VN"/>
                    </a:p>
                  </a:txBody>
                  <a:tcPr/>
                </a:tc>
                <a:extLst>
                  <a:ext uri="{0D108BD9-81ED-4DB2-BD59-A6C34878D82A}">
                    <a16:rowId xmlns="" xmlns:a16="http://schemas.microsoft.com/office/drawing/2014/main" val="1842201159"/>
                  </a:ext>
                </a:extLst>
              </a:tr>
              <a:tr h="181824">
                <a:tc>
                  <a:txBody>
                    <a:bodyPr/>
                    <a:lstStyle/>
                    <a:p>
                      <a:pPr algn="ctr" fontAlgn="ctr"/>
                      <a:r>
                        <a:rPr lang="vi-VN" sz="1700" b="0" i="1" u="none" strike="noStrike">
                          <a:solidFill>
                            <a:srgbClr val="000000"/>
                          </a:solidFill>
                          <a:effectLst/>
                          <a:latin typeface="+mn-lt"/>
                        </a:rPr>
                        <a:t>1</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1" u="none" strike="noStrike">
                          <a:solidFill>
                            <a:srgbClr val="000000"/>
                          </a:solidFill>
                          <a:effectLst/>
                          <a:latin typeface="+mn-lt"/>
                        </a:rPr>
                        <a:t>2</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1" u="none" strike="noStrike">
                          <a:solidFill>
                            <a:srgbClr val="000000"/>
                          </a:solidFill>
                          <a:effectLst/>
                          <a:latin typeface="+mn-lt"/>
                        </a:rPr>
                        <a:t>3</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1" u="none" strike="noStrike">
                          <a:solidFill>
                            <a:srgbClr val="000000"/>
                          </a:solidFill>
                          <a:effectLst/>
                          <a:latin typeface="+mn-lt"/>
                        </a:rPr>
                        <a:t>4</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1" u="none" strike="noStrike" dirty="0">
                          <a:solidFill>
                            <a:srgbClr val="000000"/>
                          </a:solidFill>
                          <a:effectLst/>
                          <a:latin typeface="+mn-lt"/>
                        </a:rPr>
                        <a:t>5</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700" b="0" i="1" u="none" strike="noStrike">
                          <a:solidFill>
                            <a:srgbClr val="000000"/>
                          </a:solidFill>
                          <a:effectLst/>
                          <a:latin typeface="+mn-lt"/>
                        </a:rPr>
                        <a:t>6</a:t>
                      </a:r>
                      <a:endParaRPr lang="vi-VN" sz="1700" b="0" i="1" u="none" strike="noStrike">
                        <a:solidFill>
                          <a:srgbClr val="000000"/>
                        </a:solidFill>
                        <a:effectLst/>
                        <a:latin typeface="+mn-lt"/>
                      </a:endParaRP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700" b="0" i="1" u="none" strike="noStrike">
                          <a:solidFill>
                            <a:srgbClr val="000000"/>
                          </a:solidFill>
                          <a:effectLst/>
                          <a:latin typeface="+mn-lt"/>
                        </a:rPr>
                        <a:t>7</a:t>
                      </a:r>
                      <a:endParaRPr lang="vi-VN" sz="1700" b="0" i="1" u="none" strike="noStrike">
                        <a:solidFill>
                          <a:srgbClr val="000000"/>
                        </a:solidFill>
                        <a:effectLst/>
                        <a:latin typeface="+mn-lt"/>
                      </a:endParaRP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700" b="0" i="1" u="none" strike="noStrike">
                          <a:solidFill>
                            <a:srgbClr val="000000"/>
                          </a:solidFill>
                          <a:effectLst/>
                          <a:latin typeface="+mn-lt"/>
                        </a:rPr>
                        <a:t>8</a:t>
                      </a:r>
                      <a:endParaRPr lang="vi-VN" sz="1700" b="0" i="1" u="none" strike="noStrike">
                        <a:solidFill>
                          <a:srgbClr val="000000"/>
                        </a:solidFill>
                        <a:effectLst/>
                        <a:latin typeface="+mn-lt"/>
                      </a:endParaRP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1" u="none" strike="noStrike">
                          <a:solidFill>
                            <a:srgbClr val="000000"/>
                          </a:solidFill>
                          <a:effectLst/>
                          <a:latin typeface="+mn-lt"/>
                        </a:rPr>
                        <a:t> </a:t>
                      </a:r>
                      <a:r>
                        <a:rPr lang="en-US" sz="1700" b="0" i="1" u="none" strike="noStrike">
                          <a:solidFill>
                            <a:srgbClr val="000000"/>
                          </a:solidFill>
                          <a:effectLst/>
                          <a:latin typeface="+mn-lt"/>
                        </a:rPr>
                        <a:t>9</a:t>
                      </a:r>
                      <a:endParaRPr lang="vi-VN" sz="1700" b="0" i="1" u="none" strike="noStrike">
                        <a:solidFill>
                          <a:srgbClr val="000000"/>
                        </a:solidFill>
                        <a:effectLst/>
                        <a:latin typeface="+mn-lt"/>
                      </a:endParaRP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164561710"/>
                  </a:ext>
                </a:extLst>
              </a:tr>
              <a:tr h="360698">
                <a:tc>
                  <a:txBody>
                    <a:bodyPr/>
                    <a:lstStyle/>
                    <a:p>
                      <a:pPr algn="ctr" fontAlgn="ctr"/>
                      <a:r>
                        <a:rPr lang="vi-VN" sz="1700" b="0" i="0" u="none" strike="noStrike" dirty="0">
                          <a:solidFill>
                            <a:srgbClr val="000000"/>
                          </a:solidFill>
                          <a:effectLst/>
                          <a:latin typeface="+mn-lt"/>
                        </a:rPr>
                        <a:t>16</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700" b="0" i="0" u="none" strike="noStrike">
                          <a:solidFill>
                            <a:srgbClr val="000000"/>
                          </a:solidFill>
                          <a:effectLst/>
                          <a:latin typeface="+mn-lt"/>
                        </a:rPr>
                        <a:t>Tỷ lệ che phủ rừng</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 </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57,7</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 </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 </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 </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700" b="0" i="0" u="none" strike="noStrike">
                          <a:solidFill>
                            <a:srgbClr val="000000"/>
                          </a:solidFill>
                          <a:effectLst/>
                          <a:latin typeface="+mn-lt"/>
                        </a:rPr>
                        <a:t>Đánh giá cả năm</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893326700"/>
                  </a:ext>
                </a:extLst>
              </a:tr>
              <a:tr h="241449">
                <a:tc>
                  <a:txBody>
                    <a:bodyPr/>
                    <a:lstStyle/>
                    <a:p>
                      <a:pPr algn="ctr" fontAlgn="ctr"/>
                      <a:r>
                        <a:rPr lang="vi-VN" sz="1700" b="0" i="0" u="none" strike="noStrike">
                          <a:solidFill>
                            <a:srgbClr val="000000"/>
                          </a:solidFill>
                          <a:effectLst/>
                          <a:latin typeface="+mn-lt"/>
                        </a:rPr>
                        <a:t>17</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700" b="0" i="0" u="none" strike="noStrike">
                          <a:solidFill>
                            <a:srgbClr val="000000"/>
                          </a:solidFill>
                          <a:effectLst/>
                          <a:latin typeface="+mn-lt"/>
                        </a:rPr>
                        <a:t>Tỷ lệ dân cư nông thôn sử dụng nước hợp vệ sinh</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100</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100</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100</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dirty="0" smtClean="0">
                          <a:solidFill>
                            <a:srgbClr val="000000"/>
                          </a:solidFill>
                          <a:effectLst/>
                          <a:latin typeface="+mn-lt"/>
                        </a:rPr>
                        <a:t>100</a:t>
                      </a:r>
                      <a:endParaRPr lang="vi-VN" sz="1700" b="0" i="0" u="none" strike="noStrike" dirty="0">
                        <a:solidFill>
                          <a:srgbClr val="000000"/>
                        </a:solidFill>
                        <a:effectLst/>
                        <a:latin typeface="+mn-lt"/>
                      </a:endParaRP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dirty="0" smtClean="0">
                          <a:solidFill>
                            <a:srgbClr val="000000"/>
                          </a:solidFill>
                          <a:effectLst/>
                          <a:latin typeface="+mn-lt"/>
                        </a:rPr>
                        <a:t>100,00</a:t>
                      </a:r>
                      <a:endParaRPr lang="vi-VN" sz="1700" b="0" i="0" u="none" strike="noStrike" dirty="0">
                        <a:solidFill>
                          <a:srgbClr val="000000"/>
                        </a:solidFill>
                        <a:effectLst/>
                        <a:latin typeface="+mn-lt"/>
                      </a:endParaRP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700" b="0" i="0" u="none" strike="noStrike">
                          <a:solidFill>
                            <a:srgbClr val="000000"/>
                          </a:solidFill>
                          <a:effectLst/>
                          <a:latin typeface="+mn-lt"/>
                        </a:rPr>
                        <a:t> </a:t>
                      </a:r>
                    </a:p>
                  </a:txBody>
                  <a:tcPr marL="3016" marR="3016" marT="30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721469052"/>
                  </a:ext>
                </a:extLst>
              </a:tr>
              <a:tr h="241449">
                <a:tc>
                  <a:txBody>
                    <a:bodyPr/>
                    <a:lstStyle/>
                    <a:p>
                      <a:pPr algn="ctr" fontAlgn="ctr"/>
                      <a:r>
                        <a:rPr lang="vi-VN" sz="1700" b="0" i="1" u="none" strike="noStrike">
                          <a:solidFill>
                            <a:srgbClr val="000000"/>
                          </a:solidFill>
                          <a:effectLst/>
                          <a:latin typeface="+mn-lt"/>
                        </a:rPr>
                        <a:t> </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700" b="0" i="1" u="none" strike="noStrike">
                          <a:solidFill>
                            <a:srgbClr val="000000"/>
                          </a:solidFill>
                          <a:effectLst/>
                          <a:latin typeface="+mn-lt"/>
                        </a:rPr>
                        <a:t>Trong đó: Tỷ lệ sử dụng nước sạch</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1" u="none" strike="noStrike">
                          <a:solidFill>
                            <a:srgbClr val="000000"/>
                          </a:solidFill>
                          <a:effectLst/>
                          <a:latin typeface="+mn-lt"/>
                        </a:rPr>
                        <a:t>%</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1" u="none" strike="noStrike">
                          <a:solidFill>
                            <a:srgbClr val="000000"/>
                          </a:solidFill>
                          <a:effectLst/>
                          <a:latin typeface="+mn-lt"/>
                        </a:rPr>
                        <a:t>32,7</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1" u="none" strike="noStrike">
                          <a:solidFill>
                            <a:srgbClr val="000000"/>
                          </a:solidFill>
                          <a:effectLst/>
                          <a:latin typeface="+mn-lt"/>
                        </a:rPr>
                        <a:t>36</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1" u="none" strike="noStrike">
                          <a:solidFill>
                            <a:srgbClr val="000000"/>
                          </a:solidFill>
                          <a:effectLst/>
                          <a:latin typeface="+mn-lt"/>
                        </a:rPr>
                        <a:t>37,1</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1" u="none" strike="noStrike" dirty="0" smtClean="0">
                          <a:solidFill>
                            <a:srgbClr val="000000"/>
                          </a:solidFill>
                          <a:effectLst/>
                          <a:latin typeface="+mn-lt"/>
                        </a:rPr>
                        <a:t>113,46</a:t>
                      </a:r>
                      <a:endParaRPr lang="vi-VN" sz="1700" b="0" i="1" u="none" strike="noStrike" dirty="0">
                        <a:solidFill>
                          <a:srgbClr val="000000"/>
                        </a:solidFill>
                        <a:effectLst/>
                        <a:latin typeface="+mn-lt"/>
                      </a:endParaRP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1" u="none" strike="noStrike" dirty="0" smtClean="0">
                          <a:solidFill>
                            <a:srgbClr val="000000"/>
                          </a:solidFill>
                          <a:effectLst/>
                          <a:latin typeface="+mn-lt"/>
                        </a:rPr>
                        <a:t>103,06</a:t>
                      </a:r>
                      <a:endParaRPr lang="vi-VN" sz="1700" b="0" i="1" u="none" strike="noStrike" dirty="0">
                        <a:solidFill>
                          <a:srgbClr val="000000"/>
                        </a:solidFill>
                        <a:effectLst/>
                        <a:latin typeface="+mn-lt"/>
                      </a:endParaRP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700" b="0" i="1" u="none" strike="noStrike">
                          <a:solidFill>
                            <a:srgbClr val="000000"/>
                          </a:solidFill>
                          <a:effectLst/>
                          <a:latin typeface="+mn-lt"/>
                        </a:rPr>
                        <a:t> </a:t>
                      </a:r>
                    </a:p>
                  </a:txBody>
                  <a:tcPr marL="3016" marR="3016" marT="30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348927895"/>
                  </a:ext>
                </a:extLst>
              </a:tr>
              <a:tr h="241449">
                <a:tc>
                  <a:txBody>
                    <a:bodyPr/>
                    <a:lstStyle/>
                    <a:p>
                      <a:pPr algn="ctr" fontAlgn="ctr"/>
                      <a:r>
                        <a:rPr lang="vi-VN" sz="1700" b="0" i="0" u="none" strike="noStrike">
                          <a:solidFill>
                            <a:srgbClr val="000000"/>
                          </a:solidFill>
                          <a:effectLst/>
                          <a:latin typeface="+mn-lt"/>
                        </a:rPr>
                        <a:t>18</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700" b="0" i="0" u="none" strike="noStrike">
                          <a:solidFill>
                            <a:srgbClr val="000000"/>
                          </a:solidFill>
                          <a:effectLst/>
                          <a:latin typeface="+mn-lt"/>
                        </a:rPr>
                        <a:t>Tỷ lệ dân cư đô thị sử dụng nước sạch</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82,31</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88 - 90</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87,7</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dirty="0" smtClean="0">
                          <a:solidFill>
                            <a:srgbClr val="000000"/>
                          </a:solidFill>
                          <a:effectLst/>
                          <a:latin typeface="+mn-lt"/>
                        </a:rPr>
                        <a:t>106,55</a:t>
                      </a:r>
                      <a:endParaRPr lang="vi-VN" sz="1700" b="0" i="0" u="none" strike="noStrike" dirty="0">
                        <a:solidFill>
                          <a:srgbClr val="000000"/>
                        </a:solidFill>
                        <a:effectLst/>
                        <a:latin typeface="+mn-lt"/>
                      </a:endParaRP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dirty="0" smtClean="0">
                          <a:solidFill>
                            <a:srgbClr val="000000"/>
                          </a:solidFill>
                          <a:effectLst/>
                          <a:latin typeface="+mn-lt"/>
                        </a:rPr>
                        <a:t>99,66</a:t>
                      </a:r>
                      <a:endParaRPr lang="vi-VN" sz="1700" b="0" i="0" u="none" strike="noStrike" dirty="0">
                        <a:solidFill>
                          <a:srgbClr val="000000"/>
                        </a:solidFill>
                        <a:effectLst/>
                        <a:latin typeface="+mn-lt"/>
                      </a:endParaRP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700" b="0" i="0" u="none" strike="noStrike">
                          <a:solidFill>
                            <a:srgbClr val="000000"/>
                          </a:solidFill>
                          <a:effectLst/>
                          <a:latin typeface="+mn-lt"/>
                        </a:rPr>
                        <a:t> </a:t>
                      </a:r>
                    </a:p>
                  </a:txBody>
                  <a:tcPr marL="3016" marR="3016" marT="30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930936865"/>
                  </a:ext>
                </a:extLst>
              </a:tr>
              <a:tr h="241449">
                <a:tc>
                  <a:txBody>
                    <a:bodyPr/>
                    <a:lstStyle/>
                    <a:p>
                      <a:pPr algn="ctr" fontAlgn="ctr"/>
                      <a:r>
                        <a:rPr lang="vi-VN" sz="1700" b="0" i="0" u="none" strike="noStrike">
                          <a:solidFill>
                            <a:srgbClr val="000000"/>
                          </a:solidFill>
                          <a:effectLst/>
                          <a:latin typeface="+mn-lt"/>
                        </a:rPr>
                        <a:t>19</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700" b="0" i="0" u="none" strike="noStrike">
                          <a:solidFill>
                            <a:srgbClr val="000000"/>
                          </a:solidFill>
                          <a:effectLst/>
                          <a:latin typeface="+mn-lt"/>
                        </a:rPr>
                        <a:t>Tỷ lệ chất thải rắn ở đô thị được thu gom</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85,26</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90 - 95</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90,87</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dirty="0" smtClean="0">
                          <a:solidFill>
                            <a:srgbClr val="000000"/>
                          </a:solidFill>
                          <a:effectLst/>
                          <a:latin typeface="+mn-lt"/>
                        </a:rPr>
                        <a:t>106,58</a:t>
                      </a:r>
                      <a:endParaRPr lang="vi-VN" sz="1700" b="0" i="0" u="none" strike="noStrike" dirty="0">
                        <a:solidFill>
                          <a:srgbClr val="000000"/>
                        </a:solidFill>
                        <a:effectLst/>
                        <a:latin typeface="+mn-lt"/>
                      </a:endParaRP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dirty="0" smtClean="0">
                          <a:solidFill>
                            <a:srgbClr val="000000"/>
                          </a:solidFill>
                          <a:effectLst/>
                          <a:latin typeface="+mn-lt"/>
                        </a:rPr>
                        <a:t>100,97</a:t>
                      </a:r>
                      <a:endParaRPr lang="vi-VN" sz="1700" b="0" i="0" u="none" strike="noStrike" dirty="0">
                        <a:solidFill>
                          <a:srgbClr val="000000"/>
                        </a:solidFill>
                        <a:effectLst/>
                        <a:latin typeface="+mn-lt"/>
                      </a:endParaRP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700" b="0" i="0" u="none" strike="noStrike">
                          <a:solidFill>
                            <a:srgbClr val="000000"/>
                          </a:solidFill>
                          <a:effectLst/>
                          <a:latin typeface="+mn-lt"/>
                        </a:rPr>
                        <a:t> </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155589927"/>
                  </a:ext>
                </a:extLst>
              </a:tr>
              <a:tr h="244161">
                <a:tc>
                  <a:txBody>
                    <a:bodyPr/>
                    <a:lstStyle/>
                    <a:p>
                      <a:pPr algn="ctr" fontAlgn="ctr"/>
                      <a:r>
                        <a:rPr lang="vi-VN" sz="1700" b="0" i="0" u="none" strike="noStrike">
                          <a:solidFill>
                            <a:srgbClr val="000000"/>
                          </a:solidFill>
                          <a:effectLst/>
                          <a:latin typeface="+mn-lt"/>
                        </a:rPr>
                        <a:t>20</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700" b="0" i="0" u="none" strike="noStrike">
                          <a:solidFill>
                            <a:srgbClr val="000000"/>
                          </a:solidFill>
                          <a:effectLst/>
                          <a:latin typeface="+mn-lt"/>
                        </a:rPr>
                        <a:t>Tỷ lệ chất thải rắn ở nông thôn được thu gom</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 </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dirty="0">
                          <a:solidFill>
                            <a:srgbClr val="000000"/>
                          </a:solidFill>
                          <a:effectLst/>
                          <a:latin typeface="+mn-lt"/>
                        </a:rPr>
                        <a:t>70 - 75</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68,38</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 </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dirty="0" smtClean="0">
                          <a:solidFill>
                            <a:srgbClr val="000000"/>
                          </a:solidFill>
                          <a:effectLst/>
                          <a:latin typeface="+mn-lt"/>
                        </a:rPr>
                        <a:t>97,69</a:t>
                      </a:r>
                      <a:endParaRPr lang="vi-VN" sz="1700" b="0" i="0" u="none" strike="noStrike" dirty="0">
                        <a:solidFill>
                          <a:srgbClr val="000000"/>
                        </a:solidFill>
                        <a:effectLst/>
                        <a:latin typeface="+mn-lt"/>
                      </a:endParaRP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 </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975303877"/>
                  </a:ext>
                </a:extLst>
              </a:tr>
              <a:tr h="241449">
                <a:tc>
                  <a:txBody>
                    <a:bodyPr/>
                    <a:lstStyle/>
                    <a:p>
                      <a:pPr algn="ctr" fontAlgn="ctr"/>
                      <a:r>
                        <a:rPr lang="vi-VN" sz="1700" b="0" i="0" u="none" strike="noStrike">
                          <a:solidFill>
                            <a:srgbClr val="000000"/>
                          </a:solidFill>
                          <a:effectLst/>
                          <a:latin typeface="+mn-lt"/>
                        </a:rPr>
                        <a:t>21</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700" b="0" i="0" u="none" strike="noStrike">
                          <a:solidFill>
                            <a:srgbClr val="000000"/>
                          </a:solidFill>
                          <a:effectLst/>
                          <a:latin typeface="+mn-lt"/>
                        </a:rPr>
                        <a:t>Số lượng căn hộ nhà ở xã hội hoàn thành</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Căn hộ</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 </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1.400</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622</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 </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dirty="0" smtClean="0">
                          <a:solidFill>
                            <a:srgbClr val="000000"/>
                          </a:solidFill>
                          <a:effectLst/>
                          <a:latin typeface="+mn-lt"/>
                        </a:rPr>
                        <a:t>44,43</a:t>
                      </a:r>
                      <a:endParaRPr lang="vi-VN" sz="1700" b="0" i="0" u="none" strike="noStrike" dirty="0">
                        <a:solidFill>
                          <a:srgbClr val="000000"/>
                        </a:solidFill>
                        <a:effectLst/>
                        <a:latin typeface="+mn-lt"/>
                      </a:endParaRP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700" b="0" i="0" u="none" strike="noStrike" dirty="0">
                          <a:solidFill>
                            <a:srgbClr val="000000"/>
                          </a:solidFill>
                          <a:effectLst/>
                          <a:latin typeface="+mn-lt"/>
                        </a:rPr>
                        <a:t> </a:t>
                      </a:r>
                    </a:p>
                  </a:txBody>
                  <a:tcPr marL="3016" marR="3016" marT="3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448769102"/>
                  </a:ext>
                </a:extLst>
              </a:tr>
              <a:tr h="437039">
                <a:tc>
                  <a:txBody>
                    <a:bodyPr/>
                    <a:lstStyle/>
                    <a:p>
                      <a:pPr algn="ctr" fontAlgn="ctr"/>
                      <a:r>
                        <a:rPr lang="vi-VN" sz="1500" b="1" i="0" u="none" strike="noStrike" dirty="0">
                          <a:solidFill>
                            <a:srgbClr val="000000"/>
                          </a:solidFill>
                          <a:effectLst/>
                          <a:latin typeface="+mn-lt"/>
                        </a:rPr>
                        <a:t>II</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500" b="1" i="0" u="none" strike="noStrike" dirty="0">
                          <a:solidFill>
                            <a:srgbClr val="000000"/>
                          </a:solidFill>
                          <a:effectLst/>
                          <a:latin typeface="+mn-lt"/>
                        </a:rPr>
                        <a:t>CÁC CHỈ TIÊU KHÁC </a:t>
                      </a:r>
                      <a:r>
                        <a:rPr lang="vi-VN" sz="1500" b="1" i="0" u="none" strike="noStrike" dirty="0" smtClean="0">
                          <a:solidFill>
                            <a:srgbClr val="000000"/>
                          </a:solidFill>
                          <a:effectLst/>
                          <a:latin typeface="+mn-lt"/>
                        </a:rPr>
                        <a:t>ỦBND </a:t>
                      </a:r>
                      <a:r>
                        <a:rPr lang="vi-VN" sz="1500" b="1" i="0" u="none" strike="noStrike" dirty="0">
                          <a:solidFill>
                            <a:srgbClr val="000000"/>
                          </a:solidFill>
                          <a:effectLst/>
                          <a:latin typeface="+mn-lt"/>
                        </a:rPr>
                        <a:t>TỈNH GIAO</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mn-lt"/>
                        </a:rPr>
                        <a:t> </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mn-lt"/>
                        </a:rPr>
                        <a:t> </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mn-lt"/>
                        </a:rPr>
                        <a:t> </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mn-lt"/>
                        </a:rPr>
                        <a:t> </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mn-lt"/>
                        </a:rPr>
                        <a:t> </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dirty="0">
                          <a:solidFill>
                            <a:srgbClr val="000000"/>
                          </a:solidFill>
                          <a:effectLst/>
                          <a:latin typeface="+mn-lt"/>
                        </a:rPr>
                        <a:t> </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dirty="0">
                          <a:solidFill>
                            <a:srgbClr val="000000"/>
                          </a:solidFill>
                          <a:effectLst/>
                          <a:latin typeface="+mn-lt"/>
                        </a:rPr>
                        <a:t> </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41449">
                <a:tc>
                  <a:txBody>
                    <a:bodyPr/>
                    <a:lstStyle/>
                    <a:p>
                      <a:pPr algn="ctr" fontAlgn="ctr"/>
                      <a:r>
                        <a:rPr lang="vi-VN" sz="1700" b="0" i="0" u="none" strike="noStrike" dirty="0">
                          <a:solidFill>
                            <a:srgbClr val="000000"/>
                          </a:solidFill>
                          <a:effectLst/>
                          <a:latin typeface="+mn-lt"/>
                        </a:rPr>
                        <a:t>1</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700" b="0" i="0" u="none" strike="noStrike">
                          <a:solidFill>
                            <a:srgbClr val="000000"/>
                          </a:solidFill>
                          <a:effectLst/>
                          <a:latin typeface="+mn-lt"/>
                        </a:rPr>
                        <a:t>Tổng mức bán lẻ hàng hóa và doanh thu dịch vụ tiêu dùng</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Tỷ đồng</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77.392</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114.700</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88.494,0</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smtClean="0">
                          <a:solidFill>
                            <a:srgbClr val="000000"/>
                          </a:solidFill>
                          <a:effectLst/>
                          <a:latin typeface="+mn-lt"/>
                        </a:rPr>
                        <a:t>114,2</a:t>
                      </a:r>
                      <a:endParaRPr lang="vi-VN" sz="1700" b="0" i="0" u="none" strike="noStrike">
                        <a:solidFill>
                          <a:srgbClr val="000000"/>
                        </a:solidFill>
                        <a:effectLst/>
                        <a:latin typeface="+mn-lt"/>
                      </a:endParaRP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dirty="0" smtClean="0">
                          <a:solidFill>
                            <a:srgbClr val="000000"/>
                          </a:solidFill>
                          <a:effectLst/>
                          <a:latin typeface="+mn-lt"/>
                        </a:rPr>
                        <a:t>77,2</a:t>
                      </a:r>
                      <a:endParaRPr lang="vi-VN" sz="1700" b="0" i="0" u="none" strike="noStrike" dirty="0">
                        <a:solidFill>
                          <a:srgbClr val="000000"/>
                        </a:solidFill>
                        <a:effectLst/>
                        <a:latin typeface="+mn-lt"/>
                      </a:endParaRP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700" b="0" i="0" u="none" strike="noStrike" dirty="0">
                          <a:solidFill>
                            <a:srgbClr val="000000"/>
                          </a:solidFill>
                          <a:effectLst/>
                          <a:latin typeface="+mn-lt"/>
                        </a:rPr>
                        <a:t> </a:t>
                      </a:r>
                    </a:p>
                  </a:txBody>
                  <a:tcPr marL="2135" marR="2135" marT="2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41449">
                <a:tc>
                  <a:txBody>
                    <a:bodyPr/>
                    <a:lstStyle/>
                    <a:p>
                      <a:pPr algn="ctr" fontAlgn="ctr"/>
                      <a:r>
                        <a:rPr lang="vi-VN" sz="1700" b="0" i="0" u="none" strike="noStrike">
                          <a:solidFill>
                            <a:srgbClr val="000000"/>
                          </a:solidFill>
                          <a:effectLst/>
                          <a:latin typeface="+mn-lt"/>
                        </a:rPr>
                        <a:t>2</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700" b="0" i="0" u="none" strike="noStrike" dirty="0">
                          <a:solidFill>
                            <a:srgbClr val="000000"/>
                          </a:solidFill>
                          <a:effectLst/>
                          <a:latin typeface="+mn-lt"/>
                        </a:rPr>
                        <a:t>Số xã đạt chuẩn nông thôn mới</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Xã</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 </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3</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 </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 </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 </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700" b="0" i="0" u="none" strike="noStrike" dirty="0">
                          <a:solidFill>
                            <a:srgbClr val="000000"/>
                          </a:solidFill>
                          <a:effectLst/>
                          <a:latin typeface="+mn-lt"/>
                        </a:rPr>
                        <a:t>Đánh giá cả năm</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41449">
                <a:tc>
                  <a:txBody>
                    <a:bodyPr/>
                    <a:lstStyle/>
                    <a:p>
                      <a:pPr algn="ctr" fontAlgn="ctr"/>
                      <a:r>
                        <a:rPr lang="vi-VN" sz="1700" b="0" i="0" u="none" strike="noStrike" dirty="0">
                          <a:solidFill>
                            <a:srgbClr val="000000"/>
                          </a:solidFill>
                          <a:effectLst/>
                          <a:latin typeface="+mn-lt"/>
                        </a:rPr>
                        <a:t>3</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700" b="0" i="0" u="none" strike="noStrike" dirty="0">
                          <a:solidFill>
                            <a:srgbClr val="000000"/>
                          </a:solidFill>
                          <a:effectLst/>
                          <a:latin typeface="+mn-lt"/>
                        </a:rPr>
                        <a:t>Số xã đạt chuẩn nông thôn mới nâng cao</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Xã</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 </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12</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 </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 </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 </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700" b="0" i="0" u="none" strike="noStrike" dirty="0">
                          <a:solidFill>
                            <a:srgbClr val="000000"/>
                          </a:solidFill>
                          <a:effectLst/>
                          <a:latin typeface="+mn-lt"/>
                        </a:rPr>
                        <a:t>Đánh giá cả năm</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7813956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hidden="1">
            <a:extLst>
              <a:ext uri="{FF2B5EF4-FFF2-40B4-BE49-F238E27FC236}">
                <a16:creationId xmlns="" xmlns:a16="http://schemas.microsoft.com/office/drawing/2014/main" id="{2370DE8C-E81A-4D58-A227-5CD8F3D79F8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6" name="think-cell Slide" r:id="rId5" imgW="351" imgH="351" progId="TCLayout.ActiveDocument.1">
                  <p:embed/>
                </p:oleObj>
              </mc:Choice>
              <mc:Fallback>
                <p:oleObj name="think-cell Slide" r:id="rId5" imgW="351" imgH="351" progId="TCLayout.ActiveDocument.1">
                  <p:embed/>
                  <p:pic>
                    <p:nvPicPr>
                      <p:cNvPr id="7" name="Object 1" hidden="1">
                        <a:extLst>
                          <a:ext uri="{FF2B5EF4-FFF2-40B4-BE49-F238E27FC236}">
                            <a16:creationId xmlns="" xmlns:a16="http://schemas.microsoft.com/office/drawing/2014/main" id="{2370DE8C-E81A-4D58-A227-5CD8F3D79F8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 xmlns:a16="http://schemas.microsoft.com/office/drawing/2014/main" id="{C7EF3BED-81DF-2DD1-C4B4-7B19AE4E2F47}"/>
              </a:ext>
            </a:extLst>
          </p:cNvPr>
          <p:cNvSpPr/>
          <p:nvPr/>
        </p:nvSpPr>
        <p:spPr>
          <a:xfrm>
            <a:off x="0" y="2131519"/>
            <a:ext cx="5578677" cy="14757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 xmlns:a16="http://schemas.microsoft.com/office/drawing/2014/main" id="{A8ED73C0-6DEB-F036-A81D-A84B4FA62951}"/>
              </a:ext>
            </a:extLst>
          </p:cNvPr>
          <p:cNvSpPr/>
          <p:nvPr/>
        </p:nvSpPr>
        <p:spPr>
          <a:xfrm>
            <a:off x="308518" y="2456151"/>
            <a:ext cx="5240573" cy="954107"/>
          </a:xfrm>
          <a:prstGeom prst="rect">
            <a:avLst/>
          </a:prstGeom>
        </p:spPr>
        <p:txBody>
          <a:bodyPr wrap="square">
            <a:spAutoFit/>
          </a:bodyPr>
          <a:lstStyle/>
          <a:p>
            <a:pPr algn="ctr"/>
            <a:r>
              <a:rPr lang="en-US" sz="2800" b="1" spc="-10">
                <a:solidFill>
                  <a:srgbClr val="FF0000"/>
                </a:solidFill>
                <a:latin typeface="Arial" panose="020B0604020202020204" pitchFamily="34" charset="0"/>
                <a:cs typeface="Arial" panose="020B0604020202020204" pitchFamily="34" charset="0"/>
              </a:rPr>
              <a:t>NHIỆM VỤ TRỌNG TÂM</a:t>
            </a:r>
          </a:p>
          <a:p>
            <a:pPr algn="ctr"/>
            <a:r>
              <a:rPr lang="en-US" sz="2800" b="1" spc="-10">
                <a:solidFill>
                  <a:srgbClr val="FF0000"/>
                </a:solidFill>
                <a:latin typeface="Arial" panose="020B0604020202020204" pitchFamily="34" charset="0"/>
                <a:cs typeface="Arial" panose="020B0604020202020204" pitchFamily="34" charset="0"/>
              </a:rPr>
              <a:t>QUÝ IV NĂM 2024</a:t>
            </a:r>
            <a:endParaRPr lang="en-US" sz="4000" b="1">
              <a:solidFill>
                <a:srgbClr val="FF0000"/>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 xmlns:a16="http://schemas.microsoft.com/office/drawing/2014/main" id="{00568357-6F46-CC25-AEB3-C1F680836026}"/>
              </a:ext>
            </a:extLst>
          </p:cNvPr>
          <p:cNvSpPr/>
          <p:nvPr/>
        </p:nvSpPr>
        <p:spPr bwMode="auto">
          <a:xfrm>
            <a:off x="287772" y="1329831"/>
            <a:ext cx="1672658" cy="801687"/>
          </a:xfrm>
          <a:prstGeom prst="rect">
            <a:avLst/>
          </a:prstGeom>
          <a:gradFill flip="none" rotWithShape="1">
            <a:gsLst>
              <a:gs pos="20000">
                <a:srgbClr val="11AFEE">
                  <a:shade val="30000"/>
                  <a:satMod val="115000"/>
                  <a:lumMod val="80000"/>
                </a:srgbClr>
              </a:gs>
              <a:gs pos="100000">
                <a:srgbClr val="11AFEE">
                  <a:shade val="100000"/>
                  <a:satMod val="115000"/>
                </a:srgbClr>
              </a:gs>
            </a:gsLst>
            <a:lin ang="0" scaled="1"/>
            <a:tileRect/>
          </a:gra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6" name="Freeform 14">
            <a:extLst>
              <a:ext uri="{FF2B5EF4-FFF2-40B4-BE49-F238E27FC236}">
                <a16:creationId xmlns="" xmlns:a16="http://schemas.microsoft.com/office/drawing/2014/main" id="{9412CF5D-F479-7C1F-DFC6-BDFB9796AB94}"/>
              </a:ext>
            </a:extLst>
          </p:cNvPr>
          <p:cNvSpPr/>
          <p:nvPr/>
        </p:nvSpPr>
        <p:spPr bwMode="auto">
          <a:xfrm>
            <a:off x="1960430" y="473785"/>
            <a:ext cx="1001712" cy="804862"/>
          </a:xfrm>
          <a:custGeom>
            <a:avLst/>
            <a:gdLst>
              <a:gd name="connsiteX0" fmla="*/ 0 w 1009650"/>
              <a:gd name="connsiteY0" fmla="*/ 0 h 819150"/>
              <a:gd name="connsiteX1" fmla="*/ 800100 w 1009650"/>
              <a:gd name="connsiteY1" fmla="*/ 0 h 819150"/>
              <a:gd name="connsiteX2" fmla="*/ 1009650 w 1009650"/>
              <a:gd name="connsiteY2" fmla="*/ 400050 h 819150"/>
              <a:gd name="connsiteX3" fmla="*/ 800100 w 1009650"/>
              <a:gd name="connsiteY3" fmla="*/ 819150 h 819150"/>
              <a:gd name="connsiteX4" fmla="*/ 12700 w 1009650"/>
              <a:gd name="connsiteY4" fmla="*/ 819150 h 819150"/>
              <a:gd name="connsiteX5" fmla="*/ 0 w 1009650"/>
              <a:gd name="connsiteY5" fmla="*/ 0 h 819150"/>
              <a:gd name="connsiteX0" fmla="*/ 0 w 1002506"/>
              <a:gd name="connsiteY0" fmla="*/ 0 h 823912"/>
              <a:gd name="connsiteX1" fmla="*/ 792956 w 1002506"/>
              <a:gd name="connsiteY1" fmla="*/ 4762 h 823912"/>
              <a:gd name="connsiteX2" fmla="*/ 1002506 w 1002506"/>
              <a:gd name="connsiteY2" fmla="*/ 404812 h 823912"/>
              <a:gd name="connsiteX3" fmla="*/ 792956 w 1002506"/>
              <a:gd name="connsiteY3" fmla="*/ 823912 h 823912"/>
              <a:gd name="connsiteX4" fmla="*/ 5556 w 1002506"/>
              <a:gd name="connsiteY4" fmla="*/ 823912 h 823912"/>
              <a:gd name="connsiteX5" fmla="*/ 0 w 1002506"/>
              <a:gd name="connsiteY5" fmla="*/ 0 h 823912"/>
              <a:gd name="connsiteX0" fmla="*/ 0 w 997744"/>
              <a:gd name="connsiteY0" fmla="*/ 1 h 819150"/>
              <a:gd name="connsiteX1" fmla="*/ 788194 w 997744"/>
              <a:gd name="connsiteY1" fmla="*/ 0 h 819150"/>
              <a:gd name="connsiteX2" fmla="*/ 997744 w 997744"/>
              <a:gd name="connsiteY2" fmla="*/ 400050 h 819150"/>
              <a:gd name="connsiteX3" fmla="*/ 788194 w 997744"/>
              <a:gd name="connsiteY3" fmla="*/ 819150 h 819150"/>
              <a:gd name="connsiteX4" fmla="*/ 794 w 997744"/>
              <a:gd name="connsiteY4" fmla="*/ 819150 h 819150"/>
              <a:gd name="connsiteX5" fmla="*/ 0 w 997744"/>
              <a:gd name="connsiteY5" fmla="*/ 1 h 819150"/>
              <a:gd name="connsiteX0" fmla="*/ 3980 w 1001724"/>
              <a:gd name="connsiteY0" fmla="*/ 1 h 819150"/>
              <a:gd name="connsiteX1" fmla="*/ 792174 w 1001724"/>
              <a:gd name="connsiteY1" fmla="*/ 0 h 819150"/>
              <a:gd name="connsiteX2" fmla="*/ 1001724 w 1001724"/>
              <a:gd name="connsiteY2" fmla="*/ 400050 h 819150"/>
              <a:gd name="connsiteX3" fmla="*/ 792174 w 1001724"/>
              <a:gd name="connsiteY3" fmla="*/ 819150 h 819150"/>
              <a:gd name="connsiteX4" fmla="*/ 11 w 1001724"/>
              <a:gd name="connsiteY4" fmla="*/ 797719 h 819150"/>
              <a:gd name="connsiteX5" fmla="*/ 3980 w 1001724"/>
              <a:gd name="connsiteY5" fmla="*/ 1 h 819150"/>
              <a:gd name="connsiteX0" fmla="*/ 3980 w 1001724"/>
              <a:gd name="connsiteY0" fmla="*/ 1 h 804862"/>
              <a:gd name="connsiteX1" fmla="*/ 792174 w 1001724"/>
              <a:gd name="connsiteY1" fmla="*/ 0 h 804862"/>
              <a:gd name="connsiteX2" fmla="*/ 1001724 w 1001724"/>
              <a:gd name="connsiteY2" fmla="*/ 400050 h 804862"/>
              <a:gd name="connsiteX3" fmla="*/ 799318 w 1001724"/>
              <a:gd name="connsiteY3" fmla="*/ 804862 h 804862"/>
              <a:gd name="connsiteX4" fmla="*/ 11 w 1001724"/>
              <a:gd name="connsiteY4" fmla="*/ 797719 h 804862"/>
              <a:gd name="connsiteX5" fmla="*/ 3980 w 1001724"/>
              <a:gd name="connsiteY5" fmla="*/ 1 h 804862"/>
              <a:gd name="connsiteX0" fmla="*/ 0 w 1016794"/>
              <a:gd name="connsiteY0" fmla="*/ 0 h 807242"/>
              <a:gd name="connsiteX1" fmla="*/ 807244 w 1016794"/>
              <a:gd name="connsiteY1" fmla="*/ 2380 h 807242"/>
              <a:gd name="connsiteX2" fmla="*/ 1016794 w 1016794"/>
              <a:gd name="connsiteY2" fmla="*/ 402430 h 807242"/>
              <a:gd name="connsiteX3" fmla="*/ 814388 w 1016794"/>
              <a:gd name="connsiteY3" fmla="*/ 807242 h 807242"/>
              <a:gd name="connsiteX4" fmla="*/ 15081 w 1016794"/>
              <a:gd name="connsiteY4" fmla="*/ 800099 h 807242"/>
              <a:gd name="connsiteX5" fmla="*/ 0 w 1016794"/>
              <a:gd name="connsiteY5" fmla="*/ 0 h 807242"/>
              <a:gd name="connsiteX0" fmla="*/ 3981 w 1001725"/>
              <a:gd name="connsiteY0" fmla="*/ 0 h 807242"/>
              <a:gd name="connsiteX1" fmla="*/ 792175 w 1001725"/>
              <a:gd name="connsiteY1" fmla="*/ 2380 h 807242"/>
              <a:gd name="connsiteX2" fmla="*/ 1001725 w 1001725"/>
              <a:gd name="connsiteY2" fmla="*/ 402430 h 807242"/>
              <a:gd name="connsiteX3" fmla="*/ 799319 w 1001725"/>
              <a:gd name="connsiteY3" fmla="*/ 807242 h 807242"/>
              <a:gd name="connsiteX4" fmla="*/ 12 w 1001725"/>
              <a:gd name="connsiteY4" fmla="*/ 800099 h 807242"/>
              <a:gd name="connsiteX5" fmla="*/ 3981 w 1001725"/>
              <a:gd name="connsiteY5" fmla="*/ 0 h 807242"/>
              <a:gd name="connsiteX0" fmla="*/ 0 w 1007269"/>
              <a:gd name="connsiteY0" fmla="*/ 0 h 807242"/>
              <a:gd name="connsiteX1" fmla="*/ 797719 w 1007269"/>
              <a:gd name="connsiteY1" fmla="*/ 2380 h 807242"/>
              <a:gd name="connsiteX2" fmla="*/ 1007269 w 1007269"/>
              <a:gd name="connsiteY2" fmla="*/ 402430 h 807242"/>
              <a:gd name="connsiteX3" fmla="*/ 804863 w 1007269"/>
              <a:gd name="connsiteY3" fmla="*/ 807242 h 807242"/>
              <a:gd name="connsiteX4" fmla="*/ 5556 w 1007269"/>
              <a:gd name="connsiteY4" fmla="*/ 800099 h 807242"/>
              <a:gd name="connsiteX5" fmla="*/ 0 w 1007269"/>
              <a:gd name="connsiteY5" fmla="*/ 0 h 807242"/>
              <a:gd name="connsiteX0" fmla="*/ 1611 w 1001736"/>
              <a:gd name="connsiteY0" fmla="*/ 2383 h 804862"/>
              <a:gd name="connsiteX1" fmla="*/ 792186 w 1001736"/>
              <a:gd name="connsiteY1" fmla="*/ 0 h 804862"/>
              <a:gd name="connsiteX2" fmla="*/ 1001736 w 1001736"/>
              <a:gd name="connsiteY2" fmla="*/ 400050 h 804862"/>
              <a:gd name="connsiteX3" fmla="*/ 799330 w 1001736"/>
              <a:gd name="connsiteY3" fmla="*/ 804862 h 804862"/>
              <a:gd name="connsiteX4" fmla="*/ 23 w 1001736"/>
              <a:gd name="connsiteY4" fmla="*/ 797719 h 804862"/>
              <a:gd name="connsiteX5" fmla="*/ 1611 w 1001736"/>
              <a:gd name="connsiteY5" fmla="*/ 2383 h 80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736" h="804862">
                <a:moveTo>
                  <a:pt x="1611" y="2383"/>
                </a:moveTo>
                <a:lnTo>
                  <a:pt x="792186" y="0"/>
                </a:lnTo>
                <a:lnTo>
                  <a:pt x="1001736" y="400050"/>
                </a:lnTo>
                <a:lnTo>
                  <a:pt x="799330" y="804862"/>
                </a:lnTo>
                <a:lnTo>
                  <a:pt x="23" y="797719"/>
                </a:lnTo>
                <a:cubicBezTo>
                  <a:pt x="-242" y="524669"/>
                  <a:pt x="1876" y="275433"/>
                  <a:pt x="1611" y="2383"/>
                </a:cubicBezTo>
                <a:close/>
              </a:path>
            </a:pathLst>
          </a:custGeom>
          <a:solidFill>
            <a:srgbClr val="11AFEE"/>
          </a:soli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8" name="TextBox 42">
            <a:extLst>
              <a:ext uri="{FF2B5EF4-FFF2-40B4-BE49-F238E27FC236}">
                <a16:creationId xmlns="" xmlns:a16="http://schemas.microsoft.com/office/drawing/2014/main" id="{DD9DC42D-6B32-D0D8-CA99-BF990F83F37A}"/>
              </a:ext>
            </a:extLst>
          </p:cNvPr>
          <p:cNvSpPr txBox="1">
            <a:spLocks noChangeArrowheads="1"/>
          </p:cNvSpPr>
          <p:nvPr/>
        </p:nvSpPr>
        <p:spPr bwMode="auto">
          <a:xfrm>
            <a:off x="1987419" y="512769"/>
            <a:ext cx="8418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defRPr/>
            </a:pPr>
            <a:r>
              <a:rPr lang="en-US" sz="3600" b="1" kern="0">
                <a:solidFill>
                  <a:srgbClr val="FFFF00"/>
                </a:solidFill>
                <a:latin typeface="Verdana" pitchFamily="34" charset="0"/>
              </a:rPr>
              <a:t>02</a:t>
            </a:r>
          </a:p>
        </p:txBody>
      </p:sp>
      <p:sp>
        <p:nvSpPr>
          <p:cNvPr id="9" name="Freeform 17">
            <a:extLst>
              <a:ext uri="{FF2B5EF4-FFF2-40B4-BE49-F238E27FC236}">
                <a16:creationId xmlns="" xmlns:a16="http://schemas.microsoft.com/office/drawing/2014/main" id="{AEB693ED-476B-E950-769B-2EB75A7D8DE8}"/>
              </a:ext>
            </a:extLst>
          </p:cNvPr>
          <p:cNvSpPr/>
          <p:nvPr/>
        </p:nvSpPr>
        <p:spPr bwMode="auto">
          <a:xfrm>
            <a:off x="0" y="473785"/>
            <a:ext cx="1960430" cy="1639977"/>
          </a:xfrm>
          <a:custGeom>
            <a:avLst/>
            <a:gdLst>
              <a:gd name="connsiteX0" fmla="*/ 0 w 3657600"/>
              <a:gd name="connsiteY0" fmla="*/ 2610464 h 2610464"/>
              <a:gd name="connsiteX1" fmla="*/ 0 w 3657600"/>
              <a:gd name="connsiteY1" fmla="*/ 1828800 h 2610464"/>
              <a:gd name="connsiteX2" fmla="*/ 3657600 w 3657600"/>
              <a:gd name="connsiteY2" fmla="*/ 0 h 2610464"/>
              <a:gd name="connsiteX3" fmla="*/ 3657600 w 3657600"/>
              <a:gd name="connsiteY3" fmla="*/ 796413 h 2610464"/>
              <a:gd name="connsiteX4" fmla="*/ 0 w 3657600"/>
              <a:gd name="connsiteY4" fmla="*/ 2610464 h 2610464"/>
              <a:gd name="connsiteX0" fmla="*/ 4762 w 3657600"/>
              <a:gd name="connsiteY0" fmla="*/ 2629514 h 2629514"/>
              <a:gd name="connsiteX1" fmla="*/ 0 w 3657600"/>
              <a:gd name="connsiteY1" fmla="*/ 1828800 h 2629514"/>
              <a:gd name="connsiteX2" fmla="*/ 3657600 w 3657600"/>
              <a:gd name="connsiteY2" fmla="*/ 0 h 2629514"/>
              <a:gd name="connsiteX3" fmla="*/ 3657600 w 3657600"/>
              <a:gd name="connsiteY3" fmla="*/ 796413 h 2629514"/>
              <a:gd name="connsiteX4" fmla="*/ 4762 w 3657600"/>
              <a:gd name="connsiteY4" fmla="*/ 2629514 h 2629514"/>
              <a:gd name="connsiteX0" fmla="*/ 137 w 3667263"/>
              <a:gd name="connsiteY0" fmla="*/ 2624751 h 2624751"/>
              <a:gd name="connsiteX1" fmla="*/ 9663 w 3667263"/>
              <a:gd name="connsiteY1" fmla="*/ 1828800 h 2624751"/>
              <a:gd name="connsiteX2" fmla="*/ 3667263 w 3667263"/>
              <a:gd name="connsiteY2" fmla="*/ 0 h 2624751"/>
              <a:gd name="connsiteX3" fmla="*/ 3667263 w 3667263"/>
              <a:gd name="connsiteY3" fmla="*/ 796413 h 2624751"/>
              <a:gd name="connsiteX4" fmla="*/ 137 w 3667263"/>
              <a:gd name="connsiteY4" fmla="*/ 2624751 h 2624751"/>
              <a:gd name="connsiteX0" fmla="*/ 4761 w 3657600"/>
              <a:gd name="connsiteY0" fmla="*/ 2634276 h 2634276"/>
              <a:gd name="connsiteX1" fmla="*/ 0 w 3657600"/>
              <a:gd name="connsiteY1" fmla="*/ 1828800 h 2634276"/>
              <a:gd name="connsiteX2" fmla="*/ 3657600 w 3657600"/>
              <a:gd name="connsiteY2" fmla="*/ 0 h 2634276"/>
              <a:gd name="connsiteX3" fmla="*/ 3657600 w 3657600"/>
              <a:gd name="connsiteY3" fmla="*/ 796413 h 2634276"/>
              <a:gd name="connsiteX4" fmla="*/ 4761 w 3657600"/>
              <a:gd name="connsiteY4" fmla="*/ 2634276 h 2634276"/>
              <a:gd name="connsiteX0" fmla="*/ 459 w 3653298"/>
              <a:gd name="connsiteY0" fmla="*/ 2634276 h 2634276"/>
              <a:gd name="connsiteX1" fmla="*/ 460 w 3653298"/>
              <a:gd name="connsiteY1" fmla="*/ 1828800 h 2634276"/>
              <a:gd name="connsiteX2" fmla="*/ 3653298 w 3653298"/>
              <a:gd name="connsiteY2" fmla="*/ 0 h 2634276"/>
              <a:gd name="connsiteX3" fmla="*/ 3653298 w 3653298"/>
              <a:gd name="connsiteY3" fmla="*/ 796413 h 2634276"/>
              <a:gd name="connsiteX4" fmla="*/ 459 w 3653298"/>
              <a:gd name="connsiteY4" fmla="*/ 2634276 h 2634276"/>
              <a:gd name="connsiteX0" fmla="*/ 1 w 3652840"/>
              <a:gd name="connsiteY0" fmla="*/ 2634276 h 2634276"/>
              <a:gd name="connsiteX1" fmla="*/ 2299608 w 3652840"/>
              <a:gd name="connsiteY1" fmla="*/ 683740 h 2634276"/>
              <a:gd name="connsiteX2" fmla="*/ 3652840 w 3652840"/>
              <a:gd name="connsiteY2" fmla="*/ 0 h 2634276"/>
              <a:gd name="connsiteX3" fmla="*/ 3652840 w 3652840"/>
              <a:gd name="connsiteY3" fmla="*/ 796413 h 2634276"/>
              <a:gd name="connsiteX4" fmla="*/ 1 w 3652840"/>
              <a:gd name="connsiteY4" fmla="*/ 2634276 h 2634276"/>
              <a:gd name="connsiteX0" fmla="*/ 0 w 3652839"/>
              <a:gd name="connsiteY0" fmla="*/ 2634276 h 2634276"/>
              <a:gd name="connsiteX1" fmla="*/ 2299607 w 3652839"/>
              <a:gd name="connsiteY1" fmla="*/ 683740 h 2634276"/>
              <a:gd name="connsiteX2" fmla="*/ 3652839 w 3652839"/>
              <a:gd name="connsiteY2" fmla="*/ 0 h 2634276"/>
              <a:gd name="connsiteX3" fmla="*/ 3652839 w 3652839"/>
              <a:gd name="connsiteY3" fmla="*/ 796413 h 2634276"/>
              <a:gd name="connsiteX4" fmla="*/ 0 w 3652839"/>
              <a:gd name="connsiteY4" fmla="*/ 2634276 h 2634276"/>
              <a:gd name="connsiteX0" fmla="*/ 0 w 1672869"/>
              <a:gd name="connsiteY0" fmla="*/ 1640359 h 1640359"/>
              <a:gd name="connsiteX1" fmla="*/ 319637 w 1672869"/>
              <a:gd name="connsiteY1" fmla="*/ 683740 h 1640359"/>
              <a:gd name="connsiteX2" fmla="*/ 1672869 w 1672869"/>
              <a:gd name="connsiteY2" fmla="*/ 0 h 1640359"/>
              <a:gd name="connsiteX3" fmla="*/ 1672869 w 1672869"/>
              <a:gd name="connsiteY3" fmla="*/ 796413 h 1640359"/>
              <a:gd name="connsiteX4" fmla="*/ 0 w 1672869"/>
              <a:gd name="connsiteY4" fmla="*/ 1640359 h 1640359"/>
              <a:gd name="connsiteX0" fmla="*/ 8837 w 1681706"/>
              <a:gd name="connsiteY0" fmla="*/ 1640359 h 1640359"/>
              <a:gd name="connsiteX1" fmla="*/ 0 w 1681706"/>
              <a:gd name="connsiteY1" fmla="*/ 861495 h 1640359"/>
              <a:gd name="connsiteX2" fmla="*/ 1681706 w 1681706"/>
              <a:gd name="connsiteY2" fmla="*/ 0 h 1640359"/>
              <a:gd name="connsiteX3" fmla="*/ 1681706 w 1681706"/>
              <a:gd name="connsiteY3" fmla="*/ 796413 h 1640359"/>
              <a:gd name="connsiteX4" fmla="*/ 8837 w 1681706"/>
              <a:gd name="connsiteY4" fmla="*/ 1640359 h 1640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706" h="1640359">
                <a:moveTo>
                  <a:pt x="8837" y="1640359"/>
                </a:moveTo>
                <a:cubicBezTo>
                  <a:pt x="5891" y="1380738"/>
                  <a:pt x="2946" y="1121116"/>
                  <a:pt x="0" y="861495"/>
                </a:cubicBezTo>
                <a:lnTo>
                  <a:pt x="1681706" y="0"/>
                </a:lnTo>
                <a:lnTo>
                  <a:pt x="1681706" y="796413"/>
                </a:lnTo>
                <a:lnTo>
                  <a:pt x="8837" y="1640359"/>
                </a:lnTo>
                <a:close/>
              </a:path>
            </a:pathLst>
          </a:custGeom>
          <a:gradFill flip="none" rotWithShape="1">
            <a:gsLst>
              <a:gs pos="0">
                <a:srgbClr val="11AFEE">
                  <a:lumMod val="80000"/>
                </a:srgbClr>
              </a:gs>
              <a:gs pos="35000">
                <a:srgbClr val="11AFEE">
                  <a:shade val="67500"/>
                  <a:satMod val="115000"/>
                </a:srgbClr>
              </a:gs>
              <a:gs pos="70000">
                <a:srgbClr val="11AFEE">
                  <a:shade val="100000"/>
                  <a:satMod val="115000"/>
                </a:srgbClr>
              </a:gs>
            </a:gsLst>
            <a:lin ang="8100000" scaled="1"/>
            <a:tileRect/>
          </a:gra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10" name="Rectangle 9">
            <a:extLst>
              <a:ext uri="{FF2B5EF4-FFF2-40B4-BE49-F238E27FC236}">
                <a16:creationId xmlns="" xmlns:a16="http://schemas.microsoft.com/office/drawing/2014/main" id="{AB93E868-C3B5-B18D-8957-E69A45CFF9DE}"/>
              </a:ext>
            </a:extLst>
          </p:cNvPr>
          <p:cNvSpPr/>
          <p:nvPr/>
        </p:nvSpPr>
        <p:spPr>
          <a:xfrm>
            <a:off x="480719" y="904306"/>
            <a:ext cx="1313181" cy="646331"/>
          </a:xfrm>
          <a:prstGeom prst="rect">
            <a:avLst/>
          </a:prstGeom>
        </p:spPr>
        <p:txBody>
          <a:bodyPr wrap="none">
            <a:spAutoFit/>
            <a:scene3d>
              <a:camera prst="perspectiveContrastingRightFacing">
                <a:rot lat="1584000" lon="19024694" rev="232106"/>
              </a:camera>
              <a:lightRig rig="threePt" dir="t"/>
            </a:scene3d>
          </a:bodyPr>
          <a:lstStyle/>
          <a:p>
            <a:pPr algn="ctr">
              <a:defRPr/>
            </a:pPr>
            <a:r>
              <a:rPr lang="en-US" sz="3600" b="1" kern="0">
                <a:solidFill>
                  <a:srgbClr val="FFFF00"/>
                </a:solidFill>
                <a:effectLst>
                  <a:glow rad="114300">
                    <a:srgbClr val="095979">
                      <a:alpha val="80000"/>
                    </a:srgbClr>
                  </a:glow>
                </a:effectLst>
                <a:latin typeface="Arial" pitchFamily="34" charset="0"/>
                <a:cs typeface="Arial" pitchFamily="34" charset="0"/>
              </a:rPr>
              <a:t>Phần</a:t>
            </a:r>
          </a:p>
        </p:txBody>
      </p:sp>
      <p:pic>
        <p:nvPicPr>
          <p:cNvPr id="12" name="Picture 11" descr="A stone structure on a hill&#10;&#10;Description automatically generated">
            <a:extLst>
              <a:ext uri="{FF2B5EF4-FFF2-40B4-BE49-F238E27FC236}">
                <a16:creationId xmlns="" xmlns:a16="http://schemas.microsoft.com/office/drawing/2014/main" id="{01FAFA2F-0A0A-6D16-AC35-872D4668DE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05666" y="0"/>
            <a:ext cx="6586334" cy="6858000"/>
          </a:xfrm>
          <a:prstGeom prst="rect">
            <a:avLst/>
          </a:prstGeom>
        </p:spPr>
      </p:pic>
    </p:spTree>
    <p:extLst>
      <p:ext uri="{BB962C8B-B14F-4D97-AF65-F5344CB8AC3E}">
        <p14:creationId xmlns:p14="http://schemas.microsoft.com/office/powerpoint/2010/main" val="37358508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 xmlns:a16="http://schemas.microsoft.com/office/drawing/2014/main" id="{3C28C46B-D524-DA33-E029-5802ABC9CE66}"/>
              </a:ext>
            </a:extLst>
          </p:cNvPr>
          <p:cNvGraphicFramePr>
            <a:graphicFrameLocks noGrp="1"/>
          </p:cNvGraphicFramePr>
          <p:nvPr>
            <p:ph idx="1"/>
            <p:extLst>
              <p:ext uri="{D42A27DB-BD31-4B8C-83A1-F6EECF244321}">
                <p14:modId xmlns:p14="http://schemas.microsoft.com/office/powerpoint/2010/main" val="1238316911"/>
              </p:ext>
            </p:extLst>
          </p:nvPr>
        </p:nvGraphicFramePr>
        <p:xfrm>
          <a:off x="589201" y="67177"/>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Diagram 1">
            <a:extLst>
              <a:ext uri="{FF2B5EF4-FFF2-40B4-BE49-F238E27FC236}">
                <a16:creationId xmlns="" xmlns:a16="http://schemas.microsoft.com/office/drawing/2014/main" id="{E51302D5-F56B-B44A-4B39-242555EDA128}"/>
              </a:ext>
            </a:extLst>
          </p:cNvPr>
          <p:cNvGraphicFramePr/>
          <p:nvPr>
            <p:extLst>
              <p:ext uri="{D42A27DB-BD31-4B8C-83A1-F6EECF244321}">
                <p14:modId xmlns:p14="http://schemas.microsoft.com/office/powerpoint/2010/main" val="572630842"/>
              </p:ext>
            </p:extLst>
          </p:nvPr>
        </p:nvGraphicFramePr>
        <p:xfrm>
          <a:off x="360388" y="1160577"/>
          <a:ext cx="11471222" cy="54527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520649457"/>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 xmlns:a16="http://schemas.microsoft.com/office/drawing/2014/main" id="{3C28C46B-D524-DA33-E029-5802ABC9CE66}"/>
              </a:ext>
            </a:extLst>
          </p:cNvPr>
          <p:cNvGraphicFramePr>
            <a:graphicFrameLocks noGrp="1"/>
          </p:cNvGraphicFramePr>
          <p:nvPr>
            <p:ph idx="1"/>
            <p:extLst>
              <p:ext uri="{D42A27DB-BD31-4B8C-83A1-F6EECF244321}">
                <p14:modId xmlns:p14="http://schemas.microsoft.com/office/powerpoint/2010/main" val="307545441"/>
              </p:ext>
            </p:extLst>
          </p:nvPr>
        </p:nvGraphicFramePr>
        <p:xfrm>
          <a:off x="589201" y="67177"/>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Diagram 1">
            <a:extLst>
              <a:ext uri="{FF2B5EF4-FFF2-40B4-BE49-F238E27FC236}">
                <a16:creationId xmlns="" xmlns:a16="http://schemas.microsoft.com/office/drawing/2014/main" id="{E51302D5-F56B-B44A-4B39-242555EDA128}"/>
              </a:ext>
            </a:extLst>
          </p:cNvPr>
          <p:cNvGraphicFramePr/>
          <p:nvPr>
            <p:extLst>
              <p:ext uri="{D42A27DB-BD31-4B8C-83A1-F6EECF244321}">
                <p14:modId xmlns:p14="http://schemas.microsoft.com/office/powerpoint/2010/main" val="2800243047"/>
              </p:ext>
            </p:extLst>
          </p:nvPr>
        </p:nvGraphicFramePr>
        <p:xfrm>
          <a:off x="360388" y="1160577"/>
          <a:ext cx="11471222" cy="54527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608755459"/>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 xmlns:a16="http://schemas.microsoft.com/office/drawing/2014/main" id="{3C28C46B-D524-DA33-E029-5802ABC9CE66}"/>
              </a:ext>
            </a:extLst>
          </p:cNvPr>
          <p:cNvGraphicFramePr>
            <a:graphicFrameLocks noGrp="1"/>
          </p:cNvGraphicFramePr>
          <p:nvPr>
            <p:ph idx="1"/>
          </p:nvPr>
        </p:nvGraphicFramePr>
        <p:xfrm>
          <a:off x="589201" y="352403"/>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TextBox 1">
            <a:extLst>
              <a:ext uri="{FF2B5EF4-FFF2-40B4-BE49-F238E27FC236}">
                <a16:creationId xmlns="" xmlns:a16="http://schemas.microsoft.com/office/drawing/2014/main" id="{A7AC515C-C3EC-B8A0-D33F-FD85E6854517}"/>
              </a:ext>
            </a:extLst>
          </p:cNvPr>
          <p:cNvSpPr txBox="1">
            <a:spLocks noChangeArrowheads="1"/>
          </p:cNvSpPr>
          <p:nvPr/>
        </p:nvSpPr>
        <p:spPr bwMode="auto">
          <a:xfrm>
            <a:off x="427693" y="1817478"/>
            <a:ext cx="11336611" cy="5406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457200" indent="-457200" algn="just">
              <a:spcBef>
                <a:spcPts val="400"/>
              </a:spcBef>
              <a:spcAft>
                <a:spcPts val="400"/>
              </a:spcAft>
              <a:buFont typeface="Wingdings" panose="05000000000000000000" pitchFamily="2" charset="2"/>
              <a:buChar char="v"/>
            </a:pPr>
            <a:r>
              <a:rPr lang="pt-BR" sz="2400" b="0" kern="1200">
                <a:solidFill>
                  <a:prstClr val="black">
                    <a:hueOff val="0"/>
                    <a:satOff val="0"/>
                    <a:lumOff val="0"/>
                    <a:alphaOff val="0"/>
                  </a:prstClr>
                </a:solidFill>
                <a:latin typeface="Arial" panose="020B0604020202020204" pitchFamily="34" charset="0"/>
                <a:cs typeface="Arial" panose="020B0604020202020204" pitchFamily="34" charset="0"/>
              </a:rPr>
              <a:t>Tiếp tục </a:t>
            </a:r>
            <a:r>
              <a:rPr lang="vi-VN" sz="2400" b="0" kern="1200">
                <a:solidFill>
                  <a:prstClr val="black">
                    <a:hueOff val="0"/>
                    <a:satOff val="0"/>
                    <a:lumOff val="0"/>
                    <a:alphaOff val="0"/>
                  </a:prstClr>
                </a:solidFill>
                <a:latin typeface="Arial" panose="020B0604020202020204" pitchFamily="34" charset="0"/>
                <a:cs typeface="Arial" panose="020B0604020202020204" pitchFamily="34" charset="0"/>
              </a:rPr>
              <a:t>chỉ đạo</a:t>
            </a:r>
            <a:r>
              <a:rPr lang="pt-BR" sz="2400" b="0" kern="1200">
                <a:solidFill>
                  <a:prstClr val="black">
                    <a:hueOff val="0"/>
                    <a:satOff val="0"/>
                    <a:lumOff val="0"/>
                    <a:alphaOff val="0"/>
                  </a:prstClr>
                </a:solidFill>
                <a:latin typeface="Arial" panose="020B0604020202020204" pitchFamily="34" charset="0"/>
                <a:cs typeface="Arial" panose="020B0604020202020204" pitchFamily="34" charset="0"/>
              </a:rPr>
              <a:t> tình hình sản xuất, triển khai thực hiện các giải pháp kỹ thuật phù hợp với tình hình thời tiết</a:t>
            </a:r>
            <a:r>
              <a:rPr lang="vi-VN" sz="2400" b="0" kern="1200">
                <a:solidFill>
                  <a:prstClr val="black">
                    <a:hueOff val="0"/>
                    <a:satOff val="0"/>
                    <a:lumOff val="0"/>
                    <a:alphaOff val="0"/>
                  </a:prstClr>
                </a:solidFill>
                <a:latin typeface="Arial" panose="020B0604020202020204" pitchFamily="34" charset="0"/>
                <a:cs typeface="Arial" panose="020B0604020202020204" pitchFamily="34" charset="0"/>
              </a:rPr>
              <a:t>. T</a:t>
            </a:r>
            <a:r>
              <a:rPr lang="pt-BR" sz="2400" b="0" kern="1200">
                <a:solidFill>
                  <a:prstClr val="black">
                    <a:hueOff val="0"/>
                    <a:satOff val="0"/>
                    <a:lumOff val="0"/>
                    <a:alphaOff val="0"/>
                  </a:prstClr>
                </a:solidFill>
                <a:latin typeface="Arial" panose="020B0604020202020204" pitchFamily="34" charset="0"/>
                <a:cs typeface="Arial" panose="020B0604020202020204" pitchFamily="34" charset="0"/>
              </a:rPr>
              <a:t>ăng cường kiểm tra hướng dẫn chăm sóc, phòng trừ sâu bệnh đạt hiệu quả</a:t>
            </a:r>
            <a:r>
              <a:rPr lang="vi-VN" sz="2400" b="0" kern="1200">
                <a:solidFill>
                  <a:prstClr val="black">
                    <a:hueOff val="0"/>
                    <a:satOff val="0"/>
                    <a:lumOff val="0"/>
                    <a:alphaOff val="0"/>
                  </a:prstClr>
                </a:solidFill>
                <a:latin typeface="Arial" panose="020B0604020202020204" pitchFamily="34" charset="0"/>
                <a:cs typeface="Arial" panose="020B0604020202020204" pitchFamily="34" charset="0"/>
              </a:rPr>
              <a:t>. Chuẩn bị tổ chức sản xuất vụ Đông – Xuân 2024 - 2025</a:t>
            </a:r>
            <a:endParaRPr lang="vi-VN" sz="2400">
              <a:latin typeface="Arial" panose="020B0604020202020204" pitchFamily="34" charset="0"/>
              <a:cs typeface="Arial" panose="020B0604020202020204" pitchFamily="34" charset="0"/>
            </a:endParaRPr>
          </a:p>
          <a:p>
            <a:pPr marL="457200" indent="-457200" algn="just">
              <a:spcBef>
                <a:spcPts val="400"/>
              </a:spcBef>
              <a:spcAft>
                <a:spcPts val="400"/>
              </a:spcAft>
              <a:buFont typeface="Wingdings" panose="05000000000000000000" pitchFamily="2" charset="2"/>
              <a:buChar char="v"/>
            </a:pPr>
            <a:r>
              <a:rPr lang="nl-NL" sz="2400">
                <a:effectLst/>
                <a:latin typeface="Arial" panose="020B0604020202020204" pitchFamily="34" charset="0"/>
                <a:ea typeface="Times New Roman" panose="02020603050405020304" pitchFamily="18" charset="0"/>
                <a:cs typeface="Arial" panose="020B0604020202020204" pitchFamily="34" charset="0"/>
              </a:rPr>
              <a:t>Triển khai công tác</a:t>
            </a:r>
            <a:r>
              <a:rPr lang="vi-VN" sz="2400">
                <a:effectLst/>
                <a:latin typeface="Arial" panose="020B0604020202020204" pitchFamily="34" charset="0"/>
                <a:ea typeface="Times New Roman" panose="02020603050405020304" pitchFamily="18" charset="0"/>
                <a:cs typeface="Arial" panose="020B0604020202020204" pitchFamily="34" charset="0"/>
              </a:rPr>
              <a:t> tái đàn vật nuôi gắn với công tác phòng ngừa dịch bệnh</a:t>
            </a:r>
            <a:r>
              <a:rPr lang="pt-BR" sz="2400">
                <a:effectLst/>
                <a:latin typeface="Arial" panose="020B0604020202020204" pitchFamily="34" charset="0"/>
                <a:ea typeface="Times New Roman" panose="02020603050405020304" pitchFamily="18" charset="0"/>
                <a:cs typeface="Arial" panose="020B0604020202020204" pitchFamily="34" charset="0"/>
              </a:rPr>
              <a:t>. </a:t>
            </a:r>
            <a:r>
              <a:rPr lang="es-ES" sz="2400">
                <a:effectLst/>
                <a:latin typeface="Arial" panose="020B0604020202020204" pitchFamily="34" charset="0"/>
                <a:ea typeface="Times New Roman" panose="02020603050405020304" pitchFamily="18" charset="0"/>
                <a:cs typeface="Arial" panose="020B0604020202020204" pitchFamily="34" charset="0"/>
              </a:rPr>
              <a:t>Đảm bảo số lượng và sản lượng các loại vật nuôi chủ lực đạt kế hoạch đề ra.</a:t>
            </a:r>
          </a:p>
          <a:p>
            <a:pPr marL="457200" indent="-457200" algn="just">
              <a:spcBef>
                <a:spcPts val="400"/>
              </a:spcBef>
              <a:spcAft>
                <a:spcPts val="400"/>
              </a:spcAft>
              <a:buFont typeface="Wingdings" panose="05000000000000000000" pitchFamily="2" charset="2"/>
              <a:buChar char="v"/>
            </a:pPr>
            <a:r>
              <a:rPr lang="pt-BR" sz="2400">
                <a:latin typeface="Arial" panose="020B0604020202020204" pitchFamily="34" charset="0"/>
                <a:cs typeface="Arial" panose="020B0604020202020204" pitchFamily="34" charset="0"/>
              </a:rPr>
              <a:t>Tiếp tục triển khai thực hiện hiệu quả Kế hoạch bảo vệ rừng và phòng chống cháy rừng; </a:t>
            </a:r>
            <a:r>
              <a:rPr lang="vi-VN" sz="2400">
                <a:latin typeface="Arial" panose="020B0604020202020204" pitchFamily="34" charset="0"/>
                <a:cs typeface="Arial" panose="020B0604020202020204" pitchFamily="34" charset="0"/>
              </a:rPr>
              <a:t>công tác </a:t>
            </a:r>
            <a:r>
              <a:rPr lang="pt-BR" sz="2400">
                <a:latin typeface="Arial" panose="020B0604020202020204" pitchFamily="34" charset="0"/>
                <a:cs typeface="Arial" panose="020B0604020202020204" pitchFamily="34" charset="0"/>
              </a:rPr>
              <a:t>phát triển rừng</a:t>
            </a:r>
            <a:r>
              <a:rPr lang="vi-VN" sz="2400">
                <a:latin typeface="Arial" panose="020B0604020202020204" pitchFamily="34" charset="0"/>
                <a:cs typeface="Arial" panose="020B0604020202020204" pitchFamily="34" charset="0"/>
              </a:rPr>
              <a:t> và đẩy mạnh </a:t>
            </a:r>
            <a:r>
              <a:rPr lang="nl-NL" sz="2400">
                <a:latin typeface="Arial" panose="020B0604020202020204" pitchFamily="34" charset="0"/>
                <a:cs typeface="Arial" panose="020B0604020202020204" pitchFamily="34" charset="0"/>
              </a:rPr>
              <a:t>công tác </a:t>
            </a:r>
            <a:r>
              <a:rPr lang="pt-BR" sz="2400">
                <a:latin typeface="Arial" panose="020B0604020202020204" pitchFamily="34" charset="0"/>
                <a:cs typeface="Arial" panose="020B0604020202020204" pitchFamily="34" charset="0"/>
              </a:rPr>
              <a:t>phát triển trồng rừng sản xuất cây gỗ lớn trên địa bàn tỉnh</a:t>
            </a:r>
          </a:p>
          <a:p>
            <a:pPr marL="457200" indent="-457200" algn="just">
              <a:spcBef>
                <a:spcPts val="400"/>
              </a:spcBef>
              <a:spcAft>
                <a:spcPts val="400"/>
              </a:spcAft>
              <a:buFont typeface="Wingdings" panose="05000000000000000000" pitchFamily="2" charset="2"/>
              <a:buChar char="v"/>
            </a:pPr>
            <a:r>
              <a:rPr lang="pt-BR" sz="2400" b="0" kern="1200">
                <a:solidFill>
                  <a:prstClr val="black">
                    <a:hueOff val="0"/>
                    <a:satOff val="0"/>
                    <a:lumOff val="0"/>
                    <a:alphaOff val="0"/>
                  </a:prstClr>
                </a:solidFill>
                <a:latin typeface="Arial" panose="020B0604020202020204" pitchFamily="34" charset="0"/>
                <a:cs typeface="Arial" panose="020B0604020202020204" pitchFamily="34" charset="0"/>
              </a:rPr>
              <a:t>Triển khai nhiệm vụ Phòng, chống thiên tai, tìm kiếm cứu nạn</a:t>
            </a:r>
            <a:r>
              <a:rPr lang="vi-VN" sz="2400" b="0" kern="1200">
                <a:solidFill>
                  <a:prstClr val="black">
                    <a:hueOff val="0"/>
                    <a:satOff val="0"/>
                    <a:lumOff val="0"/>
                    <a:alphaOff val="0"/>
                  </a:prstClr>
                </a:solidFill>
                <a:latin typeface="Arial" panose="020B0604020202020204" pitchFamily="34" charset="0"/>
                <a:cs typeface="Arial" panose="020B0604020202020204" pitchFamily="34" charset="0"/>
              </a:rPr>
              <a:t>,</a:t>
            </a:r>
            <a:r>
              <a:rPr lang="pt-BR" sz="2400" b="0" kern="1200">
                <a:solidFill>
                  <a:prstClr val="black">
                    <a:hueOff val="0"/>
                    <a:satOff val="0"/>
                    <a:lumOff val="0"/>
                    <a:alphaOff val="0"/>
                  </a:prstClr>
                </a:solidFill>
                <a:latin typeface="Arial" panose="020B0604020202020204" pitchFamily="34" charset="0"/>
                <a:cs typeface="Arial" panose="020B0604020202020204" pitchFamily="34" charset="0"/>
              </a:rPr>
              <a:t> </a:t>
            </a:r>
            <a:r>
              <a:rPr lang="vi-VN" sz="2400" b="0" kern="1200">
                <a:solidFill>
                  <a:prstClr val="black">
                    <a:hueOff val="0"/>
                    <a:satOff val="0"/>
                    <a:lumOff val="0"/>
                    <a:alphaOff val="0"/>
                  </a:prstClr>
                </a:solidFill>
                <a:latin typeface="Arial" panose="020B0604020202020204" pitchFamily="34" charset="0"/>
                <a:cs typeface="Arial" panose="020B0604020202020204" pitchFamily="34" charset="0"/>
              </a:rPr>
              <a:t>p</a:t>
            </a:r>
            <a:r>
              <a:rPr lang="pt-BR" sz="2400" b="0" kern="1200">
                <a:solidFill>
                  <a:prstClr val="black">
                    <a:hueOff val="0"/>
                    <a:satOff val="0"/>
                    <a:lumOff val="0"/>
                    <a:alphaOff val="0"/>
                  </a:prstClr>
                </a:solidFill>
                <a:latin typeface="Arial" panose="020B0604020202020204" pitchFamily="34" charset="0"/>
                <a:cs typeface="Arial" panose="020B0604020202020204" pitchFamily="34" charset="0"/>
              </a:rPr>
              <a:t>hương án ứng phó thiên tai năm 202</a:t>
            </a:r>
            <a:r>
              <a:rPr lang="vi-VN" sz="2400" b="0" kern="1200">
                <a:solidFill>
                  <a:prstClr val="black">
                    <a:hueOff val="0"/>
                    <a:satOff val="0"/>
                    <a:lumOff val="0"/>
                    <a:alphaOff val="0"/>
                  </a:prstClr>
                </a:solidFill>
                <a:latin typeface="Arial" panose="020B0604020202020204" pitchFamily="34" charset="0"/>
                <a:cs typeface="Arial" panose="020B0604020202020204" pitchFamily="34" charset="0"/>
              </a:rPr>
              <a:t>4</a:t>
            </a:r>
            <a:endParaRPr lang="en-US" sz="2400" b="0" kern="1200">
              <a:solidFill>
                <a:prstClr val="black">
                  <a:hueOff val="0"/>
                  <a:satOff val="0"/>
                  <a:lumOff val="0"/>
                  <a:alphaOff val="0"/>
                </a:prstClr>
              </a:solidFill>
              <a:latin typeface="Arial" panose="020B0604020202020204" pitchFamily="34" charset="0"/>
              <a:cs typeface="Arial" panose="020B0604020202020204" pitchFamily="34" charset="0"/>
            </a:endParaRPr>
          </a:p>
          <a:p>
            <a:pPr marL="457200" indent="-457200" algn="just">
              <a:spcBef>
                <a:spcPts val="400"/>
              </a:spcBef>
              <a:spcAft>
                <a:spcPts val="400"/>
              </a:spcAft>
              <a:buFont typeface="Wingdings" panose="05000000000000000000" pitchFamily="2" charset="2"/>
              <a:buChar char="v"/>
            </a:pPr>
            <a:endParaRPr lang="vi-VN" sz="2400">
              <a:latin typeface="Arial" panose="020B0604020202020204" pitchFamily="34" charset="0"/>
            </a:endParaRPr>
          </a:p>
          <a:p>
            <a:pPr marL="457200" indent="-457200" algn="just">
              <a:spcBef>
                <a:spcPts val="400"/>
              </a:spcBef>
              <a:spcAft>
                <a:spcPts val="400"/>
              </a:spcAft>
              <a:buFont typeface="Wingdings" panose="05000000000000000000" pitchFamily="2" charset="2"/>
              <a:buChar char="v"/>
            </a:pPr>
            <a:endParaRPr lang="vi-VN" sz="2400">
              <a:latin typeface="Arial" panose="020B0604020202020204" pitchFamily="34" charset="0"/>
            </a:endParaRPr>
          </a:p>
        </p:txBody>
      </p:sp>
    </p:spTree>
    <p:extLst>
      <p:ext uri="{BB962C8B-B14F-4D97-AF65-F5344CB8AC3E}">
        <p14:creationId xmlns:p14="http://schemas.microsoft.com/office/powerpoint/2010/main" val="3673245340"/>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 xmlns:a16="http://schemas.microsoft.com/office/drawing/2014/main" id="{3C28C46B-D524-DA33-E029-5802ABC9CE66}"/>
              </a:ext>
            </a:extLst>
          </p:cNvPr>
          <p:cNvGraphicFramePr>
            <a:graphicFrameLocks noGrp="1"/>
          </p:cNvGraphicFramePr>
          <p:nvPr>
            <p:ph idx="1"/>
          </p:nvPr>
        </p:nvGraphicFramePr>
        <p:xfrm>
          <a:off x="353487" y="394923"/>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TextBox 1">
            <a:extLst>
              <a:ext uri="{FF2B5EF4-FFF2-40B4-BE49-F238E27FC236}">
                <a16:creationId xmlns="" xmlns:a16="http://schemas.microsoft.com/office/drawing/2014/main" id="{A7AC515C-C3EC-B8A0-D33F-FD85E6854517}"/>
              </a:ext>
            </a:extLst>
          </p:cNvPr>
          <p:cNvSpPr txBox="1">
            <a:spLocks noChangeArrowheads="1"/>
          </p:cNvSpPr>
          <p:nvPr/>
        </p:nvSpPr>
        <p:spPr bwMode="auto">
          <a:xfrm>
            <a:off x="353487" y="1488323"/>
            <a:ext cx="11491768"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342900" indent="-342900" algn="just" defTabSz="914400">
              <a:spcBef>
                <a:spcPts val="600"/>
              </a:spcBef>
              <a:spcAft>
                <a:spcPts val="600"/>
              </a:spcAft>
              <a:buFont typeface="Wingdings" panose="05000000000000000000" pitchFamily="2" charset="2"/>
              <a:buChar char="v"/>
            </a:pPr>
            <a:r>
              <a:rPr lang="vi-VN" sz="2200">
                <a:latin typeface="Arial" panose="020B0604020202020204" pitchFamily="34" charset="0"/>
                <a:cs typeface="Arial" panose="020B0604020202020204" pitchFamily="34" charset="0"/>
              </a:rPr>
              <a:t>Tiếp tục tổ chức làm việc với các doanh nghiệp, dự án công nghiệp chủ lực trên địa bàn tỉnh nắm bắt khó khăn, vướng mắc và đề xuất hỗ trợ tháo gỡ, tạo điều kiện thuận lợi cho hoạt động sản xuất kinh doanh; nhất là các dự án sản xuất công nghiệp đi vào hoạt động trong các tháng cuối năm 2024</a:t>
            </a:r>
          </a:p>
          <a:p>
            <a:pPr marL="342900" indent="-342900" algn="just" defTabSz="914400" rtl="0" eaLnBrk="1" latinLnBrk="0" hangingPunct="1">
              <a:spcBef>
                <a:spcPts val="600"/>
              </a:spcBef>
              <a:spcAft>
                <a:spcPts val="600"/>
              </a:spcAft>
              <a:buFont typeface="Wingdings" panose="05000000000000000000" pitchFamily="2" charset="2"/>
              <a:buChar char="v"/>
            </a:pPr>
            <a:r>
              <a:rPr lang="en-US" sz="2200" b="0" kern="1200">
                <a:effectLst/>
                <a:latin typeface="Arial" panose="020B0604020202020204" pitchFamily="34" charset="0"/>
                <a:ea typeface="+mn-ea"/>
                <a:cs typeface="Arial" panose="020B0604020202020204" pitchFamily="34" charset="0"/>
              </a:rPr>
              <a:t>Đ</a:t>
            </a:r>
            <a:r>
              <a:rPr lang="vi-VN" sz="2200" b="0" kern="1200">
                <a:effectLst/>
                <a:latin typeface="Arial" panose="020B0604020202020204" pitchFamily="34" charset="0"/>
                <a:ea typeface="+mn-ea"/>
                <a:cs typeface="Arial" panose="020B0604020202020204" pitchFamily="34" charset="0"/>
              </a:rPr>
              <a:t>ẩy nhanh tiến độ triển khai thực hiện di dời các doanh nghiệp, cơ sở sản xuất trong các Cụm công nghiệp như: CCN Nhơn Bình, CCN Quang Trung (TP. Quy Nhơn) và CCN Gò Đá Trắng (TX. An Nhơn).</a:t>
            </a:r>
            <a:endParaRPr lang="en-US" sz="2200" b="0" kern="1200">
              <a:effectLst/>
              <a:latin typeface="Arial" panose="020B0604020202020204" pitchFamily="34" charset="0"/>
              <a:ea typeface="+mn-ea"/>
              <a:cs typeface="Arial" panose="020B0604020202020204" pitchFamily="34" charset="0"/>
            </a:endParaRPr>
          </a:p>
          <a:p>
            <a:pPr marL="342900" indent="-342900" algn="just" defTabSz="914400" rtl="0" eaLnBrk="1" latinLnBrk="0" hangingPunct="1">
              <a:spcBef>
                <a:spcPts val="600"/>
              </a:spcBef>
              <a:spcAft>
                <a:spcPts val="600"/>
              </a:spcAft>
              <a:buFont typeface="Wingdings" panose="05000000000000000000" pitchFamily="2" charset="2"/>
              <a:buChar char="v"/>
            </a:pPr>
            <a:r>
              <a:rPr lang="en-US" sz="2200">
                <a:latin typeface="Arial" panose="020B0604020202020204" pitchFamily="34" charset="0"/>
                <a:cs typeface="Arial" panose="020B0604020202020204" pitchFamily="34" charset="0"/>
              </a:rPr>
              <a:t>Hỗ trợ một số dự án dự kiến đi vào hoạt động trong thời gian tới sớm đi vào hoạt động, tạo giá trị tăng thêm cho ngành sản xuất công nghiệp như: </a:t>
            </a:r>
            <a:r>
              <a:rPr lang="vi-VN" sz="2200" i="0" kern="1200">
                <a:effectLst/>
                <a:latin typeface="+mn-lt"/>
                <a:ea typeface="+mn-ea"/>
                <a:cs typeface="Times New Roman" panose="02020603050405020304" pitchFamily="18" charset="0"/>
              </a:rPr>
              <a:t>Nhà máy sản xuất gạch ốp lát granite của Công ty CP Công nghiệp Kamado</a:t>
            </a:r>
            <a:r>
              <a:rPr lang="en-US" sz="2200" i="0" kern="1200">
                <a:effectLst/>
                <a:latin typeface="+mn-lt"/>
                <a:ea typeface="+mn-ea"/>
                <a:cs typeface="Times New Roman" panose="02020603050405020304" pitchFamily="18" charset="0"/>
              </a:rPr>
              <a:t>; </a:t>
            </a:r>
            <a:r>
              <a:rPr lang="vi-VN" sz="2200" i="0" kern="1200">
                <a:effectLst/>
                <a:latin typeface="+mn-lt"/>
                <a:ea typeface="+mn-ea"/>
                <a:cs typeface="Times New Roman" panose="02020603050405020304" pitchFamily="18" charset="0"/>
              </a:rPr>
              <a:t>Nhà máy sản xuất các sản phẩm đan nhựa giả mây và gia công cơ khí của Công ty TNHH Tổng hợp Tân Đại Nam</a:t>
            </a:r>
            <a:r>
              <a:rPr lang="en-US" sz="2200" i="0" kern="1200">
                <a:effectLst/>
                <a:latin typeface="+mn-lt"/>
                <a:ea typeface="+mn-ea"/>
                <a:cs typeface="Times New Roman" panose="02020603050405020304" pitchFamily="18" charset="0"/>
              </a:rPr>
              <a:t>; </a:t>
            </a:r>
            <a:r>
              <a:rPr lang="vi-VN" sz="2200" i="0" kern="1200">
                <a:effectLst/>
                <a:latin typeface="+mn-lt"/>
                <a:ea typeface="+mn-ea"/>
                <a:cs typeface="Times New Roman" panose="02020603050405020304" pitchFamily="18" charset="0"/>
              </a:rPr>
              <a:t>Nhà máy đan nhựa giả mây của Công ty TNHH Thành Đạt ...</a:t>
            </a:r>
            <a:endParaRPr lang="en-US" sz="2200" kern="1200">
              <a:effectLst/>
              <a:latin typeface="Arial" panose="020B0604020202020204" pitchFamily="34" charset="0"/>
              <a:ea typeface="+mn-ea"/>
              <a:cs typeface="Arial" panose="020B0604020202020204" pitchFamily="34" charset="0"/>
            </a:endParaRPr>
          </a:p>
          <a:p>
            <a:pPr marL="342900" indent="-342900" algn="just" defTabSz="914400" rtl="0" eaLnBrk="1" latinLnBrk="0" hangingPunct="1">
              <a:spcBef>
                <a:spcPts val="600"/>
              </a:spcBef>
              <a:spcAft>
                <a:spcPts val="600"/>
              </a:spcAft>
              <a:buFont typeface="Wingdings" panose="05000000000000000000" pitchFamily="2" charset="2"/>
              <a:buChar char="v"/>
            </a:pPr>
            <a:endParaRPr lang="vi-VN" sz="2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4153640"/>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 xmlns:a16="http://schemas.microsoft.com/office/drawing/2014/main" id="{3C28C46B-D524-DA33-E029-5802ABC9CE66}"/>
              </a:ext>
            </a:extLst>
          </p:cNvPr>
          <p:cNvGraphicFramePr>
            <a:graphicFrameLocks noGrp="1"/>
          </p:cNvGraphicFramePr>
          <p:nvPr>
            <p:ph idx="1"/>
          </p:nvPr>
        </p:nvGraphicFramePr>
        <p:xfrm>
          <a:off x="353487" y="394923"/>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TextBox 1">
            <a:extLst>
              <a:ext uri="{FF2B5EF4-FFF2-40B4-BE49-F238E27FC236}">
                <a16:creationId xmlns="" xmlns:a16="http://schemas.microsoft.com/office/drawing/2014/main" id="{A7AC515C-C3EC-B8A0-D33F-FD85E6854517}"/>
              </a:ext>
            </a:extLst>
          </p:cNvPr>
          <p:cNvSpPr txBox="1">
            <a:spLocks noChangeArrowheads="1"/>
          </p:cNvSpPr>
          <p:nvPr/>
        </p:nvSpPr>
        <p:spPr bwMode="auto">
          <a:xfrm>
            <a:off x="436229" y="1698048"/>
            <a:ext cx="11452970"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457200" indent="-457200" algn="just">
              <a:spcBef>
                <a:spcPts val="400"/>
              </a:spcBef>
              <a:spcAft>
                <a:spcPts val="400"/>
              </a:spcAft>
              <a:buFont typeface="Wingdings" panose="05000000000000000000" pitchFamily="2" charset="2"/>
              <a:buChar char="v"/>
            </a:pPr>
            <a:r>
              <a:rPr lang="it-IT" sz="2800" b="0" kern="1200">
                <a:solidFill>
                  <a:schemeClr val="dk1"/>
                </a:solidFill>
                <a:effectLst/>
                <a:latin typeface="Arial" panose="020B0604020202020204" pitchFamily="34" charset="0"/>
                <a:ea typeface="+mn-ea"/>
                <a:cs typeface="Arial" panose="020B0604020202020204" pitchFamily="34" charset="0"/>
              </a:rPr>
              <a:t>Tiếp tục</a:t>
            </a:r>
            <a:r>
              <a:rPr lang="vi-VN" sz="2800" b="0" kern="1200">
                <a:solidFill>
                  <a:schemeClr val="dk1"/>
                </a:solidFill>
                <a:effectLst/>
                <a:latin typeface="Arial" panose="020B0604020202020204" pitchFamily="34" charset="0"/>
                <a:ea typeface="+mn-ea"/>
                <a:cs typeface="Arial" panose="020B0604020202020204" pitchFamily="34" charset="0"/>
              </a:rPr>
              <a:t> </a:t>
            </a:r>
            <a:r>
              <a:rPr lang="it-IT" sz="2800" b="0" kern="1200">
                <a:solidFill>
                  <a:schemeClr val="dk1"/>
                </a:solidFill>
                <a:effectLst/>
                <a:latin typeface="Arial" panose="020B0604020202020204" pitchFamily="34" charset="0"/>
                <a:ea typeface="+mn-ea"/>
                <a:cs typeface="Arial" panose="020B0604020202020204" pitchFamily="34" charset="0"/>
              </a:rPr>
              <a:t>đẩy mạnh các hoạt động thương mại, xuất khẩu</a:t>
            </a:r>
            <a:r>
              <a:rPr lang="vi-VN" sz="2800">
                <a:solidFill>
                  <a:schemeClr val="dk1"/>
                </a:solidFill>
                <a:latin typeface="Arial" panose="020B0604020202020204" pitchFamily="34" charset="0"/>
                <a:cs typeface="Arial" panose="020B0604020202020204" pitchFamily="34" charset="0"/>
              </a:rPr>
              <a:t>; </a:t>
            </a:r>
            <a:r>
              <a:rPr lang="vi-VN" sz="2800">
                <a:solidFill>
                  <a:prstClr val="black">
                    <a:hueOff val="0"/>
                    <a:satOff val="0"/>
                    <a:lumOff val="0"/>
                    <a:alphaOff val="0"/>
                  </a:prstClr>
                </a:solidFill>
                <a:latin typeface="Arial" panose="020B0604020202020204" pitchFamily="34" charset="0"/>
                <a:cs typeface="Arial" panose="020B0604020202020204" pitchFamily="34" charset="0"/>
              </a:rPr>
              <a:t>t</a:t>
            </a:r>
            <a:r>
              <a:rPr lang="it-IT" sz="28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riển khai các giải pháp kích cầu, thúc đẩy thương mại, dịch vụ, du lịch</a:t>
            </a:r>
            <a:r>
              <a:rPr lang="vi-VN" sz="28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a:t>
            </a:r>
            <a:endParaRPr lang="it-IT" sz="2800" b="0" kern="1200">
              <a:solidFill>
                <a:schemeClr val="dk1"/>
              </a:solidFill>
              <a:effectLst/>
              <a:latin typeface="Arial" panose="020B0604020202020204" pitchFamily="34" charset="0"/>
              <a:ea typeface="+mn-ea"/>
              <a:cs typeface="Arial" panose="020B0604020202020204" pitchFamily="34" charset="0"/>
            </a:endParaRPr>
          </a:p>
          <a:p>
            <a:pPr marL="457200" indent="-457200" algn="just">
              <a:spcBef>
                <a:spcPts val="400"/>
              </a:spcBef>
              <a:spcAft>
                <a:spcPts val="400"/>
              </a:spcAft>
              <a:buFont typeface="Wingdings" panose="05000000000000000000" pitchFamily="2" charset="2"/>
              <a:buChar char="v"/>
            </a:pPr>
            <a:r>
              <a:rPr lang="vi-VN" sz="2800">
                <a:latin typeface="Arial" panose="020B0604020202020204" pitchFamily="34" charset="0"/>
                <a:cs typeface="Arial" panose="020B0604020202020204" pitchFamily="34" charset="0"/>
              </a:rPr>
              <a:t>Tổ chức làm việc, trao đổi, kết nối với doanh nghiệp, đơn vị hàng không, lữ hành, du lịch lớn trong cả nước để tăng cường mối quan hệ hợp tác, xây dựng các tour, tuyến du lịch đến tỉnh.</a:t>
            </a:r>
          </a:p>
          <a:p>
            <a:pPr marL="457200" indent="-457200" algn="just">
              <a:spcBef>
                <a:spcPts val="400"/>
              </a:spcBef>
              <a:spcAft>
                <a:spcPts val="400"/>
              </a:spcAft>
              <a:buFont typeface="Wingdings" panose="05000000000000000000" pitchFamily="2" charset="2"/>
              <a:buChar char="v"/>
            </a:pPr>
            <a:r>
              <a:rPr lang="vi-VN" sz="2800" b="0" kern="1200">
                <a:solidFill>
                  <a:schemeClr val="tx1"/>
                </a:solidFill>
                <a:effectLst/>
                <a:latin typeface="Arial" panose="020B0604020202020204" pitchFamily="34" charset="0"/>
                <a:ea typeface="+mn-ea"/>
                <a:cs typeface="Arial" panose="020B0604020202020204" pitchFamily="34" charset="0"/>
              </a:rPr>
              <a:t>Tăng cường thu hút du lịch MICE, triển khai hiệu quả kế hoạch thu hút du </a:t>
            </a:r>
            <a:r>
              <a:rPr lang="vi-VN" sz="2800">
                <a:latin typeface="Arial" panose="020B0604020202020204" pitchFamily="34" charset="0"/>
                <a:cs typeface="Arial" panose="020B0604020202020204" pitchFamily="34" charset="0"/>
              </a:rPr>
              <a:t>lịch trong mùa thấp điểm.</a:t>
            </a:r>
          </a:p>
          <a:p>
            <a:pPr marL="457200" indent="-457200" algn="just">
              <a:spcBef>
                <a:spcPts val="400"/>
              </a:spcBef>
              <a:spcAft>
                <a:spcPts val="400"/>
              </a:spcAft>
              <a:buFont typeface="Wingdings" panose="05000000000000000000" pitchFamily="2" charset="2"/>
              <a:buChar char="v"/>
            </a:pPr>
            <a:endParaRPr lang="en-US"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0525984"/>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 xmlns:a16="http://schemas.microsoft.com/office/drawing/2014/main" id="{3C28C46B-D524-DA33-E029-5802ABC9CE66}"/>
              </a:ext>
            </a:extLst>
          </p:cNvPr>
          <p:cNvGraphicFramePr>
            <a:graphicFrameLocks noGrp="1"/>
          </p:cNvGraphicFramePr>
          <p:nvPr>
            <p:ph idx="1"/>
          </p:nvPr>
        </p:nvGraphicFramePr>
        <p:xfrm>
          <a:off x="353487" y="394923"/>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TextBox 1">
            <a:extLst>
              <a:ext uri="{FF2B5EF4-FFF2-40B4-BE49-F238E27FC236}">
                <a16:creationId xmlns="" xmlns:a16="http://schemas.microsoft.com/office/drawing/2014/main" id="{A7AC515C-C3EC-B8A0-D33F-FD85E6854517}"/>
              </a:ext>
            </a:extLst>
          </p:cNvPr>
          <p:cNvSpPr txBox="1">
            <a:spLocks noChangeArrowheads="1"/>
          </p:cNvSpPr>
          <p:nvPr/>
        </p:nvSpPr>
        <p:spPr bwMode="auto">
          <a:xfrm>
            <a:off x="501952" y="1907768"/>
            <a:ext cx="11188095" cy="5960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457200" indent="-457200" algn="just">
              <a:spcBef>
                <a:spcPts val="400"/>
              </a:spcBef>
              <a:spcAft>
                <a:spcPts val="400"/>
              </a:spcAft>
              <a:buFont typeface="Wingdings" panose="05000000000000000000" pitchFamily="2" charset="2"/>
              <a:buChar char="v"/>
            </a:pPr>
            <a:r>
              <a:rPr lang="vi-VN" sz="2800">
                <a:solidFill>
                  <a:schemeClr val="dk1"/>
                </a:solidFill>
                <a:latin typeface="Arial" panose="020B0604020202020204" pitchFamily="34" charset="0"/>
                <a:cs typeface="Arial" panose="020B0604020202020204" pitchFamily="34" charset="0"/>
              </a:rPr>
              <a:t>Tổ chức triển khai thực hiện tốt nhiệm vụ thu ngân sách nhà nước, nhất là thu tiền sử dụng đất</a:t>
            </a:r>
            <a:endParaRPr lang="en-US" sz="2800">
              <a:solidFill>
                <a:schemeClr val="dk1"/>
              </a:solidFill>
              <a:latin typeface="Arial" panose="020B0604020202020204" pitchFamily="34" charset="0"/>
              <a:cs typeface="Arial" panose="020B0604020202020204" pitchFamily="34" charset="0"/>
            </a:endParaRPr>
          </a:p>
          <a:p>
            <a:pPr marL="457200" indent="-457200" algn="just">
              <a:spcBef>
                <a:spcPts val="400"/>
              </a:spcBef>
              <a:spcAft>
                <a:spcPts val="400"/>
              </a:spcAft>
              <a:buFont typeface="Wingdings" panose="05000000000000000000" pitchFamily="2" charset="2"/>
              <a:buChar char="v"/>
            </a:pPr>
            <a:r>
              <a:rPr lang="en-US" sz="2800" spc="-10">
                <a:solidFill>
                  <a:prstClr val="black"/>
                </a:solidFill>
                <a:latin typeface="Arial" panose="020B0604020202020204" pitchFamily="34" charset="0"/>
                <a:ea typeface="Calibri" panose="020F0502020204030204" pitchFamily="34" charset="0"/>
                <a:cs typeface="Arial" panose="020B0604020202020204" pitchFamily="34" charset="0"/>
              </a:rPr>
              <a:t>Tăng cường công tác quản lý thu, chống thất thu, giảm nợ đọng thuế</a:t>
            </a:r>
          </a:p>
          <a:p>
            <a:pPr marL="457200" indent="-457200" algn="just">
              <a:spcBef>
                <a:spcPts val="400"/>
              </a:spcBef>
              <a:spcAft>
                <a:spcPts val="400"/>
              </a:spcAft>
              <a:buFont typeface="Wingdings" panose="05000000000000000000" pitchFamily="2" charset="2"/>
              <a:buChar char="v"/>
            </a:pPr>
            <a:r>
              <a:rPr lang="en-US" sz="2800" spc="-10">
                <a:solidFill>
                  <a:prstClr val="black"/>
                </a:solidFill>
                <a:latin typeface="Arial" panose="020B0604020202020204" pitchFamily="34" charset="0"/>
                <a:ea typeface="Calibri" panose="020F0502020204030204" pitchFamily="34" charset="0"/>
                <a:cs typeface="Arial" panose="020B0604020202020204" pitchFamily="34" charset="0"/>
              </a:rPr>
              <a:t>Tiếp tục hỗ trợ doanh nghiệp được hưởng tối đa các chính sách ưu đãi, hỗ trợ tháo gỡ khó khan theo quy định của Trung ương</a:t>
            </a:r>
          </a:p>
          <a:p>
            <a:pPr marL="457200" indent="-457200" algn="just">
              <a:spcBef>
                <a:spcPts val="400"/>
              </a:spcBef>
              <a:spcAft>
                <a:spcPts val="400"/>
              </a:spcAft>
              <a:buFont typeface="Wingdings" panose="05000000000000000000" pitchFamily="2" charset="2"/>
              <a:buChar char="v"/>
            </a:pPr>
            <a:r>
              <a:rPr lang="en-US" sz="2800" spc="-10">
                <a:solidFill>
                  <a:prstClr val="black"/>
                </a:solidFill>
                <a:latin typeface="Arial" panose="020B0604020202020204" pitchFamily="34" charset="0"/>
                <a:ea typeface="Calibri" panose="020F0502020204030204" pitchFamily="34" charset="0"/>
                <a:cs typeface="Arial" panose="020B0604020202020204" pitchFamily="34" charset="0"/>
              </a:rPr>
              <a:t>Đảm bảo chi ngân sách theo đúng tiêu chuẩn, định mức, tiết kiệm, hiệu quả</a:t>
            </a:r>
          </a:p>
          <a:p>
            <a:pPr marL="457200" indent="-457200" algn="just">
              <a:spcBef>
                <a:spcPts val="400"/>
              </a:spcBef>
              <a:spcAft>
                <a:spcPts val="400"/>
              </a:spcAft>
              <a:buFont typeface="Wingdings" panose="05000000000000000000" pitchFamily="2" charset="2"/>
              <a:buChar char="v"/>
            </a:pPr>
            <a:endParaRPr lang="en-US" sz="2800" b="0" kern="1200">
              <a:solidFill>
                <a:schemeClr val="dk1"/>
              </a:solidFill>
              <a:effectLst/>
              <a:latin typeface="Arial" panose="020B0604020202020204" pitchFamily="34" charset="0"/>
              <a:ea typeface="+mn-ea"/>
              <a:cs typeface="Arial" panose="020B0604020202020204" pitchFamily="34" charset="0"/>
            </a:endParaRPr>
          </a:p>
          <a:p>
            <a:pPr marL="457200" indent="-457200" algn="just">
              <a:spcBef>
                <a:spcPts val="400"/>
              </a:spcBef>
              <a:spcAft>
                <a:spcPts val="400"/>
              </a:spcAft>
              <a:buFont typeface="Wingdings" panose="05000000000000000000" pitchFamily="2" charset="2"/>
              <a:buChar char="v"/>
            </a:pPr>
            <a:endParaRPr lang="en-US" sz="2800">
              <a:latin typeface="Arial" panose="020B0604020202020204" pitchFamily="34" charset="0"/>
              <a:cs typeface="Arial" panose="020B0604020202020204" pitchFamily="34" charset="0"/>
            </a:endParaRPr>
          </a:p>
          <a:p>
            <a:pPr algn="just">
              <a:spcBef>
                <a:spcPts val="400"/>
              </a:spcBef>
              <a:spcAft>
                <a:spcPts val="400"/>
              </a:spcAft>
            </a:pPr>
            <a:endParaRPr lang="en-US" sz="2800" b="0" kern="1200" baseline="0">
              <a:solidFill>
                <a:schemeClr val="tx1"/>
              </a:solidFill>
              <a:effectLst/>
              <a:latin typeface="Arial" panose="020B0604020202020204" pitchFamily="34" charset="0"/>
              <a:ea typeface="+mn-ea"/>
              <a:cs typeface="Arial" panose="020B0604020202020204" pitchFamily="34" charset="0"/>
            </a:endParaRPr>
          </a:p>
          <a:p>
            <a:pPr algn="just">
              <a:spcBef>
                <a:spcPts val="400"/>
              </a:spcBef>
              <a:spcAft>
                <a:spcPts val="400"/>
              </a:spcAft>
            </a:pPr>
            <a:endParaRPr lang="en-US" altLang="en-US" sz="2667" b="1" i="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5292562"/>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 xmlns:a16="http://schemas.microsoft.com/office/drawing/2014/main" id="{3C28C46B-D524-DA33-E029-5802ABC9CE66}"/>
              </a:ext>
            </a:extLst>
          </p:cNvPr>
          <p:cNvGraphicFramePr>
            <a:graphicFrameLocks noGrp="1"/>
          </p:cNvGraphicFramePr>
          <p:nvPr>
            <p:ph idx="1"/>
          </p:nvPr>
        </p:nvGraphicFramePr>
        <p:xfrm>
          <a:off x="353487" y="394923"/>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TextBox 1">
            <a:extLst>
              <a:ext uri="{FF2B5EF4-FFF2-40B4-BE49-F238E27FC236}">
                <a16:creationId xmlns="" xmlns:a16="http://schemas.microsoft.com/office/drawing/2014/main" id="{A7AC515C-C3EC-B8A0-D33F-FD85E6854517}"/>
              </a:ext>
            </a:extLst>
          </p:cNvPr>
          <p:cNvSpPr txBox="1">
            <a:spLocks noChangeArrowheads="1"/>
          </p:cNvSpPr>
          <p:nvPr/>
        </p:nvSpPr>
        <p:spPr bwMode="auto">
          <a:xfrm>
            <a:off x="501952" y="1488323"/>
            <a:ext cx="11188095" cy="4606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457200" indent="-457200" algn="just">
              <a:spcBef>
                <a:spcPts val="400"/>
              </a:spcBef>
              <a:spcAft>
                <a:spcPts val="400"/>
              </a:spcAft>
              <a:buFont typeface="Wingdings" panose="05000000000000000000" pitchFamily="2" charset="2"/>
              <a:buChar char="v"/>
            </a:pPr>
            <a:r>
              <a:rPr lang="it-IT" sz="2800" spc="-10">
                <a:solidFill>
                  <a:prstClr val="black"/>
                </a:solidFill>
                <a:latin typeface="Arial" panose="020B0604020202020204" pitchFamily="34" charset="0"/>
                <a:ea typeface="Calibri" panose="020F0502020204030204" pitchFamily="34" charset="0"/>
                <a:cs typeface="Arial" panose="020B0604020202020204" pitchFamily="34" charset="0"/>
              </a:rPr>
              <a:t>Đẩy mạnh giải ngân vốn đầu tư công, triển khai hiệu quả 03 Chương trình mục tiêu quốc gia</a:t>
            </a:r>
            <a:r>
              <a:rPr lang="vi-VN" sz="2800" spc="-10">
                <a:solidFill>
                  <a:prstClr val="black"/>
                </a:solidFill>
                <a:latin typeface="Arial" panose="020B0604020202020204" pitchFamily="34" charset="0"/>
                <a:ea typeface="Calibri" panose="020F0502020204030204" pitchFamily="34" charset="0"/>
                <a:cs typeface="Arial" panose="020B0604020202020204" pitchFamily="34" charset="0"/>
              </a:rPr>
              <a:t>. Đảm bảo </a:t>
            </a:r>
            <a:r>
              <a:rPr lang="vi-VN" sz="2800" spc="-10">
                <a:solidFill>
                  <a:prstClr val="black"/>
                </a:solidFill>
                <a:latin typeface="Arial" panose="020B0604020202020204" pitchFamily="34" charset="0"/>
                <a:cs typeface="Arial" panose="020B0604020202020204" pitchFamily="34" charset="0"/>
              </a:rPr>
              <a:t>đến hết quý IV/2024 đạt trên 90% (riêng kế hoạch vốn năm 2023 được cấp thẩm quyền cho phép kéo dài sang năm 2024 đạt 100%) kế hoạch vốn HĐND tỉnh giao</a:t>
            </a:r>
          </a:p>
          <a:p>
            <a:pPr marL="457200" indent="-457200" algn="just">
              <a:spcBef>
                <a:spcPts val="400"/>
              </a:spcBef>
              <a:spcAft>
                <a:spcPts val="400"/>
              </a:spcAft>
              <a:buFont typeface="Wingdings" panose="05000000000000000000" pitchFamily="2" charset="2"/>
              <a:buChar char="v"/>
            </a:pPr>
            <a:r>
              <a:rPr lang="it-IT" sz="2800" spc="-10">
                <a:solidFill>
                  <a:prstClr val="black"/>
                </a:solidFill>
                <a:latin typeface="Arial" panose="020B0604020202020204" pitchFamily="34" charset="0"/>
                <a:ea typeface="Calibri" panose="020F0502020204030204" pitchFamily="34" charset="0"/>
                <a:cs typeface="Arial" panose="020B0604020202020204" pitchFamily="34" charset="0"/>
              </a:rPr>
              <a:t>Tập trung tháo gỡ các khó khăn vướng mắc để đẩy nhanh tiến độ thực hiện các dự án trọng điểm</a:t>
            </a:r>
          </a:p>
          <a:p>
            <a:pPr marL="457200" indent="-457200" algn="just">
              <a:spcBef>
                <a:spcPts val="400"/>
              </a:spcBef>
              <a:spcAft>
                <a:spcPts val="400"/>
              </a:spcAft>
              <a:buFont typeface="Wingdings" panose="05000000000000000000" pitchFamily="2" charset="2"/>
              <a:buChar char="v"/>
            </a:pPr>
            <a:r>
              <a:rPr lang="it-IT" sz="2800" spc="-10">
                <a:solidFill>
                  <a:prstClr val="black"/>
                </a:solidFill>
                <a:latin typeface="Arial" panose="020B0604020202020204" pitchFamily="34" charset="0"/>
                <a:ea typeface="Calibri" panose="020F0502020204030204" pitchFamily="34" charset="0"/>
                <a:cs typeface="Arial" panose="020B0604020202020204" pitchFamily="34" charset="0"/>
              </a:rPr>
              <a:t>Kiên quyết rà soát, điều hòa vốn đầu tư công từ chủ đầu tư chưa thực hiện được sang chủ đầu tư thực hiện có khối lượng hoàn thành nhưng thiếu vốn</a:t>
            </a:r>
            <a:endParaRPr lang="vi-VN" sz="2800" spc="-1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9173371"/>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 xmlns:a16="http://schemas.microsoft.com/office/drawing/2014/main" id="{3C28C46B-D524-DA33-E029-5802ABC9CE66}"/>
              </a:ext>
            </a:extLst>
          </p:cNvPr>
          <p:cNvGraphicFramePr>
            <a:graphicFrameLocks noGrp="1"/>
          </p:cNvGraphicFramePr>
          <p:nvPr>
            <p:ph idx="1"/>
          </p:nvPr>
        </p:nvGraphicFramePr>
        <p:xfrm>
          <a:off x="436654" y="283779"/>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TextBox 1">
            <a:extLst>
              <a:ext uri="{FF2B5EF4-FFF2-40B4-BE49-F238E27FC236}">
                <a16:creationId xmlns="" xmlns:a16="http://schemas.microsoft.com/office/drawing/2014/main" id="{A7AC515C-C3EC-B8A0-D33F-FD85E6854517}"/>
              </a:ext>
            </a:extLst>
          </p:cNvPr>
          <p:cNvSpPr txBox="1">
            <a:spLocks noChangeArrowheads="1"/>
          </p:cNvSpPr>
          <p:nvPr/>
        </p:nvSpPr>
        <p:spPr bwMode="auto">
          <a:xfrm>
            <a:off x="436654" y="1377179"/>
            <a:ext cx="11481543" cy="3344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457200" indent="-457200" algn="just">
              <a:spcBef>
                <a:spcPts val="400"/>
              </a:spcBef>
              <a:spcAft>
                <a:spcPts val="400"/>
              </a:spcAft>
              <a:buFont typeface="Wingdings" panose="05000000000000000000" pitchFamily="2" charset="2"/>
              <a:buChar char="v"/>
            </a:pPr>
            <a:r>
              <a:rPr lang="en-US" sz="2200">
                <a:solidFill>
                  <a:schemeClr val="dk1"/>
                </a:solidFill>
                <a:latin typeface="Arial" panose="020B0604020202020204" pitchFamily="34" charset="0"/>
                <a:cs typeface="Arial" panose="020B0604020202020204" pitchFamily="34" charset="0"/>
              </a:rPr>
              <a:t>Tiếp tục đầu tư phát triển hạ tầng các khu, cụm công nghiệp, làng nghề trên địa bàn tỉnh. Tăng cường hoạt động quảng bá, tổ chức các đoàn xúc tiến đầu tư trong và ngoài nước</a:t>
            </a:r>
          </a:p>
          <a:p>
            <a:pPr marL="457200" indent="-457200" algn="just">
              <a:spcBef>
                <a:spcPts val="400"/>
              </a:spcBef>
              <a:spcAft>
                <a:spcPts val="400"/>
              </a:spcAft>
              <a:buFont typeface="Wingdings" panose="05000000000000000000" pitchFamily="2" charset="2"/>
              <a:buChar char="v"/>
            </a:pPr>
            <a:r>
              <a:rPr lang="de-DE" sz="2200">
                <a:solidFill>
                  <a:schemeClr val="dk1"/>
                </a:solidFill>
                <a:latin typeface="Arial" panose="020B0604020202020204" pitchFamily="34" charset="0"/>
                <a:cs typeface="Arial" panose="020B0604020202020204" pitchFamily="34" charset="0"/>
              </a:rPr>
              <a:t>UBND các huyện, thị xã, thành phố, chủ đầu tư hạ tầng các khu – cụm công nghiệp chủ động, tích cực kêu gọi, thu hút đầu tư theo chỉ tiêu tại các quyết định đã được UBND tỉnh giao năm 2024. </a:t>
            </a:r>
          </a:p>
          <a:p>
            <a:pPr marL="457200" indent="-457200" algn="just">
              <a:spcBef>
                <a:spcPts val="400"/>
              </a:spcBef>
              <a:spcAft>
                <a:spcPts val="400"/>
              </a:spcAft>
              <a:buFont typeface="Wingdings" panose="05000000000000000000" pitchFamily="2" charset="2"/>
              <a:buChar char="v"/>
            </a:pPr>
            <a:r>
              <a:rPr lang="en-US" sz="2200">
                <a:solidFill>
                  <a:schemeClr val="dk1"/>
                </a:solidFill>
                <a:latin typeface="Arial" panose="020B0604020202020204" pitchFamily="34" charset="0"/>
                <a:cs typeface="Arial" panose="020B0604020202020204" pitchFamily="34" charset="0"/>
              </a:rPr>
              <a:t>Tiếp tục phối hợp các Đại sứ, Tổng lãnh sự của Việt Nam ở nước ngoài kết nối giúp các tập đoàn lớn để trực tiếp làm việc nhằm thu hút các doanh nghiệp về Bình Định tìm hiểu cơ hội đầu tư.</a:t>
            </a:r>
          </a:p>
        </p:txBody>
      </p:sp>
    </p:spTree>
    <p:extLst>
      <p:ext uri="{BB962C8B-B14F-4D97-AF65-F5344CB8AC3E}">
        <p14:creationId xmlns:p14="http://schemas.microsoft.com/office/powerpoint/2010/main" val="2753649073"/>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 xmlns:a16="http://schemas.microsoft.com/office/drawing/2014/main" id="{3C28C46B-D524-DA33-E029-5802ABC9CE66}"/>
              </a:ext>
            </a:extLst>
          </p:cNvPr>
          <p:cNvGraphicFramePr>
            <a:graphicFrameLocks noGrp="1"/>
          </p:cNvGraphicFramePr>
          <p:nvPr>
            <p:ph idx="1"/>
            <p:extLst>
              <p:ext uri="{D42A27DB-BD31-4B8C-83A1-F6EECF244321}">
                <p14:modId xmlns:p14="http://schemas.microsoft.com/office/powerpoint/2010/main" val="3977747316"/>
              </p:ext>
            </p:extLst>
          </p:nvPr>
        </p:nvGraphicFramePr>
        <p:xfrm>
          <a:off x="436654" y="283779"/>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TextBox 1">
            <a:extLst>
              <a:ext uri="{FF2B5EF4-FFF2-40B4-BE49-F238E27FC236}">
                <a16:creationId xmlns="" xmlns:a16="http://schemas.microsoft.com/office/drawing/2014/main" id="{A7AC515C-C3EC-B8A0-D33F-FD85E6854517}"/>
              </a:ext>
            </a:extLst>
          </p:cNvPr>
          <p:cNvSpPr txBox="1">
            <a:spLocks noChangeArrowheads="1"/>
          </p:cNvSpPr>
          <p:nvPr/>
        </p:nvSpPr>
        <p:spPr bwMode="auto">
          <a:xfrm>
            <a:off x="589201" y="1795468"/>
            <a:ext cx="11013597" cy="2328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457200" indent="-457200" algn="just">
              <a:spcBef>
                <a:spcPts val="400"/>
              </a:spcBef>
              <a:spcAft>
                <a:spcPts val="400"/>
              </a:spcAft>
              <a:buFont typeface="Wingdings" panose="05000000000000000000" pitchFamily="2" charset="2"/>
              <a:buChar char="v"/>
            </a:pPr>
            <a:r>
              <a:rPr lang="de-DE" sz="2200">
                <a:solidFill>
                  <a:schemeClr val="dk1"/>
                </a:solidFill>
                <a:latin typeface="Arial" panose="020B0604020202020204" pitchFamily="34" charset="0"/>
                <a:cs typeface="Arial" panose="020B0604020202020204" pitchFamily="34" charset="0"/>
              </a:rPr>
              <a:t>Đề nghị các chủ đầu tư hạ tầng khu – cụm công nghiệp nhanh chóng hoàn thiện đầy đủ hạ tầng kỹ thuật để sẵn sàng cho các nhà đầu tư thứ cấp vào đầu tư.</a:t>
            </a:r>
            <a:endParaRPr lang="en-US" sz="2200">
              <a:solidFill>
                <a:schemeClr val="dk1"/>
              </a:solidFill>
              <a:latin typeface="Arial" panose="020B0604020202020204" pitchFamily="34" charset="0"/>
              <a:cs typeface="Arial" panose="020B0604020202020204" pitchFamily="34" charset="0"/>
            </a:endParaRPr>
          </a:p>
          <a:p>
            <a:pPr marL="457200" indent="-457200" algn="just">
              <a:spcBef>
                <a:spcPts val="400"/>
              </a:spcBef>
              <a:spcAft>
                <a:spcPts val="400"/>
              </a:spcAft>
              <a:buFont typeface="Wingdings" panose="05000000000000000000" pitchFamily="2" charset="2"/>
              <a:buChar char="v"/>
            </a:pPr>
            <a:r>
              <a:rPr lang="de-DE" sz="2200">
                <a:solidFill>
                  <a:schemeClr val="dk1"/>
                </a:solidFill>
                <a:latin typeface="Arial" panose="020B0604020202020204" pitchFamily="34" charset="0"/>
                <a:cs typeface="Arial" panose="020B0604020202020204" pitchFamily="34" charset="0"/>
              </a:rPr>
              <a:t>Đối với các đơn vị chưa thu hút được dự án nào đề nghị nhanh chóng xây </a:t>
            </a:r>
            <a:r>
              <a:rPr lang="de-DE" sz="2200">
                <a:latin typeface="Arial" panose="020B0604020202020204" pitchFamily="34" charset="0"/>
                <a:cs typeface="Arial" panose="020B0604020202020204" pitchFamily="34" charset="0"/>
              </a:rPr>
              <a:t>dựng kế hoạch thu hút, kêu gọi đầu tư để hoàn thành được chỉ tiêu do UBND tỉnh giao.</a:t>
            </a:r>
            <a:endParaRPr lang="en-US" sz="2200">
              <a:latin typeface="Arial" panose="020B0604020202020204" pitchFamily="34" charset="0"/>
              <a:cs typeface="Arial" panose="020B0604020202020204" pitchFamily="34" charset="0"/>
            </a:endParaRPr>
          </a:p>
          <a:p>
            <a:pPr marL="457200" indent="-457200" algn="just">
              <a:spcBef>
                <a:spcPts val="400"/>
              </a:spcBef>
              <a:spcAft>
                <a:spcPts val="400"/>
              </a:spcAft>
              <a:buFont typeface="Wingdings" panose="05000000000000000000" pitchFamily="2" charset="2"/>
              <a:buChar char="v"/>
            </a:pPr>
            <a:r>
              <a:rPr lang="en-US" sz="2200">
                <a:latin typeface="Arial" panose="020B0604020202020204" pitchFamily="34" charset="0"/>
                <a:cs typeface="Arial" panose="020B0604020202020204" pitchFamily="34" charset="0"/>
              </a:rPr>
              <a:t>Các ngành, địa phương tập trung thực hiện GPMB đối với những dự án đã có chủ trương đầu tư nhưng thực hiện còn chậm</a:t>
            </a:r>
          </a:p>
        </p:txBody>
      </p:sp>
    </p:spTree>
    <p:extLst>
      <p:ext uri="{BB962C8B-B14F-4D97-AF65-F5344CB8AC3E}">
        <p14:creationId xmlns:p14="http://schemas.microsoft.com/office/powerpoint/2010/main" val="304450575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 xmlns:a16="http://schemas.microsoft.com/office/drawing/2014/main" id="{85B0C6AB-4906-5932-12D4-5FAF7DC72C97}"/>
              </a:ext>
            </a:extLst>
          </p:cNvPr>
          <p:cNvSpPr txBox="1"/>
          <p:nvPr/>
        </p:nvSpPr>
        <p:spPr>
          <a:xfrm>
            <a:off x="505626" y="61220"/>
            <a:ext cx="8005985" cy="461665"/>
          </a:xfrm>
          <a:prstGeom prst="rect">
            <a:avLst/>
          </a:prstGeom>
          <a:noFill/>
        </p:spPr>
        <p:txBody>
          <a:bodyPr wrap="square">
            <a:spAutoFit/>
          </a:bodyPr>
          <a:lstStyle/>
          <a:p>
            <a:pPr>
              <a:lnSpc>
                <a:spcPct val="100000"/>
              </a:lnSpc>
            </a:pPr>
            <a:r>
              <a:rPr lang="vi-VN" sz="2400" b="1" dirty="0">
                <a:latin typeface="Arial" panose="020B0604020202020204" pitchFamily="34" charset="0"/>
                <a:cs typeface="Arial" panose="020B0604020202020204" pitchFamily="34" charset="0"/>
              </a:rPr>
              <a:t>1. Thực hiện chỉ tiêu HĐND và UBND tỉnh giao (tt)</a:t>
            </a:r>
          </a:p>
        </p:txBody>
      </p:sp>
      <p:graphicFrame>
        <p:nvGraphicFramePr>
          <p:cNvPr id="3" name="Table 2">
            <a:extLst>
              <a:ext uri="{FF2B5EF4-FFF2-40B4-BE49-F238E27FC236}">
                <a16:creationId xmlns="" xmlns:a16="http://schemas.microsoft.com/office/drawing/2014/main" id="{DDC7803F-5F5C-673F-6780-AB7E71FF9374}"/>
              </a:ext>
            </a:extLst>
          </p:cNvPr>
          <p:cNvGraphicFramePr>
            <a:graphicFrameLocks noGrp="1"/>
          </p:cNvGraphicFramePr>
          <p:nvPr>
            <p:extLst>
              <p:ext uri="{D42A27DB-BD31-4B8C-83A1-F6EECF244321}">
                <p14:modId xmlns:p14="http://schemas.microsoft.com/office/powerpoint/2010/main" val="3079217011"/>
              </p:ext>
            </p:extLst>
          </p:nvPr>
        </p:nvGraphicFramePr>
        <p:xfrm>
          <a:off x="299102" y="497249"/>
          <a:ext cx="11627009" cy="5948268"/>
        </p:xfrm>
        <a:graphic>
          <a:graphicData uri="http://schemas.openxmlformats.org/drawingml/2006/table">
            <a:tbl>
              <a:tblPr/>
              <a:tblGrid>
                <a:gridCol w="586390">
                  <a:extLst>
                    <a:ext uri="{9D8B030D-6E8A-4147-A177-3AD203B41FA5}">
                      <a16:colId xmlns="" xmlns:a16="http://schemas.microsoft.com/office/drawing/2014/main" val="2461352722"/>
                    </a:ext>
                  </a:extLst>
                </a:gridCol>
                <a:gridCol w="4101325">
                  <a:extLst>
                    <a:ext uri="{9D8B030D-6E8A-4147-A177-3AD203B41FA5}">
                      <a16:colId xmlns="" xmlns:a16="http://schemas.microsoft.com/office/drawing/2014/main" val="717367881"/>
                    </a:ext>
                  </a:extLst>
                </a:gridCol>
                <a:gridCol w="889410">
                  <a:extLst>
                    <a:ext uri="{9D8B030D-6E8A-4147-A177-3AD203B41FA5}">
                      <a16:colId xmlns="" xmlns:a16="http://schemas.microsoft.com/office/drawing/2014/main" val="1779418081"/>
                    </a:ext>
                  </a:extLst>
                </a:gridCol>
                <a:gridCol w="911954">
                  <a:extLst>
                    <a:ext uri="{9D8B030D-6E8A-4147-A177-3AD203B41FA5}">
                      <a16:colId xmlns="" xmlns:a16="http://schemas.microsoft.com/office/drawing/2014/main" val="3646689375"/>
                    </a:ext>
                  </a:extLst>
                </a:gridCol>
                <a:gridCol w="1122591">
                  <a:extLst>
                    <a:ext uri="{9D8B030D-6E8A-4147-A177-3AD203B41FA5}">
                      <a16:colId xmlns="" xmlns:a16="http://schemas.microsoft.com/office/drawing/2014/main" val="969216737"/>
                    </a:ext>
                  </a:extLst>
                </a:gridCol>
                <a:gridCol w="943255">
                  <a:extLst>
                    <a:ext uri="{9D8B030D-6E8A-4147-A177-3AD203B41FA5}">
                      <a16:colId xmlns="" xmlns:a16="http://schemas.microsoft.com/office/drawing/2014/main" val="4252104244"/>
                    </a:ext>
                  </a:extLst>
                </a:gridCol>
                <a:gridCol w="1055453">
                  <a:extLst>
                    <a:ext uri="{9D8B030D-6E8A-4147-A177-3AD203B41FA5}">
                      <a16:colId xmlns="" xmlns:a16="http://schemas.microsoft.com/office/drawing/2014/main" val="3834805213"/>
                    </a:ext>
                  </a:extLst>
                </a:gridCol>
                <a:gridCol w="1012799">
                  <a:extLst>
                    <a:ext uri="{9D8B030D-6E8A-4147-A177-3AD203B41FA5}">
                      <a16:colId xmlns="" xmlns:a16="http://schemas.microsoft.com/office/drawing/2014/main" val="530427905"/>
                    </a:ext>
                  </a:extLst>
                </a:gridCol>
                <a:gridCol w="1003832">
                  <a:extLst>
                    <a:ext uri="{9D8B030D-6E8A-4147-A177-3AD203B41FA5}">
                      <a16:colId xmlns="" xmlns:a16="http://schemas.microsoft.com/office/drawing/2014/main" val="1885531140"/>
                    </a:ext>
                  </a:extLst>
                </a:gridCol>
              </a:tblGrid>
              <a:tr h="420003">
                <a:tc rowSpan="2">
                  <a:txBody>
                    <a:bodyPr/>
                    <a:lstStyle/>
                    <a:p>
                      <a:pPr algn="ctr" fontAlgn="ctr"/>
                      <a:r>
                        <a:rPr lang="vi-VN" sz="1600" b="1" i="0" u="none" strike="noStrike" dirty="0">
                          <a:solidFill>
                            <a:srgbClr val="000000"/>
                          </a:solidFill>
                          <a:effectLst/>
                          <a:latin typeface="+mn-lt"/>
                        </a:rPr>
                        <a:t>STT</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rowSpan="2">
                  <a:txBody>
                    <a:bodyPr/>
                    <a:lstStyle/>
                    <a:p>
                      <a:pPr algn="ctr" fontAlgn="ctr"/>
                      <a:r>
                        <a:rPr lang="vi-VN" sz="1600" b="1" i="0" u="none" strike="noStrike">
                          <a:solidFill>
                            <a:srgbClr val="000000"/>
                          </a:solidFill>
                          <a:effectLst/>
                          <a:latin typeface="+mn-lt"/>
                        </a:rPr>
                        <a:t>Chỉ tiêu</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rowSpan="2">
                  <a:txBody>
                    <a:bodyPr/>
                    <a:lstStyle/>
                    <a:p>
                      <a:pPr algn="ctr" fontAlgn="ctr"/>
                      <a:r>
                        <a:rPr lang="vi-VN" sz="1600" b="1" i="0" u="none" strike="noStrike">
                          <a:solidFill>
                            <a:srgbClr val="000000"/>
                          </a:solidFill>
                          <a:effectLst/>
                          <a:latin typeface="+mn-lt"/>
                        </a:rPr>
                        <a:t>Đơn vị</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rowSpan="2">
                  <a:txBody>
                    <a:bodyPr/>
                    <a:lstStyle/>
                    <a:p>
                      <a:pPr algn="ctr" fontAlgn="ctr"/>
                      <a:r>
                        <a:rPr lang="vi-VN" sz="1600" b="1" i="0" u="none" strike="noStrike">
                          <a:solidFill>
                            <a:srgbClr val="000000"/>
                          </a:solidFill>
                          <a:effectLst/>
                          <a:latin typeface="+mn-lt"/>
                        </a:rPr>
                        <a:t>Thực hiện 9 tháng năm 2023</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rowSpan="2">
                  <a:txBody>
                    <a:bodyPr/>
                    <a:lstStyle/>
                    <a:p>
                      <a:pPr algn="ctr" fontAlgn="ctr"/>
                      <a:r>
                        <a:rPr lang="vi-VN" sz="1600" b="1" i="0" u="none" strike="noStrike">
                          <a:solidFill>
                            <a:srgbClr val="000000"/>
                          </a:solidFill>
                          <a:effectLst/>
                          <a:latin typeface="+mn-lt"/>
                        </a:rPr>
                        <a:t>Kế hoạch năm 2024 UBND tỉnh giao</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rowSpan="2">
                  <a:txBody>
                    <a:bodyPr/>
                    <a:lstStyle/>
                    <a:p>
                      <a:pPr algn="ctr" fontAlgn="ctr"/>
                      <a:r>
                        <a:rPr lang="vi-VN" sz="1600" b="1" i="0" u="none" strike="noStrike">
                          <a:solidFill>
                            <a:srgbClr val="000000"/>
                          </a:solidFill>
                          <a:effectLst/>
                          <a:latin typeface="+mn-lt"/>
                        </a:rPr>
                        <a:t>Lũy kế 9 tháng đầu năm</a:t>
                      </a:r>
                    </a:p>
                  </a:txBody>
                  <a:tcPr>
                    <a:lnL w="6350" cap="flat" cmpd="sng" algn="ctr">
                      <a:solidFill>
                        <a:srgbClr val="000000"/>
                      </a:solidFill>
                      <a:prstDash val="solid"/>
                      <a:round/>
                      <a:headEnd type="none" w="med" len="med"/>
                      <a:tailEnd type="none" w="med" len="med"/>
                    </a:lnL>
                    <a:lnB w="6350" cap="flat" cmpd="sng" algn="ctr">
                      <a:solidFill>
                        <a:srgbClr val="000000"/>
                      </a:solidFill>
                      <a:prstDash val="solid"/>
                      <a:round/>
                      <a:headEnd type="none" w="med" len="med"/>
                      <a:tailEnd type="none" w="med" len="med"/>
                    </a:lnB>
                    <a:solidFill>
                      <a:schemeClr val="accent4">
                        <a:lumMod val="40000"/>
                        <a:lumOff val="60000"/>
                      </a:schemeClr>
                    </a:solidFill>
                  </a:tcPr>
                </a:tc>
                <a:tc gridSpan="2">
                  <a:txBody>
                    <a:bodyPr/>
                    <a:lstStyle/>
                    <a:p>
                      <a:pPr algn="ctr" fontAlgn="ctr"/>
                      <a:r>
                        <a:rPr lang="vi-VN" sz="1600" b="1" i="0" u="none" strike="noStrike" dirty="0">
                          <a:solidFill>
                            <a:srgbClr val="000000"/>
                          </a:solidFill>
                          <a:effectLst/>
                          <a:latin typeface="+mn-lt"/>
                        </a:rPr>
                        <a:t>Lũy kế 9 tháng đầu năm 2024 so với</a:t>
                      </a:r>
                      <a:r>
                        <a:rPr lang="vi-VN" sz="1700" b="1" i="0" u="none" strike="noStrike" dirty="0">
                          <a:solidFill>
                            <a:srgbClr val="000000"/>
                          </a:solidFill>
                          <a:effectLst/>
                          <a:latin typeface="+mn-lt"/>
                        </a:rPr>
                        <a:t>:</a:t>
                      </a:r>
                    </a:p>
                  </a:txBody>
                  <a:tcPr marL="2135" marR="2135" marT="2135"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hMerge="1">
                  <a:txBody>
                    <a:bodyPr/>
                    <a:lstStyle/>
                    <a:p>
                      <a:endParaRPr lang="vi-VN"/>
                    </a:p>
                  </a:txBody>
                  <a:tcPr/>
                </a:tc>
                <a:tc rowSpan="2">
                  <a:txBody>
                    <a:bodyPr/>
                    <a:lstStyle/>
                    <a:p>
                      <a:pPr algn="ctr" fontAlgn="ctr"/>
                      <a:r>
                        <a:rPr lang="vi-VN" sz="1600" b="1" i="0" u="none" strike="noStrike">
                          <a:solidFill>
                            <a:srgbClr val="000000"/>
                          </a:solidFill>
                          <a:effectLst/>
                          <a:latin typeface="+mn-lt"/>
                        </a:rPr>
                        <a:t>Ghi chú</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 xmlns:a16="http://schemas.microsoft.com/office/drawing/2014/main" val="2775031855"/>
                  </a:ext>
                </a:extLst>
              </a:tr>
              <a:tr h="628959">
                <a:tc vMerge="1">
                  <a:txBody>
                    <a:bodyPr/>
                    <a:lstStyle/>
                    <a:p>
                      <a:endParaRPr lang="vi-VN"/>
                    </a:p>
                  </a:txBody>
                  <a:tcPr/>
                </a:tc>
                <a:tc vMerge="1">
                  <a:txBody>
                    <a:bodyPr/>
                    <a:lstStyle/>
                    <a:p>
                      <a:endParaRPr lang="vi-VN"/>
                    </a:p>
                  </a:txBody>
                  <a:tcPr/>
                </a:tc>
                <a:tc vMerge="1">
                  <a:txBody>
                    <a:bodyPr/>
                    <a:lstStyle/>
                    <a:p>
                      <a:endParaRPr lang="vi-VN"/>
                    </a:p>
                  </a:txBody>
                  <a:tcPr/>
                </a:tc>
                <a:tc vMerge="1">
                  <a:txBody>
                    <a:bodyPr/>
                    <a:lstStyle/>
                    <a:p>
                      <a:endParaRPr lang="vi-VN"/>
                    </a:p>
                  </a:txBody>
                  <a:tcPr/>
                </a:tc>
                <a:tc vMerge="1">
                  <a:txBody>
                    <a:bodyPr/>
                    <a:lstStyle/>
                    <a:p>
                      <a:endParaRPr lang="vi-VN"/>
                    </a:p>
                  </a:txBody>
                  <a:tcPr/>
                </a:tc>
                <a:tc vMerge="1">
                  <a:txBody>
                    <a:bodyPr/>
                    <a:lstStyle/>
                    <a:p>
                      <a:endParaRP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600" b="1" i="0" u="none" strike="noStrike">
                          <a:solidFill>
                            <a:srgbClr val="000000"/>
                          </a:solidFill>
                          <a:effectLst/>
                          <a:latin typeface="+mn-lt"/>
                        </a:rPr>
                        <a:t>Cùng kỳ</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vi-VN" sz="1600" b="1" i="0" u="none" strike="noStrike" dirty="0">
                          <a:solidFill>
                            <a:srgbClr val="000000"/>
                          </a:solidFill>
                          <a:effectLst/>
                          <a:latin typeface="+mn-lt"/>
                        </a:rPr>
                        <a:t>Kế hoạch năm 2024</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vMerge="1">
                  <a:txBody>
                    <a:bodyPr/>
                    <a:lstStyle/>
                    <a:p>
                      <a:endParaRPr lang="vi-VN"/>
                    </a:p>
                  </a:txBody>
                  <a:tcPr/>
                </a:tc>
                <a:extLst>
                  <a:ext uri="{0D108BD9-81ED-4DB2-BD59-A6C34878D82A}">
                    <a16:rowId xmlns="" xmlns:a16="http://schemas.microsoft.com/office/drawing/2014/main" val="932862679"/>
                  </a:ext>
                </a:extLst>
              </a:tr>
              <a:tr h="204758">
                <a:tc>
                  <a:txBody>
                    <a:bodyPr/>
                    <a:lstStyle/>
                    <a:p>
                      <a:pPr algn="ctr" fontAlgn="ctr"/>
                      <a:r>
                        <a:rPr lang="vi-VN" sz="1700" b="0" i="1" u="none" strike="noStrike">
                          <a:solidFill>
                            <a:srgbClr val="000000"/>
                          </a:solidFill>
                          <a:effectLst/>
                          <a:latin typeface="+mn-lt"/>
                        </a:rPr>
                        <a:t>1</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1" u="none" strike="noStrike">
                          <a:solidFill>
                            <a:srgbClr val="000000"/>
                          </a:solidFill>
                          <a:effectLst/>
                          <a:latin typeface="+mn-lt"/>
                        </a:rPr>
                        <a:t>2</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1" u="none" strike="noStrike">
                          <a:solidFill>
                            <a:srgbClr val="000000"/>
                          </a:solidFill>
                          <a:effectLst/>
                          <a:latin typeface="+mn-lt"/>
                        </a:rPr>
                        <a:t>3</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1" u="none" strike="noStrike">
                          <a:solidFill>
                            <a:srgbClr val="000000"/>
                          </a:solidFill>
                          <a:effectLst/>
                          <a:latin typeface="+mn-lt"/>
                        </a:rPr>
                        <a:t>4</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1" u="none" strike="noStrike">
                          <a:solidFill>
                            <a:srgbClr val="000000"/>
                          </a:solidFill>
                          <a:effectLst/>
                          <a:latin typeface="+mn-lt"/>
                        </a:rPr>
                        <a:t>5</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700" b="0" i="1" u="none" strike="noStrike">
                          <a:solidFill>
                            <a:srgbClr val="000000"/>
                          </a:solidFill>
                          <a:effectLst/>
                          <a:latin typeface="+mn-lt"/>
                        </a:rPr>
                        <a:t>6</a:t>
                      </a:r>
                      <a:endParaRPr lang="vi-VN" sz="1700" b="0" i="1" u="none" strike="noStrike">
                        <a:solidFill>
                          <a:srgbClr val="000000"/>
                        </a:solidFill>
                        <a:effectLst/>
                        <a:latin typeface="+mn-lt"/>
                      </a:endParaRP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700" b="0" i="1" u="none" strike="noStrike">
                          <a:solidFill>
                            <a:srgbClr val="000000"/>
                          </a:solidFill>
                          <a:effectLst/>
                          <a:latin typeface="+mn-lt"/>
                        </a:rPr>
                        <a:t>7</a:t>
                      </a:r>
                      <a:endParaRPr lang="vi-VN" sz="1700" b="0" i="1" u="none" strike="noStrike">
                        <a:solidFill>
                          <a:srgbClr val="000000"/>
                        </a:solidFill>
                        <a:effectLst/>
                        <a:latin typeface="+mn-lt"/>
                      </a:endParaRP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700" b="0" i="1" u="none" strike="noStrike">
                          <a:solidFill>
                            <a:srgbClr val="000000"/>
                          </a:solidFill>
                          <a:effectLst/>
                          <a:latin typeface="+mn-lt"/>
                        </a:rPr>
                        <a:t>8</a:t>
                      </a:r>
                      <a:endParaRPr lang="vi-VN" sz="1700" b="0" i="1" u="none" strike="noStrike">
                        <a:solidFill>
                          <a:srgbClr val="000000"/>
                        </a:solidFill>
                        <a:effectLst/>
                        <a:latin typeface="+mn-lt"/>
                      </a:endParaRP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700" b="0" i="1" u="none" strike="noStrike">
                          <a:solidFill>
                            <a:srgbClr val="000000"/>
                          </a:solidFill>
                          <a:effectLst/>
                          <a:latin typeface="+mn-lt"/>
                        </a:rPr>
                        <a:t>9</a:t>
                      </a:r>
                      <a:endParaRPr lang="vi-VN" sz="1700" b="0" i="1" u="none" strike="noStrike">
                        <a:solidFill>
                          <a:srgbClr val="000000"/>
                        </a:solidFill>
                        <a:effectLst/>
                        <a:latin typeface="+mn-lt"/>
                      </a:endParaRP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531372059"/>
                  </a:ext>
                </a:extLst>
              </a:tr>
              <a:tr h="420003">
                <a:tc>
                  <a:txBody>
                    <a:bodyPr/>
                    <a:lstStyle/>
                    <a:p>
                      <a:pPr algn="ctr" fontAlgn="ctr"/>
                      <a:r>
                        <a:rPr lang="vi-VN" sz="1700" b="0" i="0" u="none" strike="noStrike" dirty="0">
                          <a:solidFill>
                            <a:srgbClr val="000000"/>
                          </a:solidFill>
                          <a:effectLst/>
                          <a:latin typeface="+mn-lt"/>
                        </a:rPr>
                        <a:t>3</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700" b="0" i="0" u="none" strike="noStrike">
                          <a:solidFill>
                            <a:srgbClr val="000000"/>
                          </a:solidFill>
                          <a:effectLst/>
                          <a:latin typeface="+mn-lt"/>
                        </a:rPr>
                        <a:t>Số xã đạt chuẩn nông thôn mới nâng cao</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Xã</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 </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12</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 </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 </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 </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700" b="0" i="0" u="none" strike="noStrike" dirty="0">
                          <a:solidFill>
                            <a:srgbClr val="000000"/>
                          </a:solidFill>
                          <a:effectLst/>
                          <a:latin typeface="+mn-lt"/>
                        </a:rPr>
                        <a:t>Đánh giá cả năm</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283496038"/>
                  </a:ext>
                </a:extLst>
              </a:tr>
              <a:tr h="420003">
                <a:tc>
                  <a:txBody>
                    <a:bodyPr/>
                    <a:lstStyle/>
                    <a:p>
                      <a:pPr algn="ctr" fontAlgn="ctr"/>
                      <a:r>
                        <a:rPr lang="vi-VN" sz="1700" b="0" i="0" u="none" strike="noStrike">
                          <a:solidFill>
                            <a:srgbClr val="000000"/>
                          </a:solidFill>
                          <a:effectLst/>
                          <a:latin typeface="+mn-lt"/>
                        </a:rPr>
                        <a:t>4</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700" b="0" i="0" u="none" strike="noStrike">
                          <a:solidFill>
                            <a:srgbClr val="000000"/>
                          </a:solidFill>
                          <a:effectLst/>
                          <a:latin typeface="+mn-lt"/>
                        </a:rPr>
                        <a:t>Số xã đạt chuẩn nông thôn mới kiểu mẫu</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Xã</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 </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3</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 </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dirty="0">
                          <a:solidFill>
                            <a:srgbClr val="000000"/>
                          </a:solidFill>
                          <a:effectLst/>
                          <a:latin typeface="+mn-lt"/>
                        </a:rPr>
                        <a:t> </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 </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700" b="0" i="0" u="none" strike="noStrike">
                          <a:solidFill>
                            <a:srgbClr val="000000"/>
                          </a:solidFill>
                          <a:effectLst/>
                          <a:latin typeface="+mn-lt"/>
                        </a:rPr>
                        <a:t>Đánh giá cả năm</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558458236"/>
                  </a:ext>
                </a:extLst>
              </a:tr>
              <a:tr h="420003">
                <a:tc>
                  <a:txBody>
                    <a:bodyPr/>
                    <a:lstStyle/>
                    <a:p>
                      <a:pPr algn="ctr" fontAlgn="ctr"/>
                      <a:r>
                        <a:rPr lang="vi-VN" sz="1700" b="0" i="0" u="none" strike="noStrike">
                          <a:solidFill>
                            <a:srgbClr val="000000"/>
                          </a:solidFill>
                          <a:effectLst/>
                          <a:latin typeface="+mn-lt"/>
                        </a:rPr>
                        <a:t>5</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700" b="0" i="0" u="none" strike="noStrike">
                          <a:solidFill>
                            <a:srgbClr val="000000"/>
                          </a:solidFill>
                          <a:effectLst/>
                          <a:latin typeface="+mn-lt"/>
                        </a:rPr>
                        <a:t>Tổng lượng khách du lịch</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dirty="0">
                          <a:solidFill>
                            <a:srgbClr val="000000"/>
                          </a:solidFill>
                          <a:effectLst/>
                          <a:latin typeface="+mn-lt"/>
                        </a:rPr>
                        <a:t>Lượt khách</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4.319.240</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5.500.000</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8.097.160</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187,5%</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147,2%</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700" b="0" i="0" u="none" strike="noStrike">
                          <a:solidFill>
                            <a:srgbClr val="000000"/>
                          </a:solidFill>
                          <a:effectLst/>
                          <a:latin typeface="+mn-lt"/>
                        </a:rPr>
                        <a:t> </a:t>
                      </a:r>
                    </a:p>
                  </a:txBody>
                  <a:tcPr marL="2135" marR="2135" marT="2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823021285"/>
                  </a:ext>
                </a:extLst>
              </a:tr>
              <a:tr h="211047">
                <a:tc>
                  <a:txBody>
                    <a:bodyPr/>
                    <a:lstStyle/>
                    <a:p>
                      <a:pPr algn="ctr" fontAlgn="ctr"/>
                      <a:r>
                        <a:rPr lang="vi-VN" sz="1700" b="0" i="0" u="none" strike="noStrike">
                          <a:solidFill>
                            <a:srgbClr val="000000"/>
                          </a:solidFill>
                          <a:effectLst/>
                          <a:latin typeface="+mn-lt"/>
                        </a:rPr>
                        <a:t>6</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700" b="0" i="0" u="none" strike="noStrike">
                          <a:solidFill>
                            <a:srgbClr val="000000"/>
                          </a:solidFill>
                          <a:effectLst/>
                          <a:latin typeface="+mn-lt"/>
                        </a:rPr>
                        <a:t>Doanh thu du lịch thuần túy</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Tỷ đồng</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14.528</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18.500</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22.795</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156,9%</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123,2%</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700" b="0" i="0" u="none" strike="noStrike">
                          <a:solidFill>
                            <a:srgbClr val="000000"/>
                          </a:solidFill>
                          <a:effectLst/>
                          <a:latin typeface="+mn-lt"/>
                        </a:rPr>
                        <a:t> </a:t>
                      </a:r>
                    </a:p>
                  </a:txBody>
                  <a:tcPr marL="2135" marR="2135" marT="2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697330160"/>
                  </a:ext>
                </a:extLst>
              </a:tr>
              <a:tr h="211047">
                <a:tc>
                  <a:txBody>
                    <a:bodyPr/>
                    <a:lstStyle/>
                    <a:p>
                      <a:pPr algn="ctr" fontAlgn="ctr"/>
                      <a:r>
                        <a:rPr lang="vi-VN" sz="1700" b="0" i="0" u="none" strike="noStrike">
                          <a:solidFill>
                            <a:srgbClr val="000000"/>
                          </a:solidFill>
                          <a:effectLst/>
                          <a:latin typeface="+mn-lt"/>
                        </a:rPr>
                        <a:t>7</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700" b="0" i="0" u="none" strike="noStrike" dirty="0">
                          <a:solidFill>
                            <a:srgbClr val="000000"/>
                          </a:solidFill>
                          <a:effectLst/>
                          <a:latin typeface="+mn-lt"/>
                        </a:rPr>
                        <a:t>Thu hút dự án mới</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Dự án</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68</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100</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41</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60,3%</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41,0%</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700" b="0" i="0" u="none" strike="noStrike">
                          <a:solidFill>
                            <a:srgbClr val="000000"/>
                          </a:solidFill>
                          <a:effectLst/>
                          <a:latin typeface="+mn-lt"/>
                        </a:rPr>
                        <a:t> </a:t>
                      </a:r>
                    </a:p>
                  </a:txBody>
                  <a:tcPr marL="2135" marR="2135" marT="2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414486089"/>
                  </a:ext>
                </a:extLst>
              </a:tr>
              <a:tr h="420003">
                <a:tc>
                  <a:txBody>
                    <a:bodyPr/>
                    <a:lstStyle/>
                    <a:p>
                      <a:pPr algn="ctr" fontAlgn="ctr"/>
                      <a:r>
                        <a:rPr lang="vi-VN" sz="1700" b="0" i="0" u="none" strike="noStrike">
                          <a:solidFill>
                            <a:srgbClr val="000000"/>
                          </a:solidFill>
                          <a:effectLst/>
                          <a:latin typeface="+mn-lt"/>
                        </a:rPr>
                        <a:t>8</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700" b="0" i="0" u="none" strike="noStrike">
                          <a:solidFill>
                            <a:srgbClr val="000000"/>
                          </a:solidFill>
                          <a:effectLst/>
                          <a:latin typeface="+mn-lt"/>
                        </a:rPr>
                        <a:t>Số doanh nghiệp thành lập mới</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Doanh nghiệp</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855</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1.000</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874</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102,2%</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87,4%</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700" b="0" i="0" u="none" strike="noStrike">
                          <a:solidFill>
                            <a:srgbClr val="000000"/>
                          </a:solidFill>
                          <a:effectLst/>
                          <a:latin typeface="+mn-lt"/>
                        </a:rPr>
                        <a:t> </a:t>
                      </a:r>
                    </a:p>
                  </a:txBody>
                  <a:tcPr marL="2135" marR="2135" marT="2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467020943"/>
                  </a:ext>
                </a:extLst>
              </a:tr>
              <a:tr h="420003">
                <a:tc>
                  <a:txBody>
                    <a:bodyPr/>
                    <a:lstStyle/>
                    <a:p>
                      <a:pPr algn="ctr" fontAlgn="ctr"/>
                      <a:r>
                        <a:rPr lang="vi-VN" sz="1700" b="0" i="0" u="none" strike="noStrike">
                          <a:solidFill>
                            <a:srgbClr val="000000"/>
                          </a:solidFill>
                          <a:effectLst/>
                          <a:latin typeface="+mn-lt"/>
                        </a:rPr>
                        <a:t>9</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700" b="0" i="0" u="none" strike="noStrike">
                          <a:solidFill>
                            <a:srgbClr val="000000"/>
                          </a:solidFill>
                          <a:effectLst/>
                          <a:latin typeface="+mn-lt"/>
                        </a:rPr>
                        <a:t>Số vốn đăng ký của doanh nghiệp thành lập mới</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Tỷ đồng</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7.537</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10.000</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7.713</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102,3%</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77,1%</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700" b="0" i="0" u="none" strike="noStrike">
                          <a:solidFill>
                            <a:srgbClr val="000000"/>
                          </a:solidFill>
                          <a:effectLst/>
                          <a:latin typeface="+mn-lt"/>
                        </a:rPr>
                        <a:t> </a:t>
                      </a:r>
                    </a:p>
                  </a:txBody>
                  <a:tcPr marL="2135" marR="2135" marT="2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638940043"/>
                  </a:ext>
                </a:extLst>
              </a:tr>
              <a:tr h="211047">
                <a:tc>
                  <a:txBody>
                    <a:bodyPr/>
                    <a:lstStyle/>
                    <a:p>
                      <a:pPr algn="ctr" fontAlgn="ctr"/>
                      <a:r>
                        <a:rPr lang="vi-VN" sz="1700" b="0" i="0" u="none" strike="noStrike">
                          <a:solidFill>
                            <a:srgbClr val="000000"/>
                          </a:solidFill>
                          <a:effectLst/>
                          <a:latin typeface="+mn-lt"/>
                        </a:rPr>
                        <a:t>10</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700" b="0" i="0" u="none" strike="noStrike">
                          <a:solidFill>
                            <a:srgbClr val="000000"/>
                          </a:solidFill>
                          <a:effectLst/>
                          <a:latin typeface="+mn-lt"/>
                        </a:rPr>
                        <a:t>Phòng chống lấn chiếm đất đai</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 </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 </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 </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 </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 </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 </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700" b="0" i="0" u="none" strike="noStrike">
                          <a:solidFill>
                            <a:srgbClr val="000000"/>
                          </a:solidFill>
                          <a:effectLst/>
                          <a:latin typeface="+mn-lt"/>
                        </a:rPr>
                        <a:t> </a:t>
                      </a:r>
                    </a:p>
                  </a:txBody>
                  <a:tcPr marL="2135" marR="2135" marT="2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334060909"/>
                  </a:ext>
                </a:extLst>
              </a:tr>
              <a:tr h="299088">
                <a:tc>
                  <a:txBody>
                    <a:bodyPr/>
                    <a:lstStyle/>
                    <a:p>
                      <a:pPr algn="ctr" fontAlgn="ctr"/>
                      <a:r>
                        <a:rPr lang="vi-VN" sz="1700" b="0" i="0" u="none" strike="noStrike">
                          <a:solidFill>
                            <a:srgbClr val="000000"/>
                          </a:solidFill>
                          <a:effectLst/>
                          <a:latin typeface="+mn-lt"/>
                        </a:rPr>
                        <a:t>-</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700" b="0" i="0" u="none" strike="noStrike">
                          <a:solidFill>
                            <a:srgbClr val="000000"/>
                          </a:solidFill>
                          <a:effectLst/>
                          <a:latin typeface="+mn-lt"/>
                        </a:rPr>
                        <a:t>Số vụ vi phạm được giải quyết trong năm</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Số vụ</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 </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9.500</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8.348</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 </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87,9%</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700" b="0" i="0" u="none" strike="noStrike">
                          <a:solidFill>
                            <a:srgbClr val="000000"/>
                          </a:solidFill>
                          <a:effectLst/>
                          <a:latin typeface="+mn-lt"/>
                        </a:rPr>
                        <a:t> </a:t>
                      </a:r>
                    </a:p>
                  </a:txBody>
                  <a:tcPr marL="2135" marR="2135" marT="2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854155654"/>
                  </a:ext>
                </a:extLst>
              </a:tr>
              <a:tr h="211047">
                <a:tc>
                  <a:txBody>
                    <a:bodyPr/>
                    <a:lstStyle/>
                    <a:p>
                      <a:pPr algn="ctr" fontAlgn="ctr"/>
                      <a:r>
                        <a:rPr lang="vi-VN" sz="1700" b="0" i="0" u="none" strike="noStrike">
                          <a:solidFill>
                            <a:srgbClr val="000000"/>
                          </a:solidFill>
                          <a:effectLst/>
                          <a:latin typeface="+mn-lt"/>
                        </a:rPr>
                        <a:t>11</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700" b="0" i="0" u="none" strike="noStrike">
                          <a:solidFill>
                            <a:srgbClr val="000000"/>
                          </a:solidFill>
                          <a:effectLst/>
                          <a:latin typeface="+mn-lt"/>
                        </a:rPr>
                        <a:t>Giải phóng mặt bằng</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 </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 </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 </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 </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 </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 </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700" b="0" i="0" u="none" strike="noStrike">
                          <a:solidFill>
                            <a:srgbClr val="000000"/>
                          </a:solidFill>
                          <a:effectLst/>
                          <a:latin typeface="+mn-lt"/>
                        </a:rPr>
                        <a:t> </a:t>
                      </a:r>
                    </a:p>
                  </a:txBody>
                  <a:tcPr marL="2135" marR="2135" marT="2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747263257"/>
                  </a:ext>
                </a:extLst>
              </a:tr>
              <a:tr h="447887">
                <a:tc>
                  <a:txBody>
                    <a:bodyPr/>
                    <a:lstStyle/>
                    <a:p>
                      <a:pPr algn="ctr" fontAlgn="ctr"/>
                      <a:r>
                        <a:rPr lang="vi-VN" sz="1700" b="0" i="0" u="none" strike="noStrike">
                          <a:solidFill>
                            <a:srgbClr val="000000"/>
                          </a:solidFill>
                          <a:effectLst/>
                          <a:latin typeface="+mn-lt"/>
                        </a:rPr>
                        <a:t>-</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700" b="0" i="0" u="none" strike="noStrike">
                          <a:solidFill>
                            <a:srgbClr val="000000"/>
                          </a:solidFill>
                          <a:effectLst/>
                          <a:latin typeface="+mn-lt"/>
                        </a:rPr>
                        <a:t>Số lượng công trình, dự án hoàn thành GPMB so với tổng số dự án trên địa bàn</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 </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 50</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36,27</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 </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mn-lt"/>
                        </a:rPr>
                        <a:t>72,5%</a:t>
                      </a:r>
                    </a:p>
                  </a:txBody>
                  <a:tcPr marL="2135" marR="2135" marT="2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700" b="0" i="0" u="none" strike="noStrike" dirty="0">
                          <a:solidFill>
                            <a:srgbClr val="000000"/>
                          </a:solidFill>
                          <a:effectLst/>
                          <a:latin typeface="+mn-lt"/>
                        </a:rPr>
                        <a:t> </a:t>
                      </a:r>
                    </a:p>
                  </a:txBody>
                  <a:tcPr marL="2135" marR="2135" marT="2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035261404"/>
                  </a:ext>
                </a:extLst>
              </a:tr>
            </a:tbl>
          </a:graphicData>
        </a:graphic>
      </p:graphicFrame>
    </p:spTree>
    <p:extLst>
      <p:ext uri="{BB962C8B-B14F-4D97-AF65-F5344CB8AC3E}">
        <p14:creationId xmlns:p14="http://schemas.microsoft.com/office/powerpoint/2010/main" val="17618809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 xmlns:a16="http://schemas.microsoft.com/office/drawing/2014/main" id="{3C28C46B-D524-DA33-E029-5802ABC9CE66}"/>
              </a:ext>
            </a:extLst>
          </p:cNvPr>
          <p:cNvGraphicFramePr>
            <a:graphicFrameLocks noGrp="1"/>
          </p:cNvGraphicFramePr>
          <p:nvPr>
            <p:ph idx="1"/>
          </p:nvPr>
        </p:nvGraphicFramePr>
        <p:xfrm>
          <a:off x="353487" y="394923"/>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TextBox 1">
            <a:extLst>
              <a:ext uri="{FF2B5EF4-FFF2-40B4-BE49-F238E27FC236}">
                <a16:creationId xmlns="" xmlns:a16="http://schemas.microsoft.com/office/drawing/2014/main" id="{A7AC515C-C3EC-B8A0-D33F-FD85E6854517}"/>
              </a:ext>
            </a:extLst>
          </p:cNvPr>
          <p:cNvSpPr txBox="1">
            <a:spLocks noChangeArrowheads="1"/>
          </p:cNvSpPr>
          <p:nvPr/>
        </p:nvSpPr>
        <p:spPr bwMode="auto">
          <a:xfrm>
            <a:off x="488732" y="1734347"/>
            <a:ext cx="11324966" cy="4852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457200" indent="-457200" algn="just">
              <a:spcBef>
                <a:spcPts val="400"/>
              </a:spcBef>
              <a:spcAft>
                <a:spcPts val="400"/>
              </a:spcAft>
              <a:buFont typeface="Wingdings" panose="05000000000000000000" pitchFamily="2" charset="2"/>
              <a:buChar char="v"/>
            </a:pPr>
            <a:r>
              <a:rPr lang="en-US" sz="2600">
                <a:solidFill>
                  <a:schemeClr val="dk1"/>
                </a:solidFill>
                <a:latin typeface="Arial" panose="020B0604020202020204" pitchFamily="34" charset="0"/>
                <a:cs typeface="Arial" panose="020B0604020202020204" pitchFamily="34" charset="0"/>
              </a:rPr>
              <a:t>Ngành Giáo dục chỉ đạo việc ôn tập và tham gia kỳ thi tốt nghiệp THPT năm 2024 theo kế hoạch. Tiếp tục phối hợp các trường đại học tổ chức tư vấn về công tác tuyển sinh đại học, cao đẳng năm 2024</a:t>
            </a:r>
          </a:p>
          <a:p>
            <a:pPr marL="457200" indent="-457200" algn="just">
              <a:spcBef>
                <a:spcPts val="400"/>
              </a:spcBef>
              <a:spcAft>
                <a:spcPts val="400"/>
              </a:spcAft>
              <a:buFont typeface="Wingdings" panose="05000000000000000000" pitchFamily="2" charset="2"/>
              <a:buChar char="v"/>
            </a:pPr>
            <a:r>
              <a:rPr lang="en-US" sz="2600">
                <a:latin typeface="Arial" panose="020B0604020202020204" pitchFamily="34" charset="0"/>
              </a:rPr>
              <a:t>Ngành</a:t>
            </a:r>
            <a:r>
              <a:rPr lang="vi-VN" sz="2600">
                <a:latin typeface="Arial" panose="020B0604020202020204" pitchFamily="34" charset="0"/>
              </a:rPr>
              <a:t> Lao động – TB&amp;XH xây dựng Kế hoạch giảm tỷ lệ hộ nghèo, hộ cận nghèo năm 2025</a:t>
            </a:r>
            <a:endParaRPr lang="en-US" sz="2600">
              <a:latin typeface="Arial" panose="020B0604020202020204" pitchFamily="34" charset="0"/>
            </a:endParaRPr>
          </a:p>
          <a:p>
            <a:pPr marL="457200" indent="-457200" algn="just">
              <a:spcBef>
                <a:spcPts val="400"/>
              </a:spcBef>
              <a:spcAft>
                <a:spcPts val="400"/>
              </a:spcAft>
              <a:buFont typeface="Wingdings" panose="05000000000000000000" pitchFamily="2" charset="2"/>
              <a:buChar char="v"/>
            </a:pPr>
            <a:r>
              <a:rPr lang="vi-VN" sz="2600" b="0" kern="1200">
                <a:solidFill>
                  <a:schemeClr val="dk1"/>
                </a:solidFill>
                <a:effectLst/>
                <a:latin typeface="Arial" panose="020B0604020202020204" pitchFamily="34" charset="0"/>
                <a:ea typeface="+mn-ea"/>
                <a:cs typeface="Arial" panose="020B0604020202020204" pitchFamily="34" charset="0"/>
              </a:rPr>
              <a:t>Ngành y tế </a:t>
            </a:r>
            <a:r>
              <a:rPr lang="vi-VN" sz="2600">
                <a:solidFill>
                  <a:schemeClr val="dk1"/>
                </a:solidFill>
                <a:latin typeface="Arial" panose="020B0604020202020204" pitchFamily="34" charset="0"/>
                <a:cs typeface="Arial" panose="020B0604020202020204" pitchFamily="34" charset="0"/>
              </a:rPr>
              <a:t>t</a:t>
            </a:r>
            <a:r>
              <a:rPr lang="vi-VN" sz="2600" b="0" kern="1200">
                <a:solidFill>
                  <a:schemeClr val="dk1"/>
                </a:solidFill>
                <a:effectLst/>
                <a:latin typeface="Arial" panose="020B0604020202020204" pitchFamily="34" charset="0"/>
                <a:ea typeface="+mn-ea"/>
                <a:cs typeface="Arial" panose="020B0604020202020204" pitchFamily="34" charset="0"/>
              </a:rPr>
              <a:t>iếp tục thực hiện nhiệm vụ phòng, chống dịch bệnh trên địa bàn tỉnh </a:t>
            </a:r>
          </a:p>
          <a:p>
            <a:pPr marL="457200" indent="-457200" algn="just">
              <a:spcBef>
                <a:spcPts val="400"/>
              </a:spcBef>
              <a:spcAft>
                <a:spcPts val="400"/>
              </a:spcAft>
              <a:buFont typeface="Wingdings" panose="05000000000000000000" pitchFamily="2" charset="2"/>
              <a:buChar char="v"/>
            </a:pPr>
            <a:r>
              <a:rPr lang="it-IT" sz="2600" b="0" kern="1200">
                <a:solidFill>
                  <a:schemeClr val="dk1"/>
                </a:solidFill>
                <a:effectLst/>
                <a:latin typeface="Arial" panose="020B0604020202020204" pitchFamily="34" charset="0"/>
                <a:ea typeface="+mn-ea"/>
                <a:cs typeface="Arial" panose="020B0604020202020204" pitchFamily="34" charset="0"/>
              </a:rPr>
              <a:t>Thực hiện tốt công tác bảo trợ xã hội, chính sách đối với người có công, công tác bảo vệ chăm sóc trẻ em...</a:t>
            </a: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600">
                <a:solidFill>
                  <a:schemeClr val="dk1"/>
                </a:solidFill>
                <a:latin typeface="Arial" panose="020B0604020202020204" pitchFamily="34" charset="0"/>
                <a:cs typeface="Arial" panose="020B0604020202020204" pitchFamily="34" charset="0"/>
              </a:rPr>
              <a:t> Tập trung triển khai các nhiệm vụ về chuyển đổi số năm 2024 trên địa bàn tỉnh. </a:t>
            </a:r>
            <a:endParaRPr lang="en-US" sz="2600">
              <a:solidFill>
                <a:schemeClr val="dk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3528646"/>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 xmlns:a16="http://schemas.microsoft.com/office/drawing/2014/main" id="{3C28C46B-D524-DA33-E029-5802ABC9CE66}"/>
              </a:ext>
            </a:extLst>
          </p:cNvPr>
          <p:cNvGraphicFramePr>
            <a:graphicFrameLocks noGrp="1"/>
          </p:cNvGraphicFramePr>
          <p:nvPr>
            <p:ph idx="1"/>
          </p:nvPr>
        </p:nvGraphicFramePr>
        <p:xfrm>
          <a:off x="353487" y="394923"/>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TextBox 1">
            <a:extLst>
              <a:ext uri="{FF2B5EF4-FFF2-40B4-BE49-F238E27FC236}">
                <a16:creationId xmlns="" xmlns:a16="http://schemas.microsoft.com/office/drawing/2014/main" id="{A7AC515C-C3EC-B8A0-D33F-FD85E6854517}"/>
              </a:ext>
            </a:extLst>
          </p:cNvPr>
          <p:cNvSpPr txBox="1">
            <a:spLocks noChangeArrowheads="1"/>
          </p:cNvSpPr>
          <p:nvPr/>
        </p:nvSpPr>
        <p:spPr bwMode="auto">
          <a:xfrm>
            <a:off x="424266" y="1977628"/>
            <a:ext cx="11188095" cy="403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800" b="0" kern="1200">
                <a:solidFill>
                  <a:schemeClr val="dk1"/>
                </a:solidFill>
                <a:effectLst/>
                <a:latin typeface="Arial" panose="020B0604020202020204" pitchFamily="34" charset="0"/>
                <a:ea typeface="+mn-ea"/>
                <a:cs typeface="Arial" panose="020B0604020202020204" pitchFamily="34" charset="0"/>
              </a:rPr>
              <a:t> Tiếp tục đẩy mạnh cải cách hành chính, rà soát, cắt giảm thủ tục hành chính thực chất, hiệu quả, bảo đảm thông thoáng thuận lợi, không gây phiền hà cho người dân, doanh nghiệp </a:t>
            </a: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800" b="0" kern="1200">
                <a:solidFill>
                  <a:schemeClr val="dk1"/>
                </a:solidFill>
                <a:effectLst/>
                <a:latin typeface="Arial" panose="020B0604020202020204" pitchFamily="34" charset="0"/>
                <a:ea typeface="+mn-ea"/>
                <a:cs typeface="Arial" panose="020B0604020202020204" pitchFamily="34" charset="0"/>
              </a:rPr>
              <a:t> </a:t>
            </a:r>
            <a:r>
              <a:rPr lang="it-IT" sz="2800" b="0" kern="1200">
                <a:solidFill>
                  <a:schemeClr val="dk1"/>
                </a:solidFill>
                <a:effectLst/>
                <a:latin typeface="Arial" panose="020B0604020202020204" pitchFamily="34" charset="0"/>
                <a:ea typeface="+mn-ea"/>
                <a:cs typeface="Arial" panose="020B0604020202020204" pitchFamily="34" charset="0"/>
              </a:rPr>
              <a:t>Thực hiện kịp thời, hiệu quả các nhiệm vụ theo Đề án 06 của Chính phủ</a:t>
            </a:r>
            <a:endParaRPr lang="en-US" sz="2800" b="0" kern="1200">
              <a:solidFill>
                <a:schemeClr val="dk1"/>
              </a:solidFill>
              <a:effectLst/>
              <a:latin typeface="Arial" panose="020B0604020202020204" pitchFamily="34" charset="0"/>
              <a:ea typeface="+mn-ea"/>
              <a:cs typeface="Arial" panose="020B0604020202020204" pitchFamily="34" charset="0"/>
            </a:endParaRP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800" b="0" kern="1200">
                <a:solidFill>
                  <a:schemeClr val="dk1"/>
                </a:solidFill>
                <a:effectLst/>
                <a:latin typeface="Arial" panose="020B0604020202020204" pitchFamily="34" charset="0"/>
                <a:ea typeface="+mn-ea"/>
                <a:cs typeface="Arial" panose="020B0604020202020204" pitchFamily="34" charset="0"/>
              </a:rPr>
              <a:t> </a:t>
            </a:r>
            <a:r>
              <a:rPr lang="it-IT" sz="2800" b="0" kern="1200">
                <a:solidFill>
                  <a:schemeClr val="dk1"/>
                </a:solidFill>
                <a:effectLst/>
                <a:latin typeface="Arial" panose="020B0604020202020204" pitchFamily="34" charset="0"/>
                <a:ea typeface="+mn-ea"/>
                <a:cs typeface="Arial" panose="020B0604020202020204" pitchFamily="34" charset="0"/>
              </a:rPr>
              <a:t>Tăng cường công tác quốc phòng - an ninh, bảo đảm trật tự an toàn xã hội</a:t>
            </a:r>
            <a:r>
              <a:rPr lang="vi-VN" sz="2800" b="0" kern="1200">
                <a:solidFill>
                  <a:schemeClr val="dk1"/>
                </a:solidFill>
                <a:effectLst/>
                <a:latin typeface="Arial" panose="020B0604020202020204" pitchFamily="34" charset="0"/>
                <a:ea typeface="+mn-ea"/>
                <a:cs typeface="Arial" panose="020B0604020202020204" pitchFamily="34" charset="0"/>
              </a:rPr>
              <a:t>, đặc biệt là giảm thiểu tai nạn giao thông</a:t>
            </a:r>
          </a:p>
          <a:p>
            <a:pPr algn="just">
              <a:spcBef>
                <a:spcPts val="400"/>
              </a:spcBef>
              <a:spcAft>
                <a:spcPts val="400"/>
              </a:spcAft>
            </a:pPr>
            <a:endParaRPr lang="en-US" altLang="en-US" sz="2667" b="1" i="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2287671"/>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081F7088-9928-7396-D267-659762DCD728}"/>
              </a:ext>
            </a:extLst>
          </p:cNvPr>
          <p:cNvSpPr/>
          <p:nvPr/>
        </p:nvSpPr>
        <p:spPr>
          <a:xfrm>
            <a:off x="970522" y="4608087"/>
            <a:ext cx="10250955" cy="1323439"/>
          </a:xfrm>
          <a:prstGeom prst="rect">
            <a:avLst/>
          </a:prstGeom>
        </p:spPr>
        <p:txBody>
          <a:bodyPr wrap="square">
            <a:spAutoFit/>
          </a:bodyPr>
          <a:lstStyle/>
          <a:p>
            <a:pPr algn="ctr"/>
            <a:r>
              <a:rPr lang="en-US" sz="8000" b="1" i="1" spc="-10">
                <a:latin typeface="Arial" panose="020B0604020202020204" pitchFamily="34" charset="0"/>
                <a:ea typeface="Times New Roman" panose="02020603050405020304" pitchFamily="18" charset="0"/>
                <a:cs typeface="Arial" panose="020B0604020202020204" pitchFamily="34" charset="0"/>
              </a:rPr>
              <a:t>Trân trọng cảm ơn</a:t>
            </a:r>
            <a:r>
              <a:rPr lang="en-US" sz="8000" b="1" i="1" spc="-10">
                <a:effectLst/>
                <a:latin typeface="Arial" panose="020B0604020202020204" pitchFamily="34" charset="0"/>
                <a:ea typeface="Times New Roman" panose="02020603050405020304" pitchFamily="18" charset="0"/>
                <a:cs typeface="Arial" panose="020B0604020202020204" pitchFamily="34" charset="0"/>
              </a:rPr>
              <a:t>!!!</a:t>
            </a:r>
            <a:endParaRPr lang="en-US" sz="11500" b="1" i="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1819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xmlns="" id="{0738877F-56EF-4DEF-B5AA-1664DC8186CF}"/>
              </a:ext>
            </a:extLst>
          </p:cNvPr>
          <p:cNvGraphicFramePr>
            <a:graphicFrameLocks/>
          </p:cNvGraphicFramePr>
          <p:nvPr>
            <p:extLst>
              <p:ext uri="{D42A27DB-BD31-4B8C-83A1-F6EECF244321}">
                <p14:modId xmlns:p14="http://schemas.microsoft.com/office/powerpoint/2010/main" val="2363339454"/>
              </p:ext>
            </p:extLst>
          </p:nvPr>
        </p:nvGraphicFramePr>
        <p:xfrm>
          <a:off x="6258186" y="525294"/>
          <a:ext cx="5649263" cy="578857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xmlns="" id="{5DE338C7-6E53-0F86-ED53-67FC923D06A8}"/>
              </a:ext>
            </a:extLst>
          </p:cNvPr>
          <p:cNvSpPr txBox="1"/>
          <p:nvPr/>
        </p:nvSpPr>
        <p:spPr>
          <a:xfrm>
            <a:off x="888769" y="411480"/>
            <a:ext cx="6887903" cy="461665"/>
          </a:xfrm>
          <a:prstGeom prst="rect">
            <a:avLst/>
          </a:prstGeom>
          <a:noFill/>
        </p:spPr>
        <p:txBody>
          <a:bodyPr wrap="square">
            <a:spAutoFit/>
          </a:bodyPr>
          <a:lstStyle/>
          <a:p>
            <a:pPr>
              <a:lnSpc>
                <a:spcPct val="100000"/>
              </a:lnSpc>
            </a:pPr>
            <a:r>
              <a:rPr lang="vi-VN" sz="2400" b="1">
                <a:latin typeface="Arial" panose="020B0604020202020204" pitchFamily="34" charset="0"/>
                <a:cs typeface="Arial" panose="020B0604020202020204" pitchFamily="34" charset="0"/>
              </a:rPr>
              <a:t>2. Thực hiện chỉ tiêu GRDP của tỉnh</a:t>
            </a:r>
          </a:p>
        </p:txBody>
      </p:sp>
      <p:sp>
        <p:nvSpPr>
          <p:cNvPr id="4" name="TextBox 3">
            <a:extLst>
              <a:ext uri="{FF2B5EF4-FFF2-40B4-BE49-F238E27FC236}">
                <a16:creationId xmlns:a16="http://schemas.microsoft.com/office/drawing/2014/main" xmlns="" id="{82A58F1E-E2AD-B19A-A7E7-6ED94727028A}"/>
              </a:ext>
            </a:extLst>
          </p:cNvPr>
          <p:cNvSpPr txBox="1"/>
          <p:nvPr/>
        </p:nvSpPr>
        <p:spPr>
          <a:xfrm>
            <a:off x="1436852" y="841611"/>
            <a:ext cx="4933190" cy="461665"/>
          </a:xfrm>
          <a:prstGeom prst="rect">
            <a:avLst/>
          </a:prstGeom>
          <a:noFill/>
        </p:spPr>
        <p:txBody>
          <a:bodyPr wrap="square">
            <a:spAutoFit/>
          </a:bodyPr>
          <a:lstStyle/>
          <a:p>
            <a:pPr>
              <a:lnSpc>
                <a:spcPct val="100000"/>
              </a:lnSpc>
            </a:pPr>
            <a:r>
              <a:rPr lang="vi-VN" sz="2400" b="1">
                <a:latin typeface="Arial" panose="020B0604020202020204" pitchFamily="34" charset="0"/>
                <a:cs typeface="Arial" panose="020B0604020202020204" pitchFamily="34" charset="0"/>
              </a:rPr>
              <a:t>a) Tốc độ tăng GRDP của tỉnh</a:t>
            </a:r>
          </a:p>
        </p:txBody>
      </p:sp>
      <p:sp>
        <p:nvSpPr>
          <p:cNvPr id="2" name="Rectangle 1">
            <a:extLst>
              <a:ext uri="{FF2B5EF4-FFF2-40B4-BE49-F238E27FC236}">
                <a16:creationId xmlns:a16="http://schemas.microsoft.com/office/drawing/2014/main" xmlns="" id="{238CF968-F5F9-238F-7A5F-34A03AE42E1B}"/>
              </a:ext>
            </a:extLst>
          </p:cNvPr>
          <p:cNvSpPr/>
          <p:nvPr/>
        </p:nvSpPr>
        <p:spPr>
          <a:xfrm>
            <a:off x="215319" y="2077433"/>
            <a:ext cx="5782809" cy="954107"/>
          </a:xfrm>
          <a:prstGeom prst="rect">
            <a:avLst/>
          </a:prstGeom>
        </p:spPr>
        <p:txBody>
          <a:bodyPr wrap="square">
            <a:spAutoFit/>
          </a:bodyPr>
          <a:lstStyle/>
          <a:p>
            <a:pPr marL="342900" indent="-342900" algn="just">
              <a:spcBef>
                <a:spcPts val="300"/>
              </a:spcBef>
              <a:spcAft>
                <a:spcPts val="300"/>
              </a:spcAft>
              <a:buFont typeface="Wingdings" panose="05000000000000000000" pitchFamily="2" charset="2"/>
              <a:buChar char="Ø"/>
            </a:pPr>
            <a:r>
              <a:rPr lang="vi-VN" sz="2800">
                <a:effectLst/>
                <a:latin typeface="Arial" panose="020B0604020202020204" pitchFamily="34" charset="0"/>
                <a:ea typeface="Calibri" panose="020F0502020204030204" pitchFamily="34" charset="0"/>
              </a:rPr>
              <a:t>GRDP 9 </a:t>
            </a:r>
            <a:r>
              <a:rPr lang="vi-VN" sz="2800" dirty="0">
                <a:effectLst/>
                <a:latin typeface="Arial" panose="020B0604020202020204" pitchFamily="34" charset="0"/>
                <a:ea typeface="Calibri" panose="020F0502020204030204" pitchFamily="34" charset="0"/>
              </a:rPr>
              <a:t>tháng đầu </a:t>
            </a:r>
            <a:r>
              <a:rPr lang="vi-VN" sz="2800">
                <a:effectLst/>
                <a:latin typeface="Arial" panose="020B0604020202020204" pitchFamily="34" charset="0"/>
                <a:ea typeface="Calibri" panose="020F0502020204030204" pitchFamily="34" charset="0"/>
              </a:rPr>
              <a:t>năm 2024 tăng </a:t>
            </a:r>
            <a:r>
              <a:rPr lang="en-US" sz="2800">
                <a:effectLst/>
                <a:latin typeface="Arial" panose="020B0604020202020204" pitchFamily="34" charset="0"/>
                <a:ea typeface="Calibri" panose="020F0502020204030204" pitchFamily="34" charset="0"/>
              </a:rPr>
              <a:t>7,53</a:t>
            </a:r>
            <a:r>
              <a:rPr lang="vi-VN" sz="2800">
                <a:effectLst/>
                <a:latin typeface="Arial" panose="020B0604020202020204" pitchFamily="34" charset="0"/>
                <a:ea typeface="Calibri" panose="020F0502020204030204" pitchFamily="34" charset="0"/>
              </a:rPr>
              <a:t>%</a:t>
            </a:r>
          </a:p>
        </p:txBody>
      </p:sp>
    </p:spTree>
    <p:extLst>
      <p:ext uri="{BB962C8B-B14F-4D97-AF65-F5344CB8AC3E}">
        <p14:creationId xmlns:p14="http://schemas.microsoft.com/office/powerpoint/2010/main" val="377155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xmlns="" id="{346F163C-66BC-C7A6-BB15-9C16C1787CC5}"/>
              </a:ext>
            </a:extLst>
          </p:cNvPr>
          <p:cNvGraphicFramePr>
            <a:graphicFrameLocks/>
          </p:cNvGraphicFramePr>
          <p:nvPr>
            <p:extLst>
              <p:ext uri="{D42A27DB-BD31-4B8C-83A1-F6EECF244321}">
                <p14:modId xmlns:p14="http://schemas.microsoft.com/office/powerpoint/2010/main" val="3720834656"/>
              </p:ext>
            </p:extLst>
          </p:nvPr>
        </p:nvGraphicFramePr>
        <p:xfrm>
          <a:off x="6342548" y="638547"/>
          <a:ext cx="5228457" cy="3582326"/>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a:extLst>
              <a:ext uri="{FF2B5EF4-FFF2-40B4-BE49-F238E27FC236}">
                <a16:creationId xmlns:a16="http://schemas.microsoft.com/office/drawing/2014/main" xmlns="" id="{06D03D79-0B62-8633-2463-3F508B07C798}"/>
              </a:ext>
            </a:extLst>
          </p:cNvPr>
          <p:cNvSpPr txBox="1">
            <a:spLocks/>
          </p:cNvSpPr>
          <p:nvPr/>
        </p:nvSpPr>
        <p:spPr>
          <a:xfrm>
            <a:off x="7225507" y="4220873"/>
            <a:ext cx="4345498" cy="56832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vi-VN" sz="1800" b="1">
                <a:solidFill>
                  <a:srgbClr val="FF0000"/>
                </a:solidFill>
                <a:latin typeface="Arial" panose="020B0604020202020204" pitchFamily="34" charset="0"/>
                <a:cs typeface="Arial" panose="020B0604020202020204" pitchFamily="34" charset="0"/>
              </a:rPr>
              <a:t>9 THÁNG ĐẦU NĂM 202</a:t>
            </a:r>
            <a:r>
              <a:rPr lang="en-US" sz="1800" b="1">
                <a:solidFill>
                  <a:srgbClr val="FF0000"/>
                </a:solidFill>
                <a:latin typeface="Arial" panose="020B0604020202020204" pitchFamily="34" charset="0"/>
                <a:cs typeface="Arial" panose="020B0604020202020204" pitchFamily="34" charset="0"/>
              </a:rPr>
              <a:t>3</a:t>
            </a:r>
            <a:endParaRPr lang="vi-VN" sz="1800" b="1">
              <a:solidFill>
                <a:srgbClr val="FF0000"/>
              </a:solidFill>
              <a:latin typeface="Arial" panose="020B0604020202020204" pitchFamily="34" charset="0"/>
              <a:cs typeface="Arial" panose="020B0604020202020204" pitchFamily="34" charset="0"/>
            </a:endParaRPr>
          </a:p>
          <a:p>
            <a:pPr>
              <a:lnSpc>
                <a:spcPct val="100000"/>
              </a:lnSpc>
            </a:pPr>
            <a:endParaRPr lang="vi-VN" sz="2800" b="1" dirty="0">
              <a:solidFill>
                <a:srgbClr val="064273"/>
              </a:solidFill>
              <a:latin typeface="Arial" panose="020B0604020202020204" pitchFamily="34" charset="0"/>
              <a:ea typeface="+mn-ea"/>
              <a:cs typeface="Arial" panose="020B0604020202020204" pitchFamily="34" charset="0"/>
            </a:endParaRPr>
          </a:p>
        </p:txBody>
      </p:sp>
      <p:graphicFrame>
        <p:nvGraphicFramePr>
          <p:cNvPr id="5" name="Chart 4">
            <a:extLst>
              <a:ext uri="{FF2B5EF4-FFF2-40B4-BE49-F238E27FC236}">
                <a16:creationId xmlns:a16="http://schemas.microsoft.com/office/drawing/2014/main" xmlns="" id="{75A55BE3-D598-1BB1-2774-416D11B1FB7C}"/>
              </a:ext>
            </a:extLst>
          </p:cNvPr>
          <p:cNvGraphicFramePr>
            <a:graphicFrameLocks/>
          </p:cNvGraphicFramePr>
          <p:nvPr>
            <p:extLst>
              <p:ext uri="{D42A27DB-BD31-4B8C-83A1-F6EECF244321}">
                <p14:modId xmlns:p14="http://schemas.microsoft.com/office/powerpoint/2010/main" val="445862558"/>
              </p:ext>
            </p:extLst>
          </p:nvPr>
        </p:nvGraphicFramePr>
        <p:xfrm>
          <a:off x="562062" y="638546"/>
          <a:ext cx="5466825" cy="3582327"/>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xmlns="" id="{E6639C72-69F2-1AB3-FDD1-BBD1532EF732}"/>
              </a:ext>
            </a:extLst>
          </p:cNvPr>
          <p:cNvSpPr txBox="1">
            <a:spLocks/>
          </p:cNvSpPr>
          <p:nvPr/>
        </p:nvSpPr>
        <p:spPr>
          <a:xfrm>
            <a:off x="1674871" y="4220873"/>
            <a:ext cx="4807337" cy="56832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vi-VN" sz="2000" b="1">
                <a:solidFill>
                  <a:srgbClr val="00B050"/>
                </a:solidFill>
                <a:latin typeface="Arial" panose="020B0604020202020204" pitchFamily="34" charset="0"/>
                <a:cs typeface="Arial" panose="020B0604020202020204" pitchFamily="34" charset="0"/>
              </a:rPr>
              <a:t>9 THÁNG ĐẦU NĂM 202</a:t>
            </a:r>
            <a:r>
              <a:rPr lang="en-US" sz="2000" b="1">
                <a:solidFill>
                  <a:srgbClr val="00B050"/>
                </a:solidFill>
                <a:latin typeface="Arial" panose="020B0604020202020204" pitchFamily="34" charset="0"/>
                <a:cs typeface="Arial" panose="020B0604020202020204" pitchFamily="34" charset="0"/>
              </a:rPr>
              <a:t>4</a:t>
            </a:r>
            <a:endParaRPr lang="vi-VN" sz="2000" b="1">
              <a:solidFill>
                <a:srgbClr val="00B050"/>
              </a:solidFill>
              <a:latin typeface="Arial" panose="020B0604020202020204" pitchFamily="34" charset="0"/>
              <a:cs typeface="Arial" panose="020B0604020202020204" pitchFamily="34" charset="0"/>
            </a:endParaRPr>
          </a:p>
          <a:p>
            <a:pPr>
              <a:lnSpc>
                <a:spcPct val="100000"/>
              </a:lnSpc>
            </a:pPr>
            <a:endParaRPr lang="vi-VN" sz="2800" b="1" dirty="0">
              <a:solidFill>
                <a:srgbClr val="064273"/>
              </a:solidFill>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xmlns="" id="{9C4B6EDD-2FF8-1579-A98A-96F6002EC4FF}"/>
              </a:ext>
            </a:extLst>
          </p:cNvPr>
          <p:cNvSpPr txBox="1"/>
          <p:nvPr/>
        </p:nvSpPr>
        <p:spPr>
          <a:xfrm>
            <a:off x="562062" y="97421"/>
            <a:ext cx="9614673" cy="461665"/>
          </a:xfrm>
          <a:prstGeom prst="rect">
            <a:avLst/>
          </a:prstGeom>
          <a:noFill/>
        </p:spPr>
        <p:txBody>
          <a:bodyPr wrap="square">
            <a:spAutoFit/>
          </a:bodyPr>
          <a:lstStyle/>
          <a:p>
            <a:pPr>
              <a:lnSpc>
                <a:spcPct val="100000"/>
              </a:lnSpc>
            </a:pPr>
            <a:r>
              <a:rPr lang="vi-VN" sz="2400" b="1">
                <a:latin typeface="Arial" panose="020B0604020202020204" pitchFamily="34" charset="0"/>
                <a:cs typeface="Arial" panose="020B0604020202020204" pitchFamily="34" charset="0"/>
              </a:rPr>
              <a:t>b) Cơ cấu GRDP 9 tháng đầu năm 2024 so với cùng kỳ năm 2023</a:t>
            </a:r>
          </a:p>
        </p:txBody>
      </p:sp>
      <p:sp>
        <p:nvSpPr>
          <p:cNvPr id="4" name="TextBox 3">
            <a:extLst>
              <a:ext uri="{FF2B5EF4-FFF2-40B4-BE49-F238E27FC236}">
                <a16:creationId xmlns:a16="http://schemas.microsoft.com/office/drawing/2014/main" xmlns="" id="{6F7A86B9-0DB5-3970-A9B2-D9B62430A14A}"/>
              </a:ext>
            </a:extLst>
          </p:cNvPr>
          <p:cNvSpPr txBox="1"/>
          <p:nvPr/>
        </p:nvSpPr>
        <p:spPr>
          <a:xfrm>
            <a:off x="437625" y="4580537"/>
            <a:ext cx="11316749" cy="2277547"/>
          </a:xfrm>
          <a:prstGeom prst="rect">
            <a:avLst/>
          </a:prstGeom>
          <a:noFill/>
        </p:spPr>
        <p:txBody>
          <a:bodyPr wrap="square">
            <a:spAutoFit/>
          </a:body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1800" b="0" kern="1200">
                <a:solidFill>
                  <a:schemeClr val="dk1"/>
                </a:solidFill>
                <a:effectLst/>
                <a:latin typeface="Arial" panose="020B0604020202020204" pitchFamily="34" charset="0"/>
                <a:ea typeface="+mn-ea"/>
                <a:cs typeface="Arial" panose="020B0604020202020204" pitchFamily="34" charset="0"/>
              </a:rPr>
              <a:t> </a:t>
            </a:r>
            <a:r>
              <a:rPr lang="en-US" sz="1600" b="0" kern="1200">
                <a:solidFill>
                  <a:schemeClr val="dk1"/>
                </a:solidFill>
                <a:effectLst/>
                <a:latin typeface="Arial" panose="020B0604020202020204" pitchFamily="34" charset="0"/>
                <a:ea typeface="+mn-ea"/>
                <a:cs typeface="Arial" panose="020B0604020202020204" pitchFamily="34" charset="0"/>
              </a:rPr>
              <a:t>Chuyển dịch cơ cấu kinh tế </a:t>
            </a:r>
            <a:r>
              <a:rPr lang="en-US" sz="1600">
                <a:solidFill>
                  <a:schemeClr val="dk1"/>
                </a:solidFill>
                <a:latin typeface="Arial" panose="020B0604020202020204" pitchFamily="34" charset="0"/>
                <a:cs typeface="Arial" panose="020B0604020202020204" pitchFamily="34" charset="0"/>
              </a:rPr>
              <a:t>6 tháng đầu</a:t>
            </a:r>
            <a:r>
              <a:rPr lang="en-US" sz="1600" b="0" kern="1200">
                <a:solidFill>
                  <a:schemeClr val="dk1"/>
                </a:solidFill>
                <a:effectLst/>
                <a:latin typeface="Arial" panose="020B0604020202020204" pitchFamily="34" charset="0"/>
                <a:ea typeface="+mn-ea"/>
                <a:cs typeface="Arial" panose="020B0604020202020204" pitchFamily="34" charset="0"/>
              </a:rPr>
              <a:t> năm 2024 đúng hướng, tăng tỷ trọng của ngành </a:t>
            </a:r>
            <a:r>
              <a:rPr lang="vi-VN" sz="1600">
                <a:solidFill>
                  <a:schemeClr val="dk1"/>
                </a:solidFill>
                <a:latin typeface="Arial" panose="020B0604020202020204" pitchFamily="34" charset="0"/>
                <a:cs typeface="Arial" panose="020B0604020202020204" pitchFamily="34" charset="0"/>
              </a:rPr>
              <a:t>Công nghiệp – xây dựng </a:t>
            </a:r>
            <a:r>
              <a:rPr lang="en-US" sz="1600">
                <a:solidFill>
                  <a:schemeClr val="dk1"/>
                </a:solidFill>
                <a:latin typeface="Arial" panose="020B0604020202020204" pitchFamily="34" charset="0"/>
                <a:cs typeface="Arial" panose="020B0604020202020204" pitchFamily="34" charset="0"/>
              </a:rPr>
              <a:t>và </a:t>
            </a:r>
            <a:r>
              <a:rPr lang="en-US" sz="1600" b="0" kern="1200">
                <a:solidFill>
                  <a:schemeClr val="dk1"/>
                </a:solidFill>
                <a:effectLst/>
                <a:latin typeface="Arial" panose="020B0604020202020204" pitchFamily="34" charset="0"/>
                <a:ea typeface="+mn-ea"/>
                <a:cs typeface="Arial" panose="020B0604020202020204" pitchFamily="34" charset="0"/>
              </a:rPr>
              <a:t>Dịch vụ; giảm tỷ trọng ngành Nông, lâm, thủy sản. Cụ thển như sau:</a:t>
            </a:r>
          </a:p>
          <a:p>
            <a:pPr marL="612000" marR="0" lvl="0" indent="-342900" algn="l" defTabSz="121917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vi-VN" sz="1600" b="0" kern="1200">
                <a:solidFill>
                  <a:schemeClr val="dk1"/>
                </a:solidFill>
                <a:effectLst/>
                <a:latin typeface="Arial" panose="020B0604020202020204" pitchFamily="34" charset="0"/>
                <a:ea typeface="+mn-ea"/>
                <a:cs typeface="Arial" panose="020B0604020202020204" pitchFamily="34" charset="0"/>
              </a:rPr>
              <a:t>Nông, lâm, thủy sản giảm </a:t>
            </a:r>
            <a:r>
              <a:rPr lang="vi-VN" sz="1600">
                <a:solidFill>
                  <a:schemeClr val="dk1"/>
                </a:solidFill>
                <a:latin typeface="Arial" panose="020B0604020202020204" pitchFamily="34" charset="0"/>
                <a:cs typeface="Arial" panose="020B0604020202020204" pitchFamily="34" charset="0"/>
              </a:rPr>
              <a:t>1,</a:t>
            </a:r>
            <a:r>
              <a:rPr lang="en-US" sz="1600">
                <a:solidFill>
                  <a:schemeClr val="dk1"/>
                </a:solidFill>
                <a:latin typeface="Arial" panose="020B0604020202020204" pitchFamily="34" charset="0"/>
                <a:cs typeface="Arial" panose="020B0604020202020204" pitchFamily="34" charset="0"/>
              </a:rPr>
              <a:t>13</a:t>
            </a:r>
            <a:r>
              <a:rPr lang="vi-VN" sz="1600" b="0" kern="1200">
                <a:solidFill>
                  <a:schemeClr val="dk1"/>
                </a:solidFill>
                <a:effectLst/>
                <a:latin typeface="Arial" panose="020B0604020202020204" pitchFamily="34" charset="0"/>
                <a:ea typeface="+mn-ea"/>
                <a:cs typeface="Arial" panose="020B0604020202020204" pitchFamily="34" charset="0"/>
              </a:rPr>
              <a:t>%</a:t>
            </a:r>
          </a:p>
          <a:p>
            <a:pPr marL="612000" marR="0" lvl="0" indent="-342900" algn="l" defTabSz="121917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vi-VN" sz="1600">
                <a:solidFill>
                  <a:schemeClr val="dk1"/>
                </a:solidFill>
                <a:latin typeface="Arial" panose="020B0604020202020204" pitchFamily="34" charset="0"/>
                <a:cs typeface="Arial" panose="020B0604020202020204" pitchFamily="34" charset="0"/>
              </a:rPr>
              <a:t>Công nghiệp – xây dựng tăng 0,</a:t>
            </a:r>
            <a:r>
              <a:rPr lang="en-US" sz="1600">
                <a:solidFill>
                  <a:schemeClr val="dk1"/>
                </a:solidFill>
                <a:latin typeface="Arial" panose="020B0604020202020204" pitchFamily="34" charset="0"/>
                <a:cs typeface="Arial" panose="020B0604020202020204" pitchFamily="34" charset="0"/>
              </a:rPr>
              <a:t>53</a:t>
            </a:r>
            <a:r>
              <a:rPr lang="vi-VN" sz="1600">
                <a:solidFill>
                  <a:schemeClr val="dk1"/>
                </a:solidFill>
                <a:latin typeface="Arial" panose="020B0604020202020204" pitchFamily="34" charset="0"/>
                <a:cs typeface="Arial" panose="020B0604020202020204" pitchFamily="34" charset="0"/>
              </a:rPr>
              <a:t>%</a:t>
            </a:r>
          </a:p>
          <a:p>
            <a:pPr marL="612000" marR="0" lvl="0" indent="-342900" algn="l" defTabSz="121917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vi-VN" sz="1600" b="0" kern="1200">
                <a:solidFill>
                  <a:schemeClr val="dk1"/>
                </a:solidFill>
                <a:effectLst/>
                <a:latin typeface="Arial" panose="020B0604020202020204" pitchFamily="34" charset="0"/>
                <a:ea typeface="+mn-ea"/>
                <a:cs typeface="Arial" panose="020B0604020202020204" pitchFamily="34" charset="0"/>
              </a:rPr>
              <a:t>Dịch vụ tăng </a:t>
            </a:r>
            <a:r>
              <a:rPr lang="en-US" sz="1600" b="0" kern="1200">
                <a:solidFill>
                  <a:schemeClr val="dk1"/>
                </a:solidFill>
                <a:effectLst/>
                <a:latin typeface="Arial" panose="020B0604020202020204" pitchFamily="34" charset="0"/>
                <a:ea typeface="+mn-ea"/>
                <a:cs typeface="Arial" panose="020B0604020202020204" pitchFamily="34" charset="0"/>
              </a:rPr>
              <a:t>0,59</a:t>
            </a:r>
            <a:r>
              <a:rPr lang="vi-VN" sz="1600" b="0" kern="1200">
                <a:solidFill>
                  <a:schemeClr val="dk1"/>
                </a:solidFill>
                <a:effectLst/>
                <a:latin typeface="Arial" panose="020B0604020202020204" pitchFamily="34" charset="0"/>
                <a:ea typeface="+mn-ea"/>
                <a:cs typeface="Arial" panose="020B0604020202020204" pitchFamily="34" charset="0"/>
              </a:rPr>
              <a:t>%</a:t>
            </a:r>
          </a:p>
          <a:p>
            <a:pPr marL="612000" marR="0" lvl="0" indent="-342900" algn="l" defTabSz="121917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vi-VN" sz="1600">
                <a:solidFill>
                  <a:schemeClr val="dk1"/>
                </a:solidFill>
                <a:latin typeface="Arial" panose="020B0604020202020204" pitchFamily="34" charset="0"/>
                <a:cs typeface="Arial" panose="020B0604020202020204" pitchFamily="34" charset="0"/>
              </a:rPr>
              <a:t>Thuế sản phẩm trừ trợ cấp sản phẩm tăng 0,</a:t>
            </a:r>
            <a:r>
              <a:rPr lang="en-US" sz="1600">
                <a:solidFill>
                  <a:schemeClr val="dk1"/>
                </a:solidFill>
                <a:latin typeface="Arial" panose="020B0604020202020204" pitchFamily="34" charset="0"/>
                <a:cs typeface="Arial" panose="020B0604020202020204" pitchFamily="34" charset="0"/>
              </a:rPr>
              <a:t>02</a:t>
            </a:r>
            <a:r>
              <a:rPr lang="vi-VN" sz="1600">
                <a:solidFill>
                  <a:schemeClr val="dk1"/>
                </a:solidFill>
                <a:latin typeface="Arial" panose="020B0604020202020204" pitchFamily="34" charset="0"/>
                <a:cs typeface="Arial" panose="020B0604020202020204" pitchFamily="34" charset="0"/>
              </a:rPr>
              <a:t>%</a:t>
            </a:r>
            <a:endParaRPr lang="vi-VN" sz="1600" b="0" kern="1200">
              <a:solidFill>
                <a:schemeClr val="dk1"/>
              </a:solidFill>
              <a:effectLst/>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73717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 xmlns:a16="http://schemas.microsoft.com/office/drawing/2014/main" id="{85B0C6AB-4906-5932-12D4-5FAF7DC72C97}"/>
              </a:ext>
            </a:extLst>
          </p:cNvPr>
          <p:cNvSpPr txBox="1"/>
          <p:nvPr/>
        </p:nvSpPr>
        <p:spPr>
          <a:xfrm>
            <a:off x="873005" y="102870"/>
            <a:ext cx="10556995" cy="461665"/>
          </a:xfrm>
          <a:prstGeom prst="rect">
            <a:avLst/>
          </a:prstGeom>
          <a:noFill/>
        </p:spPr>
        <p:txBody>
          <a:bodyPr wrap="square">
            <a:spAutoFit/>
          </a:bodyPr>
          <a:lstStyle/>
          <a:p>
            <a:pPr algn="ctr">
              <a:lnSpc>
                <a:spcPct val="100000"/>
              </a:lnSpc>
            </a:pPr>
            <a:r>
              <a:rPr lang="vi-VN" sz="2400" b="1" dirty="0">
                <a:latin typeface="+mj-lt"/>
                <a:cs typeface="Arial" panose="020B0604020202020204" pitchFamily="34" charset="0"/>
              </a:rPr>
              <a:t>3. Thực hiện chỉ tiêu do UBND tỉnh giao: THÀNH PHỐ QUY NHƠN</a:t>
            </a:r>
          </a:p>
        </p:txBody>
      </p:sp>
      <p:graphicFrame>
        <p:nvGraphicFramePr>
          <p:cNvPr id="3" name="Table 2">
            <a:extLst>
              <a:ext uri="{FF2B5EF4-FFF2-40B4-BE49-F238E27FC236}">
                <a16:creationId xmlns="" xmlns:a16="http://schemas.microsoft.com/office/drawing/2014/main" id="{459B59D4-9220-CF68-E3AE-031AFD42315F}"/>
              </a:ext>
            </a:extLst>
          </p:cNvPr>
          <p:cNvGraphicFramePr>
            <a:graphicFrameLocks noGrp="1"/>
          </p:cNvGraphicFramePr>
          <p:nvPr>
            <p:extLst>
              <p:ext uri="{D42A27DB-BD31-4B8C-83A1-F6EECF244321}">
                <p14:modId xmlns:p14="http://schemas.microsoft.com/office/powerpoint/2010/main" val="4186874228"/>
              </p:ext>
            </p:extLst>
          </p:nvPr>
        </p:nvGraphicFramePr>
        <p:xfrm>
          <a:off x="250059" y="539368"/>
          <a:ext cx="11746198" cy="6211758"/>
        </p:xfrm>
        <a:graphic>
          <a:graphicData uri="http://schemas.openxmlformats.org/drawingml/2006/table">
            <a:tbl>
              <a:tblPr/>
              <a:tblGrid>
                <a:gridCol w="362337">
                  <a:extLst>
                    <a:ext uri="{9D8B030D-6E8A-4147-A177-3AD203B41FA5}">
                      <a16:colId xmlns="" xmlns:a16="http://schemas.microsoft.com/office/drawing/2014/main" val="3579681515"/>
                    </a:ext>
                  </a:extLst>
                </a:gridCol>
                <a:gridCol w="3724712">
                  <a:extLst>
                    <a:ext uri="{9D8B030D-6E8A-4147-A177-3AD203B41FA5}">
                      <a16:colId xmlns="" xmlns:a16="http://schemas.microsoft.com/office/drawing/2014/main" val="341583238"/>
                    </a:ext>
                  </a:extLst>
                </a:gridCol>
                <a:gridCol w="687898">
                  <a:extLst>
                    <a:ext uri="{9D8B030D-6E8A-4147-A177-3AD203B41FA5}">
                      <a16:colId xmlns="" xmlns:a16="http://schemas.microsoft.com/office/drawing/2014/main" val="2324158717"/>
                    </a:ext>
                  </a:extLst>
                </a:gridCol>
                <a:gridCol w="1107346">
                  <a:extLst>
                    <a:ext uri="{9D8B030D-6E8A-4147-A177-3AD203B41FA5}">
                      <a16:colId xmlns="" xmlns:a16="http://schemas.microsoft.com/office/drawing/2014/main" val="58331693"/>
                    </a:ext>
                  </a:extLst>
                </a:gridCol>
                <a:gridCol w="1283516">
                  <a:extLst>
                    <a:ext uri="{9D8B030D-6E8A-4147-A177-3AD203B41FA5}">
                      <a16:colId xmlns="" xmlns:a16="http://schemas.microsoft.com/office/drawing/2014/main" val="2088686011"/>
                    </a:ext>
                  </a:extLst>
                </a:gridCol>
                <a:gridCol w="1585519">
                  <a:extLst>
                    <a:ext uri="{9D8B030D-6E8A-4147-A177-3AD203B41FA5}">
                      <a16:colId xmlns="" xmlns:a16="http://schemas.microsoft.com/office/drawing/2014/main" val="855841636"/>
                    </a:ext>
                  </a:extLst>
                </a:gridCol>
                <a:gridCol w="1551963">
                  <a:extLst>
                    <a:ext uri="{9D8B030D-6E8A-4147-A177-3AD203B41FA5}">
                      <a16:colId xmlns="" xmlns:a16="http://schemas.microsoft.com/office/drawing/2014/main" val="4112909889"/>
                    </a:ext>
                  </a:extLst>
                </a:gridCol>
                <a:gridCol w="1442907">
                  <a:extLst>
                    <a:ext uri="{9D8B030D-6E8A-4147-A177-3AD203B41FA5}">
                      <a16:colId xmlns="" xmlns:a16="http://schemas.microsoft.com/office/drawing/2014/main" val="3730452570"/>
                    </a:ext>
                  </a:extLst>
                </a:gridCol>
              </a:tblGrid>
              <a:tr h="181359">
                <a:tc rowSpan="2">
                  <a:txBody>
                    <a:bodyPr/>
                    <a:lstStyle/>
                    <a:p>
                      <a:pPr algn="ctr" fontAlgn="ctr">
                        <a:spcAft>
                          <a:spcPts val="0"/>
                        </a:spcAft>
                      </a:pPr>
                      <a:r>
                        <a:rPr lang="vi-VN" sz="1300" b="1" i="0" u="none" strike="noStrike" dirty="0">
                          <a:solidFill>
                            <a:srgbClr val="000000"/>
                          </a:solidFill>
                          <a:effectLst/>
                          <a:latin typeface="+mj-lt"/>
                        </a:rPr>
                        <a:t>STT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spcAft>
                          <a:spcPts val="0"/>
                        </a:spcAft>
                      </a:pPr>
                      <a:r>
                        <a:rPr lang="vi-VN" sz="1300" b="1" i="0" u="none" strike="noStrike" dirty="0">
                          <a:solidFill>
                            <a:srgbClr val="000000"/>
                          </a:solidFill>
                          <a:effectLst/>
                          <a:latin typeface="+mj-lt"/>
                        </a:rPr>
                        <a:t>Chỉ tiêu</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spcAft>
                          <a:spcPts val="0"/>
                        </a:spcAft>
                      </a:pPr>
                      <a:r>
                        <a:rPr lang="vi-VN" sz="1300" b="1" i="0" u="none" strike="noStrike">
                          <a:solidFill>
                            <a:srgbClr val="000000"/>
                          </a:solidFill>
                          <a:effectLst/>
                          <a:latin typeface="+mj-lt"/>
                        </a:rPr>
                        <a:t>Đơn vị tính</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spcAft>
                          <a:spcPts val="0"/>
                        </a:spcAft>
                      </a:pPr>
                      <a:r>
                        <a:rPr lang="vi-VN" sz="1300" b="1" i="0" u="none" strike="noStrike" dirty="0">
                          <a:solidFill>
                            <a:srgbClr val="000000"/>
                          </a:solidFill>
                          <a:effectLst/>
                          <a:latin typeface="+mj-lt"/>
                        </a:rPr>
                        <a:t>Kế hoạch năm 2024 UBND tỉnh giao</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spcAft>
                          <a:spcPts val="0"/>
                        </a:spcAft>
                      </a:pPr>
                      <a:r>
                        <a:rPr lang="vi-VN" sz="1300" b="1" i="0" u="none" strike="noStrike" dirty="0">
                          <a:solidFill>
                            <a:srgbClr val="000000"/>
                          </a:solidFill>
                          <a:effectLst/>
                          <a:latin typeface="+mj-lt"/>
                        </a:rPr>
                        <a:t>Lũy kế 9 tháng đầu năm</a:t>
                      </a:r>
                      <a:r>
                        <a:rPr lang="en-US" sz="1300" b="1" i="0" u="none" strike="noStrike" dirty="0">
                          <a:solidFill>
                            <a:srgbClr val="000000"/>
                          </a:solidFill>
                          <a:effectLst/>
                          <a:latin typeface="+mj-lt"/>
                        </a:rPr>
                        <a:t> 2024</a:t>
                      </a:r>
                      <a:endParaRPr lang="vi-VN" sz="1300" b="1" i="0" u="none" strike="noStrike" dirty="0">
                        <a:solidFill>
                          <a:srgbClr val="000000"/>
                        </a:solidFill>
                        <a:effectLst/>
                        <a:latin typeface="+mj-lt"/>
                      </a:endParaRP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spcAft>
                          <a:spcPts val="0"/>
                        </a:spcAft>
                      </a:pPr>
                      <a:r>
                        <a:rPr lang="vi-VN" sz="1300" b="1" i="0" u="none" strike="noStrike">
                          <a:solidFill>
                            <a:srgbClr val="000000"/>
                          </a:solidFill>
                          <a:effectLst/>
                          <a:latin typeface="+mj-lt"/>
                        </a:rPr>
                        <a:t>Lũy kế 9 tháng đầu năm so với:</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vi-VN"/>
                    </a:p>
                  </a:txBody>
                  <a:tcPr/>
                </a:tc>
                <a:tc rowSpan="2">
                  <a:txBody>
                    <a:bodyPr/>
                    <a:lstStyle/>
                    <a:p>
                      <a:pPr algn="ctr" fontAlgn="ctr">
                        <a:spcAft>
                          <a:spcPts val="0"/>
                        </a:spcAft>
                      </a:pPr>
                      <a:r>
                        <a:rPr lang="vi-VN" sz="1300" b="1" i="0" u="none" strike="noStrike" dirty="0">
                          <a:solidFill>
                            <a:srgbClr val="000000"/>
                          </a:solidFill>
                          <a:effectLst/>
                          <a:latin typeface="+mj-lt"/>
                        </a:rPr>
                        <a:t>Đánh giá kết quả 9 tháng năm 2024</a:t>
                      </a:r>
                      <a:br>
                        <a:rPr lang="vi-VN" sz="1300" b="1" i="0" u="none" strike="noStrike" dirty="0">
                          <a:solidFill>
                            <a:srgbClr val="000000"/>
                          </a:solidFill>
                          <a:effectLst/>
                          <a:latin typeface="+mj-lt"/>
                        </a:rPr>
                      </a:br>
                      <a:r>
                        <a:rPr lang="vi-VN" sz="1300" b="1" i="0" u="none" strike="noStrike" dirty="0">
                          <a:solidFill>
                            <a:srgbClr val="000000"/>
                          </a:solidFill>
                          <a:effectLst/>
                          <a:latin typeface="+mj-lt"/>
                        </a:rPr>
                        <a:t>(Đạt, Chưa đạt)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520603650"/>
                  </a:ext>
                </a:extLst>
              </a:tr>
              <a:tr h="324647">
                <a:tc vMerge="1">
                  <a:txBody>
                    <a:bodyPr/>
                    <a:lstStyle/>
                    <a:p>
                      <a:endParaRPr lang="vi-VN"/>
                    </a:p>
                  </a:txBody>
                  <a:tcPr/>
                </a:tc>
                <a:tc vMerge="1">
                  <a:txBody>
                    <a:bodyPr/>
                    <a:lstStyle/>
                    <a:p>
                      <a:endParaRPr lang="vi-VN"/>
                    </a:p>
                  </a:txBody>
                  <a:tcPr/>
                </a:tc>
                <a:tc vMerge="1">
                  <a:txBody>
                    <a:bodyPr/>
                    <a:lstStyle/>
                    <a:p>
                      <a:endParaRPr lang="vi-VN"/>
                    </a:p>
                  </a:txBody>
                  <a:tcPr/>
                </a:tc>
                <a:tc vMerge="1">
                  <a:txBody>
                    <a:bodyPr/>
                    <a:lstStyle/>
                    <a:p>
                      <a:endParaRPr lang="vi-VN"/>
                    </a:p>
                  </a:txBody>
                  <a:tcPr/>
                </a:tc>
                <a:tc vMerge="1">
                  <a:txBody>
                    <a:bodyPr/>
                    <a:lstStyle/>
                    <a:p>
                      <a:pPr algn="ctr" fontAlgn="ctr"/>
                      <a:endParaRPr lang="vi-VN" sz="900" b="1" i="0" u="none" strike="noStrike" dirty="0">
                        <a:solidFill>
                          <a:srgbClr val="000000"/>
                        </a:solidFill>
                        <a:effectLst/>
                        <a:latin typeface="+mn-lt"/>
                      </a:endParaRPr>
                    </a:p>
                  </a:txBody>
                  <a:tcPr marL="4805" marR="4805" marT="480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vi-VN" sz="1300" b="1" i="0" u="none" strike="noStrike" dirty="0">
                          <a:solidFill>
                            <a:srgbClr val="000000"/>
                          </a:solidFill>
                          <a:effectLst/>
                          <a:latin typeface="+mj-lt"/>
                        </a:rPr>
                        <a:t>Cùng kỳ</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vi-VN" sz="1300" b="1" i="0" u="none" strike="noStrike" dirty="0">
                          <a:solidFill>
                            <a:srgbClr val="000000"/>
                          </a:solidFill>
                          <a:effectLst/>
                          <a:latin typeface="+mj-lt"/>
                        </a:rPr>
                        <a:t>Kế hoạch năm 2024 UBND tỉnh giao</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vi-VN"/>
                    </a:p>
                  </a:txBody>
                  <a:tcPr/>
                </a:tc>
                <a:extLst>
                  <a:ext uri="{0D108BD9-81ED-4DB2-BD59-A6C34878D82A}">
                    <a16:rowId xmlns="" xmlns:a16="http://schemas.microsoft.com/office/drawing/2014/main" val="3527547379"/>
                  </a:ext>
                </a:extLst>
              </a:tr>
              <a:tr h="181359">
                <a:tc>
                  <a:txBody>
                    <a:bodyPr/>
                    <a:lstStyle/>
                    <a:p>
                      <a:pPr algn="ctr" fontAlgn="ctr">
                        <a:spcAft>
                          <a:spcPts val="0"/>
                        </a:spcAft>
                      </a:pPr>
                      <a:r>
                        <a:rPr lang="vi-VN" sz="1300" b="1" i="0" u="none" strike="noStrike">
                          <a:solidFill>
                            <a:srgbClr val="000000"/>
                          </a:solidFill>
                          <a:effectLst/>
                          <a:latin typeface="+mj-lt"/>
                        </a:rPr>
                        <a:t>1</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spcAft>
                          <a:spcPts val="0"/>
                        </a:spcAft>
                      </a:pPr>
                      <a:r>
                        <a:rPr lang="vi-VN" sz="1300" b="1" i="0" u="none" strike="noStrike" dirty="0">
                          <a:solidFill>
                            <a:srgbClr val="000000"/>
                          </a:solidFill>
                          <a:effectLst/>
                          <a:latin typeface="+mj-lt"/>
                        </a:rPr>
                        <a:t>Tốc độ tăng giá trị sản phẩm</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vi-VN" sz="1300" b="1" i="0" u="none" strike="noStrike">
                          <a:solidFill>
                            <a:srgbClr val="000000"/>
                          </a:solidFill>
                          <a:effectLst/>
                          <a:latin typeface="+mj-lt"/>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vi-VN" sz="1300" b="1" i="0" u="none" strike="noStrike" dirty="0">
                          <a:solidFill>
                            <a:srgbClr val="000000"/>
                          </a:solidFill>
                          <a:effectLst/>
                          <a:latin typeface="+mj-lt"/>
                        </a:rPr>
                        <a:t>8,7 - 9,0</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spcAft>
                          <a:spcPts val="0"/>
                        </a:spcAft>
                      </a:pPr>
                      <a:endParaRPr lang="vi-VN" sz="1300" b="1" i="0" u="none" strike="noStrike" dirty="0">
                        <a:solidFill>
                          <a:srgbClr val="FFFFFF"/>
                        </a:solidFill>
                        <a:effectLst/>
                        <a:latin typeface="+mj-lt"/>
                      </a:endParaRP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spcAft>
                          <a:spcPts val="0"/>
                        </a:spcAft>
                      </a:pPr>
                      <a:endParaRPr lang="vi-VN" sz="1300" b="1" i="0" u="none" strike="noStrike" dirty="0">
                        <a:solidFill>
                          <a:srgbClr val="FFFFFF"/>
                        </a:solidFill>
                        <a:effectLst/>
                        <a:latin typeface="+mj-lt"/>
                      </a:endParaRP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spcAft>
                          <a:spcPts val="0"/>
                        </a:spcAft>
                      </a:pPr>
                      <a:endParaRPr lang="vi-VN" sz="1300" b="1" i="0" u="none" strike="noStrike" dirty="0">
                        <a:solidFill>
                          <a:srgbClr val="FFFFFF"/>
                        </a:solidFill>
                        <a:effectLst/>
                        <a:latin typeface="+mj-lt"/>
                      </a:endParaRP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spcAft>
                          <a:spcPts val="0"/>
                        </a:spcAft>
                      </a:pPr>
                      <a:endParaRPr lang="vi-VN" sz="1300" b="1" i="0" u="none" strike="noStrike" dirty="0">
                        <a:solidFill>
                          <a:srgbClr val="FFFFFF"/>
                        </a:solidFill>
                        <a:effectLst/>
                        <a:latin typeface="+mj-lt"/>
                      </a:endParaRP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49875749"/>
                  </a:ext>
                </a:extLst>
              </a:tr>
              <a:tr h="181359">
                <a:tc>
                  <a:txBody>
                    <a:bodyPr/>
                    <a:lstStyle/>
                    <a:p>
                      <a:pPr algn="ctr" fontAlgn="ctr">
                        <a:spcAft>
                          <a:spcPts val="0"/>
                        </a:spcAft>
                      </a:pPr>
                      <a:r>
                        <a:rPr lang="vi-VN" sz="1300" b="0" i="0" u="none" strike="noStrike">
                          <a:solidFill>
                            <a:srgbClr val="000000"/>
                          </a:solidFill>
                          <a:effectLst/>
                          <a:latin typeface="+mj-lt"/>
                        </a:rPr>
                        <a:t> </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spcAft>
                          <a:spcPts val="0"/>
                        </a:spcAft>
                      </a:pPr>
                      <a:r>
                        <a:rPr lang="vi-VN" sz="1300" b="0" i="0" u="none" strike="noStrike" dirty="0">
                          <a:solidFill>
                            <a:srgbClr val="000000"/>
                          </a:solidFill>
                          <a:effectLst/>
                          <a:latin typeface="+mj-lt"/>
                        </a:rPr>
                        <a:t>- Nông, lâm, thuỷ sản</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vi-VN" sz="1300" b="0" i="0" u="none" strike="noStrike">
                          <a:solidFill>
                            <a:srgbClr val="000000"/>
                          </a:solidFill>
                          <a:effectLst/>
                          <a:latin typeface="+mj-lt"/>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vi-VN" sz="1300" b="1" i="0" u="none" strike="noStrike">
                          <a:solidFill>
                            <a:srgbClr val="000000"/>
                          </a:solidFill>
                          <a:effectLst/>
                          <a:latin typeface="+mj-lt"/>
                        </a:rPr>
                        <a:t>2,5 - 2,7</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spcAft>
                          <a:spcPts val="0"/>
                        </a:spcAft>
                      </a:pPr>
                      <a:endParaRPr lang="vi-VN" sz="1300" b="1" i="0" u="none" strike="noStrike" dirty="0">
                        <a:solidFill>
                          <a:srgbClr val="FFFFFF"/>
                        </a:solidFill>
                        <a:effectLst/>
                        <a:latin typeface="+mj-lt"/>
                      </a:endParaRP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spcAft>
                          <a:spcPts val="0"/>
                        </a:spcAft>
                      </a:pPr>
                      <a:endParaRPr lang="vi-VN" sz="1300" b="1" i="0" u="none" strike="noStrike">
                        <a:solidFill>
                          <a:srgbClr val="FFFFFF"/>
                        </a:solidFill>
                        <a:effectLst/>
                        <a:latin typeface="+mj-lt"/>
                      </a:endParaRP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spcAft>
                          <a:spcPts val="0"/>
                        </a:spcAft>
                      </a:pPr>
                      <a:endParaRPr lang="vi-VN" sz="1300" b="1" i="0" u="none" strike="noStrike">
                        <a:solidFill>
                          <a:srgbClr val="FFFFFF"/>
                        </a:solidFill>
                        <a:effectLst/>
                        <a:latin typeface="+mj-lt"/>
                      </a:endParaRP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spcAft>
                          <a:spcPts val="0"/>
                        </a:spcAft>
                      </a:pPr>
                      <a:endParaRPr lang="vi-VN" sz="1300" b="1" i="0" u="none" strike="noStrike" dirty="0">
                        <a:solidFill>
                          <a:srgbClr val="FFFFFF"/>
                        </a:solidFill>
                        <a:effectLst/>
                        <a:latin typeface="+mj-lt"/>
                      </a:endParaRP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875685743"/>
                  </a:ext>
                </a:extLst>
              </a:tr>
              <a:tr h="181359">
                <a:tc>
                  <a:txBody>
                    <a:bodyPr/>
                    <a:lstStyle/>
                    <a:p>
                      <a:pPr algn="ctr" fontAlgn="ctr">
                        <a:spcAft>
                          <a:spcPts val="0"/>
                        </a:spcAft>
                      </a:pPr>
                      <a:r>
                        <a:rPr lang="vi-VN" sz="1300" b="0" i="0" u="none" strike="noStrike">
                          <a:solidFill>
                            <a:srgbClr val="000000"/>
                          </a:solidFill>
                          <a:effectLst/>
                          <a:latin typeface="+mj-lt"/>
                        </a:rPr>
                        <a:t> </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spcAft>
                          <a:spcPts val="0"/>
                        </a:spcAft>
                      </a:pPr>
                      <a:r>
                        <a:rPr lang="vi-VN" sz="1300" b="0" i="0" u="none" strike="noStrike" dirty="0">
                          <a:solidFill>
                            <a:srgbClr val="000000"/>
                          </a:solidFill>
                          <a:effectLst/>
                          <a:latin typeface="+mj-lt"/>
                        </a:rPr>
                        <a:t>- Công nghiệp và xây dựng</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vi-VN" sz="1300" b="0" i="0" u="none" strike="noStrike">
                          <a:solidFill>
                            <a:srgbClr val="000000"/>
                          </a:solidFill>
                          <a:effectLst/>
                          <a:latin typeface="+mj-lt"/>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vi-VN" sz="1300" b="1" i="0" u="none" strike="noStrike">
                          <a:solidFill>
                            <a:srgbClr val="000000"/>
                          </a:solidFill>
                          <a:effectLst/>
                          <a:latin typeface="+mj-lt"/>
                        </a:rPr>
                        <a:t>8,7 - 9,1</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spcAft>
                          <a:spcPts val="0"/>
                        </a:spcAft>
                      </a:pPr>
                      <a:endParaRPr lang="vi-VN" sz="1300" b="1" i="0" u="none" strike="noStrike" dirty="0">
                        <a:solidFill>
                          <a:srgbClr val="FFFFFF"/>
                        </a:solidFill>
                        <a:effectLst/>
                        <a:latin typeface="+mj-lt"/>
                      </a:endParaRP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spcAft>
                          <a:spcPts val="0"/>
                        </a:spcAft>
                      </a:pPr>
                      <a:endParaRPr lang="vi-VN" sz="1300" b="1" i="0" u="none" strike="noStrike" dirty="0">
                        <a:solidFill>
                          <a:srgbClr val="FFFFFF"/>
                        </a:solidFill>
                        <a:effectLst/>
                        <a:latin typeface="+mj-lt"/>
                      </a:endParaRP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spcAft>
                          <a:spcPts val="0"/>
                        </a:spcAft>
                      </a:pPr>
                      <a:endParaRPr lang="vi-VN" sz="1300" b="1" i="0" u="none" strike="noStrike">
                        <a:solidFill>
                          <a:srgbClr val="FFFFFF"/>
                        </a:solidFill>
                        <a:effectLst/>
                        <a:latin typeface="+mj-lt"/>
                      </a:endParaRP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spcAft>
                          <a:spcPts val="0"/>
                        </a:spcAft>
                      </a:pPr>
                      <a:endParaRPr lang="vi-VN" sz="1300" b="1" i="0" u="none" strike="noStrike" dirty="0">
                        <a:solidFill>
                          <a:srgbClr val="FFFFFF"/>
                        </a:solidFill>
                        <a:effectLst/>
                        <a:latin typeface="+mj-lt"/>
                      </a:endParaRP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627200817"/>
                  </a:ext>
                </a:extLst>
              </a:tr>
              <a:tr h="181359">
                <a:tc>
                  <a:txBody>
                    <a:bodyPr/>
                    <a:lstStyle/>
                    <a:p>
                      <a:pPr algn="ctr" fontAlgn="ctr">
                        <a:spcAft>
                          <a:spcPts val="0"/>
                        </a:spcAft>
                      </a:pPr>
                      <a:r>
                        <a:rPr lang="vi-VN" sz="1300" b="0" i="1" u="none" strike="noStrike">
                          <a:solidFill>
                            <a:srgbClr val="000000"/>
                          </a:solidFill>
                          <a:effectLst/>
                          <a:latin typeface="+mj-lt"/>
                        </a:rPr>
                        <a:t> </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spcAft>
                          <a:spcPts val="0"/>
                        </a:spcAft>
                      </a:pPr>
                      <a:r>
                        <a:rPr lang="vi-VN" sz="1300" b="0" i="1" u="none" strike="noStrike">
                          <a:solidFill>
                            <a:srgbClr val="000000"/>
                          </a:solidFill>
                          <a:effectLst/>
                          <a:latin typeface="+mj-lt"/>
                        </a:rPr>
                        <a:t>     + Công nghiệp</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vi-VN" sz="1300" b="0" i="1" u="none" strike="noStrike">
                          <a:solidFill>
                            <a:srgbClr val="000000"/>
                          </a:solidFill>
                          <a:effectLst/>
                          <a:latin typeface="+mj-lt"/>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vi-VN" sz="1300" b="1" i="1" u="none" strike="noStrike">
                          <a:solidFill>
                            <a:srgbClr val="000000"/>
                          </a:solidFill>
                          <a:effectLst/>
                          <a:latin typeface="+mj-lt"/>
                        </a:rPr>
                        <a:t>8,6 - 9,0</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spcAft>
                          <a:spcPts val="0"/>
                        </a:spcAft>
                      </a:pPr>
                      <a:endParaRPr lang="vi-VN" sz="1300" b="1" i="0" u="none" strike="noStrike" dirty="0">
                        <a:solidFill>
                          <a:srgbClr val="FFFFFF"/>
                        </a:solidFill>
                        <a:effectLst/>
                        <a:latin typeface="+mj-lt"/>
                      </a:endParaRP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spcAft>
                          <a:spcPts val="0"/>
                        </a:spcAft>
                      </a:pPr>
                      <a:endParaRPr lang="vi-VN" sz="1300" b="1" i="0" u="none" strike="noStrike">
                        <a:solidFill>
                          <a:srgbClr val="FFFFFF"/>
                        </a:solidFill>
                        <a:effectLst/>
                        <a:latin typeface="+mj-lt"/>
                      </a:endParaRP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spcAft>
                          <a:spcPts val="0"/>
                        </a:spcAft>
                      </a:pPr>
                      <a:endParaRPr lang="vi-VN" sz="1300" b="1" i="0" u="none" strike="noStrike">
                        <a:solidFill>
                          <a:srgbClr val="FFFFFF"/>
                        </a:solidFill>
                        <a:effectLst/>
                        <a:latin typeface="+mj-lt"/>
                      </a:endParaRP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spcAft>
                          <a:spcPts val="0"/>
                        </a:spcAft>
                      </a:pPr>
                      <a:endParaRPr lang="vi-VN" sz="1300" b="1" i="1" u="none" strike="noStrike" dirty="0">
                        <a:solidFill>
                          <a:srgbClr val="FFFFFF"/>
                        </a:solidFill>
                        <a:effectLst/>
                        <a:latin typeface="+mj-lt"/>
                      </a:endParaRP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857390411"/>
                  </a:ext>
                </a:extLst>
              </a:tr>
              <a:tr h="181359">
                <a:tc>
                  <a:txBody>
                    <a:bodyPr/>
                    <a:lstStyle/>
                    <a:p>
                      <a:pPr algn="ctr" fontAlgn="ctr">
                        <a:spcAft>
                          <a:spcPts val="0"/>
                        </a:spcAft>
                      </a:pPr>
                      <a:r>
                        <a:rPr lang="vi-VN" sz="1300" b="0" i="1" u="none" strike="noStrike" dirty="0">
                          <a:solidFill>
                            <a:srgbClr val="000000"/>
                          </a:solidFill>
                          <a:effectLst/>
                          <a:latin typeface="+mj-lt"/>
                        </a:rPr>
                        <a:t> </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spcAft>
                          <a:spcPts val="0"/>
                        </a:spcAft>
                      </a:pPr>
                      <a:r>
                        <a:rPr lang="vi-VN" sz="1300" b="0" i="1" u="none" strike="noStrike">
                          <a:solidFill>
                            <a:srgbClr val="000000"/>
                          </a:solidFill>
                          <a:effectLst/>
                          <a:latin typeface="+mj-lt"/>
                        </a:rPr>
                        <a:t>     + Xây dựng</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vi-VN" sz="1300" b="0" i="1" u="none" strike="noStrike">
                          <a:solidFill>
                            <a:srgbClr val="000000"/>
                          </a:solidFill>
                          <a:effectLst/>
                          <a:latin typeface="+mj-lt"/>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vi-VN" sz="1300" b="1" i="1" u="none" strike="noStrike">
                          <a:solidFill>
                            <a:srgbClr val="000000"/>
                          </a:solidFill>
                          <a:effectLst/>
                          <a:latin typeface="+mj-lt"/>
                        </a:rPr>
                        <a:t>9,1 - 9,5</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spcAft>
                          <a:spcPts val="0"/>
                        </a:spcAft>
                      </a:pPr>
                      <a:endParaRPr lang="vi-VN" sz="1300" b="1" i="0" u="none" strike="noStrike" dirty="0">
                        <a:solidFill>
                          <a:srgbClr val="FFFFFF"/>
                        </a:solidFill>
                        <a:effectLst/>
                        <a:latin typeface="+mj-lt"/>
                      </a:endParaRP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spcAft>
                          <a:spcPts val="0"/>
                        </a:spcAft>
                      </a:pPr>
                      <a:endParaRPr lang="vi-VN" sz="1300" b="1" i="0" u="none" strike="noStrike">
                        <a:solidFill>
                          <a:srgbClr val="FFFFFF"/>
                        </a:solidFill>
                        <a:effectLst/>
                        <a:latin typeface="+mj-lt"/>
                      </a:endParaRP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spcAft>
                          <a:spcPts val="0"/>
                        </a:spcAft>
                      </a:pPr>
                      <a:endParaRPr lang="vi-VN" sz="1300" b="1" i="0" u="none" strike="noStrike" dirty="0">
                        <a:solidFill>
                          <a:srgbClr val="FFFFFF"/>
                        </a:solidFill>
                        <a:effectLst/>
                        <a:latin typeface="+mj-lt"/>
                      </a:endParaRP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spcAft>
                          <a:spcPts val="0"/>
                        </a:spcAft>
                      </a:pPr>
                      <a:endParaRPr lang="vi-VN" sz="1300" b="1" i="1" u="none" strike="noStrike" dirty="0">
                        <a:solidFill>
                          <a:srgbClr val="FFFFFF"/>
                        </a:solidFill>
                        <a:effectLst/>
                        <a:latin typeface="+mj-lt"/>
                      </a:endParaRP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496029076"/>
                  </a:ext>
                </a:extLst>
              </a:tr>
              <a:tr h="181359">
                <a:tc>
                  <a:txBody>
                    <a:bodyPr/>
                    <a:lstStyle/>
                    <a:p>
                      <a:pPr algn="ctr" fontAlgn="ctr">
                        <a:spcAft>
                          <a:spcPts val="0"/>
                        </a:spcAft>
                      </a:pPr>
                      <a:r>
                        <a:rPr lang="vi-VN" sz="1300" b="0" i="0" u="none" strike="noStrike">
                          <a:solidFill>
                            <a:srgbClr val="000000"/>
                          </a:solidFill>
                          <a:effectLst/>
                          <a:latin typeface="+mj-lt"/>
                        </a:rPr>
                        <a:t> </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spcAft>
                          <a:spcPts val="0"/>
                        </a:spcAft>
                      </a:pPr>
                      <a:r>
                        <a:rPr lang="vi-VN" sz="1300" b="0" i="0" u="none" strike="noStrike">
                          <a:solidFill>
                            <a:srgbClr val="000000"/>
                          </a:solidFill>
                          <a:effectLst/>
                          <a:latin typeface="+mj-lt"/>
                        </a:rPr>
                        <a:t>- Dịch vụ</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vi-VN" sz="1300" b="0" i="0" u="none" strike="noStrike">
                          <a:solidFill>
                            <a:srgbClr val="000000"/>
                          </a:solidFill>
                          <a:effectLst/>
                          <a:latin typeface="+mj-lt"/>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vi-VN" sz="1300" b="1" i="0" u="none" strike="noStrike">
                          <a:solidFill>
                            <a:srgbClr val="000000"/>
                          </a:solidFill>
                          <a:effectLst/>
                          <a:latin typeface="+mj-lt"/>
                        </a:rPr>
                        <a:t>9,2 - 9,4</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spcAft>
                          <a:spcPts val="0"/>
                        </a:spcAft>
                      </a:pPr>
                      <a:endParaRPr lang="vi-VN" sz="1300" b="1" i="0" u="none" strike="noStrike">
                        <a:solidFill>
                          <a:srgbClr val="FFFFFF"/>
                        </a:solidFill>
                        <a:effectLst/>
                        <a:latin typeface="+mj-lt"/>
                      </a:endParaRP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spcAft>
                          <a:spcPts val="0"/>
                        </a:spcAft>
                      </a:pPr>
                      <a:endParaRPr lang="vi-VN" sz="1300" b="1" i="0" u="none" strike="noStrike">
                        <a:solidFill>
                          <a:srgbClr val="FFFFFF"/>
                        </a:solidFill>
                        <a:effectLst/>
                        <a:latin typeface="+mj-lt"/>
                      </a:endParaRP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spcAft>
                          <a:spcPts val="0"/>
                        </a:spcAft>
                      </a:pPr>
                      <a:endParaRPr lang="vi-VN" sz="1300" b="1" i="0" u="none" strike="noStrike" dirty="0">
                        <a:solidFill>
                          <a:srgbClr val="FFFFFF"/>
                        </a:solidFill>
                        <a:effectLst/>
                        <a:latin typeface="+mj-lt"/>
                      </a:endParaRP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spcAft>
                          <a:spcPts val="0"/>
                        </a:spcAft>
                      </a:pPr>
                      <a:endParaRPr lang="vi-VN" sz="1300" b="1" i="0" u="none" strike="noStrike" dirty="0">
                        <a:solidFill>
                          <a:srgbClr val="FFFFFF"/>
                        </a:solidFill>
                        <a:effectLst/>
                        <a:latin typeface="+mj-lt"/>
                      </a:endParaRP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012535694"/>
                  </a:ext>
                </a:extLst>
              </a:tr>
              <a:tr h="163938">
                <a:tc>
                  <a:txBody>
                    <a:bodyPr/>
                    <a:lstStyle/>
                    <a:p>
                      <a:pPr algn="ctr" fontAlgn="ctr">
                        <a:spcAft>
                          <a:spcPts val="0"/>
                        </a:spcAft>
                      </a:pPr>
                      <a:r>
                        <a:rPr lang="vi-VN" sz="1300" b="1" i="0" u="none" strike="noStrike">
                          <a:solidFill>
                            <a:srgbClr val="000000"/>
                          </a:solidFill>
                          <a:effectLst/>
                          <a:latin typeface="+mj-lt"/>
                        </a:rPr>
                        <a:t>2</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spcAft>
                          <a:spcPts val="0"/>
                        </a:spcAft>
                      </a:pPr>
                      <a:r>
                        <a:rPr lang="vi-VN" sz="1300" b="1" i="0" u="none" strike="noStrike">
                          <a:solidFill>
                            <a:srgbClr val="000000"/>
                          </a:solidFill>
                          <a:effectLst/>
                          <a:latin typeface="+mj-lt"/>
                        </a:rPr>
                        <a:t>Kim ngạch xuất khẩu </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vi-VN" sz="1300" b="0" i="0" u="none" strike="noStrike">
                          <a:solidFill>
                            <a:srgbClr val="000000"/>
                          </a:solidFill>
                          <a:effectLst/>
                          <a:latin typeface="+mj-lt"/>
                        </a:rPr>
                        <a:t>Triệu USD</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vi-VN" sz="1300" b="1" i="0" u="none" strike="noStrike">
                          <a:solidFill>
                            <a:srgbClr val="000000"/>
                          </a:solidFill>
                          <a:effectLst/>
                          <a:latin typeface="+mj-lt"/>
                        </a:rPr>
                        <a:t>1.010,5</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spcAft>
                          <a:spcPts val="0"/>
                        </a:spcAft>
                      </a:pPr>
                      <a:r>
                        <a:rPr lang="vi-VN" sz="1300" b="1" i="0" u="none" strike="noStrike" kern="1200" dirty="0">
                          <a:solidFill>
                            <a:srgbClr val="000000"/>
                          </a:solidFill>
                          <a:effectLst/>
                          <a:latin typeface="+mj-lt"/>
                          <a:ea typeface="+mn-ea"/>
                          <a:cs typeface="+mn-cs"/>
                        </a:rPr>
                        <a:t>763,74 </a:t>
                      </a:r>
                    </a:p>
                  </a:txBody>
                  <a:tcPr marL="4805" marR="4805" marT="48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spcAft>
                          <a:spcPts val="0"/>
                        </a:spcAft>
                      </a:pPr>
                      <a:r>
                        <a:rPr lang="vi-VN" sz="1300" b="1" i="0" u="none" strike="noStrike" dirty="0">
                          <a:solidFill>
                            <a:srgbClr val="000000"/>
                          </a:solidFill>
                          <a:effectLst/>
                          <a:latin typeface="+mj-lt"/>
                        </a:rPr>
                        <a:t>116,7</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spcAft>
                          <a:spcPts val="0"/>
                        </a:spcAft>
                      </a:pPr>
                      <a:r>
                        <a:rPr lang="vi-VN" sz="1300" b="1" i="0" u="none" strike="noStrike" dirty="0">
                          <a:solidFill>
                            <a:srgbClr val="000000"/>
                          </a:solidFill>
                          <a:effectLst/>
                          <a:latin typeface="+mj-lt"/>
                        </a:rPr>
                        <a:t>79,7</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spcAft>
                          <a:spcPts val="0"/>
                        </a:spcAft>
                      </a:pPr>
                      <a:r>
                        <a:rPr lang="vi-VN" sz="1300" b="1" i="0" u="none" strike="noStrike">
                          <a:solidFill>
                            <a:srgbClr val="000000"/>
                          </a:solidFill>
                          <a:effectLst/>
                          <a:latin typeface="+mj-lt"/>
                        </a:rPr>
                        <a:t>Đạt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5754593"/>
                  </a:ext>
                </a:extLst>
              </a:tr>
              <a:tr h="231629">
                <a:tc>
                  <a:txBody>
                    <a:bodyPr/>
                    <a:lstStyle/>
                    <a:p>
                      <a:pPr algn="ctr" fontAlgn="ctr">
                        <a:spcAft>
                          <a:spcPts val="0"/>
                        </a:spcAft>
                      </a:pPr>
                      <a:r>
                        <a:rPr lang="vi-VN" sz="1300" b="1" i="0" u="none" strike="noStrike" dirty="0">
                          <a:solidFill>
                            <a:srgbClr val="040206"/>
                          </a:solidFill>
                          <a:effectLst/>
                          <a:latin typeface="+mj-lt"/>
                        </a:rPr>
                        <a:t>3</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spcAft>
                          <a:spcPts val="0"/>
                        </a:spcAft>
                      </a:pPr>
                      <a:r>
                        <a:rPr lang="vi-VN" sz="1300" b="1" i="0" u="none" strike="noStrike" dirty="0">
                          <a:solidFill>
                            <a:srgbClr val="040206"/>
                          </a:solidFill>
                          <a:effectLst/>
                          <a:latin typeface="+mj-lt"/>
                        </a:rPr>
                        <a:t>Tổng thu ngân sách trên địa bàn</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spcAft>
                          <a:spcPts val="0"/>
                        </a:spcAft>
                      </a:pPr>
                      <a:r>
                        <a:rPr lang="vi-VN" sz="1300" b="0" i="0" u="none" strike="noStrike">
                          <a:solidFill>
                            <a:srgbClr val="040206"/>
                          </a:solidFill>
                          <a:effectLst/>
                          <a:latin typeface="+mj-lt"/>
                        </a:rPr>
                        <a:t>Tỷ đồng</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spcAft>
                          <a:spcPts val="0"/>
                        </a:spcAft>
                      </a:pPr>
                      <a:r>
                        <a:rPr lang="vi-VN" sz="1300" b="1" i="0" u="none" strike="noStrike" dirty="0">
                          <a:solidFill>
                            <a:srgbClr val="040206"/>
                          </a:solidFill>
                          <a:effectLst/>
                          <a:latin typeface="+mj-lt"/>
                        </a:rPr>
                        <a:t>   3.969,7</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spcAft>
                          <a:spcPts val="0"/>
                        </a:spcAft>
                      </a:pPr>
                      <a:r>
                        <a:rPr lang="vi-VN" sz="1300" b="1" i="0" u="none" strike="noStrike" dirty="0">
                          <a:solidFill>
                            <a:srgbClr val="040206"/>
                          </a:solidFill>
                          <a:effectLst/>
                          <a:latin typeface="+mj-lt"/>
                        </a:rPr>
                        <a:t> </a:t>
                      </a:r>
                      <a:r>
                        <a:rPr lang="vi-VN" sz="1300" b="1" i="0" u="none" strike="noStrike" dirty="0">
                          <a:solidFill>
                            <a:srgbClr val="00B050"/>
                          </a:solidFill>
                          <a:effectLst/>
                          <a:latin typeface="+mj-lt"/>
                        </a:rPr>
                        <a:t> 2.126,45</a:t>
                      </a:r>
                      <a:r>
                        <a:rPr lang="en-US" sz="1300" b="1" i="0" u="none" strike="noStrike" dirty="0">
                          <a:solidFill>
                            <a:srgbClr val="00B050"/>
                          </a:solidFill>
                          <a:effectLst/>
                          <a:latin typeface="+mj-lt"/>
                        </a:rPr>
                        <a:t> </a:t>
                      </a:r>
                      <a:r>
                        <a:rPr lang="vi-VN" sz="1300" b="1" i="0" u="none" strike="noStrike" dirty="0">
                          <a:solidFill>
                            <a:srgbClr val="040206"/>
                          </a:solidFill>
                          <a:effectLst/>
                          <a:latin typeface="+mj-lt"/>
                        </a:rPr>
                        <a:t> </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spcAft>
                          <a:spcPts val="0"/>
                        </a:spcAft>
                      </a:pPr>
                      <a:r>
                        <a:rPr lang="vi-VN" sz="1300" b="1" i="0" u="none" strike="noStrike" dirty="0">
                          <a:solidFill>
                            <a:srgbClr val="040206"/>
                          </a:solidFill>
                          <a:effectLst/>
                          <a:latin typeface="+mj-lt"/>
                        </a:rPr>
                        <a:t> 108,2</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vi-VN" sz="1300" b="1" i="0" u="none" strike="noStrike" dirty="0">
                          <a:solidFill>
                            <a:srgbClr val="040206"/>
                          </a:solidFill>
                          <a:effectLst/>
                          <a:latin typeface="+mj-lt"/>
                        </a:rPr>
                        <a:t>53,56</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vi-VN" sz="1300" b="1" i="0" u="none" strike="noStrike" dirty="0">
                          <a:solidFill>
                            <a:srgbClr val="C00000"/>
                          </a:solidFill>
                          <a:effectLst/>
                          <a:latin typeface="+mj-lt"/>
                        </a:rPr>
                        <a:t>Chưa đạt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937272899"/>
                  </a:ext>
                </a:extLst>
              </a:tr>
              <a:tr h="181359">
                <a:tc>
                  <a:txBody>
                    <a:bodyPr/>
                    <a:lstStyle/>
                    <a:p>
                      <a:pPr algn="ctr" fontAlgn="ctr">
                        <a:spcAft>
                          <a:spcPts val="0"/>
                        </a:spcAft>
                      </a:pPr>
                      <a:r>
                        <a:rPr lang="vi-VN" sz="1300" b="0" i="1" u="none" strike="noStrike">
                          <a:solidFill>
                            <a:srgbClr val="040206"/>
                          </a:solidFill>
                          <a:effectLst/>
                          <a:latin typeface="+mj-lt"/>
                        </a:rPr>
                        <a:t> </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spcAft>
                          <a:spcPts val="0"/>
                        </a:spcAft>
                      </a:pPr>
                      <a:r>
                        <a:rPr lang="vi-VN" sz="1300" b="0" i="1" u="none" strike="noStrike" dirty="0">
                          <a:solidFill>
                            <a:srgbClr val="040206"/>
                          </a:solidFill>
                          <a:effectLst/>
                          <a:latin typeface="+mj-lt"/>
                        </a:rPr>
                        <a:t>- Thu tiền sử dụng đất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spcAft>
                          <a:spcPts val="0"/>
                        </a:spcAft>
                      </a:pPr>
                      <a:r>
                        <a:rPr lang="vi-VN" sz="1300" b="0" i="1" u="none" strike="noStrike" dirty="0">
                          <a:solidFill>
                            <a:srgbClr val="040206"/>
                          </a:solidFill>
                          <a:effectLst/>
                          <a:latin typeface="+mj-lt"/>
                        </a:rPr>
                        <a:t>Tỷ đồng</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spcAft>
                          <a:spcPts val="0"/>
                        </a:spcAft>
                      </a:pPr>
                      <a:r>
                        <a:rPr lang="vi-VN" sz="1300" b="1" i="1" u="none" strike="noStrike" dirty="0">
                          <a:solidFill>
                            <a:srgbClr val="040206"/>
                          </a:solidFill>
                          <a:effectLst/>
                          <a:latin typeface="+mj-lt"/>
                        </a:rPr>
                        <a:t>500</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spcAft>
                          <a:spcPts val="0"/>
                        </a:spcAft>
                      </a:pPr>
                      <a:r>
                        <a:rPr lang="vi-VN" sz="1300" b="1" i="1" u="none" strike="noStrike" dirty="0">
                          <a:solidFill>
                            <a:srgbClr val="040206"/>
                          </a:solidFill>
                          <a:effectLst/>
                          <a:latin typeface="+mj-lt"/>
                        </a:rPr>
                        <a:t>  651,21 </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spcAft>
                          <a:spcPts val="0"/>
                        </a:spcAft>
                      </a:pPr>
                      <a:r>
                        <a:rPr lang="vi-VN" sz="1300" b="1" i="1" u="none" strike="noStrike" dirty="0">
                          <a:solidFill>
                            <a:srgbClr val="040206"/>
                          </a:solidFill>
                          <a:effectLst/>
                          <a:latin typeface="+mj-lt"/>
                        </a:rPr>
                        <a:t> 169,62</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vi-VN" sz="1300" b="1" i="1" u="none" strike="noStrike" dirty="0">
                          <a:solidFill>
                            <a:srgbClr val="040206"/>
                          </a:solidFill>
                          <a:effectLst/>
                          <a:latin typeface="+mj-lt"/>
                        </a:rPr>
                        <a:t>130,24</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vi-VN" sz="1300" b="1" i="1" u="none" strike="noStrike" dirty="0">
                          <a:solidFill>
                            <a:srgbClr val="040206"/>
                          </a:solidFill>
                          <a:effectLst/>
                          <a:latin typeface="+mj-lt"/>
                        </a:rPr>
                        <a:t>Đạt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000467089"/>
                  </a:ext>
                </a:extLst>
              </a:tr>
              <a:tr h="181359">
                <a:tc>
                  <a:txBody>
                    <a:bodyPr/>
                    <a:lstStyle/>
                    <a:p>
                      <a:pPr algn="ctr" fontAlgn="ctr">
                        <a:spcAft>
                          <a:spcPts val="0"/>
                        </a:spcAft>
                      </a:pPr>
                      <a:r>
                        <a:rPr lang="vi-VN" sz="1300" b="1" i="0" u="none" strike="noStrike" dirty="0">
                          <a:solidFill>
                            <a:srgbClr val="040206"/>
                          </a:solidFill>
                          <a:effectLst/>
                          <a:latin typeface="+mj-lt"/>
                        </a:rPr>
                        <a:t>4</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spcAft>
                          <a:spcPts val="0"/>
                        </a:spcAft>
                      </a:pPr>
                      <a:r>
                        <a:rPr lang="vi-VN" sz="1300" b="1" i="0" u="none" strike="noStrike">
                          <a:solidFill>
                            <a:srgbClr val="040206"/>
                          </a:solidFill>
                          <a:effectLst/>
                          <a:latin typeface="+mj-lt"/>
                        </a:rPr>
                        <a:t>Doanh thu bán lẻ hàng hóa và dịch vụ</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vi-VN" sz="1300" b="0" i="0" u="none" strike="noStrike">
                          <a:solidFill>
                            <a:srgbClr val="040206"/>
                          </a:solidFill>
                          <a:effectLst/>
                          <a:latin typeface="+mj-lt"/>
                        </a:rPr>
                        <a:t>Tỷ đồng</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vi-VN" sz="1300" b="1" i="0" u="none" strike="noStrike">
                          <a:solidFill>
                            <a:srgbClr val="040206"/>
                          </a:solidFill>
                          <a:effectLst/>
                          <a:latin typeface="+mj-lt"/>
                        </a:rPr>
                        <a:t>56057</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spcAft>
                          <a:spcPts val="0"/>
                        </a:spcAft>
                      </a:pPr>
                      <a:r>
                        <a:rPr lang="vi-VN" sz="1300" b="1" i="0" u="none" strike="noStrike">
                          <a:solidFill>
                            <a:srgbClr val="040206"/>
                          </a:solidFill>
                          <a:effectLst/>
                          <a:latin typeface="+mj-lt"/>
                        </a:rPr>
                        <a:t>42.465,6</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spcAft>
                          <a:spcPts val="0"/>
                        </a:spcAft>
                      </a:pPr>
                      <a:r>
                        <a:rPr lang="vi-VN" sz="1300" b="1" i="0" u="none" strike="noStrike" dirty="0">
                          <a:solidFill>
                            <a:srgbClr val="040206"/>
                          </a:solidFill>
                          <a:effectLst/>
                          <a:latin typeface="+mj-lt"/>
                        </a:rPr>
                        <a:t>114,7</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spcAft>
                          <a:spcPts val="0"/>
                        </a:spcAft>
                      </a:pPr>
                      <a:r>
                        <a:rPr lang="vi-VN" sz="1300" b="1" i="0" u="none" strike="noStrike">
                          <a:solidFill>
                            <a:srgbClr val="040206"/>
                          </a:solidFill>
                          <a:effectLst/>
                          <a:latin typeface="+mj-lt"/>
                        </a:rPr>
                        <a:t>75,8</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spcAft>
                          <a:spcPts val="0"/>
                        </a:spcAft>
                      </a:pPr>
                      <a:r>
                        <a:rPr lang="vi-VN" sz="1300" b="1" i="0" u="none" strike="noStrike" dirty="0">
                          <a:solidFill>
                            <a:srgbClr val="040206"/>
                          </a:solidFill>
                          <a:effectLst/>
                          <a:latin typeface="+mj-lt"/>
                        </a:rPr>
                        <a:t>Đạt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981784813"/>
                  </a:ext>
                </a:extLst>
              </a:tr>
              <a:tr h="181359">
                <a:tc>
                  <a:txBody>
                    <a:bodyPr/>
                    <a:lstStyle/>
                    <a:p>
                      <a:pPr algn="ctr" fontAlgn="ctr">
                        <a:spcAft>
                          <a:spcPts val="0"/>
                        </a:spcAft>
                      </a:pPr>
                      <a:r>
                        <a:rPr lang="vi-VN" sz="1300" b="1" i="0" u="none" strike="noStrike">
                          <a:solidFill>
                            <a:srgbClr val="040206"/>
                          </a:solidFill>
                          <a:effectLst/>
                          <a:latin typeface="+mj-lt"/>
                        </a:rPr>
                        <a:t>5</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spcAft>
                          <a:spcPts val="0"/>
                        </a:spcAft>
                      </a:pPr>
                      <a:r>
                        <a:rPr lang="vi-VN" sz="1300" b="1" i="0" u="none" strike="noStrike" dirty="0">
                          <a:solidFill>
                            <a:srgbClr val="040206"/>
                          </a:solidFill>
                          <a:effectLst/>
                          <a:latin typeface="+mj-lt"/>
                        </a:rPr>
                        <a:t>Tỷ lệ dân số tham gia bảo hiểm y tế</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vi-VN" sz="1300" b="0" i="0" u="none" strike="noStrike">
                          <a:solidFill>
                            <a:srgbClr val="040206"/>
                          </a:solidFill>
                          <a:effectLst/>
                          <a:latin typeface="+mj-lt"/>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vi-VN" sz="1300" b="1" i="0" u="none" strike="noStrike">
                          <a:solidFill>
                            <a:srgbClr val="040206"/>
                          </a:solidFill>
                          <a:effectLst/>
                          <a:latin typeface="+mj-lt"/>
                        </a:rPr>
                        <a:t>100</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vi-VN" sz="1300" b="1" i="0" u="none" strike="noStrike">
                          <a:solidFill>
                            <a:srgbClr val="040206"/>
                          </a:solidFill>
                          <a:effectLst/>
                          <a:latin typeface="+mj-lt"/>
                        </a:rPr>
                        <a:t>100</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spcAft>
                          <a:spcPts val="0"/>
                        </a:spcAft>
                      </a:pPr>
                      <a:r>
                        <a:rPr lang="vi-VN" sz="1300" b="1" i="0" u="none" strike="noStrike" dirty="0">
                          <a:solidFill>
                            <a:srgbClr val="040206"/>
                          </a:solidFill>
                          <a:effectLst/>
                          <a:latin typeface="+mj-lt"/>
                        </a:rPr>
                        <a:t>100</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vi-VN" sz="1300" b="1" i="0" u="none" strike="noStrike">
                          <a:solidFill>
                            <a:srgbClr val="040206"/>
                          </a:solidFill>
                          <a:effectLst/>
                          <a:latin typeface="+mj-lt"/>
                        </a:rPr>
                        <a:t>100</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vi-VN" sz="1300" b="1" i="0" u="none" strike="noStrike" dirty="0">
                          <a:solidFill>
                            <a:srgbClr val="040206"/>
                          </a:solidFill>
                          <a:effectLst/>
                          <a:latin typeface="+mj-lt"/>
                        </a:rPr>
                        <a:t>Đạt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688899113"/>
                  </a:ext>
                </a:extLst>
              </a:tr>
              <a:tr h="181098">
                <a:tc>
                  <a:txBody>
                    <a:bodyPr/>
                    <a:lstStyle/>
                    <a:p>
                      <a:pPr algn="ctr" fontAlgn="ctr">
                        <a:spcAft>
                          <a:spcPts val="0"/>
                        </a:spcAft>
                      </a:pPr>
                      <a:r>
                        <a:rPr lang="vi-VN" sz="1300" b="1" i="0" u="none" strike="noStrike">
                          <a:solidFill>
                            <a:srgbClr val="040206"/>
                          </a:solidFill>
                          <a:effectLst/>
                          <a:latin typeface="+mj-lt"/>
                        </a:rPr>
                        <a:t>6</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spcAft>
                          <a:spcPts val="0"/>
                        </a:spcAft>
                      </a:pPr>
                      <a:r>
                        <a:rPr lang="vi-VN" sz="1300" b="1" i="0" u="none" strike="noStrike" dirty="0">
                          <a:solidFill>
                            <a:srgbClr val="040206"/>
                          </a:solidFill>
                          <a:effectLst/>
                          <a:latin typeface="+mj-lt"/>
                        </a:rPr>
                        <a:t>Tỷ lệ trẻ em dưới 5 tuổi suy dinh dưỡng thể nhẹ cân </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vi-VN" sz="1300" b="0" i="0" u="none" strike="noStrike">
                          <a:solidFill>
                            <a:srgbClr val="040206"/>
                          </a:solidFill>
                          <a:effectLst/>
                          <a:latin typeface="+mj-lt"/>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vi-VN" sz="1300" b="1" i="0" u="none" strike="noStrike">
                          <a:solidFill>
                            <a:srgbClr val="040206"/>
                          </a:solidFill>
                          <a:effectLst/>
                          <a:latin typeface="+mj-lt"/>
                        </a:rPr>
                        <a:t>4,8</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vi-VN" sz="1300" b="1" i="0" u="none" strike="noStrike">
                          <a:solidFill>
                            <a:srgbClr val="040206"/>
                          </a:solidFill>
                          <a:effectLst/>
                          <a:latin typeface="+mj-lt"/>
                        </a:rPr>
                        <a:t>4,62</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spcAft>
                          <a:spcPts val="0"/>
                        </a:spcAft>
                      </a:pPr>
                      <a:r>
                        <a:rPr lang="vi-VN" sz="1300" b="1" i="0" u="none" strike="noStrike" dirty="0">
                          <a:solidFill>
                            <a:srgbClr val="040206"/>
                          </a:solidFill>
                          <a:effectLst/>
                          <a:latin typeface="+mj-lt"/>
                        </a:rPr>
                        <a:t> </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vi-VN" sz="1300" b="1" i="0" u="none" strike="noStrike">
                          <a:solidFill>
                            <a:srgbClr val="040206"/>
                          </a:solidFill>
                          <a:effectLst/>
                          <a:latin typeface="+mj-lt"/>
                        </a:rPr>
                        <a:t> </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vi-VN" sz="1300" b="1" i="0" u="none" strike="noStrike" dirty="0">
                          <a:solidFill>
                            <a:srgbClr val="040206"/>
                          </a:solidFill>
                          <a:effectLst/>
                          <a:latin typeface="+mj-lt"/>
                        </a:rPr>
                        <a:t>Đạt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754437020"/>
                  </a:ext>
                </a:extLst>
              </a:tr>
              <a:tr h="231629">
                <a:tc>
                  <a:txBody>
                    <a:bodyPr/>
                    <a:lstStyle/>
                    <a:p>
                      <a:pPr algn="ctr" fontAlgn="ctr">
                        <a:spcAft>
                          <a:spcPts val="0"/>
                        </a:spcAft>
                      </a:pPr>
                      <a:r>
                        <a:rPr lang="vi-VN" sz="1300" b="1" i="0" u="none" strike="noStrike">
                          <a:solidFill>
                            <a:srgbClr val="040206"/>
                          </a:solidFill>
                          <a:effectLst/>
                          <a:latin typeface="+mj-lt"/>
                        </a:rPr>
                        <a:t>7</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spcAft>
                          <a:spcPts val="0"/>
                        </a:spcAft>
                      </a:pPr>
                      <a:r>
                        <a:rPr lang="vi-VN" sz="1300" b="1" i="0" u="none" strike="noStrike" dirty="0">
                          <a:solidFill>
                            <a:srgbClr val="040206"/>
                          </a:solidFill>
                          <a:effectLst/>
                          <a:latin typeface="+mj-lt"/>
                        </a:rPr>
                        <a:t>Giảm tỷ lệ nghèo đa chiều</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vi-VN" sz="1300" b="0" i="0" u="none" strike="noStrike" dirty="0">
                          <a:solidFill>
                            <a:srgbClr val="040206"/>
                          </a:solidFill>
                          <a:effectLst/>
                          <a:latin typeface="+mj-lt"/>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vi-VN" sz="1300" b="1" i="0" u="none" strike="noStrike" dirty="0">
                          <a:solidFill>
                            <a:srgbClr val="040206"/>
                          </a:solidFill>
                          <a:effectLst/>
                          <a:latin typeface="+mj-lt"/>
                        </a:rPr>
                        <a:t>0,08</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endParaRPr lang="vi-VN" sz="1300" b="1" i="0" u="none" strike="noStrike">
                        <a:solidFill>
                          <a:srgbClr val="040206"/>
                        </a:solidFill>
                        <a:effectLst/>
                        <a:latin typeface="+mj-lt"/>
                      </a:endParaRP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endParaRPr lang="vi-VN" sz="1300" b="1" i="0" u="none" strike="noStrike" dirty="0">
                        <a:solidFill>
                          <a:srgbClr val="040206"/>
                        </a:solidFill>
                        <a:effectLst/>
                        <a:latin typeface="+mj-lt"/>
                      </a:endParaRP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spcAft>
                          <a:spcPts val="0"/>
                        </a:spcAft>
                      </a:pPr>
                      <a:endParaRPr lang="vi-VN" sz="1300" b="1" i="0" u="none" strike="noStrike">
                        <a:solidFill>
                          <a:srgbClr val="040206"/>
                        </a:solidFill>
                        <a:effectLst/>
                        <a:latin typeface="+mj-lt"/>
                      </a:endParaRP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en-US" sz="1300" b="1" i="0" u="none" strike="noStrike" dirty="0" err="1" smtClean="0">
                          <a:solidFill>
                            <a:srgbClr val="040206"/>
                          </a:solidFill>
                          <a:effectLst/>
                          <a:latin typeface="+mj-lt"/>
                        </a:rPr>
                        <a:t>Đánh</a:t>
                      </a:r>
                      <a:r>
                        <a:rPr lang="en-US" sz="1300" b="1" i="0" u="none" strike="noStrike" baseline="0" dirty="0" smtClean="0">
                          <a:solidFill>
                            <a:srgbClr val="040206"/>
                          </a:solidFill>
                          <a:effectLst/>
                          <a:latin typeface="+mj-lt"/>
                        </a:rPr>
                        <a:t> </a:t>
                      </a:r>
                      <a:r>
                        <a:rPr lang="en-US" sz="1300" b="1" i="0" u="none" strike="noStrike" baseline="0" dirty="0" err="1" smtClean="0">
                          <a:solidFill>
                            <a:srgbClr val="040206"/>
                          </a:solidFill>
                          <a:effectLst/>
                          <a:latin typeface="+mj-lt"/>
                        </a:rPr>
                        <a:t>giá</a:t>
                      </a:r>
                      <a:r>
                        <a:rPr lang="en-US" sz="1300" b="1" i="0" u="none" strike="noStrike" baseline="0" dirty="0" smtClean="0">
                          <a:solidFill>
                            <a:srgbClr val="040206"/>
                          </a:solidFill>
                          <a:effectLst/>
                          <a:latin typeface="+mj-lt"/>
                        </a:rPr>
                        <a:t> </a:t>
                      </a:r>
                      <a:r>
                        <a:rPr lang="en-US" sz="1300" b="1" i="0" u="none" strike="noStrike" baseline="0" dirty="0" err="1" smtClean="0">
                          <a:solidFill>
                            <a:srgbClr val="040206"/>
                          </a:solidFill>
                          <a:effectLst/>
                          <a:latin typeface="+mj-lt"/>
                        </a:rPr>
                        <a:t>cuối</a:t>
                      </a:r>
                      <a:r>
                        <a:rPr lang="en-US" sz="1300" b="1" i="0" u="none" strike="noStrike" baseline="0" dirty="0" smtClean="0">
                          <a:solidFill>
                            <a:srgbClr val="040206"/>
                          </a:solidFill>
                          <a:effectLst/>
                          <a:latin typeface="+mj-lt"/>
                        </a:rPr>
                        <a:t> </a:t>
                      </a:r>
                      <a:r>
                        <a:rPr lang="en-US" sz="1300" b="1" i="0" u="none" strike="noStrike" baseline="0" dirty="0" err="1" smtClean="0">
                          <a:solidFill>
                            <a:srgbClr val="040206"/>
                          </a:solidFill>
                          <a:effectLst/>
                          <a:latin typeface="+mj-lt"/>
                        </a:rPr>
                        <a:t>năm</a:t>
                      </a:r>
                      <a:endParaRPr lang="vi-VN" sz="1300" b="1" i="0" u="none" strike="noStrike" dirty="0">
                        <a:solidFill>
                          <a:srgbClr val="040206"/>
                        </a:solidFill>
                        <a:effectLst/>
                        <a:latin typeface="+mj-lt"/>
                      </a:endParaRP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427449368"/>
                  </a:ext>
                </a:extLst>
              </a:tr>
              <a:tr h="181359">
                <a:tc>
                  <a:txBody>
                    <a:bodyPr/>
                    <a:lstStyle/>
                    <a:p>
                      <a:pPr algn="ctr" fontAlgn="ctr">
                        <a:spcAft>
                          <a:spcPts val="0"/>
                        </a:spcAft>
                      </a:pPr>
                      <a:r>
                        <a:rPr lang="vi-VN" sz="1300" b="1" i="0" u="none" strike="noStrike">
                          <a:solidFill>
                            <a:srgbClr val="040206"/>
                          </a:solidFill>
                          <a:effectLst/>
                          <a:latin typeface="+mj-lt"/>
                        </a:rPr>
                        <a:t>8</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spcAft>
                          <a:spcPts val="0"/>
                        </a:spcAft>
                      </a:pPr>
                      <a:r>
                        <a:rPr lang="vi-VN" sz="1300" b="1" i="0" u="none" strike="noStrike">
                          <a:solidFill>
                            <a:srgbClr val="040206"/>
                          </a:solidFill>
                          <a:effectLst/>
                          <a:latin typeface="+mj-lt"/>
                        </a:rPr>
                        <a:t>Bảo hiểm xã hội tự nguyện</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vi-VN" sz="1300" b="0" i="0" u="none" strike="noStrike" dirty="0">
                          <a:solidFill>
                            <a:srgbClr val="040206"/>
                          </a:solidFill>
                          <a:effectLst/>
                          <a:latin typeface="+mj-lt"/>
                        </a:rPr>
                        <a:t>Người</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vi-VN" sz="1300" b="1" i="0" u="none" strike="noStrike">
                          <a:solidFill>
                            <a:srgbClr val="040206"/>
                          </a:solidFill>
                          <a:effectLst/>
                          <a:latin typeface="+mj-lt"/>
                        </a:rPr>
                        <a:t>2190</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vi-VN" sz="1300" b="1" i="0" u="none" strike="noStrike" dirty="0">
                          <a:solidFill>
                            <a:srgbClr val="040206"/>
                          </a:solidFill>
                          <a:effectLst/>
                          <a:latin typeface="+mj-lt"/>
                        </a:rPr>
                        <a:t>2.342</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spcAft>
                          <a:spcPts val="0"/>
                        </a:spcAft>
                      </a:pPr>
                      <a:r>
                        <a:rPr lang="vi-VN" sz="1300" b="1" i="0" u="none" strike="noStrike" dirty="0">
                          <a:solidFill>
                            <a:srgbClr val="040206"/>
                          </a:solidFill>
                          <a:effectLst/>
                          <a:latin typeface="+mj-lt"/>
                        </a:rPr>
                        <a:t>111</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vi-VN" sz="1300" b="1" i="0" u="none" strike="noStrike" dirty="0">
                          <a:solidFill>
                            <a:srgbClr val="040206"/>
                          </a:solidFill>
                          <a:effectLst/>
                          <a:latin typeface="+mj-lt"/>
                        </a:rPr>
                        <a:t>107</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vi-VN" sz="1300" b="1" i="0" u="none" strike="noStrike" dirty="0">
                          <a:solidFill>
                            <a:srgbClr val="040206"/>
                          </a:solidFill>
                          <a:effectLst/>
                          <a:latin typeface="+mj-lt"/>
                        </a:rPr>
                        <a:t>Đạt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113742129"/>
                  </a:ext>
                </a:extLst>
              </a:tr>
              <a:tr h="181359">
                <a:tc>
                  <a:txBody>
                    <a:bodyPr/>
                    <a:lstStyle/>
                    <a:p>
                      <a:pPr algn="ctr" fontAlgn="ctr">
                        <a:spcAft>
                          <a:spcPts val="0"/>
                        </a:spcAft>
                      </a:pPr>
                      <a:r>
                        <a:rPr lang="vi-VN" sz="1300" b="1" i="0" u="none" strike="noStrike">
                          <a:solidFill>
                            <a:srgbClr val="040206"/>
                          </a:solidFill>
                          <a:effectLst/>
                          <a:latin typeface="+mj-lt"/>
                        </a:rPr>
                        <a:t>9</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spcAft>
                          <a:spcPts val="0"/>
                        </a:spcAft>
                      </a:pPr>
                      <a:r>
                        <a:rPr lang="vi-VN" sz="1300" b="1" i="0" u="none" strike="noStrike">
                          <a:solidFill>
                            <a:srgbClr val="040206"/>
                          </a:solidFill>
                          <a:effectLst/>
                          <a:latin typeface="+mj-lt"/>
                        </a:rPr>
                        <a:t>Tạo việc làm mới</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vi-VN" sz="1300" b="0" i="0" u="none" strike="noStrike">
                          <a:solidFill>
                            <a:srgbClr val="040206"/>
                          </a:solidFill>
                          <a:effectLst/>
                          <a:latin typeface="+mj-lt"/>
                        </a:rPr>
                        <a:t>Người</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vi-VN" sz="1300" b="1" i="0" u="none" strike="noStrike" dirty="0">
                          <a:solidFill>
                            <a:srgbClr val="040206"/>
                          </a:solidFill>
                          <a:effectLst/>
                          <a:latin typeface="+mj-lt"/>
                        </a:rPr>
                        <a:t>7500</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spcAft>
                          <a:spcPts val="0"/>
                        </a:spcAft>
                      </a:pPr>
                      <a:r>
                        <a:rPr lang="vi-VN" sz="1300" b="1" i="0" u="none" strike="noStrike">
                          <a:solidFill>
                            <a:srgbClr val="040206"/>
                          </a:solidFill>
                          <a:effectLst/>
                          <a:latin typeface="+mj-lt"/>
                        </a:rPr>
                        <a:t>6.240</a:t>
                      </a:r>
                    </a:p>
                  </a:txBody>
                  <a:tcPr marL="4805" marR="4805" marT="48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vi-VN" sz="1300" b="1" i="0" u="none" strike="noStrike" dirty="0">
                          <a:solidFill>
                            <a:srgbClr val="040206"/>
                          </a:solidFill>
                          <a:effectLst/>
                          <a:latin typeface="+mj-lt"/>
                        </a:rPr>
                        <a:t>97</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vi-VN" sz="1300" b="1" i="0" u="none" strike="noStrike" dirty="0">
                          <a:solidFill>
                            <a:srgbClr val="040206"/>
                          </a:solidFill>
                          <a:effectLst/>
                          <a:latin typeface="+mj-lt"/>
                        </a:rPr>
                        <a:t>83,2</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vi-VN" sz="1300" b="1" i="0" u="none" strike="noStrike" dirty="0">
                          <a:solidFill>
                            <a:srgbClr val="040206"/>
                          </a:solidFill>
                          <a:effectLst/>
                          <a:latin typeface="+mj-lt"/>
                        </a:rPr>
                        <a:t>Đạt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97363743"/>
                  </a:ext>
                </a:extLst>
              </a:tr>
              <a:tr h="231629">
                <a:tc>
                  <a:txBody>
                    <a:bodyPr/>
                    <a:lstStyle/>
                    <a:p>
                      <a:pPr algn="ctr" fontAlgn="ctr">
                        <a:spcAft>
                          <a:spcPts val="0"/>
                        </a:spcAft>
                      </a:pPr>
                      <a:r>
                        <a:rPr lang="vi-VN" sz="1300" b="1" i="0" u="none" strike="noStrike">
                          <a:solidFill>
                            <a:srgbClr val="040206"/>
                          </a:solidFill>
                          <a:effectLst/>
                          <a:latin typeface="+mj-lt"/>
                        </a:rPr>
                        <a:t>10</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spcAft>
                          <a:spcPts val="0"/>
                        </a:spcAft>
                      </a:pPr>
                      <a:r>
                        <a:rPr lang="vi-VN" sz="1300" b="1" i="0" u="none" strike="noStrike">
                          <a:solidFill>
                            <a:srgbClr val="040206"/>
                          </a:solidFill>
                          <a:effectLst/>
                          <a:latin typeface="+mj-lt"/>
                        </a:rPr>
                        <a:t>Đào tạo nghề lao động nông thôn</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vi-VN" sz="1300" b="0" i="0" u="none" strike="noStrike">
                          <a:solidFill>
                            <a:srgbClr val="040206"/>
                          </a:solidFill>
                          <a:effectLst/>
                          <a:latin typeface="+mj-lt"/>
                        </a:rPr>
                        <a:t>Người</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vi-VN" sz="1300" b="1" i="0" u="none" strike="noStrike" dirty="0">
                          <a:solidFill>
                            <a:srgbClr val="040206"/>
                          </a:solidFill>
                          <a:effectLst/>
                          <a:latin typeface="+mj-lt"/>
                        </a:rPr>
                        <a:t>110</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vi-VN" sz="1300" b="1" i="0" u="none" strike="noStrike">
                          <a:solidFill>
                            <a:srgbClr val="040206"/>
                          </a:solidFill>
                          <a:effectLst/>
                          <a:latin typeface="+mj-lt"/>
                        </a:rPr>
                        <a:t>105</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spcAft>
                          <a:spcPts val="0"/>
                        </a:spcAft>
                      </a:pPr>
                      <a:r>
                        <a:rPr lang="vi-VN" sz="1300" b="1" i="0" u="none" strike="noStrike" dirty="0">
                          <a:solidFill>
                            <a:srgbClr val="040206"/>
                          </a:solidFill>
                          <a:effectLst/>
                          <a:latin typeface="+mj-lt"/>
                        </a:rPr>
                        <a:t>67,7</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vi-VN" sz="1300" b="1" i="0" u="none" strike="noStrike" dirty="0">
                          <a:solidFill>
                            <a:srgbClr val="040206"/>
                          </a:solidFill>
                          <a:effectLst/>
                          <a:latin typeface="+mj-lt"/>
                        </a:rPr>
                        <a:t>95,5</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vi-VN" sz="1300" b="1" i="0" u="none" strike="noStrike" dirty="0">
                          <a:solidFill>
                            <a:srgbClr val="040206"/>
                          </a:solidFill>
                          <a:effectLst/>
                          <a:latin typeface="+mj-lt"/>
                        </a:rPr>
                        <a:t>Đạt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4138068579"/>
                  </a:ext>
                </a:extLst>
              </a:tr>
              <a:tr h="181359">
                <a:tc>
                  <a:txBody>
                    <a:bodyPr/>
                    <a:lstStyle/>
                    <a:p>
                      <a:pPr algn="ctr" fontAlgn="ctr">
                        <a:spcAft>
                          <a:spcPts val="0"/>
                        </a:spcAft>
                      </a:pPr>
                      <a:r>
                        <a:rPr lang="vi-VN" sz="1300" b="1" i="0" u="none" strike="noStrike">
                          <a:solidFill>
                            <a:srgbClr val="040206"/>
                          </a:solidFill>
                          <a:effectLst/>
                          <a:latin typeface="+mj-lt"/>
                        </a:rPr>
                        <a:t>11</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spcAft>
                          <a:spcPts val="0"/>
                        </a:spcAft>
                      </a:pPr>
                      <a:r>
                        <a:rPr lang="vi-VN" sz="1300" b="1" i="0" u="none" strike="noStrike">
                          <a:solidFill>
                            <a:srgbClr val="040206"/>
                          </a:solidFill>
                          <a:effectLst/>
                          <a:latin typeface="+mj-lt"/>
                        </a:rPr>
                        <a:t>Tỷ lệ che phủ rừng</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vi-VN" sz="1300" b="0" i="0" u="none" strike="noStrike">
                          <a:solidFill>
                            <a:srgbClr val="040206"/>
                          </a:solidFill>
                          <a:effectLst/>
                          <a:latin typeface="+mj-lt"/>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vi-VN" sz="1300" b="1" i="0" u="none" strike="noStrike">
                          <a:solidFill>
                            <a:srgbClr val="040206"/>
                          </a:solidFill>
                          <a:effectLst/>
                          <a:latin typeface="+mj-lt"/>
                        </a:rPr>
                        <a:t>32,7</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vi-VN" sz="1300" b="1" i="0" u="none" strike="noStrike" dirty="0">
                          <a:solidFill>
                            <a:srgbClr val="040206"/>
                          </a:solidFill>
                          <a:effectLst/>
                          <a:latin typeface="+mj-lt"/>
                        </a:rPr>
                        <a:t>32,</a:t>
                      </a:r>
                      <a:r>
                        <a:rPr lang="en-US" sz="1300" b="1" i="0" u="none" strike="noStrike" dirty="0">
                          <a:solidFill>
                            <a:srgbClr val="040206"/>
                          </a:solidFill>
                          <a:effectLst/>
                          <a:latin typeface="+mj-lt"/>
                        </a:rPr>
                        <a:t>7</a:t>
                      </a:r>
                      <a:endParaRPr lang="vi-VN" sz="1300" b="1" i="0" u="none" strike="noStrike" dirty="0">
                        <a:solidFill>
                          <a:srgbClr val="040206"/>
                        </a:solidFill>
                        <a:effectLst/>
                        <a:latin typeface="+mj-lt"/>
                      </a:endParaRP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spcAft>
                          <a:spcPts val="0"/>
                        </a:spcAft>
                      </a:pPr>
                      <a:r>
                        <a:rPr lang="vi-VN" sz="1300" b="1" i="0" u="none" strike="noStrike" dirty="0">
                          <a:solidFill>
                            <a:srgbClr val="040206"/>
                          </a:solidFill>
                          <a:effectLst/>
                          <a:latin typeface="+mj-lt"/>
                        </a:rPr>
                        <a:t>100,78</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vi-VN" sz="1300" b="1" i="0" u="none" strike="noStrike" dirty="0">
                          <a:solidFill>
                            <a:srgbClr val="040206"/>
                          </a:solidFill>
                          <a:effectLst/>
                          <a:latin typeface="+mj-lt"/>
                        </a:rPr>
                        <a:t>100</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vi-VN" sz="1300" b="1" i="0" u="none" strike="noStrike" dirty="0">
                          <a:solidFill>
                            <a:srgbClr val="040206"/>
                          </a:solidFill>
                          <a:effectLst/>
                          <a:latin typeface="+mj-lt"/>
                        </a:rPr>
                        <a:t>Đạt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996659134"/>
                  </a:ext>
                </a:extLst>
              </a:tr>
              <a:tr h="181359">
                <a:tc>
                  <a:txBody>
                    <a:bodyPr/>
                    <a:lstStyle/>
                    <a:p>
                      <a:pPr algn="ctr" fontAlgn="ctr">
                        <a:spcAft>
                          <a:spcPts val="0"/>
                        </a:spcAft>
                      </a:pPr>
                      <a:r>
                        <a:rPr lang="vi-VN" sz="1300" b="1" i="0" u="none" strike="noStrike" dirty="0">
                          <a:solidFill>
                            <a:srgbClr val="040206"/>
                          </a:solidFill>
                          <a:effectLst/>
                          <a:latin typeface="+mj-lt"/>
                        </a:rPr>
                        <a:t>12</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spcAft>
                          <a:spcPts val="0"/>
                        </a:spcAft>
                      </a:pPr>
                      <a:r>
                        <a:rPr lang="vi-VN" sz="1300" b="1" i="0" u="none" strike="noStrike" dirty="0">
                          <a:solidFill>
                            <a:srgbClr val="040206"/>
                          </a:solidFill>
                          <a:effectLst/>
                          <a:latin typeface="+mj-lt"/>
                        </a:rPr>
                        <a:t>Tỷ lệ dân cư đô thị sử dụng nước sạch</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vi-VN" sz="1300" b="0" i="0" u="none" strike="noStrike" dirty="0">
                          <a:solidFill>
                            <a:srgbClr val="040206"/>
                          </a:solidFill>
                          <a:effectLst/>
                          <a:latin typeface="+mj-lt"/>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vi-VN" sz="1300" b="1" i="0" u="none" strike="noStrike" dirty="0">
                          <a:solidFill>
                            <a:srgbClr val="040206"/>
                          </a:solidFill>
                          <a:effectLst/>
                          <a:latin typeface="+mj-lt"/>
                        </a:rPr>
                        <a:t>99,1</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en-US" sz="1300" b="1" i="0" u="none" strike="noStrike" dirty="0">
                          <a:solidFill>
                            <a:srgbClr val="040206"/>
                          </a:solidFill>
                          <a:effectLst/>
                          <a:latin typeface="+mj-lt"/>
                        </a:rPr>
                        <a:t>99,07</a:t>
                      </a:r>
                      <a:endParaRPr lang="vi-VN" sz="1300" b="1" i="0" u="none" strike="noStrike" dirty="0">
                        <a:solidFill>
                          <a:srgbClr val="040206"/>
                        </a:solidFill>
                        <a:effectLst/>
                        <a:latin typeface="+mj-lt"/>
                      </a:endParaRP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endParaRPr lang="vi-VN" sz="1300" b="1" i="0" u="none" strike="noStrike" dirty="0">
                        <a:solidFill>
                          <a:srgbClr val="040206"/>
                        </a:solidFill>
                        <a:effectLst/>
                        <a:latin typeface="+mj-lt"/>
                      </a:endParaRP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en-US" sz="1300" b="1" i="0" u="none" strike="noStrike" dirty="0">
                          <a:solidFill>
                            <a:srgbClr val="040206"/>
                          </a:solidFill>
                          <a:effectLst/>
                          <a:latin typeface="+mj-lt"/>
                        </a:rPr>
                        <a:t>100</a:t>
                      </a:r>
                      <a:endParaRPr lang="vi-VN" sz="1300" b="1" i="0" u="none" strike="noStrike" dirty="0">
                        <a:solidFill>
                          <a:srgbClr val="040206"/>
                        </a:solidFill>
                        <a:effectLst/>
                        <a:latin typeface="+mj-lt"/>
                      </a:endParaRP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en-US" sz="1300" b="1" i="0" u="none" strike="noStrike" dirty="0" err="1">
                          <a:solidFill>
                            <a:srgbClr val="040206"/>
                          </a:solidFill>
                          <a:effectLst/>
                          <a:latin typeface="+mj-lt"/>
                        </a:rPr>
                        <a:t>Đạt</a:t>
                      </a:r>
                      <a:endParaRPr lang="vi-VN" sz="1300" b="1" i="0" u="none" strike="noStrike" dirty="0">
                        <a:solidFill>
                          <a:srgbClr val="040206"/>
                        </a:solidFill>
                        <a:effectLst/>
                        <a:latin typeface="+mj-lt"/>
                      </a:endParaRP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108423313"/>
                  </a:ext>
                </a:extLst>
              </a:tr>
              <a:tr h="181359">
                <a:tc>
                  <a:txBody>
                    <a:bodyPr/>
                    <a:lstStyle/>
                    <a:p>
                      <a:pPr algn="ctr" fontAlgn="ctr">
                        <a:spcAft>
                          <a:spcPts val="0"/>
                        </a:spcAft>
                      </a:pPr>
                      <a:r>
                        <a:rPr lang="vi-VN" sz="1300" b="1" i="0" u="none" strike="noStrike" dirty="0">
                          <a:solidFill>
                            <a:srgbClr val="040206"/>
                          </a:solidFill>
                          <a:effectLst/>
                          <a:latin typeface="+mj-lt"/>
                        </a:rPr>
                        <a:t>13</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spcAft>
                          <a:spcPts val="0"/>
                        </a:spcAft>
                      </a:pPr>
                      <a:r>
                        <a:rPr lang="vi-VN" sz="1300" b="1" i="0" u="none" strike="noStrike" dirty="0">
                          <a:solidFill>
                            <a:srgbClr val="040206"/>
                          </a:solidFill>
                          <a:effectLst/>
                          <a:latin typeface="+mj-lt"/>
                        </a:rPr>
                        <a:t>Tỷ lệ chất thải rắn ở đô thị được thu gom</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vi-VN" sz="1300" b="0" i="0" u="none" strike="noStrike">
                          <a:solidFill>
                            <a:srgbClr val="040206"/>
                          </a:solidFill>
                          <a:effectLst/>
                          <a:latin typeface="+mj-lt"/>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vi-VN" sz="1300" b="1" i="0" u="none" strike="noStrike" dirty="0">
                          <a:solidFill>
                            <a:srgbClr val="040206"/>
                          </a:solidFill>
                          <a:effectLst/>
                          <a:latin typeface="+mj-lt"/>
                        </a:rPr>
                        <a:t>98</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vi-VN" sz="1300" b="1" i="0" u="none" strike="noStrike" dirty="0">
                          <a:solidFill>
                            <a:srgbClr val="040206"/>
                          </a:solidFill>
                          <a:effectLst/>
                          <a:latin typeface="+mj-lt"/>
                        </a:rPr>
                        <a:t>98,08</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spcAft>
                          <a:spcPts val="0"/>
                        </a:spcAft>
                      </a:pPr>
                      <a:r>
                        <a:rPr lang="en-US" sz="1300" b="1" i="0" u="none" strike="noStrike" dirty="0">
                          <a:solidFill>
                            <a:srgbClr val="040206"/>
                          </a:solidFill>
                          <a:effectLst/>
                          <a:latin typeface="+mj-lt"/>
                        </a:rPr>
                        <a:t>100</a:t>
                      </a:r>
                      <a:r>
                        <a:rPr lang="vi-VN" sz="1300" b="1" i="0" u="none" strike="noStrike" dirty="0">
                          <a:solidFill>
                            <a:srgbClr val="040206"/>
                          </a:solidFill>
                          <a:effectLst/>
                          <a:latin typeface="+mj-lt"/>
                        </a:rPr>
                        <a:t>,</a:t>
                      </a:r>
                      <a:r>
                        <a:rPr lang="en-US" sz="1300" b="1" i="0" u="none" strike="noStrike" dirty="0">
                          <a:solidFill>
                            <a:srgbClr val="040206"/>
                          </a:solidFill>
                          <a:effectLst/>
                          <a:latin typeface="+mj-lt"/>
                        </a:rPr>
                        <a:t>9</a:t>
                      </a:r>
                      <a:endParaRPr lang="vi-VN" sz="1300" b="1" i="0" u="none" strike="noStrike" dirty="0">
                        <a:solidFill>
                          <a:srgbClr val="040206"/>
                        </a:solidFill>
                        <a:effectLst/>
                        <a:latin typeface="+mj-lt"/>
                      </a:endParaRP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vi-VN" sz="1300" b="1" i="0" u="none" strike="noStrike" dirty="0">
                          <a:solidFill>
                            <a:srgbClr val="040206"/>
                          </a:solidFill>
                          <a:effectLst/>
                          <a:latin typeface="+mj-lt"/>
                        </a:rPr>
                        <a:t>1</a:t>
                      </a:r>
                      <a:r>
                        <a:rPr lang="en-US" sz="1300" b="1" i="0" u="none" strike="noStrike" dirty="0">
                          <a:solidFill>
                            <a:srgbClr val="040206"/>
                          </a:solidFill>
                          <a:effectLst/>
                          <a:latin typeface="+mj-lt"/>
                        </a:rPr>
                        <a:t>00</a:t>
                      </a:r>
                      <a:r>
                        <a:rPr lang="vi-VN" sz="1300" b="1" i="0" u="none" strike="noStrike" dirty="0">
                          <a:solidFill>
                            <a:srgbClr val="040206"/>
                          </a:solidFill>
                          <a:effectLst/>
                          <a:latin typeface="+mj-lt"/>
                        </a:rPr>
                        <a:t>,</a:t>
                      </a:r>
                      <a:r>
                        <a:rPr lang="en-US" sz="1300" b="1" i="0" u="none" strike="noStrike" dirty="0">
                          <a:solidFill>
                            <a:srgbClr val="040206"/>
                          </a:solidFill>
                          <a:effectLst/>
                          <a:latin typeface="+mj-lt"/>
                        </a:rPr>
                        <a:t>1</a:t>
                      </a:r>
                      <a:endParaRPr lang="vi-VN" sz="1300" b="1" i="0" u="none" strike="noStrike" dirty="0">
                        <a:solidFill>
                          <a:srgbClr val="040206"/>
                        </a:solidFill>
                        <a:effectLst/>
                        <a:latin typeface="+mj-lt"/>
                      </a:endParaRP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spcAft>
                          <a:spcPts val="0"/>
                        </a:spcAft>
                      </a:pPr>
                      <a:r>
                        <a:rPr lang="vi-VN" sz="1300" b="1" i="0" u="none" strike="noStrike" dirty="0">
                          <a:solidFill>
                            <a:srgbClr val="040206"/>
                          </a:solidFill>
                          <a:effectLst/>
                          <a:latin typeface="+mj-lt"/>
                        </a:rPr>
                        <a:t>Đạt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977785410"/>
                  </a:ext>
                </a:extLst>
              </a:tr>
              <a:tr h="255236">
                <a:tc>
                  <a:txBody>
                    <a:bodyPr/>
                    <a:lstStyle/>
                    <a:p>
                      <a:pPr algn="ctr" fontAlgn="ctr">
                        <a:spcAft>
                          <a:spcPts val="0"/>
                        </a:spcAft>
                      </a:pPr>
                      <a:r>
                        <a:rPr lang="vi-VN" sz="1300" b="1" i="0" u="none" strike="noStrike" dirty="0">
                          <a:solidFill>
                            <a:srgbClr val="040206"/>
                          </a:solidFill>
                          <a:effectLst/>
                          <a:latin typeface="+mj-lt"/>
                        </a:rPr>
                        <a:t>14</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spcAft>
                          <a:spcPts val="0"/>
                        </a:spcAft>
                      </a:pPr>
                      <a:r>
                        <a:rPr lang="vi-VN" sz="1300" b="1" i="0" u="none" strike="noStrike" dirty="0">
                          <a:solidFill>
                            <a:srgbClr val="040206"/>
                          </a:solidFill>
                          <a:effectLst/>
                          <a:latin typeface="+mj-lt"/>
                        </a:rPr>
                        <a:t>Tỷ lệ chất thải rắn ở nông thôn được thu gom</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vi-VN" sz="1300" b="0" i="0" u="none" strike="noStrike" dirty="0">
                          <a:solidFill>
                            <a:srgbClr val="040206"/>
                          </a:solidFill>
                          <a:effectLst/>
                          <a:latin typeface="+mj-lt"/>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vi-VN" sz="1300" b="1" i="0" u="none" strike="noStrike" dirty="0">
                          <a:solidFill>
                            <a:srgbClr val="040206"/>
                          </a:solidFill>
                          <a:effectLst/>
                          <a:latin typeface="+mj-lt"/>
                        </a:rPr>
                        <a:t>98</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en-US" sz="1300" b="1" i="0" u="none" strike="noStrike" dirty="0">
                          <a:solidFill>
                            <a:srgbClr val="040206"/>
                          </a:solidFill>
                          <a:effectLst/>
                          <a:latin typeface="+mj-lt"/>
                        </a:rPr>
                        <a:t>98</a:t>
                      </a:r>
                      <a:r>
                        <a:rPr lang="vi-VN" sz="1300" b="1" i="0" u="none" strike="noStrike" dirty="0">
                          <a:solidFill>
                            <a:srgbClr val="040206"/>
                          </a:solidFill>
                          <a:effectLst/>
                          <a:latin typeface="+mj-lt"/>
                        </a:rPr>
                        <a:t>,</a:t>
                      </a:r>
                      <a:r>
                        <a:rPr lang="en-US" sz="1300" b="1" i="0" u="none" strike="noStrike" dirty="0">
                          <a:solidFill>
                            <a:srgbClr val="040206"/>
                          </a:solidFill>
                          <a:effectLst/>
                          <a:latin typeface="+mj-lt"/>
                        </a:rPr>
                        <a:t>59</a:t>
                      </a:r>
                      <a:endParaRPr lang="vi-VN" sz="1300" b="1" i="0" u="none" strike="noStrike" dirty="0">
                        <a:solidFill>
                          <a:srgbClr val="040206"/>
                        </a:solidFill>
                        <a:effectLst/>
                        <a:latin typeface="+mj-lt"/>
                      </a:endParaRP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spcAft>
                          <a:spcPts val="0"/>
                        </a:spcAft>
                      </a:pPr>
                      <a:r>
                        <a:rPr lang="en-US" sz="1300" b="1" i="0" u="none" strike="noStrike" dirty="0">
                          <a:solidFill>
                            <a:srgbClr val="040206"/>
                          </a:solidFill>
                          <a:effectLst/>
                          <a:latin typeface="+mj-lt"/>
                        </a:rPr>
                        <a:t>100</a:t>
                      </a:r>
                      <a:r>
                        <a:rPr lang="vi-VN" sz="1300" b="1" i="0" u="none" strike="noStrike" dirty="0">
                          <a:solidFill>
                            <a:srgbClr val="040206"/>
                          </a:solidFill>
                          <a:effectLst/>
                          <a:latin typeface="+mj-lt"/>
                        </a:rPr>
                        <a:t>,</a:t>
                      </a:r>
                      <a:r>
                        <a:rPr lang="en-US" sz="1300" b="1" i="0" u="none" strike="noStrike" dirty="0">
                          <a:solidFill>
                            <a:srgbClr val="040206"/>
                          </a:solidFill>
                          <a:effectLst/>
                          <a:latin typeface="+mj-lt"/>
                        </a:rPr>
                        <a:t>9</a:t>
                      </a:r>
                      <a:endParaRPr lang="vi-VN" sz="1300" b="1" i="0" u="none" strike="noStrike" dirty="0">
                        <a:solidFill>
                          <a:srgbClr val="040206"/>
                        </a:solidFill>
                        <a:effectLst/>
                        <a:latin typeface="+mj-lt"/>
                      </a:endParaRP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vi-VN" sz="1300" b="1" i="0" u="none" strike="noStrike" dirty="0">
                          <a:solidFill>
                            <a:srgbClr val="040206"/>
                          </a:solidFill>
                          <a:effectLst/>
                          <a:latin typeface="+mj-lt"/>
                        </a:rPr>
                        <a:t>100,</a:t>
                      </a:r>
                      <a:r>
                        <a:rPr lang="en-US" sz="1300" b="1" i="0" u="none" strike="noStrike" dirty="0">
                          <a:solidFill>
                            <a:srgbClr val="040206"/>
                          </a:solidFill>
                          <a:effectLst/>
                          <a:latin typeface="+mj-lt"/>
                        </a:rPr>
                        <a:t>6</a:t>
                      </a:r>
                      <a:endParaRPr lang="vi-VN" sz="1300" b="1" i="0" u="none" strike="noStrike" dirty="0">
                        <a:solidFill>
                          <a:srgbClr val="040206"/>
                        </a:solidFill>
                        <a:effectLst/>
                        <a:latin typeface="+mj-lt"/>
                      </a:endParaRP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spcAft>
                          <a:spcPts val="0"/>
                        </a:spcAft>
                      </a:pPr>
                      <a:r>
                        <a:rPr lang="vi-VN" sz="1300" b="1" i="0" u="none" strike="noStrike" dirty="0">
                          <a:solidFill>
                            <a:srgbClr val="040206"/>
                          </a:solidFill>
                          <a:effectLst/>
                          <a:latin typeface="+mj-lt"/>
                        </a:rPr>
                        <a:t>Đạt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526404351"/>
                  </a:ext>
                </a:extLst>
              </a:tr>
              <a:tr h="181359">
                <a:tc>
                  <a:txBody>
                    <a:bodyPr/>
                    <a:lstStyle/>
                    <a:p>
                      <a:pPr algn="ctr" fontAlgn="ctr">
                        <a:spcAft>
                          <a:spcPts val="0"/>
                        </a:spcAft>
                      </a:pPr>
                      <a:r>
                        <a:rPr lang="vi-VN" sz="1300" b="1" i="0" u="none" strike="noStrike" dirty="0">
                          <a:solidFill>
                            <a:srgbClr val="040206"/>
                          </a:solidFill>
                          <a:effectLst/>
                          <a:latin typeface="+mj-lt"/>
                        </a:rPr>
                        <a:t>15</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spcAft>
                          <a:spcPts val="0"/>
                        </a:spcAft>
                      </a:pPr>
                      <a:r>
                        <a:rPr lang="vi-VN" sz="1300" b="1" i="0" u="none" strike="noStrike">
                          <a:solidFill>
                            <a:srgbClr val="040206"/>
                          </a:solidFill>
                          <a:effectLst/>
                          <a:latin typeface="+mj-lt"/>
                        </a:rPr>
                        <a:t>Thu hút dự án mới</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vi-VN" sz="1300" b="0" i="0" u="none" strike="noStrike" dirty="0">
                          <a:solidFill>
                            <a:srgbClr val="040206"/>
                          </a:solidFill>
                          <a:effectLst/>
                          <a:latin typeface="+mj-lt"/>
                        </a:rPr>
                        <a:t>Dự án</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vi-VN" sz="1300" b="1" i="0" u="none" strike="noStrike" dirty="0">
                          <a:solidFill>
                            <a:srgbClr val="040206"/>
                          </a:solidFill>
                          <a:effectLst/>
                          <a:latin typeface="+mj-lt"/>
                        </a:rPr>
                        <a:t>7</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en-US" sz="1300" b="1" i="0" u="none" strike="noStrike" dirty="0">
                          <a:solidFill>
                            <a:srgbClr val="040206"/>
                          </a:solidFill>
                          <a:effectLst/>
                          <a:latin typeface="+mj-lt"/>
                        </a:rPr>
                        <a:t>1</a:t>
                      </a:r>
                      <a:endParaRPr lang="vi-VN" sz="1300" b="1" i="0" u="none" strike="noStrike" dirty="0">
                        <a:solidFill>
                          <a:srgbClr val="040206"/>
                        </a:solidFill>
                        <a:effectLst/>
                        <a:latin typeface="+mj-lt"/>
                      </a:endParaRP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endParaRPr lang="vi-VN" sz="1300" b="1" i="0" u="none" strike="noStrike" dirty="0">
                        <a:solidFill>
                          <a:srgbClr val="040206"/>
                        </a:solidFill>
                        <a:effectLst/>
                        <a:latin typeface="+mj-lt"/>
                      </a:endParaRP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en-US" sz="1300" b="1" i="0" u="none" strike="noStrike" dirty="0">
                          <a:solidFill>
                            <a:srgbClr val="040206"/>
                          </a:solidFill>
                          <a:effectLst/>
                          <a:latin typeface="+mj-lt"/>
                        </a:rPr>
                        <a:t>14,3</a:t>
                      </a:r>
                      <a:endParaRPr lang="vi-VN" sz="1300" b="1" i="0" u="none" strike="noStrike" dirty="0">
                        <a:solidFill>
                          <a:srgbClr val="040206"/>
                        </a:solidFill>
                        <a:effectLst/>
                        <a:latin typeface="+mj-lt"/>
                      </a:endParaRP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en-US" sz="1300" b="1" i="0" u="none" strike="noStrike" dirty="0" err="1">
                          <a:solidFill>
                            <a:srgbClr val="C00000"/>
                          </a:solidFill>
                          <a:effectLst/>
                          <a:latin typeface="Times New Roman" panose="02020603050405020304" pitchFamily="18" charset="0"/>
                          <a:cs typeface="Times New Roman" panose="02020603050405020304" pitchFamily="18" charset="0"/>
                        </a:rPr>
                        <a:t>Chưa</a:t>
                      </a:r>
                      <a:r>
                        <a:rPr lang="en-US" sz="1300" b="1" i="0" u="none" strike="noStrike" dirty="0">
                          <a:solidFill>
                            <a:srgbClr val="C00000"/>
                          </a:solidFill>
                          <a:effectLst/>
                          <a:latin typeface="Times New Roman" panose="02020603050405020304" pitchFamily="18" charset="0"/>
                          <a:cs typeface="Times New Roman" panose="02020603050405020304" pitchFamily="18" charset="0"/>
                        </a:rPr>
                        <a:t> </a:t>
                      </a:r>
                      <a:r>
                        <a:rPr lang="en-US" sz="1300" b="1" i="0" u="none" strike="noStrike" dirty="0" err="1">
                          <a:solidFill>
                            <a:srgbClr val="C00000"/>
                          </a:solidFill>
                          <a:effectLst/>
                          <a:latin typeface="Times New Roman" panose="02020603050405020304" pitchFamily="18" charset="0"/>
                          <a:cs typeface="Times New Roman" panose="02020603050405020304" pitchFamily="18" charset="0"/>
                        </a:rPr>
                        <a:t>đạt</a:t>
                      </a:r>
                      <a:endParaRPr lang="vi-VN" sz="1300" b="1" i="0" u="none" strike="noStrike" dirty="0">
                        <a:solidFill>
                          <a:srgbClr val="C00000"/>
                        </a:solidFill>
                        <a:effectLst/>
                        <a:latin typeface="Times New Roman" panose="02020603050405020304" pitchFamily="18" charset="0"/>
                        <a:cs typeface="Times New Roman" panose="02020603050405020304" pitchFamily="18" charset="0"/>
                      </a:endParaRP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111647082"/>
                  </a:ext>
                </a:extLst>
              </a:tr>
              <a:tr h="181359">
                <a:tc>
                  <a:txBody>
                    <a:bodyPr/>
                    <a:lstStyle/>
                    <a:p>
                      <a:pPr algn="ctr" fontAlgn="ctr">
                        <a:spcAft>
                          <a:spcPts val="0"/>
                        </a:spcAft>
                      </a:pPr>
                      <a:r>
                        <a:rPr lang="vi-VN" sz="1300" b="1" i="0" u="none" strike="noStrike" dirty="0">
                          <a:solidFill>
                            <a:srgbClr val="040206"/>
                          </a:solidFill>
                          <a:effectLst/>
                          <a:latin typeface="+mj-lt"/>
                        </a:rPr>
                        <a:t>16</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spcAft>
                          <a:spcPts val="0"/>
                        </a:spcAft>
                      </a:pPr>
                      <a:r>
                        <a:rPr lang="vi-VN" sz="1300" b="1" i="0" u="none" strike="noStrike">
                          <a:solidFill>
                            <a:srgbClr val="040206"/>
                          </a:solidFill>
                          <a:effectLst/>
                          <a:latin typeface="+mj-lt"/>
                        </a:rPr>
                        <a:t>Phòng chống lấn chiếm đất đai</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vi-VN" sz="1300" b="0" i="0" u="none" strike="noStrike">
                          <a:solidFill>
                            <a:srgbClr val="040206"/>
                          </a:solidFill>
                          <a:effectLst/>
                          <a:latin typeface="+mj-lt"/>
                        </a:rPr>
                        <a:t> </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vi-VN" sz="1300" b="1" i="0" u="none" strike="noStrike">
                          <a:solidFill>
                            <a:srgbClr val="040206"/>
                          </a:solidFill>
                          <a:effectLst/>
                          <a:latin typeface="+mj-lt"/>
                        </a:rPr>
                        <a:t> </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vi-VN" sz="1300" b="1" i="0" u="none" strike="noStrike">
                          <a:solidFill>
                            <a:srgbClr val="040206"/>
                          </a:solidFill>
                          <a:effectLst/>
                          <a:latin typeface="+mj-lt"/>
                        </a:rPr>
                        <a:t> </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spcAft>
                          <a:spcPts val="0"/>
                        </a:spcAft>
                      </a:pPr>
                      <a:r>
                        <a:rPr lang="vi-VN" sz="1300" b="1" i="0" u="none" strike="noStrike">
                          <a:solidFill>
                            <a:srgbClr val="040206"/>
                          </a:solidFill>
                          <a:effectLst/>
                          <a:latin typeface="+mj-lt"/>
                        </a:rPr>
                        <a:t> </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vi-VN" sz="1300" b="1" i="0" u="none" strike="noStrike">
                          <a:solidFill>
                            <a:srgbClr val="040206"/>
                          </a:solidFill>
                          <a:effectLst/>
                          <a:latin typeface="+mj-lt"/>
                        </a:rPr>
                        <a:t> </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vi-VN" sz="1300" b="1" i="0" u="none" strike="noStrike" dirty="0">
                          <a:solidFill>
                            <a:srgbClr val="040206"/>
                          </a:solidFill>
                          <a:effectLst/>
                          <a:latin typeface="+mj-lt"/>
                        </a:rPr>
                        <a:t> </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834366895"/>
                  </a:ext>
                </a:extLst>
              </a:tr>
              <a:tr h="181359">
                <a:tc>
                  <a:txBody>
                    <a:bodyPr/>
                    <a:lstStyle/>
                    <a:p>
                      <a:pPr algn="ctr" fontAlgn="ctr">
                        <a:spcAft>
                          <a:spcPts val="0"/>
                        </a:spcAft>
                      </a:pPr>
                      <a:r>
                        <a:rPr lang="vi-VN" sz="1300" b="0" i="0" u="none" strike="noStrike" dirty="0">
                          <a:solidFill>
                            <a:srgbClr val="040206"/>
                          </a:solidFill>
                          <a:effectLst/>
                          <a:latin typeface="+mj-lt"/>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spcAft>
                          <a:spcPts val="0"/>
                        </a:spcAft>
                      </a:pPr>
                      <a:r>
                        <a:rPr lang="vi-VN" sz="1300" b="0" i="0" u="none" strike="noStrike">
                          <a:solidFill>
                            <a:srgbClr val="040206"/>
                          </a:solidFill>
                          <a:effectLst/>
                          <a:latin typeface="+mj-lt"/>
                        </a:rPr>
                        <a:t>Số vụ vi phạm được giải quyết trong năm</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vi-VN" sz="1300" b="0" i="0" u="none" strike="noStrike" dirty="0">
                          <a:solidFill>
                            <a:srgbClr val="040206"/>
                          </a:solidFill>
                          <a:effectLst/>
                          <a:latin typeface="+mj-lt"/>
                        </a:rPr>
                        <a:t>Số vụ</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vi-VN" sz="1300" b="1" i="0" u="none" strike="noStrike" dirty="0">
                          <a:solidFill>
                            <a:srgbClr val="040206"/>
                          </a:solidFill>
                          <a:effectLst/>
                          <a:latin typeface="+mj-lt"/>
                        </a:rPr>
                        <a:t>1</a:t>
                      </a:r>
                      <a:r>
                        <a:rPr lang="en-US" sz="1300" b="1" i="0" u="none" strike="noStrike" dirty="0">
                          <a:solidFill>
                            <a:srgbClr val="040206"/>
                          </a:solidFill>
                          <a:effectLst/>
                          <a:latin typeface="+mj-lt"/>
                        </a:rPr>
                        <a:t>.</a:t>
                      </a:r>
                      <a:r>
                        <a:rPr lang="vi-VN" sz="1300" b="1" i="0" u="none" strike="noStrike" dirty="0">
                          <a:solidFill>
                            <a:srgbClr val="040206"/>
                          </a:solidFill>
                          <a:effectLst/>
                          <a:latin typeface="+mj-lt"/>
                        </a:rPr>
                        <a:t>715</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vi-VN" sz="1300" b="1" i="0" u="none" strike="noStrike" dirty="0">
                          <a:solidFill>
                            <a:srgbClr val="040206"/>
                          </a:solidFill>
                          <a:effectLst/>
                          <a:latin typeface="+mj-lt"/>
                        </a:rPr>
                        <a:t>1</a:t>
                      </a:r>
                      <a:r>
                        <a:rPr lang="en-US" sz="1300" b="1" i="0" u="none" strike="noStrike" dirty="0">
                          <a:solidFill>
                            <a:srgbClr val="040206"/>
                          </a:solidFill>
                          <a:effectLst/>
                          <a:latin typeface="+mj-lt"/>
                        </a:rPr>
                        <a:t>.452</a:t>
                      </a:r>
                      <a:endParaRPr lang="vi-VN" sz="1300" b="1" i="0" u="none" strike="noStrike" dirty="0">
                        <a:solidFill>
                          <a:srgbClr val="040206"/>
                        </a:solidFill>
                        <a:effectLst/>
                        <a:latin typeface="+mj-lt"/>
                      </a:endParaRP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spcAft>
                          <a:spcPts val="0"/>
                        </a:spcAft>
                      </a:pPr>
                      <a:r>
                        <a:rPr lang="vi-VN" sz="1300" b="1" i="0" u="none" strike="noStrike" dirty="0">
                          <a:solidFill>
                            <a:srgbClr val="040206"/>
                          </a:solidFill>
                          <a:effectLst/>
                          <a:latin typeface="+mj-lt"/>
                        </a:rPr>
                        <a:t> </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en-US" sz="1300" b="1" i="0" u="none" strike="noStrike" dirty="0">
                          <a:solidFill>
                            <a:srgbClr val="040206"/>
                          </a:solidFill>
                          <a:effectLst/>
                          <a:latin typeface="+mj-lt"/>
                        </a:rPr>
                        <a:t>84,7</a:t>
                      </a:r>
                      <a:endParaRPr lang="vi-VN" sz="1300" b="1" i="0" u="none" strike="noStrike" dirty="0">
                        <a:solidFill>
                          <a:srgbClr val="040206"/>
                        </a:solidFill>
                        <a:effectLst/>
                        <a:latin typeface="+mj-lt"/>
                      </a:endParaRP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en-US" sz="1300" b="1" i="0" u="none" strike="noStrike" dirty="0">
                          <a:solidFill>
                            <a:srgbClr val="040206"/>
                          </a:solidFill>
                          <a:effectLst/>
                          <a:latin typeface="+mj-lt"/>
                        </a:rPr>
                        <a:t>Đ</a:t>
                      </a:r>
                      <a:r>
                        <a:rPr lang="vi-VN" sz="1300" b="1" i="0" u="none" strike="noStrike" dirty="0">
                          <a:solidFill>
                            <a:srgbClr val="040206"/>
                          </a:solidFill>
                          <a:effectLst/>
                          <a:latin typeface="+mj-lt"/>
                        </a:rPr>
                        <a:t>ạt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636489914"/>
                  </a:ext>
                </a:extLst>
              </a:tr>
              <a:tr h="181359">
                <a:tc>
                  <a:txBody>
                    <a:bodyPr/>
                    <a:lstStyle/>
                    <a:p>
                      <a:pPr algn="ctr" fontAlgn="ctr">
                        <a:spcAft>
                          <a:spcPts val="0"/>
                        </a:spcAft>
                      </a:pPr>
                      <a:r>
                        <a:rPr lang="vi-VN" sz="1300" b="1" i="0" u="none" strike="noStrike" dirty="0">
                          <a:solidFill>
                            <a:srgbClr val="040206"/>
                          </a:solidFill>
                          <a:effectLst/>
                          <a:latin typeface="+mj-lt"/>
                        </a:rPr>
                        <a:t>17</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spcAft>
                          <a:spcPts val="0"/>
                        </a:spcAft>
                      </a:pPr>
                      <a:r>
                        <a:rPr lang="vi-VN" sz="1300" b="1" i="0" u="none" strike="noStrike" dirty="0">
                          <a:solidFill>
                            <a:srgbClr val="040206"/>
                          </a:solidFill>
                          <a:effectLst/>
                          <a:latin typeface="+mj-lt"/>
                        </a:rPr>
                        <a:t>Giải phóng mặt bằng</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vi-VN" sz="1300" b="0" i="0" u="none" strike="noStrike" dirty="0">
                          <a:solidFill>
                            <a:srgbClr val="040206"/>
                          </a:solidFill>
                          <a:effectLst/>
                          <a:latin typeface="+mj-lt"/>
                        </a:rPr>
                        <a:t> </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vi-VN" sz="1300" b="1" i="0" u="none" strike="noStrike" dirty="0">
                          <a:solidFill>
                            <a:srgbClr val="040206"/>
                          </a:solidFill>
                          <a:effectLst/>
                          <a:latin typeface="+mj-lt"/>
                        </a:rPr>
                        <a:t> </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vi-VN" sz="1300" b="1" i="0" u="none" strike="noStrike">
                          <a:solidFill>
                            <a:srgbClr val="040206"/>
                          </a:solidFill>
                          <a:effectLst/>
                          <a:latin typeface="+mj-lt"/>
                        </a:rPr>
                        <a:t> </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spcAft>
                          <a:spcPts val="0"/>
                        </a:spcAft>
                      </a:pPr>
                      <a:r>
                        <a:rPr lang="vi-VN" sz="1300" b="1" i="0" u="none" strike="noStrike" dirty="0">
                          <a:solidFill>
                            <a:srgbClr val="040206"/>
                          </a:solidFill>
                          <a:effectLst/>
                          <a:latin typeface="+mj-lt"/>
                        </a:rPr>
                        <a:t> </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spcAft>
                          <a:spcPts val="0"/>
                        </a:spcAft>
                      </a:pPr>
                      <a:r>
                        <a:rPr lang="vi-VN" sz="1300" b="1" i="0" u="none" strike="noStrike">
                          <a:solidFill>
                            <a:srgbClr val="040206"/>
                          </a:solidFill>
                          <a:effectLst/>
                          <a:latin typeface="+mj-lt"/>
                        </a:rPr>
                        <a:t> </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spcAft>
                          <a:spcPts val="0"/>
                        </a:spcAft>
                      </a:pPr>
                      <a:r>
                        <a:rPr lang="vi-VN" sz="1300" b="1" i="0" u="none" strike="noStrike" dirty="0">
                          <a:solidFill>
                            <a:srgbClr val="040206"/>
                          </a:solidFill>
                          <a:effectLst/>
                          <a:latin typeface="+mj-lt"/>
                        </a:rPr>
                        <a:t> </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732802858"/>
                  </a:ext>
                </a:extLst>
              </a:tr>
              <a:tr h="358723">
                <a:tc>
                  <a:txBody>
                    <a:bodyPr/>
                    <a:lstStyle/>
                    <a:p>
                      <a:pPr algn="ctr" fontAlgn="ctr">
                        <a:spcAft>
                          <a:spcPts val="0"/>
                        </a:spcAft>
                      </a:pPr>
                      <a:r>
                        <a:rPr lang="vi-VN" sz="1300" b="0" i="0" u="none" strike="noStrike" dirty="0">
                          <a:solidFill>
                            <a:srgbClr val="040206"/>
                          </a:solidFill>
                          <a:effectLst/>
                          <a:latin typeface="+mj-lt"/>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spcAft>
                          <a:spcPts val="0"/>
                        </a:spcAft>
                      </a:pPr>
                      <a:r>
                        <a:rPr lang="vi-VN" sz="1300" b="0" i="0" u="none" strike="noStrike" dirty="0">
                          <a:solidFill>
                            <a:srgbClr val="040206"/>
                          </a:solidFill>
                          <a:effectLst/>
                          <a:latin typeface="+mj-lt"/>
                        </a:rPr>
                        <a:t>Số lượng công trình, dự án hoàn thành GPMB so với tổng số dự án trên địa bàn</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vi-VN" sz="1300" b="0" i="0" u="none" strike="noStrike" dirty="0">
                          <a:solidFill>
                            <a:srgbClr val="040206"/>
                          </a:solidFill>
                          <a:effectLst/>
                          <a:latin typeface="+mj-lt"/>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vi-VN" sz="1300" b="1" i="0" u="none" strike="noStrike" dirty="0">
                          <a:solidFill>
                            <a:srgbClr val="040206"/>
                          </a:solidFill>
                          <a:effectLst/>
                          <a:latin typeface="+mj-lt"/>
                        </a:rPr>
                        <a:t>≥ 50%</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r>
                        <a:rPr lang="vi-VN" sz="1300" b="1" i="0" u="none" strike="noStrike" dirty="0">
                          <a:solidFill>
                            <a:srgbClr val="040206"/>
                          </a:solidFill>
                          <a:effectLst/>
                          <a:latin typeface="+mj-lt"/>
                        </a:rPr>
                        <a:t>38,46</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Aft>
                          <a:spcPts val="0"/>
                        </a:spcAft>
                      </a:pPr>
                      <a:endParaRPr lang="vi-VN" sz="1300" b="1" i="0" u="none" strike="noStrike" dirty="0">
                        <a:solidFill>
                          <a:srgbClr val="040206"/>
                        </a:solidFill>
                        <a:effectLst/>
                        <a:latin typeface="+mj-lt"/>
                      </a:endParaRP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spcAft>
                          <a:spcPts val="0"/>
                        </a:spcAft>
                      </a:pPr>
                      <a:r>
                        <a:rPr lang="vi-VN" sz="1300" b="1" i="0" u="none" strike="noStrike" dirty="0">
                          <a:solidFill>
                            <a:srgbClr val="040206"/>
                          </a:solidFill>
                          <a:effectLst/>
                          <a:latin typeface="+mj-lt"/>
                        </a:rPr>
                        <a:t>76,92</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spcAft>
                          <a:spcPts val="0"/>
                        </a:spcAft>
                      </a:pPr>
                      <a:r>
                        <a:rPr lang="vi-VN" sz="1300" b="1" i="0" u="none" strike="noStrike" dirty="0">
                          <a:solidFill>
                            <a:srgbClr val="040206"/>
                          </a:solidFill>
                          <a:effectLst/>
                          <a:latin typeface="+mj-lt"/>
                        </a:rPr>
                        <a:t>Đạt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99270243"/>
                  </a:ext>
                </a:extLst>
              </a:tr>
            </a:tbl>
          </a:graphicData>
        </a:graphic>
      </p:graphicFrame>
    </p:spTree>
    <p:extLst>
      <p:ext uri="{BB962C8B-B14F-4D97-AF65-F5344CB8AC3E}">
        <p14:creationId xmlns:p14="http://schemas.microsoft.com/office/powerpoint/2010/main" val="23168951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xml><?xml version="1.0" encoding="utf-8"?>
<p:tagLst xmlns:a="http://schemas.openxmlformats.org/drawingml/2006/main" xmlns:r="http://schemas.openxmlformats.org/officeDocument/2006/relationships" xmlns:p="http://schemas.openxmlformats.org/presentationml/2006/main">
  <p:tag name="SHAPENAME" val="5. Sourc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14752</TotalTime>
  <Words>22371</Words>
  <Application>Microsoft Office PowerPoint</Application>
  <PresentationFormat>Custom</PresentationFormat>
  <Paragraphs>3873</Paragraphs>
  <Slides>62</Slides>
  <Notes>33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64" baseType="lpstr">
      <vt:lpstr>Office Theme</vt:lpstr>
      <vt:lpstr>think-cell Slide</vt:lpstr>
      <vt:lpstr>BÁO CÁO TÌNH HÌNH KINH TẾ - XÃ HỘI 9 THÁNG ĐẦU NĂM VÀ NHIỆM VỤ TRỌNG TÂM 3 THÁNG CUỐI NĂM 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cp:lastModifiedBy>
  <cp:revision>1798</cp:revision>
  <cp:lastPrinted>2024-10-01T10:38:34Z</cp:lastPrinted>
  <dcterms:created xsi:type="dcterms:W3CDTF">2021-10-19T01:28:52Z</dcterms:created>
  <dcterms:modified xsi:type="dcterms:W3CDTF">2024-10-01T16:15:00Z</dcterms:modified>
</cp:coreProperties>
</file>