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147474108" r:id="rId2"/>
    <p:sldId id="2147474109" r:id="rId3"/>
    <p:sldId id="2147473838" r:id="rId4"/>
    <p:sldId id="2147473839" r:id="rId5"/>
    <p:sldId id="2147473856" r:id="rId6"/>
    <p:sldId id="2147474029" r:id="rId7"/>
    <p:sldId id="2147476323" r:id="rId8"/>
    <p:sldId id="2147474030" r:id="rId9"/>
    <p:sldId id="2147473909" r:id="rId10"/>
    <p:sldId id="2147476325" r:id="rId11"/>
    <p:sldId id="2147473664" r:id="rId12"/>
    <p:sldId id="2147473737" r:id="rId13"/>
    <p:sldId id="2147474035" r:id="rId14"/>
    <p:sldId id="2147476274" r:id="rId15"/>
    <p:sldId id="2147476285" r:id="rId16"/>
    <p:sldId id="2147473681" r:id="rId17"/>
    <p:sldId id="2147476283" r:id="rId18"/>
    <p:sldId id="2147473941" r:id="rId19"/>
    <p:sldId id="2147476284" r:id="rId20"/>
    <p:sldId id="2147473854" r:id="rId21"/>
    <p:sldId id="2147476307" r:id="rId22"/>
    <p:sldId id="2147476276" r:id="rId23"/>
    <p:sldId id="2147476326" r:id="rId24"/>
    <p:sldId id="2147476330" r:id="rId25"/>
    <p:sldId id="2147476279" r:id="rId26"/>
    <p:sldId id="2147476270" r:id="rId27"/>
    <p:sldId id="2147476280" r:id="rId28"/>
    <p:sldId id="2147476281" r:id="rId29"/>
    <p:sldId id="2147476329" r:id="rId30"/>
    <p:sldId id="2147476269" r:id="rId31"/>
    <p:sldId id="2147473768" r:id="rId32"/>
    <p:sldId id="2147474111" r:id="rId33"/>
    <p:sldId id="2147476306" r:id="rId34"/>
    <p:sldId id="2147476305" r:id="rId35"/>
    <p:sldId id="2147474093" r:id="rId36"/>
    <p:sldId id="2147474091" r:id="rId37"/>
    <p:sldId id="2147474090" r:id="rId38"/>
    <p:sldId id="2147474089" r:id="rId39"/>
    <p:sldId id="2147476282" r:id="rId40"/>
    <p:sldId id="2147474087" r:id="rId41"/>
    <p:sldId id="2147474072" r:id="rId42"/>
    <p:sldId id="2147473466" r:id="rId4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C0000"/>
    <a:srgbClr val="100717"/>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62799" autoAdjust="0"/>
  </p:normalViewPr>
  <p:slideViewPr>
    <p:cSldViewPr snapToGrid="0">
      <p:cViewPr>
        <p:scale>
          <a:sx n="110" d="100"/>
          <a:sy n="110" d="100"/>
        </p:scale>
        <p:origin x="774" y="192"/>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docChgLst>
    <pc:chgData name="Tường SKHĐT" userId="ab9568c39a88b08a" providerId="LiveId" clId="{C228DFBE-68F3-43ED-A18B-D9528A65FB93}"/>
    <pc:docChg chg="undo redo custSel addSld delSld modSld">
      <pc:chgData name="Tường SKHĐT" userId="ab9568c39a88b08a" providerId="LiveId" clId="{C228DFBE-68F3-43ED-A18B-D9528A65FB93}" dt="2024-05-06T10:28:39.001" v="2296" actId="20577"/>
      <pc:docMkLst>
        <pc:docMk/>
      </pc:docMkLst>
      <pc:sldChg chg="modSp mod">
        <pc:chgData name="Tường SKHĐT" userId="ab9568c39a88b08a" providerId="LiveId" clId="{C228DFBE-68F3-43ED-A18B-D9528A65FB93}" dt="2024-05-06T10:19:10.735" v="2259" actId="20577"/>
        <pc:sldMkLst>
          <pc:docMk/>
          <pc:sldMk cId="3752301376" sldId="2147473839"/>
        </pc:sldMkLst>
        <pc:graphicFrameChg chg="modGraphic">
          <ac:chgData name="Tường SKHĐT" userId="ab9568c39a88b08a" providerId="LiveId" clId="{C228DFBE-68F3-43ED-A18B-D9528A65FB93}" dt="2024-05-06T10:19:10.735" v="2259" actId="20577"/>
          <ac:graphicFrameMkLst>
            <pc:docMk/>
            <pc:sldMk cId="3752301376" sldId="2147473839"/>
            <ac:graphicFrameMk id="4" creationId="{A610C4AD-F8A2-167A-A270-9BC1FE98915C}"/>
          </ac:graphicFrameMkLst>
        </pc:graphicFrameChg>
      </pc:sldChg>
      <pc:sldChg chg="modSp mod">
        <pc:chgData name="Tường SKHĐT" userId="ab9568c39a88b08a" providerId="LiveId" clId="{C228DFBE-68F3-43ED-A18B-D9528A65FB93}" dt="2024-05-06T08:39:48.019" v="592" actId="20577"/>
        <pc:sldMkLst>
          <pc:docMk/>
          <pc:sldMk cId="3676880401" sldId="2147473856"/>
        </pc:sldMkLst>
        <pc:graphicFrameChg chg="modGraphic">
          <ac:chgData name="Tường SKHĐT" userId="ab9568c39a88b08a" providerId="LiveId" clId="{C228DFBE-68F3-43ED-A18B-D9528A65FB93}" dt="2024-05-06T08:39:48.019" v="592" actId="20577"/>
          <ac:graphicFrameMkLst>
            <pc:docMk/>
            <pc:sldMk cId="3676880401" sldId="2147473856"/>
            <ac:graphicFrameMk id="4" creationId="{20FDD121-750B-4974-B05C-DA68C4BD57F0}"/>
          </ac:graphicFrameMkLst>
        </pc:graphicFrameChg>
      </pc:sldChg>
      <pc:sldChg chg="modSp mod">
        <pc:chgData name="Tường SKHĐT" userId="ab9568c39a88b08a" providerId="LiveId" clId="{C228DFBE-68F3-43ED-A18B-D9528A65FB93}" dt="2024-05-06T09:46:52.830" v="672" actId="20577"/>
        <pc:sldMkLst>
          <pc:docMk/>
          <pc:sldMk cId="2336329201" sldId="2147474029"/>
        </pc:sldMkLst>
        <pc:graphicFrameChg chg="modGraphic">
          <ac:chgData name="Tường SKHĐT" userId="ab9568c39a88b08a" providerId="LiveId" clId="{C228DFBE-68F3-43ED-A18B-D9528A65FB93}" dt="2024-05-06T09:46:52.830" v="672" actId="20577"/>
          <ac:graphicFrameMkLst>
            <pc:docMk/>
            <pc:sldMk cId="2336329201" sldId="2147474029"/>
            <ac:graphicFrameMk id="5" creationId="{803F5A21-C851-F4CD-D6D0-98750525D970}"/>
          </ac:graphicFrameMkLst>
        </pc:graphicFrameChg>
      </pc:sldChg>
      <pc:sldChg chg="addSp delSp modSp mod">
        <pc:chgData name="Tường SKHĐT" userId="ab9568c39a88b08a" providerId="LiveId" clId="{C228DFBE-68F3-43ED-A18B-D9528A65FB93}" dt="2024-05-06T10:20:02.049" v="2263" actId="20577"/>
        <pc:sldMkLst>
          <pc:docMk/>
          <pc:sldMk cId="450195679" sldId="2147476281"/>
        </pc:sldMkLst>
        <pc:graphicFrameChg chg="add mod modGraphic">
          <ac:chgData name="Tường SKHĐT" userId="ab9568c39a88b08a" providerId="LiveId" clId="{C228DFBE-68F3-43ED-A18B-D9528A65FB93}" dt="2024-05-06T10:20:02.049" v="2263" actId="20577"/>
          <ac:graphicFrameMkLst>
            <pc:docMk/>
            <pc:sldMk cId="450195679" sldId="2147476281"/>
            <ac:graphicFrameMk id="2" creationId="{A634646B-C32B-96FD-66DA-0258262F48F5}"/>
          </ac:graphicFrameMkLst>
        </pc:graphicFrameChg>
        <pc:picChg chg="del">
          <ac:chgData name="Tường SKHĐT" userId="ab9568c39a88b08a" providerId="LiveId" clId="{C228DFBE-68F3-43ED-A18B-D9528A65FB93}" dt="2024-05-06T08:26:46.451" v="291" actId="21"/>
          <ac:picMkLst>
            <pc:docMk/>
            <pc:sldMk cId="450195679" sldId="2147476281"/>
            <ac:picMk id="3" creationId="{0EC16028-1A48-76EB-F868-EFAEDDA440D1}"/>
          </ac:picMkLst>
        </pc:picChg>
      </pc:sldChg>
      <pc:sldChg chg="modSp add del">
        <pc:chgData name="Tường SKHĐT" userId="ab9568c39a88b08a" providerId="LiveId" clId="{C228DFBE-68F3-43ED-A18B-D9528A65FB93}" dt="2024-05-06T07:59:37.653" v="83" actId="2696"/>
        <pc:sldMkLst>
          <pc:docMk/>
          <pc:sldMk cId="1148494934" sldId="2147476289"/>
        </pc:sldMkLst>
        <pc:graphicFrameChg chg="mod">
          <ac:chgData name="Tường SKHĐT" userId="ab9568c39a88b08a" providerId="LiveId" clId="{C228DFBE-68F3-43ED-A18B-D9528A65FB93}" dt="2024-05-06T07:58:29.910" v="61"/>
          <ac:graphicFrameMkLst>
            <pc:docMk/>
            <pc:sldMk cId="1148494934" sldId="2147476289"/>
            <ac:graphicFrameMk id="4" creationId="{DB4DD8AF-E777-1B9B-49AB-93CC1CCA9E25}"/>
          </ac:graphicFrameMkLst>
        </pc:graphicFrameChg>
      </pc:sldChg>
      <pc:sldChg chg="addSp modSp mod">
        <pc:chgData name="Tường SKHĐT" userId="ab9568c39a88b08a" providerId="LiveId" clId="{C228DFBE-68F3-43ED-A18B-D9528A65FB93}" dt="2024-05-06T10:08:18.768" v="2241" actId="20577"/>
        <pc:sldMkLst>
          <pc:docMk/>
          <pc:sldMk cId="1442600355" sldId="2147476307"/>
        </pc:sldMkLst>
        <pc:spChg chg="mod">
          <ac:chgData name="Tường SKHĐT" userId="ab9568c39a88b08a" providerId="LiveId" clId="{C228DFBE-68F3-43ED-A18B-D9528A65FB93}" dt="2024-05-06T10:07:36.238" v="2226" actId="1076"/>
          <ac:spMkLst>
            <pc:docMk/>
            <pc:sldMk cId="1442600355" sldId="2147476307"/>
            <ac:spMk id="27" creationId="{01DC26C3-E6F4-C27A-8624-3A65D81B6008}"/>
          </ac:spMkLst>
        </pc:spChg>
        <pc:graphicFrameChg chg="add mod modGraphic">
          <ac:chgData name="Tường SKHĐT" userId="ab9568c39a88b08a" providerId="LiveId" clId="{C228DFBE-68F3-43ED-A18B-D9528A65FB93}" dt="2024-05-06T10:08:18.768" v="2241" actId="20577"/>
          <ac:graphicFrameMkLst>
            <pc:docMk/>
            <pc:sldMk cId="1442600355" sldId="2147476307"/>
            <ac:graphicFrameMk id="2" creationId="{9FB0858E-2DD1-2C0E-DDF2-8D8019F2F0B4}"/>
          </ac:graphicFrameMkLst>
        </pc:graphicFrameChg>
        <pc:graphicFrameChg chg="mod">
          <ac:chgData name="Tường SKHĐT" userId="ab9568c39a88b08a" providerId="LiveId" clId="{C228DFBE-68F3-43ED-A18B-D9528A65FB93}" dt="2024-05-06T10:05:17.685" v="1998" actId="1076"/>
          <ac:graphicFrameMkLst>
            <pc:docMk/>
            <pc:sldMk cId="1442600355" sldId="2147476307"/>
            <ac:graphicFrameMk id="3" creationId="{666AD7DA-80CE-7A42-976C-2FA0789BF7F5}"/>
          </ac:graphicFrameMkLst>
        </pc:graphicFrameChg>
        <pc:graphicFrameChg chg="mod">
          <ac:chgData name="Tường SKHĐT" userId="ab9568c39a88b08a" providerId="LiveId" clId="{C228DFBE-68F3-43ED-A18B-D9528A65FB93}" dt="2024-05-06T10:05:20.180" v="1999" actId="1076"/>
          <ac:graphicFrameMkLst>
            <pc:docMk/>
            <pc:sldMk cId="1442600355" sldId="2147476307"/>
            <ac:graphicFrameMk id="4" creationId="{046B1C7A-D85B-C39D-A4A9-39DA8E4663D9}"/>
          </ac:graphicFrameMkLst>
        </pc:graphicFrameChg>
      </pc:sldChg>
      <pc:sldChg chg="modSp add">
        <pc:chgData name="Tường SKHĐT" userId="ab9568c39a88b08a" providerId="LiveId" clId="{C228DFBE-68F3-43ED-A18B-D9528A65FB93}" dt="2024-05-06T08:02:01.271" v="85"/>
        <pc:sldMkLst>
          <pc:docMk/>
          <pc:sldMk cId="3533086063" sldId="2147476308"/>
        </pc:sldMkLst>
        <pc:graphicFrameChg chg="mod">
          <ac:chgData name="Tường SKHĐT" userId="ab9568c39a88b08a" providerId="LiveId" clId="{C228DFBE-68F3-43ED-A18B-D9528A65FB93}" dt="2024-05-06T08:02:01.271" v="85"/>
          <ac:graphicFrameMkLst>
            <pc:docMk/>
            <pc:sldMk cId="3533086063" sldId="2147476308"/>
            <ac:graphicFrameMk id="4" creationId="{DB4DD8AF-E777-1B9B-49AB-93CC1CCA9E25}"/>
          </ac:graphicFrameMkLst>
        </pc:graphicFrameChg>
      </pc:sldChg>
      <pc:sldChg chg="add">
        <pc:chgData name="Tường SKHĐT" userId="ab9568c39a88b08a" providerId="LiveId" clId="{C228DFBE-68F3-43ED-A18B-D9528A65FB93}" dt="2024-05-06T07:55:35.597" v="33"/>
        <pc:sldMkLst>
          <pc:docMk/>
          <pc:sldMk cId="3851053253" sldId="2147476310"/>
        </pc:sldMkLst>
      </pc:sldChg>
      <pc:sldChg chg="add">
        <pc:chgData name="Tường SKHĐT" userId="ab9568c39a88b08a" providerId="LiveId" clId="{C228DFBE-68F3-43ED-A18B-D9528A65FB93}" dt="2024-05-06T07:55:35.597" v="33"/>
        <pc:sldMkLst>
          <pc:docMk/>
          <pc:sldMk cId="1994550656" sldId="2147476311"/>
        </pc:sldMkLst>
      </pc:sldChg>
      <pc:sldChg chg="add">
        <pc:chgData name="Tường SKHĐT" userId="ab9568c39a88b08a" providerId="LiveId" clId="{C228DFBE-68F3-43ED-A18B-D9528A65FB93}" dt="2024-05-06T07:55:35.597" v="33"/>
        <pc:sldMkLst>
          <pc:docMk/>
          <pc:sldMk cId="1142220989" sldId="2147476312"/>
        </pc:sldMkLst>
      </pc:sldChg>
      <pc:sldChg chg="add">
        <pc:chgData name="Tường SKHĐT" userId="ab9568c39a88b08a" providerId="LiveId" clId="{C228DFBE-68F3-43ED-A18B-D9528A65FB93}" dt="2024-05-06T07:55:35.597" v="33"/>
        <pc:sldMkLst>
          <pc:docMk/>
          <pc:sldMk cId="2675543731" sldId="2147476313"/>
        </pc:sldMkLst>
      </pc:sldChg>
      <pc:sldChg chg="add">
        <pc:chgData name="Tường SKHĐT" userId="ab9568c39a88b08a" providerId="LiveId" clId="{C228DFBE-68F3-43ED-A18B-D9528A65FB93}" dt="2024-05-06T07:55:35.597" v="33"/>
        <pc:sldMkLst>
          <pc:docMk/>
          <pc:sldMk cId="1596536907" sldId="2147476314"/>
        </pc:sldMkLst>
      </pc:sldChg>
      <pc:sldChg chg="add">
        <pc:chgData name="Tường SKHĐT" userId="ab9568c39a88b08a" providerId="LiveId" clId="{C228DFBE-68F3-43ED-A18B-D9528A65FB93}" dt="2024-05-06T07:55:35.597" v="33"/>
        <pc:sldMkLst>
          <pc:docMk/>
          <pc:sldMk cId="749623134" sldId="2147476315"/>
        </pc:sldMkLst>
      </pc:sldChg>
      <pc:sldChg chg="add">
        <pc:chgData name="Tường SKHĐT" userId="ab9568c39a88b08a" providerId="LiveId" clId="{C228DFBE-68F3-43ED-A18B-D9528A65FB93}" dt="2024-05-06T07:55:35.597" v="33"/>
        <pc:sldMkLst>
          <pc:docMk/>
          <pc:sldMk cId="3837192847" sldId="2147476316"/>
        </pc:sldMkLst>
      </pc:sldChg>
      <pc:sldChg chg="add">
        <pc:chgData name="Tường SKHĐT" userId="ab9568c39a88b08a" providerId="LiveId" clId="{C228DFBE-68F3-43ED-A18B-D9528A65FB93}" dt="2024-05-06T07:55:35.597" v="33"/>
        <pc:sldMkLst>
          <pc:docMk/>
          <pc:sldMk cId="1580596783" sldId="2147476317"/>
        </pc:sldMkLst>
      </pc:sldChg>
      <pc:sldChg chg="add">
        <pc:chgData name="Tường SKHĐT" userId="ab9568c39a88b08a" providerId="LiveId" clId="{C228DFBE-68F3-43ED-A18B-D9528A65FB93}" dt="2024-05-06T07:55:35.597" v="33"/>
        <pc:sldMkLst>
          <pc:docMk/>
          <pc:sldMk cId="1997979084" sldId="2147476320"/>
        </pc:sldMkLst>
      </pc:sldChg>
      <pc:sldChg chg="modSp add del mod">
        <pc:chgData name="Tường SKHĐT" userId="ab9568c39a88b08a" providerId="LiveId" clId="{C228DFBE-68F3-43ED-A18B-D9528A65FB93}" dt="2024-05-06T08:27:02.418" v="295" actId="2696"/>
        <pc:sldMkLst>
          <pc:docMk/>
          <pc:sldMk cId="1027288065" sldId="2147476321"/>
        </pc:sldMkLst>
        <pc:spChg chg="mod">
          <ac:chgData name="Tường SKHĐT" userId="ab9568c39a88b08a" providerId="LiveId" clId="{C228DFBE-68F3-43ED-A18B-D9528A65FB93}" dt="2024-05-06T08:26:16.900" v="290" actId="14100"/>
          <ac:spMkLst>
            <pc:docMk/>
            <pc:sldMk cId="1027288065" sldId="2147476321"/>
            <ac:spMk id="6" creationId="{AD8FCB44-5401-4810-551D-B0072A6956BA}"/>
          </ac:spMkLst>
        </pc:spChg>
      </pc:sldChg>
      <pc:sldChg chg="modSp add del mod">
        <pc:chgData name="Tường SKHĐT" userId="ab9568c39a88b08a" providerId="LiveId" clId="{C228DFBE-68F3-43ED-A18B-D9528A65FB93}" dt="2024-05-06T08:15:47.542" v="101" actId="2696"/>
        <pc:sldMkLst>
          <pc:docMk/>
          <pc:sldMk cId="1507301571" sldId="2147476322"/>
        </pc:sldMkLst>
        <pc:spChg chg="mod">
          <ac:chgData name="Tường SKHĐT" userId="ab9568c39a88b08a" providerId="LiveId" clId="{C228DFBE-68F3-43ED-A18B-D9528A65FB93}" dt="2024-05-06T07:56:14.068" v="51" actId="20577"/>
          <ac:spMkLst>
            <pc:docMk/>
            <pc:sldMk cId="1507301571" sldId="2147476322"/>
            <ac:spMk id="9" creationId="{18AC359A-8ADF-9DAA-4CA1-F82A916F1E2E}"/>
          </ac:spMkLst>
        </pc:spChg>
        <pc:graphicFrameChg chg="mod modGraphic">
          <ac:chgData name="Tường SKHĐT" userId="ab9568c39a88b08a" providerId="LiveId" clId="{C228DFBE-68F3-43ED-A18B-D9528A65FB93}" dt="2024-05-06T08:15:38.228" v="98" actId="1076"/>
          <ac:graphicFrameMkLst>
            <pc:docMk/>
            <pc:sldMk cId="1507301571" sldId="2147476322"/>
            <ac:graphicFrameMk id="4" creationId="{08DDFCD6-412B-781B-03E5-D7530CDE8C7A}"/>
          </ac:graphicFrameMkLst>
        </pc:graphicFrameChg>
      </pc:sldChg>
      <pc:sldChg chg="addSp delSp modSp add mod">
        <pc:chgData name="Tường SKHĐT" userId="ab9568c39a88b08a" providerId="LiveId" clId="{C228DFBE-68F3-43ED-A18B-D9528A65FB93}" dt="2024-05-06T09:51:01.222" v="680" actId="403"/>
        <pc:sldMkLst>
          <pc:docMk/>
          <pc:sldMk cId="2982416351" sldId="2147476323"/>
        </pc:sldMkLst>
        <pc:spChg chg="del">
          <ac:chgData name="Tường SKHĐT" userId="ab9568c39a88b08a" providerId="LiveId" clId="{C228DFBE-68F3-43ED-A18B-D9528A65FB93}" dt="2024-05-06T07:56:41.256" v="53" actId="21"/>
          <ac:spMkLst>
            <pc:docMk/>
            <pc:sldMk cId="2982416351" sldId="2147476323"/>
            <ac:spMk id="2" creationId="{C8484E25-F379-71B4-3715-E46887A9BDC4}"/>
          </ac:spMkLst>
        </pc:spChg>
        <pc:spChg chg="add mod">
          <ac:chgData name="Tường SKHĐT" userId="ab9568c39a88b08a" providerId="LiveId" clId="{C228DFBE-68F3-43ED-A18B-D9528A65FB93}" dt="2024-05-06T07:57:03.768" v="57" actId="1076"/>
          <ac:spMkLst>
            <pc:docMk/>
            <pc:sldMk cId="2982416351" sldId="2147476323"/>
            <ac:spMk id="4" creationId="{25418381-14D0-DC8D-FAE0-C8015A2944A9}"/>
          </ac:spMkLst>
        </pc:spChg>
        <pc:spChg chg="mod">
          <ac:chgData name="Tường SKHĐT" userId="ab9568c39a88b08a" providerId="LiveId" clId="{C228DFBE-68F3-43ED-A18B-D9528A65FB93}" dt="2024-05-06T07:56:50.839" v="55" actId="1076"/>
          <ac:spMkLst>
            <pc:docMk/>
            <pc:sldMk cId="2982416351" sldId="2147476323"/>
            <ac:spMk id="7" creationId="{B82243A6-6660-4D49-C872-7D50FA14F068}"/>
          </ac:spMkLst>
        </pc:spChg>
        <pc:graphicFrameChg chg="mod modGraphic">
          <ac:chgData name="Tường SKHĐT" userId="ab9568c39a88b08a" providerId="LiveId" clId="{C228DFBE-68F3-43ED-A18B-D9528A65FB93}" dt="2024-05-06T09:51:01.222" v="680" actId="403"/>
          <ac:graphicFrameMkLst>
            <pc:docMk/>
            <pc:sldMk cId="2982416351" sldId="2147476323"/>
            <ac:graphicFrameMk id="2" creationId="{01263F1B-6424-491F-6856-7D4E69B603A0}"/>
          </ac:graphicFrameMkLst>
        </pc:graphicFrameChg>
        <pc:graphicFrameChg chg="del">
          <ac:chgData name="Tường SKHĐT" userId="ab9568c39a88b08a" providerId="LiveId" clId="{C228DFBE-68F3-43ED-A18B-D9528A65FB93}" dt="2024-05-06T08:07:21.593" v="87" actId="21"/>
          <ac:graphicFrameMkLst>
            <pc:docMk/>
            <pc:sldMk cId="2982416351" sldId="2147476323"/>
            <ac:graphicFrameMk id="3" creationId="{A4844D9B-B12C-13D4-CB79-E858B6ACDF12}"/>
          </ac:graphicFrameMkLst>
        </pc:graphicFrameChg>
        <pc:graphicFrameChg chg="del mod modGraphic">
          <ac:chgData name="Tường SKHĐT" userId="ab9568c39a88b08a" providerId="LiveId" clId="{C228DFBE-68F3-43ED-A18B-D9528A65FB93}" dt="2024-05-06T09:49:52.570" v="674" actId="21"/>
          <ac:graphicFrameMkLst>
            <pc:docMk/>
            <pc:sldMk cId="2982416351" sldId="2147476323"/>
            <ac:graphicFrameMk id="5" creationId="{B6638BD9-7FB8-0BBC-ABEE-557616C3B890}"/>
          </ac:graphicFrameMkLst>
        </pc:graphicFrameChg>
      </pc:sldChg>
      <pc:sldChg chg="modSp add mod">
        <pc:chgData name="Tường SKHĐT" userId="ab9568c39a88b08a" providerId="LiveId" clId="{C228DFBE-68F3-43ED-A18B-D9528A65FB93}" dt="2024-05-06T07:59:26.627" v="82" actId="20577"/>
        <pc:sldMkLst>
          <pc:docMk/>
          <pc:sldMk cId="4170392469" sldId="2147476324"/>
        </pc:sldMkLst>
        <pc:graphicFrameChg chg="mod modGraphic">
          <ac:chgData name="Tường SKHĐT" userId="ab9568c39a88b08a" providerId="LiveId" clId="{C228DFBE-68F3-43ED-A18B-D9528A65FB93}" dt="2024-05-06T07:59:26.627" v="82" actId="20577"/>
          <ac:graphicFrameMkLst>
            <pc:docMk/>
            <pc:sldMk cId="4170392469" sldId="2147476324"/>
            <ac:graphicFrameMk id="4" creationId="{DB4DD8AF-E777-1B9B-49AB-93CC1CCA9E25}"/>
          </ac:graphicFrameMkLst>
        </pc:graphicFrameChg>
      </pc:sldChg>
      <pc:sldChg chg="modSp add del mod">
        <pc:chgData name="Tường SKHĐT" userId="ab9568c39a88b08a" providerId="LiveId" clId="{C228DFBE-68F3-43ED-A18B-D9528A65FB93}" dt="2024-05-06T10:11:03.165" v="2242"/>
        <pc:sldMkLst>
          <pc:docMk/>
          <pc:sldMk cId="2252760531" sldId="2147476325"/>
        </pc:sldMkLst>
        <pc:graphicFrameChg chg="mod modGraphic">
          <ac:chgData name="Tường SKHĐT" userId="ab9568c39a88b08a" providerId="LiveId" clId="{C228DFBE-68F3-43ED-A18B-D9528A65FB93}" dt="2024-05-06T10:11:03.165" v="2242"/>
          <ac:graphicFrameMkLst>
            <pc:docMk/>
            <pc:sldMk cId="2252760531" sldId="2147476325"/>
            <ac:graphicFrameMk id="4" creationId="{08DDFCD6-412B-781B-03E5-D7530CDE8C7A}"/>
          </ac:graphicFrameMkLst>
        </pc:graphicFrameChg>
      </pc:sldChg>
      <pc:sldChg chg="add del">
        <pc:chgData name="Tường SKHĐT" userId="ab9568c39a88b08a" providerId="LiveId" clId="{C228DFBE-68F3-43ED-A18B-D9528A65FB93}" dt="2024-05-06T08:07:46.688" v="93" actId="2696"/>
        <pc:sldMkLst>
          <pc:docMk/>
          <pc:sldMk cId="3678336832" sldId="2147476325"/>
        </pc:sldMkLst>
      </pc:sldChg>
      <pc:sldChg chg="addSp delSp modSp add mod">
        <pc:chgData name="Tường SKHĐT" userId="ab9568c39a88b08a" providerId="LiveId" clId="{C228DFBE-68F3-43ED-A18B-D9528A65FB93}" dt="2024-05-06T08:32:50.325" v="412" actId="6549"/>
        <pc:sldMkLst>
          <pc:docMk/>
          <pc:sldMk cId="3852474045" sldId="2147476326"/>
        </pc:sldMkLst>
        <pc:spChg chg="mod">
          <ac:chgData name="Tường SKHĐT" userId="ab9568c39a88b08a" providerId="LiveId" clId="{C228DFBE-68F3-43ED-A18B-D9528A65FB93}" dt="2024-05-06T08:32:30.939" v="404" actId="20577"/>
          <ac:spMkLst>
            <pc:docMk/>
            <pc:sldMk cId="3852474045" sldId="2147476326"/>
            <ac:spMk id="7" creationId="{3D04B034-52E2-772C-5CBC-659F4E57483C}"/>
          </ac:spMkLst>
        </pc:spChg>
        <pc:graphicFrameChg chg="del">
          <ac:chgData name="Tường SKHĐT" userId="ab9568c39a88b08a" providerId="LiveId" clId="{C228DFBE-68F3-43ED-A18B-D9528A65FB93}" dt="2024-05-06T08:30:39.390" v="298" actId="21"/>
          <ac:graphicFrameMkLst>
            <pc:docMk/>
            <pc:sldMk cId="3852474045" sldId="2147476326"/>
            <ac:graphicFrameMk id="2" creationId="{9780A29C-49F2-6351-7007-05D88C98A871}"/>
          </ac:graphicFrameMkLst>
        </pc:graphicFrameChg>
        <pc:graphicFrameChg chg="add mod">
          <ac:chgData name="Tường SKHĐT" userId="ab9568c39a88b08a" providerId="LiveId" clId="{C228DFBE-68F3-43ED-A18B-D9528A65FB93}" dt="2024-05-06T08:31:00.685" v="302"/>
          <ac:graphicFrameMkLst>
            <pc:docMk/>
            <pc:sldMk cId="3852474045" sldId="2147476326"/>
            <ac:graphicFrameMk id="3" creationId="{47464F66-F9C4-60A8-F19E-02D23984A389}"/>
          </ac:graphicFrameMkLst>
        </pc:graphicFrameChg>
        <pc:graphicFrameChg chg="del">
          <ac:chgData name="Tường SKHĐT" userId="ab9568c39a88b08a" providerId="LiveId" clId="{C228DFBE-68F3-43ED-A18B-D9528A65FB93}" dt="2024-05-06T08:30:37.859" v="297" actId="21"/>
          <ac:graphicFrameMkLst>
            <pc:docMk/>
            <pc:sldMk cId="3852474045" sldId="2147476326"/>
            <ac:graphicFrameMk id="4" creationId="{9A682E59-E179-2A58-D3F5-0E52C56EEFF2}"/>
          </ac:graphicFrameMkLst>
        </pc:graphicFrameChg>
        <pc:graphicFrameChg chg="mod modGraphic">
          <ac:chgData name="Tường SKHĐT" userId="ab9568c39a88b08a" providerId="LiveId" clId="{C228DFBE-68F3-43ED-A18B-D9528A65FB93}" dt="2024-05-06T08:32:50.325" v="412" actId="6549"/>
          <ac:graphicFrameMkLst>
            <pc:docMk/>
            <pc:sldMk cId="3852474045" sldId="2147476326"/>
            <ac:graphicFrameMk id="5" creationId="{B82217C8-8079-BBA7-A2F1-D93AC386D940}"/>
          </ac:graphicFrameMkLst>
        </pc:graphicFrameChg>
        <pc:graphicFrameChg chg="add mod">
          <ac:chgData name="Tường SKHĐT" userId="ab9568c39a88b08a" providerId="LiveId" clId="{C228DFBE-68F3-43ED-A18B-D9528A65FB93}" dt="2024-05-06T08:31:54.080" v="309" actId="1076"/>
          <ac:graphicFrameMkLst>
            <pc:docMk/>
            <pc:sldMk cId="3852474045" sldId="2147476326"/>
            <ac:graphicFrameMk id="6" creationId="{0E492582-23EA-AD29-F2D2-5C20614AA7C2}"/>
          </ac:graphicFrameMkLst>
        </pc:graphicFrameChg>
        <pc:graphicFrameChg chg="del">
          <ac:chgData name="Tường SKHĐT" userId="ab9568c39a88b08a" providerId="LiveId" clId="{C228DFBE-68F3-43ED-A18B-D9528A65FB93}" dt="2024-05-06T08:30:41.944" v="299" actId="21"/>
          <ac:graphicFrameMkLst>
            <pc:docMk/>
            <pc:sldMk cId="3852474045" sldId="2147476326"/>
            <ac:graphicFrameMk id="9" creationId="{ADCA8F29-1AF2-47B6-14A4-74BE24D06883}"/>
          </ac:graphicFrameMkLst>
        </pc:graphicFrameChg>
        <pc:graphicFrameChg chg="del mod">
          <ac:chgData name="Tường SKHĐT" userId="ab9568c39a88b08a" providerId="LiveId" clId="{C228DFBE-68F3-43ED-A18B-D9528A65FB93}" dt="2024-05-06T08:30:57.417" v="301" actId="21"/>
          <ac:graphicFrameMkLst>
            <pc:docMk/>
            <pc:sldMk cId="3852474045" sldId="2147476326"/>
            <ac:graphicFrameMk id="10" creationId="{EB528CB7-05B4-7905-3410-5A1FC60E03C8}"/>
          </ac:graphicFrameMkLst>
        </pc:graphicFrameChg>
      </pc:sldChg>
      <pc:sldChg chg="add del">
        <pc:chgData name="Tường SKHĐT" userId="ab9568c39a88b08a" providerId="LiveId" clId="{C228DFBE-68F3-43ED-A18B-D9528A65FB93}" dt="2024-05-06T08:33:43.105" v="415" actId="2696"/>
        <pc:sldMkLst>
          <pc:docMk/>
          <pc:sldMk cId="3494187766" sldId="2147476327"/>
        </pc:sldMkLst>
      </pc:sldChg>
      <pc:sldChg chg="add del">
        <pc:chgData name="Tường SKHĐT" userId="ab9568c39a88b08a" providerId="LiveId" clId="{C228DFBE-68F3-43ED-A18B-D9528A65FB93}" dt="2024-05-06T08:35:09.162" v="427" actId="2696"/>
        <pc:sldMkLst>
          <pc:docMk/>
          <pc:sldMk cId="632198291" sldId="2147476328"/>
        </pc:sldMkLst>
      </pc:sldChg>
      <pc:sldChg chg="addSp delSp modSp add mod">
        <pc:chgData name="Tường SKHĐT" userId="ab9568c39a88b08a" providerId="LiveId" clId="{C228DFBE-68F3-43ED-A18B-D9528A65FB93}" dt="2024-05-06T10:28:39.001" v="2296" actId="20577"/>
        <pc:sldMkLst>
          <pc:docMk/>
          <pc:sldMk cId="3378022959" sldId="2147476329"/>
        </pc:sldMkLst>
        <pc:spChg chg="mod">
          <ac:chgData name="Tường SKHĐT" userId="ab9568c39a88b08a" providerId="LiveId" clId="{C228DFBE-68F3-43ED-A18B-D9528A65FB93}" dt="2024-05-06T10:13:29.509" v="2248" actId="14100"/>
          <ac:spMkLst>
            <pc:docMk/>
            <pc:sldMk cId="3378022959" sldId="2147476329"/>
            <ac:spMk id="6" creationId="{AD8FCB44-5401-4810-551D-B0072A6956BA}"/>
          </ac:spMkLst>
        </pc:spChg>
        <pc:graphicFrameChg chg="add del mod modGraphic">
          <ac:chgData name="Tường SKHĐT" userId="ab9568c39a88b08a" providerId="LiveId" clId="{C228DFBE-68F3-43ED-A18B-D9528A65FB93}" dt="2024-05-06T10:28:01.968" v="2276" actId="21"/>
          <ac:graphicFrameMkLst>
            <pc:docMk/>
            <pc:sldMk cId="3378022959" sldId="2147476329"/>
            <ac:graphicFrameMk id="2" creationId="{A634646B-C32B-96FD-66DA-0258262F48F5}"/>
          </ac:graphicFrameMkLst>
        </pc:graphicFrameChg>
        <pc:graphicFrameChg chg="mod modGraphic">
          <ac:chgData name="Tường SKHĐT" userId="ab9568c39a88b08a" providerId="LiveId" clId="{C228DFBE-68F3-43ED-A18B-D9528A65FB93}" dt="2024-05-06T10:28:39.001" v="2296" actId="20577"/>
          <ac:graphicFrameMkLst>
            <pc:docMk/>
            <pc:sldMk cId="3378022959" sldId="2147476329"/>
            <ac:graphicFrameMk id="3" creationId="{3B3EB3EE-6704-1253-1F23-CE3665AC50A1}"/>
          </ac:graphicFrameMkLst>
        </pc:graphicFrameChg>
        <pc:graphicFrameChg chg="del">
          <ac:chgData name="Tường SKHĐT" userId="ab9568c39a88b08a" providerId="LiveId" clId="{C228DFBE-68F3-43ED-A18B-D9528A65FB93}" dt="2024-05-06T08:34:45.926" v="419" actId="21"/>
          <ac:graphicFrameMkLst>
            <pc:docMk/>
            <pc:sldMk cId="3378022959" sldId="2147476329"/>
            <ac:graphicFrameMk id="10" creationId="{83C0D92A-467E-3F41-0043-586F35EFB2C8}"/>
          </ac:graphicFrameMkLst>
        </pc:graphicFrameChg>
      </pc:sldChg>
      <pc:sldChg chg="modSp add del">
        <pc:chgData name="Tường SKHĐT" userId="ab9568c39a88b08a" providerId="LiveId" clId="{C228DFBE-68F3-43ED-A18B-D9528A65FB93}" dt="2024-05-06T09:51:07.413" v="681" actId="2696"/>
        <pc:sldMkLst>
          <pc:docMk/>
          <pc:sldMk cId="2109474084" sldId="2147476330"/>
        </pc:sldMkLst>
        <pc:graphicFrameChg chg="mod">
          <ac:chgData name="Tường SKHĐT" userId="ab9568c39a88b08a" providerId="LiveId" clId="{C228DFBE-68F3-43ED-A18B-D9528A65FB93}" dt="2024-05-06T09:50:37.920" v="675"/>
          <ac:graphicFrameMkLst>
            <pc:docMk/>
            <pc:sldMk cId="2109474084" sldId="2147476330"/>
            <ac:graphicFrameMk id="5" creationId="{B6638BD9-7FB8-0BBC-ABEE-557616C3B890}"/>
          </ac:graphicFrameMkLst>
        </pc:graphicFrameChg>
      </pc:sldChg>
      <pc:sldChg chg="addSp delSp modSp add mod">
        <pc:chgData name="Tường SKHĐT" userId="ab9568c39a88b08a" providerId="LiveId" clId="{C228DFBE-68F3-43ED-A18B-D9528A65FB93}" dt="2024-05-06T10:02:14.138" v="1967" actId="113"/>
        <pc:sldMkLst>
          <pc:docMk/>
          <pc:sldMk cId="3284682936" sldId="2147476330"/>
        </pc:sldMkLst>
        <pc:graphicFrameChg chg="add mod modGraphic">
          <ac:chgData name="Tường SKHĐT" userId="ab9568c39a88b08a" providerId="LiveId" clId="{C228DFBE-68F3-43ED-A18B-D9528A65FB93}" dt="2024-05-06T10:02:14.138" v="1967" actId="113"/>
          <ac:graphicFrameMkLst>
            <pc:docMk/>
            <pc:sldMk cId="3284682936" sldId="2147476330"/>
            <ac:graphicFrameMk id="2" creationId="{FA68EA0E-E255-1B33-A5C8-B471AAB4E090}"/>
          </ac:graphicFrameMkLst>
        </pc:graphicFrameChg>
        <pc:graphicFrameChg chg="mod modGraphic">
          <ac:chgData name="Tường SKHĐT" userId="ab9568c39a88b08a" providerId="LiveId" clId="{C228DFBE-68F3-43ED-A18B-D9528A65FB93}" dt="2024-05-06T09:55:43.135" v="1039" actId="1076"/>
          <ac:graphicFrameMkLst>
            <pc:docMk/>
            <pc:sldMk cId="3284682936" sldId="2147476330"/>
            <ac:graphicFrameMk id="5" creationId="{B82217C8-8079-BBA7-A2F1-D93AC386D940}"/>
          </ac:graphicFrameMkLst>
        </pc:graphicFrameChg>
        <pc:graphicFrameChg chg="del">
          <ac:chgData name="Tường SKHĐT" userId="ab9568c39a88b08a" providerId="LiveId" clId="{C228DFBE-68F3-43ED-A18B-D9528A65FB93}" dt="2024-05-06T09:55:41.489" v="1038" actId="21"/>
          <ac:graphicFrameMkLst>
            <pc:docMk/>
            <pc:sldMk cId="3284682936" sldId="2147476330"/>
            <ac:graphicFrameMk id="6" creationId="{0E492582-23EA-AD29-F2D2-5C20614AA7C2}"/>
          </ac:graphicFrameMkLst>
        </pc:graphicFrameChg>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docChgLst>
    <pc:chgData name="Tường SKHĐT" userId="ab9568c39a88b08a" providerId="LiveId" clId="{4F96773D-C9B3-4868-ADEF-0957A0721643}"/>
    <pc:docChg chg="undo custSel addSld delSld modSld">
      <pc:chgData name="Tường SKHĐT" userId="ab9568c39a88b08a" providerId="LiveId" clId="{4F96773D-C9B3-4868-ADEF-0957A0721643}" dt="2024-05-02T09:56:52.162" v="641" actId="1076"/>
      <pc:docMkLst>
        <pc:docMk/>
      </pc:docMkLst>
      <pc:sldChg chg="delSp modSp mod">
        <pc:chgData name="Tường SKHĐT" userId="ab9568c39a88b08a" providerId="LiveId" clId="{4F96773D-C9B3-4868-ADEF-0957A0721643}" dt="2024-05-02T07:46:46.896" v="150" actId="20577"/>
        <pc:sldMkLst>
          <pc:docMk/>
          <pc:sldMk cId="1957643202" sldId="2147473838"/>
        </pc:sldMkLst>
        <pc:graphicFrameChg chg="del">
          <ac:chgData name="Tường SKHĐT" userId="ab9568c39a88b08a" providerId="LiveId" clId="{4F96773D-C9B3-4868-ADEF-0957A0721643}" dt="2024-05-02T01:46:04.557" v="1" actId="21"/>
          <ac:graphicFrameMkLst>
            <pc:docMk/>
            <pc:sldMk cId="1957643202" sldId="2147473838"/>
            <ac:graphicFrameMk id="2" creationId="{9C21C237-3CB3-EF12-65AE-DD2C2D9C8056}"/>
          </ac:graphicFrameMkLst>
        </pc:graphicFrameChg>
        <pc:graphicFrameChg chg="mod modGraphic">
          <ac:chgData name="Tường SKHĐT" userId="ab9568c39a88b08a" providerId="LiveId" clId="{4F96773D-C9B3-4868-ADEF-0957A0721643}" dt="2024-05-02T07:46:46.896" v="150" actId="20577"/>
          <ac:graphicFrameMkLst>
            <pc:docMk/>
            <pc:sldMk cId="1957643202" sldId="2147473838"/>
            <ac:graphicFrameMk id="3" creationId="{930E3DB0-5A23-F4A8-0154-2BFE0098A3BB}"/>
          </ac:graphicFrameMkLst>
        </pc:graphicFrameChg>
      </pc:sldChg>
      <pc:sldChg chg="modSp mod">
        <pc:chgData name="Tường SKHĐT" userId="ab9568c39a88b08a" providerId="LiveId" clId="{4F96773D-C9B3-4868-ADEF-0957A0721643}" dt="2024-05-02T01:49:42.374" v="117" actId="20577"/>
        <pc:sldMkLst>
          <pc:docMk/>
          <pc:sldMk cId="595962106" sldId="2147473854"/>
        </pc:sldMkLst>
        <pc:spChg chg="mod">
          <ac:chgData name="Tường SKHĐT" userId="ab9568c39a88b08a" providerId="LiveId" clId="{4F96773D-C9B3-4868-ADEF-0957A0721643}" dt="2024-05-02T01:47:45.431" v="27" actId="20577"/>
          <ac:spMkLst>
            <pc:docMk/>
            <pc:sldMk cId="595962106" sldId="2147473854"/>
            <ac:spMk id="3" creationId="{A0D5D58A-756E-802D-A09E-1BEA6D184E77}"/>
          </ac:spMkLst>
        </pc:spChg>
        <pc:spChg chg="mod">
          <ac:chgData name="Tường SKHĐT" userId="ab9568c39a88b08a" providerId="LiveId" clId="{4F96773D-C9B3-4868-ADEF-0957A0721643}" dt="2024-05-02T01:49:42.374" v="117" actId="20577"/>
          <ac:spMkLst>
            <pc:docMk/>
            <pc:sldMk cId="595962106" sldId="2147473854"/>
            <ac:spMk id="6" creationId="{81B6DC98-C123-5771-E46D-17ED3EE03739}"/>
          </ac:spMkLst>
        </pc:spChg>
        <pc:spChg chg="mod">
          <ac:chgData name="Tường SKHĐT" userId="ab9568c39a88b08a" providerId="LiveId" clId="{4F96773D-C9B3-4868-ADEF-0957A0721643}" dt="2024-05-02T01:48:32.421" v="88" actId="20577"/>
          <ac:spMkLst>
            <pc:docMk/>
            <pc:sldMk cId="595962106" sldId="2147473854"/>
            <ac:spMk id="16" creationId="{CD1FFBD1-4EFA-ED54-8F81-E3C9559069D4}"/>
          </ac:spMkLst>
        </pc:spChg>
        <pc:spChg chg="mod">
          <ac:chgData name="Tường SKHĐT" userId="ab9568c39a88b08a" providerId="LiveId" clId="{4F96773D-C9B3-4868-ADEF-0957A0721643}" dt="2024-05-02T01:47:50.001" v="35" actId="20577"/>
          <ac:spMkLst>
            <pc:docMk/>
            <pc:sldMk cId="595962106" sldId="2147473854"/>
            <ac:spMk id="17" creationId="{227F0722-3FD1-20AC-1889-4BEC4E408B20}"/>
          </ac:spMkLst>
        </pc:spChg>
        <pc:spChg chg="mod">
          <ac:chgData name="Tường SKHĐT" userId="ab9568c39a88b08a" providerId="LiveId" clId="{4F96773D-C9B3-4868-ADEF-0957A0721643}" dt="2024-05-02T01:48:07.871" v="59" actId="20577"/>
          <ac:spMkLst>
            <pc:docMk/>
            <pc:sldMk cId="595962106" sldId="2147473854"/>
            <ac:spMk id="18" creationId="{34F63EF8-BB71-3877-EDA9-5BA9EE3FB077}"/>
          </ac:spMkLst>
        </pc:spChg>
        <pc:spChg chg="mod">
          <ac:chgData name="Tường SKHĐT" userId="ab9568c39a88b08a" providerId="LiveId" clId="{4F96773D-C9B3-4868-ADEF-0957A0721643}" dt="2024-05-02T01:48:22.391" v="78" actId="20577"/>
          <ac:spMkLst>
            <pc:docMk/>
            <pc:sldMk cId="595962106" sldId="2147473854"/>
            <ac:spMk id="19" creationId="{7E1B28B2-E2F7-8C5A-E350-C981F667F0AE}"/>
          </ac:spMkLst>
        </pc:spChg>
        <pc:spChg chg="mod">
          <ac:chgData name="Tường SKHĐT" userId="ab9568c39a88b08a" providerId="LiveId" clId="{4F96773D-C9B3-4868-ADEF-0957A0721643}" dt="2024-05-02T01:48:37.045" v="94" actId="20577"/>
          <ac:spMkLst>
            <pc:docMk/>
            <pc:sldMk cId="595962106" sldId="2147473854"/>
            <ac:spMk id="20" creationId="{3E0C8D21-0D0F-9FC1-9373-B4FE0AFFD371}"/>
          </ac:spMkLst>
        </pc:spChg>
        <pc:spChg chg="mod">
          <ac:chgData name="Tường SKHĐT" userId="ab9568c39a88b08a" providerId="LiveId" clId="{4F96773D-C9B3-4868-ADEF-0957A0721643}" dt="2024-05-02T01:48:03.301" v="53" actId="20577"/>
          <ac:spMkLst>
            <pc:docMk/>
            <pc:sldMk cId="595962106" sldId="2147473854"/>
            <ac:spMk id="720" creationId="{00000000-0000-0000-0000-000000000000}"/>
          </ac:spMkLst>
        </pc:spChg>
        <pc:spChg chg="mod">
          <ac:chgData name="Tường SKHĐT" userId="ab9568c39a88b08a" providerId="LiveId" clId="{4F96773D-C9B3-4868-ADEF-0957A0721643}" dt="2024-05-02T01:48:17.900" v="69" actId="20577"/>
          <ac:spMkLst>
            <pc:docMk/>
            <pc:sldMk cId="595962106" sldId="2147473854"/>
            <ac:spMk id="726" creationId="{00000000-0000-0000-0000-000000000000}"/>
          </ac:spMkLst>
        </pc:spChg>
      </pc:sldChg>
      <pc:sldChg chg="modSp mod">
        <pc:chgData name="Tường SKHĐT" userId="ab9568c39a88b08a" providerId="LiveId" clId="{4F96773D-C9B3-4868-ADEF-0957A0721643}" dt="2024-05-02T08:07:19.241" v="301" actId="404"/>
        <pc:sldMkLst>
          <pc:docMk/>
          <pc:sldMk cId="3676880401" sldId="2147473856"/>
        </pc:sldMkLst>
        <pc:graphicFrameChg chg="mod modGraphic">
          <ac:chgData name="Tường SKHĐT" userId="ab9568c39a88b08a" providerId="LiveId" clId="{4F96773D-C9B3-4868-ADEF-0957A0721643}" dt="2024-05-02T08:07:19.241" v="301" actId="404"/>
          <ac:graphicFrameMkLst>
            <pc:docMk/>
            <pc:sldMk cId="3676880401" sldId="2147473856"/>
            <ac:graphicFrameMk id="4" creationId="{20FDD121-750B-4974-B05C-DA68C4BD57F0}"/>
          </ac:graphicFrameMkLst>
        </pc:graphicFrameChg>
      </pc:sldChg>
      <pc:sldChg chg="delSp modSp add mod">
        <pc:chgData name="Tường SKHĐT" userId="ab9568c39a88b08a" providerId="LiveId" clId="{4F96773D-C9B3-4868-ADEF-0957A0721643}" dt="2024-05-02T01:57:22.541" v="149" actId="404"/>
        <pc:sldMkLst>
          <pc:docMk/>
          <pc:sldMk cId="3467510938" sldId="2147474066"/>
        </pc:sldMkLst>
        <pc:graphicFrameChg chg="del">
          <ac:chgData name="Tường SKHĐT" userId="ab9568c39a88b08a" providerId="LiveId" clId="{4F96773D-C9B3-4868-ADEF-0957A0721643}" dt="2024-05-02T01:55:32.350" v="121" actId="21"/>
          <ac:graphicFrameMkLst>
            <pc:docMk/>
            <pc:sldMk cId="3467510938" sldId="2147474066"/>
            <ac:graphicFrameMk id="2" creationId="{196BD70E-2341-39C1-9025-A4EB8A2618A9}"/>
          </ac:graphicFrameMkLst>
        </pc:graphicFrameChg>
        <pc:graphicFrameChg chg="mod">
          <ac:chgData name="Tường SKHĐT" userId="ab9568c39a88b08a" providerId="LiveId" clId="{4F96773D-C9B3-4868-ADEF-0957A0721643}" dt="2024-05-02T01:56:29.714" v="134" actId="1076"/>
          <ac:graphicFrameMkLst>
            <pc:docMk/>
            <pc:sldMk cId="3467510938" sldId="2147474066"/>
            <ac:graphicFrameMk id="3" creationId="{666AD7DA-80CE-7A42-976C-2FA0789BF7F5}"/>
          </ac:graphicFrameMkLst>
        </pc:graphicFrameChg>
        <pc:graphicFrameChg chg="mod modGraphic">
          <ac:chgData name="Tường SKHĐT" userId="ab9568c39a88b08a" providerId="LiveId" clId="{4F96773D-C9B3-4868-ADEF-0957A0721643}" dt="2024-05-02T01:57:22.541" v="149" actId="404"/>
          <ac:graphicFrameMkLst>
            <pc:docMk/>
            <pc:sldMk cId="3467510938" sldId="2147474066"/>
            <ac:graphicFrameMk id="4" creationId="{046B1C7A-D85B-C39D-A4A9-39DA8E4663D9}"/>
          </ac:graphicFrameMkLst>
        </pc:graphicFrameChg>
      </pc:sldChg>
      <pc:sldChg chg="modSp mod">
        <pc:chgData name="Tường SKHĐT" userId="ab9568c39a88b08a" providerId="LiveId" clId="{4F96773D-C9B3-4868-ADEF-0957A0721643}" dt="2024-05-02T07:56:44.922" v="294" actId="20577"/>
        <pc:sldMkLst>
          <pc:docMk/>
          <pc:sldMk cId="1113046406" sldId="2147476274"/>
        </pc:sldMkLst>
        <pc:graphicFrameChg chg="mod modGraphic">
          <ac:chgData name="Tường SKHĐT" userId="ab9568c39a88b08a" providerId="LiveId" clId="{4F96773D-C9B3-4868-ADEF-0957A0721643}" dt="2024-05-02T07:56:44.922" v="294" actId="20577"/>
          <ac:graphicFrameMkLst>
            <pc:docMk/>
            <pc:sldMk cId="1113046406" sldId="2147476274"/>
            <ac:graphicFrameMk id="8" creationId="{B5E5335D-2EED-82AF-3A59-FAE8BB94EAE1}"/>
          </ac:graphicFrameMkLst>
        </pc:graphicFrameChg>
      </pc:sldChg>
      <pc:sldChg chg="addSp delSp modSp add del mod">
        <pc:chgData name="Tường SKHĐT" userId="ab9568c39a88b08a" providerId="LiveId" clId="{4F96773D-C9B3-4868-ADEF-0957A0721643}" dt="2024-05-02T09:56:52.162" v="641" actId="1076"/>
        <pc:sldMkLst>
          <pc:docMk/>
          <pc:sldMk cId="3584243345" sldId="2147476276"/>
        </pc:sldMkLst>
        <pc:graphicFrameChg chg="mod modGraphic">
          <ac:chgData name="Tường SKHĐT" userId="ab9568c39a88b08a" providerId="LiveId" clId="{4F96773D-C9B3-4868-ADEF-0957A0721643}" dt="2024-05-02T09:53:50.603" v="532" actId="1076"/>
          <ac:graphicFrameMkLst>
            <pc:docMk/>
            <pc:sldMk cId="3584243345" sldId="2147476276"/>
            <ac:graphicFrameMk id="2" creationId="{9780A29C-49F2-6351-7007-05D88C98A871}"/>
          </ac:graphicFrameMkLst>
        </pc:graphicFrameChg>
        <pc:graphicFrameChg chg="del mod">
          <ac:chgData name="Tường SKHĐT" userId="ab9568c39a88b08a" providerId="LiveId" clId="{4F96773D-C9B3-4868-ADEF-0957A0721643}" dt="2024-05-02T09:53:03.457" v="505" actId="21"/>
          <ac:graphicFrameMkLst>
            <pc:docMk/>
            <pc:sldMk cId="3584243345" sldId="2147476276"/>
            <ac:graphicFrameMk id="3" creationId="{77C304BC-B761-D937-BB65-102E36B08BE7}"/>
          </ac:graphicFrameMkLst>
        </pc:graphicFrameChg>
        <pc:graphicFrameChg chg="mod modGraphic">
          <ac:chgData name="Tường SKHĐT" userId="ab9568c39a88b08a" providerId="LiveId" clId="{4F96773D-C9B3-4868-ADEF-0957A0721643}" dt="2024-05-02T09:54:56.517" v="550" actId="1076"/>
          <ac:graphicFrameMkLst>
            <pc:docMk/>
            <pc:sldMk cId="3584243345" sldId="2147476276"/>
            <ac:graphicFrameMk id="4" creationId="{9A682E59-E179-2A58-D3F5-0E52C56EEFF2}"/>
          </ac:graphicFrameMkLst>
        </pc:graphicFrameChg>
        <pc:graphicFrameChg chg="del">
          <ac:chgData name="Tường SKHĐT" userId="ab9568c39a88b08a" providerId="LiveId" clId="{4F96773D-C9B3-4868-ADEF-0957A0721643}" dt="2024-05-02T09:48:09.902" v="435" actId="21"/>
          <ac:graphicFrameMkLst>
            <pc:docMk/>
            <pc:sldMk cId="3584243345" sldId="2147476276"/>
            <ac:graphicFrameMk id="5" creationId="{E3B54D4E-9060-A065-8F3C-A3C6520B4F8F}"/>
          </ac:graphicFrameMkLst>
        </pc:graphicFrameChg>
        <pc:graphicFrameChg chg="add mod">
          <ac:chgData name="Tường SKHĐT" userId="ab9568c39a88b08a" providerId="LiveId" clId="{4F96773D-C9B3-4868-ADEF-0957A0721643}" dt="2024-05-02T09:56:07.960" v="558" actId="14100"/>
          <ac:graphicFrameMkLst>
            <pc:docMk/>
            <pc:sldMk cId="3584243345" sldId="2147476276"/>
            <ac:graphicFrameMk id="9" creationId="{ADCA8F29-1AF2-47B6-14A4-74BE24D06883}"/>
          </ac:graphicFrameMkLst>
        </pc:graphicFrameChg>
        <pc:graphicFrameChg chg="add mod modGraphic">
          <ac:chgData name="Tường SKHĐT" userId="ab9568c39a88b08a" providerId="LiveId" clId="{4F96773D-C9B3-4868-ADEF-0957A0721643}" dt="2024-05-02T09:56:52.162" v="641" actId="1076"/>
          <ac:graphicFrameMkLst>
            <pc:docMk/>
            <pc:sldMk cId="3584243345" sldId="2147476276"/>
            <ac:graphicFrameMk id="10" creationId="{EB528CB7-05B4-7905-3410-5A1FC60E03C8}"/>
          </ac:graphicFrameMkLst>
        </pc:graphicFrameChg>
      </pc:sldChg>
      <pc:sldChg chg="modSp mod">
        <pc:chgData name="Tường SKHĐT" userId="ab9568c39a88b08a" providerId="LiveId" clId="{4F96773D-C9B3-4868-ADEF-0957A0721643}" dt="2024-05-02T08:11:06.191" v="331" actId="20577"/>
        <pc:sldMkLst>
          <pc:docMk/>
          <pc:sldMk cId="2446367148" sldId="2147476279"/>
        </pc:sldMkLst>
        <pc:graphicFrameChg chg="modGraphic">
          <ac:chgData name="Tường SKHĐT" userId="ab9568c39a88b08a" providerId="LiveId" clId="{4F96773D-C9B3-4868-ADEF-0957A0721643}" dt="2024-05-02T08:11:06.191" v="331"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4F96773D-C9B3-4868-ADEF-0957A0721643}" dt="2024-05-02T08:09:35.662" v="329" actId="20577"/>
        <pc:sldMkLst>
          <pc:docMk/>
          <pc:sldMk cId="1661513993" sldId="2147476280"/>
        </pc:sldMkLst>
        <pc:spChg chg="mod">
          <ac:chgData name="Tường SKHĐT" userId="ab9568c39a88b08a" providerId="LiveId" clId="{4F96773D-C9B3-4868-ADEF-0957A0721643}" dt="2024-05-02T08:07:57.669" v="305" actId="20577"/>
          <ac:spMkLst>
            <pc:docMk/>
            <pc:sldMk cId="1661513993" sldId="2147476280"/>
            <ac:spMk id="20" creationId="{394D8737-1CA3-C18F-155A-3F82403D4E3B}"/>
          </ac:spMkLst>
        </pc:spChg>
        <pc:spChg chg="mod">
          <ac:chgData name="Tường SKHĐT" userId="ab9568c39a88b08a" providerId="LiveId" clId="{4F96773D-C9B3-4868-ADEF-0957A0721643}" dt="2024-05-02T08:08:11.133" v="317" actId="20577"/>
          <ac:spMkLst>
            <pc:docMk/>
            <pc:sldMk cId="1661513993" sldId="2147476280"/>
            <ac:spMk id="27" creationId="{8D0CB480-EC39-4DC1-0353-768C8526261D}"/>
          </ac:spMkLst>
        </pc:spChg>
        <pc:spChg chg="mod">
          <ac:chgData name="Tường SKHĐT" userId="ab9568c39a88b08a" providerId="LiveId" clId="{4F96773D-C9B3-4868-ADEF-0957A0721643}" dt="2024-05-02T08:08:03.100" v="313" actId="20577"/>
          <ac:spMkLst>
            <pc:docMk/>
            <pc:sldMk cId="1661513993" sldId="2147476280"/>
            <ac:spMk id="28" creationId="{0F9FC2CC-E142-6E69-C8D8-33B29DA66359}"/>
          </ac:spMkLst>
        </pc:spChg>
        <pc:spChg chg="mod">
          <ac:chgData name="Tường SKHĐT" userId="ab9568c39a88b08a" providerId="LiveId" clId="{4F96773D-C9B3-4868-ADEF-0957A0721643}" dt="2024-05-02T08:08:19.446" v="323" actId="20577"/>
          <ac:spMkLst>
            <pc:docMk/>
            <pc:sldMk cId="1661513993" sldId="2147476280"/>
            <ac:spMk id="29" creationId="{8DD5A653-6B03-584A-539A-C531FCC0C782}"/>
          </ac:spMkLst>
        </pc:spChg>
        <pc:spChg chg="mod">
          <ac:chgData name="Tường SKHĐT" userId="ab9568c39a88b08a" providerId="LiveId" clId="{4F96773D-C9B3-4868-ADEF-0957A0721643}" dt="2024-05-02T08:09:32.742" v="327" actId="20577"/>
          <ac:spMkLst>
            <pc:docMk/>
            <pc:sldMk cId="1661513993" sldId="2147476280"/>
            <ac:spMk id="37" creationId="{A633A4AB-4B54-9DFF-1D3F-EE9B0A4D52DA}"/>
          </ac:spMkLst>
        </pc:spChg>
        <pc:spChg chg="mod">
          <ac:chgData name="Tường SKHĐT" userId="ab9568c39a88b08a" providerId="LiveId" clId="{4F96773D-C9B3-4868-ADEF-0957A0721643}" dt="2024-05-02T08:08:28.635" v="325" actId="20577"/>
          <ac:spMkLst>
            <pc:docMk/>
            <pc:sldMk cId="1661513993" sldId="2147476280"/>
            <ac:spMk id="47" creationId="{615E2FF8-44B4-E5D2-386A-D270D5A07DA1}"/>
          </ac:spMkLst>
        </pc:spChg>
        <pc:spChg chg="mod">
          <ac:chgData name="Tường SKHĐT" userId="ab9568c39a88b08a" providerId="LiveId" clId="{4F96773D-C9B3-4868-ADEF-0957A0721643}" dt="2024-05-02T08:09:35.662" v="329" actId="20577"/>
          <ac:spMkLst>
            <pc:docMk/>
            <pc:sldMk cId="1661513993" sldId="2147476280"/>
            <ac:spMk id="53" creationId="{940E7436-8D16-138B-2BFE-178612083DAB}"/>
          </ac:spMkLst>
        </pc:spChg>
      </pc:sldChg>
      <pc:sldChg chg="del">
        <pc:chgData name="Tường SKHĐT" userId="ab9568c39a88b08a" providerId="LiveId" clId="{4F96773D-C9B3-4868-ADEF-0957A0721643}" dt="2024-05-02T08:11:19.326" v="332" actId="2696"/>
        <pc:sldMkLst>
          <pc:docMk/>
          <pc:sldMk cId="2791581585" sldId="2147476307"/>
        </pc:sldMkLst>
      </pc:sldChg>
      <pc:sldChg chg="add del">
        <pc:chgData name="Tường SKHĐT" userId="ab9568c39a88b08a" providerId="LiveId" clId="{4F96773D-C9B3-4868-ADEF-0957A0721643}" dt="2024-05-02T01:46:49.749" v="7" actId="2696"/>
        <pc:sldMkLst>
          <pc:docMk/>
          <pc:sldMk cId="473364411" sldId="2147476308"/>
        </pc:sldMkLst>
      </pc:sldChg>
      <pc:sldChg chg="modSp add mod">
        <pc:chgData name="Tường SKHĐT" userId="ab9568c39a88b08a" providerId="LiveId" clId="{4F96773D-C9B3-4868-ADEF-0957A0721643}" dt="2024-05-02T09:46:48.529" v="402" actId="20577"/>
        <pc:sldMkLst>
          <pc:docMk/>
          <pc:sldMk cId="530714283" sldId="2147476308"/>
        </pc:sldMkLst>
        <pc:graphicFrameChg chg="modGraphic">
          <ac:chgData name="Tường SKHĐT" userId="ab9568c39a88b08a" providerId="LiveId" clId="{4F96773D-C9B3-4868-ADEF-0957A0721643}" dt="2024-05-02T09:46:48.529" v="402" actId="20577"/>
          <ac:graphicFrameMkLst>
            <pc:docMk/>
            <pc:sldMk cId="530714283" sldId="2147476308"/>
            <ac:graphicFrameMk id="4" creationId="{9A682E59-E179-2A58-D3F5-0E52C56EEFF2}"/>
          </ac:graphicFrameMkLst>
        </pc:graphicFrameChg>
      </pc:sldChg>
      <pc:sldChg chg="delSp add del mod">
        <pc:chgData name="Tường SKHĐT" userId="ab9568c39a88b08a" providerId="LiveId" clId="{4F96773D-C9B3-4868-ADEF-0957A0721643}" dt="2024-05-02T09:55:21.288" v="552" actId="2696"/>
        <pc:sldMkLst>
          <pc:docMk/>
          <pc:sldMk cId="982387250" sldId="2147476309"/>
        </pc:sldMkLst>
        <pc:graphicFrameChg chg="del">
          <ac:chgData name="Tường SKHĐT" userId="ab9568c39a88b08a" providerId="LiveId" clId="{4F96773D-C9B3-4868-ADEF-0957A0721643}" dt="2024-05-02T09:52:24.493" v="497" actId="21"/>
          <ac:graphicFrameMkLst>
            <pc:docMk/>
            <pc:sldMk cId="982387250" sldId="2147476309"/>
            <ac:graphicFrameMk id="9" creationId="{ADCA8F29-1AF2-47B6-14A4-74BE24D06883}"/>
          </ac:graphicFrameMkLst>
        </pc:graphicFrameChg>
      </pc:sldChg>
      <pc:sldChg chg="add del">
        <pc:chgData name="Tường SKHĐT" userId="ab9568c39a88b08a" providerId="LiveId" clId="{4F96773D-C9B3-4868-ADEF-0957A0721643}" dt="2024-05-02T09:49:54.381" v="475" actId="2696"/>
        <pc:sldMkLst>
          <pc:docMk/>
          <pc:sldMk cId="1937765188" sldId="2147476309"/>
        </pc:sldMkLst>
      </pc:sld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Tường SKHĐT" userId="ab9568c39a88b08a" providerId="LiveId" clId="{DB3838D1-8E8D-4908-8CCC-E86B7222E414}"/>
    <pc:docChg chg="custSel addSld delSld modSld">
      <pc:chgData name="Tường SKHĐT" userId="ab9568c39a88b08a" providerId="LiveId" clId="{DB3838D1-8E8D-4908-8CCC-E86B7222E414}" dt="2024-04-08T03:11:40.641" v="466" actId="20577"/>
      <pc:docMkLst>
        <pc:docMk/>
      </pc:docMkLst>
      <pc:sldChg chg="modSp mod">
        <pc:chgData name="Tường SKHĐT" userId="ab9568c39a88b08a" providerId="LiveId" clId="{DB3838D1-8E8D-4908-8CCC-E86B7222E414}" dt="2024-04-08T03:11:40.641" v="466" actId="20577"/>
        <pc:sldMkLst>
          <pc:docMk/>
          <pc:sldMk cId="98016993" sldId="2147473493"/>
        </pc:sldMkLst>
        <pc:spChg chg="mod">
          <ac:chgData name="Tường SKHĐT" userId="ab9568c39a88b08a" providerId="LiveId" clId="{DB3838D1-8E8D-4908-8CCC-E86B7222E414}" dt="2024-04-08T03:11:40.641" v="466" actId="20577"/>
          <ac:spMkLst>
            <pc:docMk/>
            <pc:sldMk cId="98016993" sldId="2147473493"/>
            <ac:spMk id="3" creationId="{FB0BCEA7-F735-6917-674F-07B346F39976}"/>
          </ac:spMkLst>
        </pc:spChg>
      </pc:sldChg>
      <pc:sldChg chg="delSp modSp mod">
        <pc:chgData name="Tường SKHĐT" userId="ab9568c39a88b08a" providerId="LiveId" clId="{DB3838D1-8E8D-4908-8CCC-E86B7222E414}" dt="2024-04-08T03:11:08.074" v="446" actId="1076"/>
        <pc:sldMkLst>
          <pc:docMk/>
          <pc:sldMk cId="1957643202" sldId="2147473838"/>
        </pc:sldMkLst>
        <pc:spChg chg="del mod">
          <ac:chgData name="Tường SKHĐT" userId="ab9568c39a88b08a" providerId="LiveId" clId="{DB3838D1-8E8D-4908-8CCC-E86B7222E414}" dt="2024-04-08T03:10:28.262" v="442" actId="21"/>
          <ac:spMkLst>
            <pc:docMk/>
            <pc:sldMk cId="1957643202" sldId="2147473838"/>
            <ac:spMk id="3" creationId="{41F7B89A-950B-BCEA-7B34-24C31F06EEAE}"/>
          </ac:spMkLst>
        </pc:spChg>
        <pc:spChg chg="mod">
          <ac:chgData name="Tường SKHĐT" userId="ab9568c39a88b08a" providerId="LiveId" clId="{DB3838D1-8E8D-4908-8CCC-E86B7222E414}" dt="2024-04-08T03:11:08.074" v="446" actId="1076"/>
          <ac:spMkLst>
            <pc:docMk/>
            <pc:sldMk cId="1957643202" sldId="2147473838"/>
            <ac:spMk id="4" creationId="{F2F47907-BFA6-9C9C-7410-0773243570E0}"/>
          </ac:spMkLst>
        </pc:spChg>
        <pc:spChg chg="del">
          <ac:chgData name="Tường SKHĐT" userId="ab9568c39a88b08a" providerId="LiveId" clId="{DB3838D1-8E8D-4908-8CCC-E86B7222E414}" dt="2024-04-08T03:10:26.284" v="441" actId="21"/>
          <ac:spMkLst>
            <pc:docMk/>
            <pc:sldMk cId="1957643202" sldId="2147473838"/>
            <ac:spMk id="5" creationId="{85B0C6AB-4906-5932-12D4-5FAF7DC72C97}"/>
          </ac:spMkLst>
        </pc:spChg>
      </pc:sldChg>
      <pc:sldChg chg="addSp delSp modSp mod">
        <pc:chgData name="Tường SKHĐT" userId="ab9568c39a88b08a" providerId="LiveId" clId="{DB3838D1-8E8D-4908-8CCC-E86B7222E414}" dt="2024-04-08T03:11:27.745" v="462" actId="20577"/>
        <pc:sldMkLst>
          <pc:docMk/>
          <pc:sldMk cId="3752301376" sldId="2147473839"/>
        </pc:sldMkLst>
        <pc:spChg chg="add mod">
          <ac:chgData name="Tường SKHĐT" userId="ab9568c39a88b08a" providerId="LiveId" clId="{DB3838D1-8E8D-4908-8CCC-E86B7222E414}" dt="2024-04-08T03:11:27.745" v="462" actId="20577"/>
          <ac:spMkLst>
            <pc:docMk/>
            <pc:sldMk cId="3752301376" sldId="2147473839"/>
            <ac:spMk id="2" creationId="{406FC621-C304-05D0-84A4-91DAA7A483A1}"/>
          </ac:spMkLst>
        </pc:spChg>
        <pc:spChg chg="del">
          <ac:chgData name="Tường SKHĐT" userId="ab9568c39a88b08a" providerId="LiveId" clId="{DB3838D1-8E8D-4908-8CCC-E86B7222E414}" dt="2024-04-08T03:11:04.682" v="445" actId="21"/>
          <ac:spMkLst>
            <pc:docMk/>
            <pc:sldMk cId="3752301376" sldId="2147473839"/>
            <ac:spMk id="5" creationId="{85B0C6AB-4906-5932-12D4-5FAF7DC72C97}"/>
          </ac:spMkLst>
        </pc:spChg>
      </pc:sldChg>
      <pc:sldChg chg="addSp delSp modSp mod">
        <pc:chgData name="Tường SKHĐT" userId="ab9568c39a88b08a" providerId="LiveId" clId="{DB3838D1-8E8D-4908-8CCC-E86B7222E414}" dt="2024-04-08T03:11:22.063" v="455" actId="20577"/>
        <pc:sldMkLst>
          <pc:docMk/>
          <pc:sldMk cId="3676880401" sldId="2147473856"/>
        </pc:sldMkLst>
        <pc:spChg chg="add mod">
          <ac:chgData name="Tường SKHĐT" userId="ab9568c39a88b08a" providerId="LiveId" clId="{DB3838D1-8E8D-4908-8CCC-E86B7222E414}" dt="2024-04-08T03:11:22.063" v="455" actId="20577"/>
          <ac:spMkLst>
            <pc:docMk/>
            <pc:sldMk cId="3676880401" sldId="2147473856"/>
            <ac:spMk id="2" creationId="{E1C6B58B-E0F1-18B1-E010-8E41893F056B}"/>
          </ac:spMkLst>
        </pc:spChg>
        <pc:spChg chg="del">
          <ac:chgData name="Tường SKHĐT" userId="ab9568c39a88b08a" providerId="LiveId" clId="{DB3838D1-8E8D-4908-8CCC-E86B7222E414}" dt="2024-04-08T03:11:01.764" v="444" actId="21"/>
          <ac:spMkLst>
            <pc:docMk/>
            <pc:sldMk cId="3676880401" sldId="2147473856"/>
            <ac:spMk id="5" creationId="{85B0C6AB-4906-5932-12D4-5FAF7DC72C97}"/>
          </ac:spMkLst>
        </pc:spChg>
      </pc:sldChg>
      <pc:sldChg chg="modSp mod">
        <pc:chgData name="Tường SKHĐT" userId="ab9568c39a88b08a" providerId="LiveId" clId="{DB3838D1-8E8D-4908-8CCC-E86B7222E414}" dt="2024-04-08T03:09:01.559" v="376" actId="20577"/>
        <pc:sldMkLst>
          <pc:docMk/>
          <pc:sldMk cId="2336329201" sldId="2147474029"/>
        </pc:sldMkLst>
        <pc:spChg chg="mod">
          <ac:chgData name="Tường SKHĐT" userId="ab9568c39a88b08a" providerId="LiveId" clId="{DB3838D1-8E8D-4908-8CCC-E86B7222E414}" dt="2024-04-08T03:09:01.559" v="376" actId="20577"/>
          <ac:spMkLst>
            <pc:docMk/>
            <pc:sldMk cId="2336329201" sldId="2147474029"/>
            <ac:spMk id="2" creationId="{C8484E25-F379-71B4-3715-E46887A9BDC4}"/>
          </ac:spMkLst>
        </pc:spChg>
      </pc:sldChg>
      <pc:sldChg chg="del">
        <pc:chgData name="Tường SKHĐT" userId="ab9568c39a88b08a" providerId="LiveId" clId="{DB3838D1-8E8D-4908-8CCC-E86B7222E414}" dt="2024-04-08T03:08:11.293" v="300" actId="2696"/>
        <pc:sldMkLst>
          <pc:docMk/>
          <pc:sldMk cId="1717178828" sldId="2147474062"/>
        </pc:sldMkLst>
      </pc:sldChg>
      <pc:sldChg chg="del">
        <pc:chgData name="Tường SKHĐT" userId="ab9568c39a88b08a" providerId="LiveId" clId="{DB3838D1-8E8D-4908-8CCC-E86B7222E414}" dt="2024-04-08T03:08:11.293" v="300" actId="2696"/>
        <pc:sldMkLst>
          <pc:docMk/>
          <pc:sldMk cId="1429449759" sldId="2147474098"/>
        </pc:sldMkLst>
      </pc:sldChg>
      <pc:sldChg chg="modSp mod">
        <pc:chgData name="Tường SKHĐT" userId="ab9568c39a88b08a" providerId="LiveId" clId="{DB3838D1-8E8D-4908-8CCC-E86B7222E414}" dt="2024-04-08T03:08:22.497" v="337" actId="20577"/>
        <pc:sldMkLst>
          <pc:docMk/>
          <pc:sldMk cId="1855791898" sldId="2147474108"/>
        </pc:sldMkLst>
        <pc:spChg chg="mod">
          <ac:chgData name="Tường SKHĐT" userId="ab9568c39a88b08a" providerId="LiveId" clId="{DB3838D1-8E8D-4908-8CCC-E86B7222E414}" dt="2024-04-08T03:08:22.497" v="337" actId="20577"/>
          <ac:spMkLst>
            <pc:docMk/>
            <pc:sldMk cId="1855791898" sldId="2147474108"/>
            <ac:spMk id="2" creationId="{293E168C-8042-5B4E-A5A4-A5BF693AE2D6}"/>
          </ac:spMkLst>
        </pc:spChg>
      </pc:sldChg>
      <pc:sldChg chg="modSp mod">
        <pc:chgData name="Tường SKHĐT" userId="ab9568c39a88b08a" providerId="LiveId" clId="{DB3838D1-8E8D-4908-8CCC-E86B7222E414}" dt="2024-04-08T03:08:30.872" v="357" actId="20577"/>
        <pc:sldMkLst>
          <pc:docMk/>
          <pc:sldMk cId="2625301549" sldId="2147474109"/>
        </pc:sldMkLst>
        <pc:spChg chg="mod">
          <ac:chgData name="Tường SKHĐT" userId="ab9568c39a88b08a" providerId="LiveId" clId="{DB3838D1-8E8D-4908-8CCC-E86B7222E414}" dt="2024-04-08T03:08:30.872" v="357" actId="20577"/>
          <ac:spMkLst>
            <pc:docMk/>
            <pc:sldMk cId="2625301549" sldId="2147474109"/>
            <ac:spMk id="4" creationId="{A8ED73C0-6DEB-F036-A81D-A84B4FA62951}"/>
          </ac:spMkLst>
        </pc:spChg>
      </pc:sldChg>
      <pc:sldChg chg="add del">
        <pc:chgData name="Tường SKHĐT" userId="ab9568c39a88b08a" providerId="LiveId" clId="{DB3838D1-8E8D-4908-8CCC-E86B7222E414}" dt="2024-04-08T02:53:34.269" v="6" actId="2696"/>
        <pc:sldMkLst>
          <pc:docMk/>
          <pc:sldMk cId="413245410" sldId="2147476266"/>
        </pc:sldMkLst>
      </pc:sldChg>
      <pc:sldChg chg="del">
        <pc:chgData name="Tường SKHĐT" userId="ab9568c39a88b08a" providerId="LiveId" clId="{DB3838D1-8E8D-4908-8CCC-E86B7222E414}" dt="2024-04-08T03:08:04.971" v="299" actId="2696"/>
        <pc:sldMkLst>
          <pc:docMk/>
          <pc:sldMk cId="1148494934" sldId="2147476289"/>
        </pc:sldMkLst>
      </pc:sldChg>
      <pc:sldChg chg="del">
        <pc:chgData name="Tường SKHĐT" userId="ab9568c39a88b08a" providerId="LiveId" clId="{DB3838D1-8E8D-4908-8CCC-E86B7222E414}" dt="2024-04-08T03:08:04.971" v="299" actId="2696"/>
        <pc:sldMkLst>
          <pc:docMk/>
          <pc:sldMk cId="688313979" sldId="2147476290"/>
        </pc:sldMkLst>
      </pc:sldChg>
      <pc:sldChg chg="del">
        <pc:chgData name="Tường SKHĐT" userId="ab9568c39a88b08a" providerId="LiveId" clId="{DB3838D1-8E8D-4908-8CCC-E86B7222E414}" dt="2024-04-08T03:08:04.971" v="299" actId="2696"/>
        <pc:sldMkLst>
          <pc:docMk/>
          <pc:sldMk cId="3750809582" sldId="2147476292"/>
        </pc:sldMkLst>
      </pc:sldChg>
      <pc:sldChg chg="del">
        <pc:chgData name="Tường SKHĐT" userId="ab9568c39a88b08a" providerId="LiveId" clId="{DB3838D1-8E8D-4908-8CCC-E86B7222E414}" dt="2024-04-08T03:08:04.971" v="299" actId="2696"/>
        <pc:sldMkLst>
          <pc:docMk/>
          <pc:sldMk cId="1622498757" sldId="2147476293"/>
        </pc:sldMkLst>
      </pc:sldChg>
      <pc:sldChg chg="del">
        <pc:chgData name="Tường SKHĐT" userId="ab9568c39a88b08a" providerId="LiveId" clId="{DB3838D1-8E8D-4908-8CCC-E86B7222E414}" dt="2024-04-08T03:08:04.971" v="299" actId="2696"/>
        <pc:sldMkLst>
          <pc:docMk/>
          <pc:sldMk cId="2878178469" sldId="2147476294"/>
        </pc:sldMkLst>
      </pc:sldChg>
      <pc:sldChg chg="del">
        <pc:chgData name="Tường SKHĐT" userId="ab9568c39a88b08a" providerId="LiveId" clId="{DB3838D1-8E8D-4908-8CCC-E86B7222E414}" dt="2024-04-08T03:08:04.971" v="299" actId="2696"/>
        <pc:sldMkLst>
          <pc:docMk/>
          <pc:sldMk cId="3597625721" sldId="2147476295"/>
        </pc:sldMkLst>
      </pc:sldChg>
      <pc:sldChg chg="del">
        <pc:chgData name="Tường SKHĐT" userId="ab9568c39a88b08a" providerId="LiveId" clId="{DB3838D1-8E8D-4908-8CCC-E86B7222E414}" dt="2024-04-08T03:08:04.971" v="299" actId="2696"/>
        <pc:sldMkLst>
          <pc:docMk/>
          <pc:sldMk cId="3503445169" sldId="2147476296"/>
        </pc:sldMkLst>
      </pc:sldChg>
      <pc:sldChg chg="del">
        <pc:chgData name="Tường SKHĐT" userId="ab9568c39a88b08a" providerId="LiveId" clId="{DB3838D1-8E8D-4908-8CCC-E86B7222E414}" dt="2024-04-08T03:08:04.971" v="299" actId="2696"/>
        <pc:sldMkLst>
          <pc:docMk/>
          <pc:sldMk cId="57984394" sldId="2147476297"/>
        </pc:sldMkLst>
      </pc:sldChg>
      <pc:sldChg chg="del">
        <pc:chgData name="Tường SKHĐT" userId="ab9568c39a88b08a" providerId="LiveId" clId="{DB3838D1-8E8D-4908-8CCC-E86B7222E414}" dt="2024-04-08T03:08:04.971" v="299" actId="2696"/>
        <pc:sldMkLst>
          <pc:docMk/>
          <pc:sldMk cId="1396951847" sldId="2147476299"/>
        </pc:sldMkLst>
      </pc:sldChg>
      <pc:sldChg chg="del">
        <pc:chgData name="Tường SKHĐT" userId="ab9568c39a88b08a" providerId="LiveId" clId="{DB3838D1-8E8D-4908-8CCC-E86B7222E414}" dt="2024-04-08T03:08:04.971" v="299" actId="2696"/>
        <pc:sldMkLst>
          <pc:docMk/>
          <pc:sldMk cId="2109460124" sldId="2147476300"/>
        </pc:sldMkLst>
      </pc:sldChg>
      <pc:sldChg chg="del">
        <pc:chgData name="Tường SKHĐT" userId="ab9568c39a88b08a" providerId="LiveId" clId="{DB3838D1-8E8D-4908-8CCC-E86B7222E414}" dt="2024-04-08T03:08:04.971" v="299" actId="2696"/>
        <pc:sldMkLst>
          <pc:docMk/>
          <pc:sldMk cId="167876669" sldId="2147476301"/>
        </pc:sldMkLst>
      </pc:sldChg>
      <pc:sldChg chg="del">
        <pc:chgData name="Tường SKHĐT" userId="ab9568c39a88b08a" providerId="LiveId" clId="{DB3838D1-8E8D-4908-8CCC-E86B7222E414}" dt="2024-04-08T03:08:11.293" v="300" actId="2696"/>
        <pc:sldMkLst>
          <pc:docMk/>
          <pc:sldMk cId="4268301146" sldId="2147476302"/>
        </pc:sldMkLst>
      </pc:sldChg>
      <pc:sldChg chg="addSp delSp modSp mod">
        <pc:chgData name="Tường SKHĐT" userId="ab9568c39a88b08a" providerId="LiveId" clId="{DB3838D1-8E8D-4908-8CCC-E86B7222E414}" dt="2024-04-08T03:07:25.609" v="296" actId="20577"/>
        <pc:sldMkLst>
          <pc:docMk/>
          <pc:sldMk cId="2684027591" sldId="2147476306"/>
        </pc:sldMkLst>
        <pc:spChg chg="del">
          <ac:chgData name="Tường SKHĐT" userId="ab9568c39a88b08a" providerId="LiveId" clId="{DB3838D1-8E8D-4908-8CCC-E86B7222E414}" dt="2024-04-08T02:52:40.574" v="2" actId="21"/>
          <ac:spMkLst>
            <pc:docMk/>
            <pc:sldMk cId="2684027591" sldId="2147476306"/>
            <ac:spMk id="40963" creationId="{A7AC515C-C3EC-B8A0-D33F-FD85E6854517}"/>
          </ac:spMkLst>
        </pc:spChg>
        <pc:graphicFrameChg chg="add mod modGraphic">
          <ac:chgData name="Tường SKHĐT" userId="ab9568c39a88b08a" providerId="LiveId" clId="{DB3838D1-8E8D-4908-8CCC-E86B7222E414}" dt="2024-04-08T03:07:25.609" v="296" actId="20577"/>
          <ac:graphicFrameMkLst>
            <pc:docMk/>
            <pc:sldMk cId="2684027591" sldId="2147476306"/>
            <ac:graphicFrameMk id="2" creationId="{E51302D5-F56B-B44A-4B39-242555EDA128}"/>
          </ac:graphicFrameMkLst>
        </pc:graphicFrameChg>
        <pc:graphicFrameChg chg="mod">
          <ac:chgData name="Tường SKHĐT" userId="ab9568c39a88b08a" providerId="LiveId" clId="{DB3838D1-8E8D-4908-8CCC-E86B7222E414}" dt="2024-04-08T02:56:50.538" v="62" actId="20577"/>
          <ac:graphicFrameMkLst>
            <pc:docMk/>
            <pc:sldMk cId="2684027591" sldId="2147476306"/>
            <ac:graphicFrameMk id="6" creationId="{3C28C46B-D524-DA33-E029-5802ABC9CE66}"/>
          </ac:graphicFrameMkLst>
        </pc:graphicFrameChg>
      </pc:sldChg>
      <pc:sldChg chg="del">
        <pc:chgData name="Tường SKHĐT" userId="ab9568c39a88b08a" providerId="LiveId" clId="{DB3838D1-8E8D-4908-8CCC-E86B7222E414}" dt="2024-04-08T03:07:44.317" v="298" actId="2696"/>
        <pc:sldMkLst>
          <pc:docMk/>
          <pc:sldMk cId="3671866131" sldId="2147476307"/>
        </pc:sldMkLst>
      </pc:sldChg>
      <pc:sldChg chg="del">
        <pc:chgData name="Tường SKHĐT" userId="ab9568c39a88b08a" providerId="LiveId" clId="{DB3838D1-8E8D-4908-8CCC-E86B7222E414}" dt="2024-04-08T03:07:44.317" v="298" actId="2696"/>
        <pc:sldMkLst>
          <pc:docMk/>
          <pc:sldMk cId="3507308410" sldId="2147476308"/>
        </pc:sldMkLst>
      </pc:sldChg>
      <pc:sldChg chg="del">
        <pc:chgData name="Tường SKHĐT" userId="ab9568c39a88b08a" providerId="LiveId" clId="{DB3838D1-8E8D-4908-8CCC-E86B7222E414}" dt="2024-04-08T03:07:44.317" v="298" actId="2696"/>
        <pc:sldMkLst>
          <pc:docMk/>
          <pc:sldMk cId="2708796945" sldId="2147476309"/>
        </pc:sldMkLst>
      </pc:sldChg>
      <pc:sldChg chg="del">
        <pc:chgData name="Tường SKHĐT" userId="ab9568c39a88b08a" providerId="LiveId" clId="{DB3838D1-8E8D-4908-8CCC-E86B7222E414}" dt="2024-04-08T03:08:11.293" v="300" actId="2696"/>
        <pc:sldMkLst>
          <pc:docMk/>
          <pc:sldMk cId="2103619683" sldId="2147476314"/>
        </pc:sldMkLst>
      </pc:sldChg>
      <pc:sldChg chg="add del">
        <pc:chgData name="Tường SKHĐT" userId="ab9568c39a88b08a" providerId="LiveId" clId="{DB3838D1-8E8D-4908-8CCC-E86B7222E414}" dt="2024-04-08T03:07:32.492" v="297" actId="2696"/>
        <pc:sldMkLst>
          <pc:docMk/>
          <pc:sldMk cId="4293882117" sldId="2147476316"/>
        </pc:sldMkLst>
      </pc:sldChg>
      <pc:sldMasterChg chg="delSldLayout">
        <pc:chgData name="Tường SKHĐT" userId="ab9568c39a88b08a" providerId="LiveId" clId="{DB3838D1-8E8D-4908-8CCC-E86B7222E414}" dt="2024-04-08T03:08:11.293" v="300" actId="2696"/>
        <pc:sldMasterMkLst>
          <pc:docMk/>
          <pc:sldMasterMk cId="2420206097" sldId="2147483648"/>
        </pc:sldMasterMkLst>
        <pc:sldLayoutChg chg="del">
          <pc:chgData name="Tường SKHĐT" userId="ab9568c39a88b08a" providerId="LiveId" clId="{DB3838D1-8E8D-4908-8CCC-E86B7222E414}" dt="2024-04-08T03:08:11.293" v="300" actId="2696"/>
          <pc:sldLayoutMkLst>
            <pc:docMk/>
            <pc:sldMasterMk cId="2420206097" sldId="2147483648"/>
            <pc:sldLayoutMk cId="437464904" sldId="2147483945"/>
          </pc:sldLayoutMkLst>
        </pc:sldLayoutChg>
        <pc:sldLayoutChg chg="del">
          <pc:chgData name="Tường SKHĐT" userId="ab9568c39a88b08a" providerId="LiveId" clId="{DB3838D1-8E8D-4908-8CCC-E86B7222E414}" dt="2024-04-08T02:53:34.269" v="6" actId="2696"/>
          <pc:sldLayoutMkLst>
            <pc:docMk/>
            <pc:sldMasterMk cId="2420206097" sldId="2147483648"/>
            <pc:sldLayoutMk cId="3005041780" sldId="2147483948"/>
          </pc:sldLayoutMkLst>
        </pc:sldLayoutChg>
      </pc:sldMaster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ECBB56C9-35AA-4575-B354-4F046F97AE97}"/>
    <pc:docChg chg="modSld">
      <pc:chgData name="Tường SKHĐT" userId="ab9568c39a88b08a" providerId="LiveId" clId="{ECBB56C9-35AA-4575-B354-4F046F97AE97}" dt="2024-04-02T07:01:54.479" v="103" actId="20577"/>
      <pc:docMkLst>
        <pc:docMk/>
      </pc:docMkLst>
      <pc:sldChg chg="modSp mod">
        <pc:chgData name="Tường SKHĐT" userId="ab9568c39a88b08a" providerId="LiveId" clId="{ECBB56C9-35AA-4575-B354-4F046F97AE97}" dt="2024-04-02T07:01:54.479" v="103" actId="20577"/>
        <pc:sldMkLst>
          <pc:docMk/>
          <pc:sldMk cId="1957643202" sldId="2147473838"/>
        </pc:sldMkLst>
        <pc:graphicFrameChg chg="modGraphic">
          <ac:chgData name="Tường SKHĐT" userId="ab9568c39a88b08a" providerId="LiveId" clId="{ECBB56C9-35AA-4575-B354-4F046F97AE97}" dt="2024-04-02T07:01:54.479" v="10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ECBB56C9-35AA-4575-B354-4F046F97AE97}" dt="2024-04-02T06:57:53.250" v="50" actId="20577"/>
        <pc:sldMkLst>
          <pc:docMk/>
          <pc:sldMk cId="3810782053" sldId="2147476267"/>
        </pc:sldMkLst>
        <pc:graphicFrameChg chg="modGraphic">
          <ac:chgData name="Tường SKHĐT" userId="ab9568c39a88b08a" providerId="LiveId" clId="{ECBB56C9-35AA-4575-B354-4F046F97AE97}" dt="2024-04-02T06:57:31.402" v="40" actId="20577"/>
          <ac:graphicFrameMkLst>
            <pc:docMk/>
            <pc:sldMk cId="3810782053" sldId="2147476267"/>
            <ac:graphicFrameMk id="2" creationId="{447A2A97-DD64-8884-3D25-B294976659A0}"/>
          </ac:graphicFrameMkLst>
        </pc:graphicFrameChg>
        <pc:graphicFrameChg chg="modGraphic">
          <ac:chgData name="Tường SKHĐT" userId="ab9568c39a88b08a" providerId="LiveId" clId="{ECBB56C9-35AA-4575-B354-4F046F97AE97}" dt="2024-04-02T06:57:53.250" v="50" actId="20577"/>
          <ac:graphicFrameMkLst>
            <pc:docMk/>
            <pc:sldMk cId="3810782053" sldId="2147476267"/>
            <ac:graphicFrameMk id="8" creationId="{B5E5335D-2EED-82AF-3A59-FAE8BB94EAE1}"/>
          </ac:graphicFrameMkLst>
        </pc:graphicFrameChg>
      </pc:sldChg>
      <pc:sldChg chg="modSp mod">
        <pc:chgData name="Tường SKHĐT" userId="ab9568c39a88b08a" providerId="LiveId" clId="{ECBB56C9-35AA-4575-B354-4F046F97AE97}" dt="2024-04-02T06:58:34.431" v="51" actId="207"/>
        <pc:sldMkLst>
          <pc:docMk/>
          <pc:sldMk cId="2878178469" sldId="2147476294"/>
        </pc:sldMkLst>
        <pc:spChg chg="mod">
          <ac:chgData name="Tường SKHĐT" userId="ab9568c39a88b08a" providerId="LiveId" clId="{ECBB56C9-35AA-4575-B354-4F046F97AE97}" dt="2024-04-02T06:58:34.431" v="51" actId="207"/>
          <ac:spMkLst>
            <pc:docMk/>
            <pc:sldMk cId="2878178469" sldId="2147476294"/>
            <ac:spMk id="2" creationId="{A513152F-280A-085C-8EEE-7C5BB6076E47}"/>
          </ac:spMkLst>
        </pc:spChg>
      </pc:sldChg>
      <pc:sldChg chg="modSp mod">
        <pc:chgData name="Tường SKHĐT" userId="ab9568c39a88b08a" providerId="LiveId" clId="{ECBB56C9-35AA-4575-B354-4F046F97AE97}" dt="2024-04-02T07:00:58.365" v="77" actId="20577"/>
        <pc:sldMkLst>
          <pc:docMk/>
          <pc:sldMk cId="3671866131" sldId="2147476307"/>
        </pc:sldMkLst>
        <pc:graphicFrameChg chg="modGraphic">
          <ac:chgData name="Tường SKHĐT" userId="ab9568c39a88b08a" providerId="LiveId" clId="{ECBB56C9-35AA-4575-B354-4F046F97AE97}" dt="2024-04-02T07:00:58.365" v="7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ECBB56C9-35AA-4575-B354-4F046F97AE97}" dt="2024-04-02T07:00:32.044" v="57" actId="20577"/>
        <pc:sldMkLst>
          <pc:docMk/>
          <pc:sldMk cId="3507308410" sldId="2147476308"/>
        </pc:sldMkLst>
        <pc:graphicFrameChg chg="modGraphic">
          <ac:chgData name="Tường SKHĐT" userId="ab9568c39a88b08a" providerId="LiveId" clId="{ECBB56C9-35AA-4575-B354-4F046F97AE97}" dt="2024-04-02T07:00:32.044" v="57" actId="20577"/>
          <ac:graphicFrameMkLst>
            <pc:docMk/>
            <pc:sldMk cId="3507308410" sldId="2147476308"/>
            <ac:graphicFrameMk id="2" creationId="{31E293B0-03EB-1126-CC36-0FB46D860D19}"/>
          </ac:graphicFrameMkLst>
        </pc:graphicFrameChg>
      </pc:sld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delSp modSp mod">
        <pc:chgData name="Tường SKHĐT" userId="ab9568c39a88b08a" providerId="LiveId" clId="{CA6A4C79-D117-4466-ABEA-3FB005704BED}" dt="2024-04-01T04:49:31.816" v="375" actId="1076"/>
        <pc:sldMkLst>
          <pc:docMk/>
          <pc:sldMk cId="1957643202" sldId="2147473838"/>
        </pc:sldMkLst>
        <pc:spChg chg="mod">
          <ac:chgData name="Tường SKHĐT" userId="ab9568c39a88b08a" providerId="LiveId" clId="{CA6A4C79-D117-4466-ABEA-3FB005704BED}" dt="2024-04-01T03:24:20.524" v="142" actId="1076"/>
          <ac:spMkLst>
            <pc:docMk/>
            <pc:sldMk cId="1957643202" sldId="2147473838"/>
            <ac:spMk id="4" creationId="{F2F47907-BFA6-9C9C-7410-0773243570E0}"/>
          </ac:spMkLst>
        </pc:spChg>
        <pc:spChg chg="mod">
          <ac:chgData name="Tường SKHĐT" userId="ab9568c39a88b08a" providerId="LiveId" clId="{CA6A4C79-D117-4466-ABEA-3FB005704BED}" dt="2024-04-01T03:24:21.042" v="143" actId="1076"/>
          <ac:spMkLst>
            <pc:docMk/>
            <pc:sldMk cId="1957643202" sldId="2147473838"/>
            <ac:spMk id="5" creationId="{85B0C6AB-4906-5932-12D4-5FAF7DC72C97}"/>
          </ac:spMkLst>
        </pc:spChg>
        <pc:graphicFrameChg chg="del mod modGraphic">
          <ac:chgData name="Tường SKHĐT" userId="ab9568c39a88b08a" providerId="LiveId" clId="{CA6A4C79-D117-4466-ABEA-3FB005704BED}" dt="2024-04-01T04:48:18.434" v="359" actId="21"/>
          <ac:graphicFrameMkLst>
            <pc:docMk/>
            <pc:sldMk cId="1957643202" sldId="2147473838"/>
            <ac:graphicFrameMk id="2" creationId="{64F99052-5F91-8A66-1BD1-BD94E19348F6}"/>
          </ac:graphicFrameMkLst>
        </pc:graphicFrameChg>
        <pc:graphicFrameChg chg="mod modGraphic">
          <ac:chgData name="Tường SKHĐT" userId="ab9568c39a88b08a" providerId="LiveId" clId="{CA6A4C79-D117-4466-ABEA-3FB005704BED}" dt="2024-04-01T04:49:31.816" v="375" actId="1076"/>
          <ac:graphicFrameMkLst>
            <pc:docMk/>
            <pc:sldMk cId="1957643202" sldId="2147473838"/>
            <ac:graphicFrameMk id="6" creationId="{0AE21BDB-4AF1-F41D-08E5-AA23A63830D9}"/>
          </ac:graphicFrameMkLst>
        </pc:graphicFrameChg>
      </pc:sldChg>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docChgLst>
    <pc:chgData name="Tường SKHĐT" userId="ab9568c39a88b08a" providerId="LiveId" clId="{D7581D7A-79E5-4C1D-A5A6-BDFFB6D3141C}"/>
    <pc:docChg chg="modSld">
      <pc:chgData name="Tường SKHĐT" userId="ab9568c39a88b08a" providerId="LiveId" clId="{D7581D7A-79E5-4C1D-A5A6-BDFFB6D3141C}" dt="2024-04-16T03:13:24.773" v="54" actId="20577"/>
      <pc:docMkLst>
        <pc:docMk/>
      </pc:docMkLst>
      <pc:sldChg chg="modSp mod">
        <pc:chgData name="Tường SKHĐT" userId="ab9568c39a88b08a" providerId="LiveId" clId="{D7581D7A-79E5-4C1D-A5A6-BDFFB6D3141C}" dt="2024-04-16T03:13:24.773" v="54" actId="20577"/>
        <pc:sldMkLst>
          <pc:docMk/>
          <pc:sldMk cId="1113046406" sldId="2147476274"/>
        </pc:sldMkLst>
        <pc:graphicFrameChg chg="mod modGraphic">
          <ac:chgData name="Tường SKHĐT" userId="ab9568c39a88b08a" providerId="LiveId" clId="{D7581D7A-79E5-4C1D-A5A6-BDFFB6D3141C}" dt="2024-04-16T03:13:24.773" v="54" actId="20577"/>
          <ac:graphicFrameMkLst>
            <pc:docMk/>
            <pc:sldMk cId="1113046406" sldId="2147476274"/>
            <ac:graphicFrameMk id="8" creationId="{B5E5335D-2EED-82AF-3A59-FAE8BB94EAE1}"/>
          </ac:graphicFrameMkLst>
        </pc:graphicFrameChg>
      </pc:sldChg>
    </pc:docChg>
  </pc:docChgLst>
  <pc:docChgLst>
    <pc:chgData name="Tường SKHĐT" userId="ab9568c39a88b08a" providerId="LiveId" clId="{D9E70CFC-1B28-4417-AC12-879AAC495328}"/>
    <pc:docChg chg="custSel modSld">
      <pc:chgData name="Tường SKHĐT" userId="ab9568c39a88b08a" providerId="LiveId" clId="{D9E70CFC-1B28-4417-AC12-879AAC495328}" dt="2024-04-03T00:35:28.212" v="7" actId="14100"/>
      <pc:docMkLst>
        <pc:docMk/>
      </pc:docMkLst>
      <pc:sldChg chg="addSp delSp modSp mod">
        <pc:chgData name="Tường SKHĐT" userId="ab9568c39a88b08a" providerId="LiveId" clId="{D9E70CFC-1B28-4417-AC12-879AAC495328}" dt="2024-04-03T00:35:28.212" v="7" actId="14100"/>
        <pc:sldMkLst>
          <pc:docMk/>
          <pc:sldMk cId="1126041171" sldId="2147476273"/>
        </pc:sldMkLst>
        <pc:picChg chg="del">
          <ac:chgData name="Tường SKHĐT" userId="ab9568c39a88b08a" providerId="LiveId" clId="{D9E70CFC-1B28-4417-AC12-879AAC495328}" dt="2024-04-03T00:35:18.277" v="1" actId="21"/>
          <ac:picMkLst>
            <pc:docMk/>
            <pc:sldMk cId="1126041171" sldId="2147476273"/>
            <ac:picMk id="3" creationId="{5320F8B0-34E3-3C58-638F-B7290E7340BF}"/>
          </ac:picMkLst>
        </pc:picChg>
        <pc:picChg chg="del">
          <ac:chgData name="Tường SKHĐT" userId="ab9568c39a88b08a" providerId="LiveId" clId="{D9E70CFC-1B28-4417-AC12-879AAC495328}" dt="2024-04-03T00:35:15.527" v="0" actId="21"/>
          <ac:picMkLst>
            <pc:docMk/>
            <pc:sldMk cId="1126041171" sldId="2147476273"/>
            <ac:picMk id="4" creationId="{63173197-82F8-0F91-8B9A-E23D50D2B925}"/>
          </ac:picMkLst>
        </pc:picChg>
        <pc:picChg chg="add mod">
          <ac:chgData name="Tường SKHĐT" userId="ab9568c39a88b08a" providerId="LiveId" clId="{D9E70CFC-1B28-4417-AC12-879AAC495328}" dt="2024-04-03T00:35:28.212" v="7" actId="14100"/>
          <ac:picMkLst>
            <pc:docMk/>
            <pc:sldMk cId="1126041171" sldId="2147476273"/>
            <ac:picMk id="5" creationId="{077FD235-CED0-CDB5-858E-81FA761A6875}"/>
          </ac:picMkLst>
        </pc:picChg>
      </pc:sldChg>
    </pc:docChg>
  </pc:docChgLst>
  <pc:docChgLst>
    <pc:chgData name="Tường SKHĐT" userId="ab9568c39a88b08a" providerId="LiveId" clId="{6AE32EBB-4258-4BAF-BF48-6312B14702B9}"/>
    <pc:docChg chg="delSld">
      <pc:chgData name="Tường SKHĐT" userId="ab9568c39a88b08a" providerId="LiveId" clId="{6AE32EBB-4258-4BAF-BF48-6312B14702B9}" dt="2024-05-06T08:40:19.602" v="0" actId="2696"/>
      <pc:docMkLst>
        <pc:docMk/>
      </pc:docMkLst>
      <pc:sldChg chg="del">
        <pc:chgData name="Tường SKHĐT" userId="ab9568c39a88b08a" providerId="LiveId" clId="{6AE32EBB-4258-4BAF-BF48-6312B14702B9}" dt="2024-05-06T08:40:19.602" v="0" actId="2696"/>
        <pc:sldMkLst>
          <pc:docMk/>
          <pc:sldMk cId="3533086063" sldId="2147476308"/>
        </pc:sldMkLst>
      </pc:sldChg>
      <pc:sldChg chg="del">
        <pc:chgData name="Tường SKHĐT" userId="ab9568c39a88b08a" providerId="LiveId" clId="{6AE32EBB-4258-4BAF-BF48-6312B14702B9}" dt="2024-05-06T08:40:19.602" v="0" actId="2696"/>
        <pc:sldMkLst>
          <pc:docMk/>
          <pc:sldMk cId="3851053253" sldId="2147476310"/>
        </pc:sldMkLst>
      </pc:sldChg>
      <pc:sldChg chg="del">
        <pc:chgData name="Tường SKHĐT" userId="ab9568c39a88b08a" providerId="LiveId" clId="{6AE32EBB-4258-4BAF-BF48-6312B14702B9}" dt="2024-05-06T08:40:19.602" v="0" actId="2696"/>
        <pc:sldMkLst>
          <pc:docMk/>
          <pc:sldMk cId="1994550656" sldId="2147476311"/>
        </pc:sldMkLst>
      </pc:sldChg>
      <pc:sldChg chg="del">
        <pc:chgData name="Tường SKHĐT" userId="ab9568c39a88b08a" providerId="LiveId" clId="{6AE32EBB-4258-4BAF-BF48-6312B14702B9}" dt="2024-05-06T08:40:19.602" v="0" actId="2696"/>
        <pc:sldMkLst>
          <pc:docMk/>
          <pc:sldMk cId="1142220989" sldId="2147476312"/>
        </pc:sldMkLst>
      </pc:sldChg>
      <pc:sldChg chg="del">
        <pc:chgData name="Tường SKHĐT" userId="ab9568c39a88b08a" providerId="LiveId" clId="{6AE32EBB-4258-4BAF-BF48-6312B14702B9}" dt="2024-05-06T08:40:19.602" v="0" actId="2696"/>
        <pc:sldMkLst>
          <pc:docMk/>
          <pc:sldMk cId="2675543731" sldId="2147476313"/>
        </pc:sldMkLst>
      </pc:sldChg>
      <pc:sldChg chg="del">
        <pc:chgData name="Tường SKHĐT" userId="ab9568c39a88b08a" providerId="LiveId" clId="{6AE32EBB-4258-4BAF-BF48-6312B14702B9}" dt="2024-05-06T08:40:19.602" v="0" actId="2696"/>
        <pc:sldMkLst>
          <pc:docMk/>
          <pc:sldMk cId="1596536907" sldId="2147476314"/>
        </pc:sldMkLst>
      </pc:sldChg>
      <pc:sldChg chg="del">
        <pc:chgData name="Tường SKHĐT" userId="ab9568c39a88b08a" providerId="LiveId" clId="{6AE32EBB-4258-4BAF-BF48-6312B14702B9}" dt="2024-05-06T08:40:19.602" v="0" actId="2696"/>
        <pc:sldMkLst>
          <pc:docMk/>
          <pc:sldMk cId="749623134" sldId="2147476315"/>
        </pc:sldMkLst>
      </pc:sldChg>
      <pc:sldChg chg="del">
        <pc:chgData name="Tường SKHĐT" userId="ab9568c39a88b08a" providerId="LiveId" clId="{6AE32EBB-4258-4BAF-BF48-6312B14702B9}" dt="2024-05-06T08:40:19.602" v="0" actId="2696"/>
        <pc:sldMkLst>
          <pc:docMk/>
          <pc:sldMk cId="3837192847" sldId="2147476316"/>
        </pc:sldMkLst>
      </pc:sldChg>
      <pc:sldChg chg="del">
        <pc:chgData name="Tường SKHĐT" userId="ab9568c39a88b08a" providerId="LiveId" clId="{6AE32EBB-4258-4BAF-BF48-6312B14702B9}" dt="2024-05-06T08:40:19.602" v="0" actId="2696"/>
        <pc:sldMkLst>
          <pc:docMk/>
          <pc:sldMk cId="1580596783" sldId="2147476317"/>
        </pc:sldMkLst>
      </pc:sldChg>
      <pc:sldChg chg="del">
        <pc:chgData name="Tường SKHĐT" userId="ab9568c39a88b08a" providerId="LiveId" clId="{6AE32EBB-4258-4BAF-BF48-6312B14702B9}" dt="2024-05-06T08:40:19.602" v="0" actId="2696"/>
        <pc:sldMkLst>
          <pc:docMk/>
          <pc:sldMk cId="1997979084" sldId="2147476320"/>
        </pc:sldMkLst>
      </pc:sldChg>
      <pc:sldChg chg="del">
        <pc:chgData name="Tường SKHĐT" userId="ab9568c39a88b08a" providerId="LiveId" clId="{6AE32EBB-4258-4BAF-BF48-6312B14702B9}" dt="2024-05-06T08:40:19.602" v="0" actId="2696"/>
        <pc:sldMkLst>
          <pc:docMk/>
          <pc:sldMk cId="4170392469" sldId="2147476324"/>
        </pc:sldMkLst>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166B2495-52D4-413C-97C3-F59C45BC9467}"/>
    <pc:docChg chg="undo custSel addSld delSld modSld">
      <pc:chgData name="Tường SKHĐT" userId="ab9568c39a88b08a" providerId="LiveId" clId="{166B2495-52D4-413C-97C3-F59C45BC9467}" dt="2024-05-04T02:49:24.893" v="34" actId="255"/>
      <pc:docMkLst>
        <pc:docMk/>
      </pc:docMkLst>
      <pc:sldChg chg="modSp mod">
        <pc:chgData name="Tường SKHĐT" userId="ab9568c39a88b08a" providerId="LiveId" clId="{166B2495-52D4-413C-97C3-F59C45BC9467}" dt="2024-05-04T02:49:24.893" v="34" actId="255"/>
        <pc:sldMkLst>
          <pc:docMk/>
          <pc:sldMk cId="1957643202" sldId="2147473838"/>
        </pc:sldMkLst>
        <pc:graphicFrameChg chg="mod modGraphic">
          <ac:chgData name="Tường SKHĐT" userId="ab9568c39a88b08a" providerId="LiveId" clId="{166B2495-52D4-413C-97C3-F59C45BC9467}" dt="2024-05-04T02:49:24.893" v="34" actId="255"/>
          <ac:graphicFrameMkLst>
            <pc:docMk/>
            <pc:sldMk cId="1957643202" sldId="2147473838"/>
            <ac:graphicFrameMk id="3" creationId="{930E3DB0-5A23-F4A8-0154-2BFE0098A3BB}"/>
          </ac:graphicFrameMkLst>
        </pc:graphicFrameChg>
      </pc:sldChg>
      <pc:sldChg chg="modSp mod">
        <pc:chgData name="Tường SKHĐT" userId="ab9568c39a88b08a" providerId="LiveId" clId="{166B2495-52D4-413C-97C3-F59C45BC9467}" dt="2024-05-04T02:39:39.945" v="20" actId="20577"/>
        <pc:sldMkLst>
          <pc:docMk/>
          <pc:sldMk cId="595962106" sldId="2147473854"/>
        </pc:sldMkLst>
        <pc:spChg chg="mod">
          <ac:chgData name="Tường SKHĐT" userId="ab9568c39a88b08a" providerId="LiveId" clId="{166B2495-52D4-413C-97C3-F59C45BC9467}" dt="2024-05-04T02:39:39.945" v="20" actId="20577"/>
          <ac:spMkLst>
            <pc:docMk/>
            <pc:sldMk cId="595962106" sldId="2147473854"/>
            <ac:spMk id="3" creationId="{A0D5D58A-756E-802D-A09E-1BEA6D184E77}"/>
          </ac:spMkLst>
        </pc:spChg>
      </pc:sldChg>
      <pc:sldChg chg="del">
        <pc:chgData name="Tường SKHĐT" userId="ab9568c39a88b08a" providerId="LiveId" clId="{166B2495-52D4-413C-97C3-F59C45BC9467}" dt="2024-05-04T02:45:49.031" v="30" actId="2696"/>
        <pc:sldMkLst>
          <pc:docMk/>
          <pc:sldMk cId="3467510938" sldId="2147474066"/>
        </pc:sldMkLst>
      </pc:sldChg>
      <pc:sldChg chg="modSp mod">
        <pc:chgData name="Tường SKHĐT" userId="ab9568c39a88b08a" providerId="LiveId" clId="{166B2495-52D4-413C-97C3-F59C45BC9467}" dt="2024-05-04T02:38:33.527" v="17" actId="20577"/>
        <pc:sldMkLst>
          <pc:docMk/>
          <pc:sldMk cId="450195679" sldId="2147476281"/>
        </pc:sldMkLst>
        <pc:graphicFrameChg chg="modGraphic">
          <ac:chgData name="Tường SKHĐT" userId="ab9568c39a88b08a" providerId="LiveId" clId="{166B2495-52D4-413C-97C3-F59C45BC9467}" dt="2024-05-04T02:38:33.527" v="17" actId="20577"/>
          <ac:graphicFrameMkLst>
            <pc:docMk/>
            <pc:sldMk cId="450195679" sldId="2147476281"/>
            <ac:graphicFrameMk id="10" creationId="{83C0D92A-467E-3F41-0043-586F35EFB2C8}"/>
          </ac:graphicFrameMkLst>
        </pc:graphicFrameChg>
      </pc:sldChg>
      <pc:sldChg chg="modSp add mod">
        <pc:chgData name="Tường SKHĐT" userId="ab9568c39a88b08a" providerId="LiveId" clId="{166B2495-52D4-413C-97C3-F59C45BC9467}" dt="2024-05-04T02:45:03.106" v="29" actId="404"/>
        <pc:sldMkLst>
          <pc:docMk/>
          <pc:sldMk cId="1442600355" sldId="2147476307"/>
        </pc:sldMkLst>
        <pc:graphicFrameChg chg="mod modGraphic">
          <ac:chgData name="Tường SKHĐT" userId="ab9568c39a88b08a" providerId="LiveId" clId="{166B2495-52D4-413C-97C3-F59C45BC9467}" dt="2024-05-04T02:45:03.106" v="29" actId="404"/>
          <ac:graphicFrameMkLst>
            <pc:docMk/>
            <pc:sldMk cId="1442600355" sldId="2147476307"/>
            <ac:graphicFrameMk id="4" creationId="{046B1C7A-D85B-C39D-A4A9-39DA8E4663D9}"/>
          </ac:graphicFrameMkLst>
        </pc:graphicFrameChg>
      </pc:sld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delSp modSp mod">
        <pc:chgData name="Tường SKHĐT" userId="ab9568c39a88b08a" providerId="LiveId" clId="{D4690D9E-5992-44E6-B34C-AC8170A7442D}" dt="2024-03-31T09:56:45.223" v="5" actId="14100"/>
        <pc:sldMkLst>
          <pc:docMk/>
          <pc:sldMk cId="1957643202" sldId="2147473838"/>
        </pc:sldMkLst>
        <pc:graphicFrameChg chg="mod modGraphic">
          <ac:chgData name="Tường SKHĐT" userId="ab9568c39a88b08a" providerId="LiveId" clId="{D4690D9E-5992-44E6-B34C-AC8170A7442D}" dt="2024-03-31T09:56:45.223" v="5" actId="14100"/>
          <ac:graphicFrameMkLst>
            <pc:docMk/>
            <pc:sldMk cId="1957643202" sldId="2147473838"/>
            <ac:graphicFrameMk id="2" creationId="{64F99052-5F91-8A66-1BD1-BD94E19348F6}"/>
          </ac:graphicFrameMkLst>
        </pc:graphicFrameChg>
        <pc:graphicFrameChg chg="del">
          <ac:chgData name="Tường SKHĐT" userId="ab9568c39a88b08a" providerId="LiveId" clId="{D4690D9E-5992-44E6-B34C-AC8170A7442D}" dt="2024-03-31T09:56:07.806" v="1" actId="21"/>
          <ac:graphicFrameMkLst>
            <pc:docMk/>
            <pc:sldMk cId="1957643202" sldId="2147473838"/>
            <ac:graphicFrameMk id="6" creationId="{CCDD8B8F-08C3-C8F6-E179-2C73A26D8631}"/>
          </ac:graphicFrameMkLst>
        </pc:graphicFrameChg>
      </pc:sldChg>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TỔNG SỐ</c:v>
                </c:pt>
                <c:pt idx="1">
                  <c:v>VỐN NGÂN SÁCH ĐỊA PHƯƠNG</c:v>
                </c:pt>
                <c:pt idx="2">
                  <c:v>TRONG ĐÓ: NGUỒN THU TIỀN SỬ DỤNG ĐẤT</c:v>
                </c:pt>
                <c:pt idx="3">
                  <c:v>VỐN TRUNG ƯƠNG HỖ TRỢ CÓ MỤC TIÊU</c:v>
                </c:pt>
                <c:pt idx="4">
                  <c:v>VỐN CHƯƠNG TRÌNH MỤC TIÊU QUỐC GIA</c:v>
                </c:pt>
                <c:pt idx="5">
                  <c:v>VỐN NƯỚC NGOÀI (ODA)</c:v>
                </c:pt>
              </c:strCache>
            </c:strRef>
          </c:cat>
          <c:val>
            <c:numRef>
              <c:f>Sheet1!$B$2:$B$7</c:f>
              <c:numCache>
                <c:formatCode>0.00%</c:formatCode>
                <c:ptCount val="6"/>
                <c:pt idx="0">
                  <c:v>0.2213</c:v>
                </c:pt>
                <c:pt idx="1">
                  <c:v>0.20780000000000001</c:v>
                </c:pt>
                <c:pt idx="2">
                  <c:v>0.1903</c:v>
                </c:pt>
                <c:pt idx="3">
                  <c:v>0.31519999999999998</c:v>
                </c:pt>
                <c:pt idx="4">
                  <c:v>0.23119999999999999</c:v>
                </c:pt>
                <c:pt idx="5">
                  <c:v>0.35899999999999999</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1534505167"/>
        <c:axId val="1534501807"/>
      </c:barChart>
      <c:catAx>
        <c:axId val="15345051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534501807"/>
        <c:crosses val="autoZero"/>
        <c:auto val="1"/>
        <c:lblAlgn val="ctr"/>
        <c:lblOffset val="100"/>
        <c:noMultiLvlLbl val="0"/>
      </c:catAx>
      <c:valAx>
        <c:axId val="1534501807"/>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5345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Times New Roman" panose="02020603050405020304" pitchFamily="18" charset="0"/>
              <a:ea typeface="Calibri" panose="020F0502020204030204" pitchFamily="34" charset="0"/>
              <a:cs typeface="+mn-cs"/>
            </a:rPr>
            <a:t>NHIỆM VỤ TRỌNG TÂM THÁNG 5 NĂM 2024</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Times New Roman" panose="02020603050405020304" pitchFamily="18" charset="0"/>
              <a:cs typeface="Times New Roman" panose="02020603050405020304" pitchFamily="18"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it-IT" sz="2000" kern="1200" spc="-20">
              <a:latin typeface="Times New Roman" panose="02020603050405020304" pitchFamily="18" charset="0"/>
              <a:ea typeface="Times New Roman" panose="02020603050405020304" pitchFamily="18" charset="0"/>
            </a:rPr>
            <a:t>Các Sở, ngành, địa phương tiếp tục thực hiện </a:t>
          </a:r>
          <a:r>
            <a:rPr lang="nl-NL" sz="2000" kern="1200" spc="-20">
              <a:effectLst/>
              <a:latin typeface="Times New Roman" panose="02020603050405020304" pitchFamily="18" charset="0"/>
              <a:ea typeface="Times New Roman" panose="02020603050405020304" pitchFamily="18" charset="0"/>
            </a:rPr>
            <a:t>Chương trình công tác trọng tâm năm 2024 đã được UBND tỉnh phê duyệt; chuẩn bị chu đáo các nội dung trình Hội đồng nhân dân tỉnh tại kỳ họp giữa năm 2024</a:t>
          </a:r>
          <a:r>
            <a:rPr lang="nb-NO" sz="2000" kern="1200">
              <a:effectLst/>
              <a:latin typeface="Times New Roman" panose="02020603050405020304" pitchFamily="18" charset="0"/>
              <a:ea typeface="Times New Roman" panose="02020603050405020304" pitchFamily="18" charset="0"/>
              <a:cs typeface="DokChampa" panose="020B0604020202020204" pitchFamily="34" charset="-34"/>
            </a:rPr>
            <a:t> </a:t>
          </a:r>
          <a:endParaRPr lang="en-US" sz="2000" b="0" i="0" kern="1200">
            <a:latin typeface="Times New Roman" panose="02020603050405020304" pitchFamily="18" charset="0"/>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Times New Roman" panose="02020603050405020304" pitchFamily="18" charset="0"/>
              <a:cs typeface="Times New Roman" panose="02020603050405020304" pitchFamily="18"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en-US" sz="2000" kern="1200">
              <a:effectLst/>
              <a:latin typeface="Times New Roman" panose="02020603050405020304" pitchFamily="18" charset="0"/>
              <a:ea typeface="Times New Roman" panose="02020603050405020304" pitchFamily="18" charset="0"/>
              <a:cs typeface="DokChampa" panose="020B0604020202020204" pitchFamily="34" charset="-34"/>
            </a:rPr>
            <a:t>Triển khai đồng bộ các biện pháp tích nước tại các hồ chứa gắn với phương án điều tiết nước tưới để phục vụ sinh hoạt và sản xuất cho người dân trong mùa khô hạn sắp đến</a:t>
          </a: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Times New Roman" panose="02020603050405020304" pitchFamily="18" charset="0"/>
              <a:cs typeface="Times New Roman" panose="02020603050405020304" pitchFamily="18"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71C92471-879B-4FBF-A743-815B7DE17F01}">
      <dgm:prSet phldrT="[Text]" custT="1"/>
      <dgm:spPr/>
      <dgm:t>
        <a:bodyPr/>
        <a:lstStyle/>
        <a:p>
          <a:r>
            <a:rPr lang="en-US" sz="2000" b="1">
              <a:latin typeface="Times New Roman" panose="02020603050405020304" pitchFamily="18" charset="0"/>
              <a:cs typeface="Times New Roman" panose="02020603050405020304" pitchFamily="18"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Font typeface="+mj-lt"/>
            <a:buAutoNum type="arabicPeriod"/>
          </a:pPr>
          <a:r>
            <a:rPr lang="en-US" sz="2000" kern="1200" spc="-20">
              <a:latin typeface="Times New Roman" panose="02020603050405020304" pitchFamily="18" charset="0"/>
            </a:rPr>
            <a:t>Sở Tài chính rà soát, điều chỉnh </a:t>
          </a:r>
          <a:r>
            <a:rPr lang="pl-PL" sz="2000" kern="1200" spc="-20">
              <a:latin typeface="Times New Roman" panose="02020603050405020304" pitchFamily="18" charset="0"/>
            </a:rPr>
            <a:t>kịch bản thu </a:t>
          </a:r>
          <a:r>
            <a:rPr lang="en-US" sz="2000" kern="1200" spc="-20">
              <a:latin typeface="Times New Roman" panose="02020603050405020304" pitchFamily="18" charset="0"/>
            </a:rPr>
            <a:t>ngân sách nhà nước</a:t>
          </a:r>
          <a:r>
            <a:rPr lang="pl-PL" sz="2000" kern="1200" spc="-20">
              <a:latin typeface="Times New Roman" panose="02020603050405020304" pitchFamily="18" charset="0"/>
            </a:rPr>
            <a:t> năm 2024 theo từng tháng</a:t>
          </a:r>
          <a:r>
            <a:rPr lang="en-US" sz="2000" kern="1200" spc="-20">
              <a:latin typeface="Times New Roman" panose="02020603050405020304" pitchFamily="18" charset="0"/>
            </a:rPr>
            <a:t>, đảm bảo </a:t>
          </a:r>
          <a:r>
            <a:rPr lang="pl-PL" sz="2000" kern="1200" spc="-20">
              <a:latin typeface="Times New Roman" panose="02020603050405020304" pitchFamily="18" charset="0"/>
            </a:rPr>
            <a:t>thu NSNN vượt so với dự toán được Hội đồng nhân dân tỉnh giao</a:t>
          </a:r>
          <a:endParaRPr lang="en-US" sz="2000" b="0" i="0" kern="1200">
            <a:latin typeface="Times New Roman" panose="02020603050405020304" pitchFamily="18" charset="0"/>
            <a:ea typeface="+mn-ea"/>
            <a:cs typeface="Times New Roman" panose="02020603050405020304" pitchFamily="18" charset="0"/>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nb-NO" sz="2000" kern="1200">
              <a:latin typeface="Times New Roman" panose="02020603050405020304" pitchFamily="18" charset="0"/>
              <a:ea typeface="+mn-ea"/>
              <a:cs typeface="DokChampa" panose="020B0604020202020204" pitchFamily="34" charset="-34"/>
            </a:rPr>
            <a:t>Sở Công Thương </a:t>
          </a:r>
          <a:r>
            <a:rPr lang="en-US" sz="2000" kern="1200">
              <a:latin typeface="Times New Roman" panose="02020603050405020304" pitchFamily="18" charset="0"/>
              <a:ea typeface="+mn-ea"/>
              <a:cs typeface="DokChampa" panose="020B0604020202020204" pitchFamily="34" charset="-34"/>
            </a:rPr>
            <a:t>phối hợp Cục Quản lý thị trưởng tỉnh xây dựng kế hoạch Tổ chức Hội nghị thương nhân năm 2024; triển khai kịp thời, hiệu quả phương thức vận hành Hệ thống điện để đảm bảo điện phục vụ sản xuất và sinh hoạt trong cao điểm mùa khô năm 2024</a:t>
          </a: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Times New Roman" panose="02020603050405020304" pitchFamily="18" charset="0"/>
              <a:ea typeface="+mn-ea"/>
              <a:cs typeface="Times New Roman" panose="02020603050405020304" pitchFamily="18"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000" kern="1200" spc="-20">
              <a:latin typeface="Times New Roman" panose="02020603050405020304" pitchFamily="18" charset="0"/>
            </a:rPr>
            <a:t>Sở Du lịch, Sở Văn hóa và Thể thao c</a:t>
          </a:r>
          <a:r>
            <a:rPr lang="pl-PL" sz="2000" kern="1200" spc="-20">
              <a:latin typeface="Times New Roman" panose="02020603050405020304" pitchFamily="18" charset="0"/>
            </a:rPr>
            <a:t>huẩn bị chu đáo nội dung và các điều kiện có liên quan để tổ chức </a:t>
          </a:r>
          <a:r>
            <a:rPr lang="en-US" sz="2000" kern="1200" spc="-20">
              <a:latin typeface="Times New Roman" panose="02020603050405020304" pitchFamily="18" charset="0"/>
            </a:rPr>
            <a:t>tốt </a:t>
          </a:r>
          <a:r>
            <a:rPr lang="de-DE" sz="2000" kern="1200" spc="-20">
              <a:latin typeface="Times New Roman" panose="02020603050405020304" pitchFamily="18" charset="0"/>
            </a:rPr>
            <a:t>Lễ hội du lịch Bình Định năm 2024; các giải đấu thể thao </a:t>
          </a:r>
          <a:r>
            <a:rPr lang="de-DE" sz="2000" kern="1200" spc="-20">
              <a:solidFill>
                <a:prstClr val="black">
                  <a:hueOff val="0"/>
                  <a:satOff val="0"/>
                  <a:lumOff val="0"/>
                  <a:alphaOff val="0"/>
                </a:prstClr>
              </a:solidFill>
              <a:latin typeface="Times New Roman" panose="02020603050405020304" pitchFamily="18" charset="0"/>
              <a:ea typeface="+mn-ea"/>
              <a:cs typeface="+mn-cs"/>
            </a:rPr>
            <a:t>như: </a:t>
          </a:r>
          <a:r>
            <a:rPr lang="en-US" sz="2000" kern="1200" spc="-20">
              <a:solidFill>
                <a:prstClr val="black">
                  <a:hueOff val="0"/>
                  <a:satOff val="0"/>
                  <a:lumOff val="0"/>
                  <a:alphaOff val="0"/>
                </a:prstClr>
              </a:solidFill>
              <a:latin typeface="Times New Roman" panose="02020603050405020304" pitchFamily="18" charset="0"/>
              <a:ea typeface="+mn-ea"/>
              <a:cs typeface="+mn-cs"/>
            </a:rPr>
            <a:t>Giải TeqBall Quốc tế, Giải chạy VnExpress Marathon Quy Nhơn 2024, Giải đua xe đạp tỉnh mở rộng năm 2024...</a:t>
          </a: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5" custScaleX="115848" custScaleY="52020" custLinFactNeighborX="-5592" custLinFactNeighborY="-970">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5"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5"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5" custScaleX="117990" custScaleY="82336" custLinFactNeighborX="-3875" custLinFactNeighborY="-14589">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5"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5"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5" custScaleX="116012" custLinFactNeighborX="-4864" custLinFactNeighborY="-7717">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5"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5" custLinFactNeighborX="3542"/>
      <dgm:spPr/>
    </dgm:pt>
    <dgm:pt modelId="{87D11D51-CB0D-4FDD-BC73-2A5C7758ADBC}" type="pres">
      <dgm:prSet presAssocID="{0B48911A-E0C3-46AF-B473-189126411843}" presName="sibTrans" presStyleCnt="0"/>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3" presStyleCnt="5" custScaleX="117365" custScaleY="65935" custLinFactNeighborX="-4323" custLinFactNeighborY="-8177">
        <dgm:presLayoutVars>
          <dgm:chMax val="0"/>
          <dgm:chPref val="0"/>
          <dgm:bulletEnabled val="1"/>
        </dgm:presLayoutVars>
      </dgm:prSet>
      <dgm:spPr/>
    </dgm:pt>
    <dgm:pt modelId="{43AC833B-96AE-40BD-B7E6-75B1C76810E5}" type="pres">
      <dgm:prSet presAssocID="{71C92471-879B-4FBF-A743-815B7DE17F01}" presName="Parent" presStyleLbl="alignNode1" presStyleIdx="3" presStyleCnt="5"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3" presStyleCnt="5"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4" presStyleCnt="5" custScaleX="116522" custLinFactNeighborX="-5238" custLinFactNeighborY="-2403">
        <dgm:presLayoutVars>
          <dgm:chMax val="0"/>
          <dgm:chPref val="0"/>
          <dgm:bulletEnabled val="1"/>
        </dgm:presLayoutVars>
      </dgm:prSet>
      <dgm:spPr/>
    </dgm:pt>
    <dgm:pt modelId="{AC2CF2C3-C977-4D4E-A25D-F28A294A8AFC}" type="pres">
      <dgm:prSet presAssocID="{EEF6F821-B2AE-4F1F-82AA-3D4346AC4B8A}" presName="Parent" presStyleLbl="alignNode1" presStyleIdx="4" presStyleCnt="5" custScaleX="42118" custLinFactNeighborX="-30139" custLinFactNeighborY="-1480">
        <dgm:presLayoutVars>
          <dgm:chMax val="3"/>
          <dgm:chPref val="3"/>
          <dgm:bulletEnabled val="1"/>
        </dgm:presLayoutVars>
      </dgm:prSet>
      <dgm:spPr/>
    </dgm:pt>
    <dgm:pt modelId="{62097BA2-965A-41FF-9219-A447AB73908C}" type="pres">
      <dgm:prSet presAssocID="{EEF6F821-B2AE-4F1F-82AA-3D4346AC4B8A}" presName="Accent" presStyleLbl="parChTrans1D1" presStyleIdx="4" presStyleCnt="5"/>
      <dgm:spPr/>
    </dgm:pt>
  </dgm:ptLst>
  <dgm:cxnLst>
    <dgm:cxn modelId="{0D449C04-091A-46B4-A505-EB124061744C}" type="presOf" srcId="{71C92471-879B-4FBF-A743-815B7DE17F01}" destId="{43AC833B-96AE-40BD-B7E6-75B1C76810E5}" srcOrd="0" destOrd="0" presId="urn:microsoft.com/office/officeart/2011/layout/TabLi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2DCF2825-BCD0-4CD2-A8BA-149A6FEAEF90}" type="presOf" srcId="{EEF6F821-B2AE-4F1F-82AA-3D4346AC4B8A}" destId="{AC2CF2C3-C977-4D4E-A25D-F28A294A8AFC}"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4A00A05D-4E95-4313-9BED-52B3D1FF1112}" srcId="{71122926-23E9-4DA1-96DC-340223CFC003}" destId="{71C92471-879B-4FBF-A743-815B7DE17F01}" srcOrd="3" destOrd="0" parTransId="{BBB8AE6A-0CFE-4D72-82E6-07E422CA6CD5}" sibTransId="{0DC11AB2-07B9-400F-A1FB-FDD37AA1DE3E}"/>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023874E3-3186-41BE-AD7B-E3D85281CB36}" srcId="{71122926-23E9-4DA1-96DC-340223CFC003}" destId="{EEF6F821-B2AE-4F1F-82AA-3D4346AC4B8A}" srcOrd="4" destOrd="0" parTransId="{373681C7-8047-4BE5-BB0F-8071EA00C605}" sibTransId="{47A09898-462B-4B53-9953-0C37B3111521}"/>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 modelId="{46028178-2619-422E-8216-5BFABBD86DF4}" type="presParOf" srcId="{81A4BF3E-D2DE-4F9B-BFF4-EEEE8CAB0147}" destId="{87D11D51-CB0D-4FDD-BC73-2A5C7758ADBC}" srcOrd="5" destOrd="0" presId="urn:microsoft.com/office/officeart/2011/layout/TabList"/>
    <dgm:cxn modelId="{A1B36B3F-3CF5-471D-82D8-E5E81A151F9F}" type="presParOf" srcId="{81A4BF3E-D2DE-4F9B-BFF4-EEEE8CAB0147}" destId="{817546C4-2B40-46A7-9DCF-1A7043256BD7}" srcOrd="6"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7" destOrd="0" presId="urn:microsoft.com/office/officeart/2011/layout/TabList"/>
    <dgm:cxn modelId="{5D467AF6-0CA5-4BF5-9BEB-CCB0B6F292E8}" type="presParOf" srcId="{81A4BF3E-D2DE-4F9B-BFF4-EEEE8CAB0147}" destId="{D425D9F0-5C67-4E8B-A8C3-4EF53DF3D2F9}" srcOrd="8"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Times New Roman" panose="02020603050405020304" pitchFamily="18" charset="0"/>
              <a:ea typeface="Calibri" panose="020F0502020204030204" pitchFamily="34" charset="0"/>
              <a:cs typeface="+mn-cs"/>
            </a:rPr>
            <a:t>NHIỆM VỤ TRỌNG TÂM THÁNG 5 NĂM 2024</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97BA2-965A-41FF-9219-A447AB73908C}">
      <dsp:nvSpPr>
        <dsp:cNvPr id="0" name=""/>
        <dsp:cNvSpPr/>
      </dsp:nvSpPr>
      <dsp:spPr>
        <a:xfrm>
          <a:off x="-350625" y="5448919"/>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7C13CD-C13D-4E65-868A-8573DEC9CD61}">
      <dsp:nvSpPr>
        <dsp:cNvPr id="0" name=""/>
        <dsp:cNvSpPr/>
      </dsp:nvSpPr>
      <dsp:spPr>
        <a:xfrm>
          <a:off x="-59825" y="434942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E02C26-EE18-42A4-BE48-6789A6997DB0}">
      <dsp:nvSpPr>
        <dsp:cNvPr id="0" name=""/>
        <dsp:cNvSpPr/>
      </dsp:nvSpPr>
      <dsp:spPr>
        <a:xfrm>
          <a:off x="0" y="324993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EAA56-50F0-4F40-B4BA-F9D899B8FACB}">
      <dsp:nvSpPr>
        <dsp:cNvPr id="0" name=""/>
        <dsp:cNvSpPr/>
      </dsp:nvSpPr>
      <dsp:spPr>
        <a:xfrm>
          <a:off x="-21353" y="2150447"/>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96979C-113B-456A-A016-80C106BAFC0D}">
      <dsp:nvSpPr>
        <dsp:cNvPr id="0" name=""/>
        <dsp:cNvSpPr/>
      </dsp:nvSpPr>
      <dsp:spPr>
        <a:xfrm>
          <a:off x="0" y="105095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B63A6-13D4-4674-BC5F-E14764069460}">
      <dsp:nvSpPr>
        <dsp:cNvPr id="0" name=""/>
        <dsp:cNvSpPr/>
      </dsp:nvSpPr>
      <dsp:spPr>
        <a:xfrm>
          <a:off x="1498861" y="244872"/>
          <a:ext cx="9833994" cy="544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ts val="0"/>
            </a:spcAft>
            <a:buNone/>
          </a:pPr>
          <a:r>
            <a:rPr lang="it-IT" sz="2000" kern="1200" spc="-20">
              <a:latin typeface="Times New Roman" panose="02020603050405020304" pitchFamily="18" charset="0"/>
              <a:ea typeface="Times New Roman" panose="02020603050405020304" pitchFamily="18" charset="0"/>
            </a:rPr>
            <a:t>Các Sở, ngành, địa phương tiếp tục thực hiện </a:t>
          </a:r>
          <a:r>
            <a:rPr lang="nl-NL" sz="2000" kern="1200" spc="-20">
              <a:effectLst/>
              <a:latin typeface="Times New Roman" panose="02020603050405020304" pitchFamily="18" charset="0"/>
              <a:ea typeface="Times New Roman" panose="02020603050405020304" pitchFamily="18" charset="0"/>
            </a:rPr>
            <a:t>Chương trình công tác trọng tâm năm 2024 đã được UBND tỉnh phê duyệt; chuẩn bị chu đáo các nội dung trình Hội đồng nhân dân tỉnh tại kỳ họp giữa năm 2024</a:t>
          </a:r>
          <a:r>
            <a:rPr lang="nb-NO" sz="2000" kern="1200">
              <a:effectLst/>
              <a:latin typeface="Times New Roman" panose="02020603050405020304" pitchFamily="18" charset="0"/>
              <a:ea typeface="Times New Roman" panose="02020603050405020304" pitchFamily="18" charset="0"/>
              <a:cs typeface="DokChampa" panose="020B0604020202020204" pitchFamily="34" charset="-34"/>
            </a:rPr>
            <a:t> </a:t>
          </a:r>
          <a:endParaRPr lang="en-US" sz="2000" b="0" i="0" kern="1200">
            <a:latin typeface="Times New Roman" panose="02020603050405020304" pitchFamily="18" charset="0"/>
            <a:ea typeface="+mn-ea"/>
            <a:cs typeface="Times New Roman" panose="02020603050405020304" pitchFamily="18" charset="0"/>
          </a:endParaRPr>
        </a:p>
      </dsp:txBody>
      <dsp:txXfrm>
        <a:off x="1498861" y="244872"/>
        <a:ext cx="9833994" cy="544719"/>
      </dsp:txXfrm>
    </dsp:sp>
    <dsp:sp modelId="{2DA8B601-D096-476E-BD4A-9B0B2E7AAA16}">
      <dsp:nvSpPr>
        <dsp:cNvPr id="0" name=""/>
        <dsp:cNvSpPr/>
      </dsp:nvSpPr>
      <dsp:spPr>
        <a:xfrm>
          <a:off x="0" y="3822"/>
          <a:ext cx="1225874" cy="1047134"/>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1</a:t>
          </a:r>
        </a:p>
      </dsp:txBody>
      <dsp:txXfrm>
        <a:off x="51126" y="54948"/>
        <a:ext cx="1123622" cy="996008"/>
      </dsp:txXfrm>
    </dsp:sp>
    <dsp:sp modelId="{3B6881F4-25C6-42D9-B9DE-65CD14AABBD2}">
      <dsp:nvSpPr>
        <dsp:cNvPr id="0" name=""/>
        <dsp:cNvSpPr/>
      </dsp:nvSpPr>
      <dsp:spPr>
        <a:xfrm>
          <a:off x="1508242" y="1043029"/>
          <a:ext cx="10015822" cy="86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None/>
          </a:pPr>
          <a:r>
            <a:rPr lang="en-US" sz="2000" kern="1200">
              <a:effectLst/>
              <a:latin typeface="Times New Roman" panose="02020603050405020304" pitchFamily="18" charset="0"/>
              <a:ea typeface="Times New Roman" panose="02020603050405020304" pitchFamily="18" charset="0"/>
              <a:cs typeface="DokChampa" panose="020B0604020202020204" pitchFamily="34" charset="-34"/>
            </a:rPr>
            <a:t>Triển khai đồng bộ các biện pháp tích nước tại các hồ chứa gắn với phương án điều tiết nước tưới để phục vụ sinh hoạt và sản xuất cho người dân trong mùa khô hạn sắp đến</a:t>
          </a:r>
        </a:p>
      </dsp:txBody>
      <dsp:txXfrm>
        <a:off x="1508242" y="1043029"/>
        <a:ext cx="10015822" cy="862168"/>
      </dsp:txXfrm>
    </dsp:sp>
    <dsp:sp modelId="{F554227D-044F-4DE2-8960-72AD0A2E7D8A}">
      <dsp:nvSpPr>
        <dsp:cNvPr id="0" name=""/>
        <dsp:cNvSpPr/>
      </dsp:nvSpPr>
      <dsp:spPr>
        <a:xfrm>
          <a:off x="0" y="1103313"/>
          <a:ext cx="1225874" cy="1047134"/>
        </a:xfrm>
        <a:prstGeom prst="round2SameRect">
          <a:avLst>
            <a:gd name="adj1" fmla="val 16670"/>
            <a:gd name="adj2" fmla="val 0"/>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2</a:t>
          </a:r>
        </a:p>
      </dsp:txBody>
      <dsp:txXfrm>
        <a:off x="51126" y="1154439"/>
        <a:ext cx="1123622" cy="996008"/>
      </dsp:txXfrm>
    </dsp:sp>
    <dsp:sp modelId="{C9CEDFDF-D679-479A-9C36-1A5C21B9F768}">
      <dsp:nvSpPr>
        <dsp:cNvPr id="0" name=""/>
        <dsp:cNvSpPr/>
      </dsp:nvSpPr>
      <dsp:spPr>
        <a:xfrm>
          <a:off x="1550218" y="2121996"/>
          <a:ext cx="9847915" cy="104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None/>
          </a:pPr>
          <a:r>
            <a:rPr lang="nb-NO" sz="2000" kern="1200">
              <a:latin typeface="Times New Roman" panose="02020603050405020304" pitchFamily="18" charset="0"/>
              <a:ea typeface="+mn-ea"/>
              <a:cs typeface="DokChampa" panose="020B0604020202020204" pitchFamily="34" charset="-34"/>
            </a:rPr>
            <a:t>Sở Công Thương </a:t>
          </a:r>
          <a:r>
            <a:rPr lang="en-US" sz="2000" kern="1200">
              <a:latin typeface="Times New Roman" panose="02020603050405020304" pitchFamily="18" charset="0"/>
              <a:ea typeface="+mn-ea"/>
              <a:cs typeface="DokChampa" panose="020B0604020202020204" pitchFamily="34" charset="-34"/>
            </a:rPr>
            <a:t>phối hợp Cục Quản lý thị trưởng tỉnh xây dựng kế hoạch Tổ chức Hội nghị thương nhân năm 2024; triển khai kịp thời, hiệu quả phương thức vận hành Hệ thống điện để đảm bảo điện phục vụ sản xuất và sinh hoạt trong cao điểm mùa khô năm 2024</a:t>
          </a:r>
        </a:p>
      </dsp:txBody>
      <dsp:txXfrm>
        <a:off x="1550218" y="2121996"/>
        <a:ext cx="9847915" cy="1047134"/>
      </dsp:txXfrm>
    </dsp:sp>
    <dsp:sp modelId="{26A338F4-670E-4B7D-B9AC-9CAB07FDE5E1}">
      <dsp:nvSpPr>
        <dsp:cNvPr id="0" name=""/>
        <dsp:cNvSpPr/>
      </dsp:nvSpPr>
      <dsp:spPr>
        <a:xfrm>
          <a:off x="0" y="2202803"/>
          <a:ext cx="1225874" cy="1047134"/>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3</a:t>
          </a:r>
        </a:p>
      </dsp:txBody>
      <dsp:txXfrm>
        <a:off x="51126" y="2253929"/>
        <a:ext cx="1123622" cy="996008"/>
      </dsp:txXfrm>
    </dsp:sp>
    <dsp:sp modelId="{8D2EFB67-B1CE-45EF-A10A-28C5F1E2DEA3}">
      <dsp:nvSpPr>
        <dsp:cNvPr id="0" name=""/>
        <dsp:cNvSpPr/>
      </dsp:nvSpPr>
      <dsp:spPr>
        <a:xfrm>
          <a:off x="1510003" y="3395023"/>
          <a:ext cx="9962767" cy="69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Font typeface="+mj-lt"/>
            <a:buNone/>
          </a:pPr>
          <a:r>
            <a:rPr lang="en-US" sz="2000" kern="1200" spc="-20">
              <a:latin typeface="Times New Roman" panose="02020603050405020304" pitchFamily="18" charset="0"/>
            </a:rPr>
            <a:t>Sở Tài chính rà soát, điều chỉnh </a:t>
          </a:r>
          <a:r>
            <a:rPr lang="pl-PL" sz="2000" kern="1200" spc="-20">
              <a:latin typeface="Times New Roman" panose="02020603050405020304" pitchFamily="18" charset="0"/>
            </a:rPr>
            <a:t>kịch bản thu </a:t>
          </a:r>
          <a:r>
            <a:rPr lang="en-US" sz="2000" kern="1200" spc="-20">
              <a:latin typeface="Times New Roman" panose="02020603050405020304" pitchFamily="18" charset="0"/>
            </a:rPr>
            <a:t>ngân sách nhà nước</a:t>
          </a:r>
          <a:r>
            <a:rPr lang="pl-PL" sz="2000" kern="1200" spc="-20">
              <a:latin typeface="Times New Roman" panose="02020603050405020304" pitchFamily="18" charset="0"/>
            </a:rPr>
            <a:t> năm 2024 theo từng tháng</a:t>
          </a:r>
          <a:r>
            <a:rPr lang="en-US" sz="2000" kern="1200" spc="-20">
              <a:latin typeface="Times New Roman" panose="02020603050405020304" pitchFamily="18" charset="0"/>
            </a:rPr>
            <a:t>, đảm bảo </a:t>
          </a:r>
          <a:r>
            <a:rPr lang="pl-PL" sz="2000" kern="1200" spc="-20">
              <a:latin typeface="Times New Roman" panose="02020603050405020304" pitchFamily="18" charset="0"/>
            </a:rPr>
            <a:t>thu NSNN vượt so với dự toán được Hội đồng nhân dân tỉnh giao</a:t>
          </a:r>
          <a:endParaRPr lang="en-US" sz="2000" b="0" i="0" kern="1200">
            <a:latin typeface="Times New Roman" panose="02020603050405020304" pitchFamily="18" charset="0"/>
            <a:ea typeface="+mn-ea"/>
            <a:cs typeface="Times New Roman" panose="02020603050405020304" pitchFamily="18" charset="0"/>
          </a:endParaRPr>
        </a:p>
      </dsp:txBody>
      <dsp:txXfrm>
        <a:off x="1510003" y="3395023"/>
        <a:ext cx="9962767" cy="690427"/>
      </dsp:txXfrm>
    </dsp:sp>
    <dsp:sp modelId="{43AC833B-96AE-40BD-B7E6-75B1C76810E5}">
      <dsp:nvSpPr>
        <dsp:cNvPr id="0" name=""/>
        <dsp:cNvSpPr/>
      </dsp:nvSpPr>
      <dsp:spPr>
        <a:xfrm>
          <a:off x="0" y="3302294"/>
          <a:ext cx="1225874" cy="1047134"/>
        </a:xfrm>
        <a:prstGeom prst="round2SameRect">
          <a:avLst>
            <a:gd name="adj1" fmla="val 16670"/>
            <a:gd name="adj2" fmla="val 0"/>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4</a:t>
          </a:r>
        </a:p>
      </dsp:txBody>
      <dsp:txXfrm>
        <a:off x="51126" y="3353420"/>
        <a:ext cx="1123622" cy="996008"/>
      </dsp:txXfrm>
    </dsp:sp>
    <dsp:sp modelId="{737B6FF7-6115-43BB-B942-5DB4168D2666}">
      <dsp:nvSpPr>
        <dsp:cNvPr id="0" name=""/>
        <dsp:cNvSpPr/>
      </dsp:nvSpPr>
      <dsp:spPr>
        <a:xfrm>
          <a:off x="1486001" y="4376622"/>
          <a:ext cx="9891208" cy="104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Font typeface="+mj-lt"/>
            <a:buNone/>
          </a:pPr>
          <a:r>
            <a:rPr lang="en-US" sz="2000" kern="1200" spc="-20">
              <a:latin typeface="Times New Roman" panose="02020603050405020304" pitchFamily="18" charset="0"/>
            </a:rPr>
            <a:t>Sở Du lịch, Sở Văn hóa và Thể thao c</a:t>
          </a:r>
          <a:r>
            <a:rPr lang="pl-PL" sz="2000" kern="1200" spc="-20">
              <a:latin typeface="Times New Roman" panose="02020603050405020304" pitchFamily="18" charset="0"/>
            </a:rPr>
            <a:t>huẩn bị chu đáo nội dung và các điều kiện có liên quan để tổ chức </a:t>
          </a:r>
          <a:r>
            <a:rPr lang="en-US" sz="2000" kern="1200" spc="-20">
              <a:latin typeface="Times New Roman" panose="02020603050405020304" pitchFamily="18" charset="0"/>
            </a:rPr>
            <a:t>tốt </a:t>
          </a:r>
          <a:r>
            <a:rPr lang="de-DE" sz="2000" kern="1200" spc="-20">
              <a:latin typeface="Times New Roman" panose="02020603050405020304" pitchFamily="18" charset="0"/>
            </a:rPr>
            <a:t>Lễ hội du lịch Bình Định năm 2024; các giải đấu thể thao </a:t>
          </a:r>
          <a:r>
            <a:rPr lang="de-DE" sz="2000" kern="1200" spc="-20">
              <a:solidFill>
                <a:prstClr val="black">
                  <a:hueOff val="0"/>
                  <a:satOff val="0"/>
                  <a:lumOff val="0"/>
                  <a:alphaOff val="0"/>
                </a:prstClr>
              </a:solidFill>
              <a:latin typeface="Times New Roman" panose="02020603050405020304" pitchFamily="18" charset="0"/>
              <a:ea typeface="+mn-ea"/>
              <a:cs typeface="+mn-cs"/>
            </a:rPr>
            <a:t>như: </a:t>
          </a:r>
          <a:r>
            <a:rPr lang="en-US" sz="2000" kern="1200" spc="-20">
              <a:solidFill>
                <a:prstClr val="black">
                  <a:hueOff val="0"/>
                  <a:satOff val="0"/>
                  <a:lumOff val="0"/>
                  <a:alphaOff val="0"/>
                </a:prstClr>
              </a:solidFill>
              <a:latin typeface="Times New Roman" panose="02020603050405020304" pitchFamily="18" charset="0"/>
              <a:ea typeface="+mn-ea"/>
              <a:cs typeface="+mn-cs"/>
            </a:rPr>
            <a:t>Giải TeqBall Quốc tế, Giải chạy VnExpress Marathon Quy Nhơn 2024, Giải đua xe đạp tỉnh mở rộng năm 2024...</a:t>
          </a:r>
        </a:p>
      </dsp:txBody>
      <dsp:txXfrm>
        <a:off x="1486001" y="4376622"/>
        <a:ext cx="9891208" cy="1047134"/>
      </dsp:txXfrm>
    </dsp:sp>
    <dsp:sp modelId="{AC2CF2C3-C977-4D4E-A25D-F28A294A8AFC}">
      <dsp:nvSpPr>
        <dsp:cNvPr id="0" name=""/>
        <dsp:cNvSpPr/>
      </dsp:nvSpPr>
      <dsp:spPr>
        <a:xfrm>
          <a:off x="0" y="4386288"/>
          <a:ext cx="1256176" cy="1047134"/>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0" i="0" kern="1200">
              <a:latin typeface="Times New Roman" panose="02020603050405020304" pitchFamily="18" charset="0"/>
              <a:ea typeface="+mn-ea"/>
              <a:cs typeface="Times New Roman" panose="02020603050405020304" pitchFamily="18" charset="0"/>
            </a:rPr>
            <a:t>5</a:t>
          </a:r>
        </a:p>
      </dsp:txBody>
      <dsp:txXfrm>
        <a:off x="51126" y="4437414"/>
        <a:ext cx="1153924" cy="996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5/6/2024</a:t>
            </a:fld>
            <a:endParaRPr lang="en-US"/>
          </a:p>
        </p:txBody>
      </p:sp>
      <p:sp>
        <p:nvSpPr>
          <p:cNvPr id="4" name="Footer Placeholder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5/6/2024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563563"/>
            <a:ext cx="5630863"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34</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35</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36</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37</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38</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39</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40</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41</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0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563563"/>
            <a:ext cx="5630863"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33</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6" r:id="rId16"/>
    <p:sldLayoutId id="214748394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24.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986481" y="2432808"/>
            <a:ext cx="8900719"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TÌNH HÌNH KINH TẾ - XÃ HỘI THÁNG 4</a:t>
            </a:r>
            <a:br>
              <a:rPr lang="vi-VN" sz="28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VÀ NHIỆM VỤ TRỌNG TÂM THÁNG 5 NĂM 2024</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1172129" y="487810"/>
            <a:ext cx="3339056"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nuôi (tt)</a:t>
            </a:r>
          </a:p>
        </p:txBody>
      </p:sp>
      <p:graphicFrame>
        <p:nvGraphicFramePr>
          <p:cNvPr id="4" name="Table 3">
            <a:extLst>
              <a:ext uri="{FF2B5EF4-FFF2-40B4-BE49-F238E27FC236}">
                <a16:creationId xmlns:a16="http://schemas.microsoft.com/office/drawing/2014/main" id="{08DDFCD6-412B-781B-03E5-D7530CDE8C7A}"/>
              </a:ext>
            </a:extLst>
          </p:cNvPr>
          <p:cNvGraphicFramePr>
            <a:graphicFrameLocks noGrp="1"/>
          </p:cNvGraphicFramePr>
          <p:nvPr>
            <p:extLst>
              <p:ext uri="{D42A27DB-BD31-4B8C-83A1-F6EECF244321}">
                <p14:modId xmlns:p14="http://schemas.microsoft.com/office/powerpoint/2010/main" val="4005623601"/>
              </p:ext>
            </p:extLst>
          </p:nvPr>
        </p:nvGraphicFramePr>
        <p:xfrm>
          <a:off x="523334" y="1275925"/>
          <a:ext cx="11268070" cy="5219086"/>
        </p:xfrm>
        <a:graphic>
          <a:graphicData uri="http://schemas.openxmlformats.org/drawingml/2006/table">
            <a:tbl>
              <a:tblPr>
                <a:tableStyleId>{5C22544A-7EE6-4342-B048-85BDC9FD1C3A}</a:tableStyleId>
              </a:tblPr>
              <a:tblGrid>
                <a:gridCol w="1320634">
                  <a:extLst>
                    <a:ext uri="{9D8B030D-6E8A-4147-A177-3AD203B41FA5}">
                      <a16:colId xmlns:a16="http://schemas.microsoft.com/office/drawing/2014/main" val="1925347431"/>
                    </a:ext>
                  </a:extLst>
                </a:gridCol>
                <a:gridCol w="1086853">
                  <a:extLst>
                    <a:ext uri="{9D8B030D-6E8A-4147-A177-3AD203B41FA5}">
                      <a16:colId xmlns:a16="http://schemas.microsoft.com/office/drawing/2014/main" val="3353963158"/>
                    </a:ext>
                  </a:extLst>
                </a:gridCol>
                <a:gridCol w="1086853">
                  <a:extLst>
                    <a:ext uri="{9D8B030D-6E8A-4147-A177-3AD203B41FA5}">
                      <a16:colId xmlns:a16="http://schemas.microsoft.com/office/drawing/2014/main" val="653717824"/>
                    </a:ext>
                  </a:extLst>
                </a:gridCol>
                <a:gridCol w="1086853">
                  <a:extLst>
                    <a:ext uri="{9D8B030D-6E8A-4147-A177-3AD203B41FA5}">
                      <a16:colId xmlns:a16="http://schemas.microsoft.com/office/drawing/2014/main" val="3682004498"/>
                    </a:ext>
                  </a:extLst>
                </a:gridCol>
                <a:gridCol w="1086853">
                  <a:extLst>
                    <a:ext uri="{9D8B030D-6E8A-4147-A177-3AD203B41FA5}">
                      <a16:colId xmlns:a16="http://schemas.microsoft.com/office/drawing/2014/main" val="2810843231"/>
                    </a:ext>
                  </a:extLst>
                </a:gridCol>
                <a:gridCol w="1086853">
                  <a:extLst>
                    <a:ext uri="{9D8B030D-6E8A-4147-A177-3AD203B41FA5}">
                      <a16:colId xmlns:a16="http://schemas.microsoft.com/office/drawing/2014/main" val="1204465846"/>
                    </a:ext>
                  </a:extLst>
                </a:gridCol>
                <a:gridCol w="1086853">
                  <a:extLst>
                    <a:ext uri="{9D8B030D-6E8A-4147-A177-3AD203B41FA5}">
                      <a16:colId xmlns:a16="http://schemas.microsoft.com/office/drawing/2014/main" val="2420291359"/>
                    </a:ext>
                  </a:extLst>
                </a:gridCol>
                <a:gridCol w="1142106">
                  <a:extLst>
                    <a:ext uri="{9D8B030D-6E8A-4147-A177-3AD203B41FA5}">
                      <a16:colId xmlns:a16="http://schemas.microsoft.com/office/drawing/2014/main" val="3098257804"/>
                    </a:ext>
                  </a:extLst>
                </a:gridCol>
                <a:gridCol w="1142106">
                  <a:extLst>
                    <a:ext uri="{9D8B030D-6E8A-4147-A177-3AD203B41FA5}">
                      <a16:colId xmlns:a16="http://schemas.microsoft.com/office/drawing/2014/main" val="3844554182"/>
                    </a:ext>
                  </a:extLst>
                </a:gridCol>
                <a:gridCol w="1142106">
                  <a:extLst>
                    <a:ext uri="{9D8B030D-6E8A-4147-A177-3AD203B41FA5}">
                      <a16:colId xmlns:a16="http://schemas.microsoft.com/office/drawing/2014/main" val="3398088438"/>
                    </a:ext>
                  </a:extLst>
                </a:gridCol>
              </a:tblGrid>
              <a:tr h="404971">
                <a:tc rowSpan="2">
                  <a:txBody>
                    <a:bodyPr/>
                    <a:lstStyle/>
                    <a:p>
                      <a:pPr algn="ctr" rtl="0" fontAlgn="ctr"/>
                      <a:r>
                        <a:rPr lang="vi-VN" sz="1300" b="1" u="sng" strike="noStrike">
                          <a:solidFill>
                            <a:schemeClr val="tx1"/>
                          </a:solidFill>
                          <a:effectLst/>
                          <a:latin typeface="+mj-lt"/>
                          <a:hlinkClick r:id="rId2">
                            <a:extLst>
                              <a:ext uri="{A12FA001-AC4F-418D-AE19-62706E023703}">
                                <ahyp:hlinkClr xmlns:ahyp="http://schemas.microsoft.com/office/drawing/2018/hyperlinkcolor" val="tx"/>
                              </a:ext>
                            </a:extLst>
                          </a:hlinkClick>
                        </a:rPr>
                        <a:t>Địa phương</a:t>
                      </a:r>
                      <a:endParaRPr lang="vi-VN" sz="1300" b="1" i="0" u="sng"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300" b="1" i="0" u="none" strike="noStrike" kern="1200">
                          <a:solidFill>
                            <a:schemeClr val="tx1"/>
                          </a:solidFill>
                          <a:effectLst/>
                          <a:latin typeface="+mj-lt"/>
                          <a:ea typeface="+mn-ea"/>
                          <a:cs typeface="+mn-cs"/>
                        </a:rPr>
                        <a:t>Đàn bò</a:t>
                      </a:r>
                    </a:p>
                    <a:p>
                      <a:pPr marL="0" algn="ctr" defTabSz="914400" rtl="0" eaLnBrk="1" fontAlgn="ctr" latinLnBrk="0" hangingPunct="1"/>
                      <a:endParaRPr lang="vi-VN" sz="1300" b="1" i="0" u="none" strike="noStrike" kern="1200">
                        <a:solidFill>
                          <a:schemeClr val="tx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pPr algn="ctr" rtl="0" fontAlgn="ctr"/>
                      <a:endParaRPr lang="vi-VN" sz="14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300" b="1" i="0" u="none" strike="noStrike" kern="1200">
                          <a:solidFill>
                            <a:schemeClr val="tx1"/>
                          </a:solidFill>
                          <a:effectLst/>
                          <a:latin typeface="+mj-lt"/>
                          <a:ea typeface="+mn-ea"/>
                          <a:cs typeface="+mn-cs"/>
                        </a:rPr>
                        <a:t>Đàn heo</a:t>
                      </a:r>
                    </a:p>
                    <a:p>
                      <a:pPr marL="0" algn="ctr" defTabSz="914400" rtl="0" eaLnBrk="1" fontAlgn="ctr" latinLnBrk="0" hangingPunct="1"/>
                      <a:endParaRPr lang="vi-VN" sz="1300" b="1" i="0" u="none" strike="noStrike" kern="1200">
                        <a:solidFill>
                          <a:schemeClr val="tx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vi-VN" sz="14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defTabSz="914400" rtl="0" eaLnBrk="1" fontAlgn="ctr" latinLnBrk="0" hangingPunct="1"/>
                      <a:endParaRPr lang="vi-VN" sz="1600" b="1" i="0" u="none" strike="noStrike" kern="1200">
                        <a:solidFill>
                          <a:schemeClr val="tx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300" b="1" i="0" u="none" strike="noStrike" kern="1200">
                          <a:solidFill>
                            <a:schemeClr val="tx1"/>
                          </a:solidFill>
                          <a:effectLst/>
                          <a:latin typeface="+mj-lt"/>
                          <a:ea typeface="+mn-ea"/>
                          <a:cs typeface="+mn-cs"/>
                        </a:rPr>
                        <a:t>Đàn gia cầm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vi-VN" sz="1600" b="1" i="0" u="none" strike="noStrike" kern="1200">
                        <a:solidFill>
                          <a:schemeClr val="tx1"/>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736840"/>
                  </a:ext>
                </a:extLst>
              </a:tr>
              <a:tr h="602703">
                <a:tc vMerge="1">
                  <a:txBody>
                    <a:bodyPr/>
                    <a:lstStyle/>
                    <a:p>
                      <a:endParaRPr lang="vi-VN"/>
                    </a:p>
                  </a:txBody>
                  <a:tcPr/>
                </a:tc>
                <a:tc>
                  <a:txBody>
                    <a:bodyPr/>
                    <a:lstStyle/>
                    <a:p>
                      <a:pPr algn="ctr" rtl="0" fontAlgn="ctr"/>
                      <a:r>
                        <a:rPr lang="vi-VN" sz="1300" b="1" i="0" u="none" strike="noStrike">
                          <a:solidFill>
                            <a:schemeClr val="tx1"/>
                          </a:solidFill>
                          <a:effectLst/>
                          <a:latin typeface="+mj-lt"/>
                        </a:rPr>
                        <a:t>Kế hoạch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Thực hiện tháng 4 năm 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Tỷ lệ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Kế hoạch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Thực hiện tháng 4 năm 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Tỷ lệ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Kế hoạch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Thực hiện tháng 4 năm 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300" b="1" i="0" u="none" strike="noStrike">
                          <a:solidFill>
                            <a:schemeClr val="tx1"/>
                          </a:solidFill>
                          <a:effectLst/>
                          <a:latin typeface="+mj-lt"/>
                        </a:rPr>
                        <a:t>Tỷ lệ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4404877"/>
                  </a:ext>
                </a:extLst>
              </a:tr>
              <a:tr h="441837">
                <a:tc>
                  <a:txBody>
                    <a:bodyPr/>
                    <a:lstStyle/>
                    <a:p>
                      <a:pPr algn="l" rtl="0" fontAlgn="ctr"/>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Thành phố Quy Nhơn</a:t>
                      </a:r>
                      <a:endParaRPr lang="vi-VN" sz="1400" b="0" i="0" u="sng"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3.392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3.365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4.019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3.693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91,89%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47.135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57.800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122,63%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549703"/>
                  </a:ext>
                </a:extLst>
              </a:tr>
              <a:tr h="342294">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Thị xã An Nhơn</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35.400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33.166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93,69%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85.598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96,18%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1.400.000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1.106.784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79,06%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401629"/>
                  </a:ext>
                </a:extLst>
              </a:tr>
              <a:tr h="342294">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Thị xã Hoài Nhơn</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30.500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30.354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99,52%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135.500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99.253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73,25%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1.120.000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710.592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63,45%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5169820"/>
                  </a:ext>
                </a:extLst>
              </a:tr>
              <a:tr h="342294">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Tuy Phước</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15.532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97,08%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32.540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2.200.000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2.165.324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98,42%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446647"/>
                  </a:ext>
                </a:extLst>
              </a:tr>
              <a:tr h="404971">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Phù Cát</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54.500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53.311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97,82%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70.657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88,32%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2.399.900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2.298.098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95,76%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218094"/>
                  </a:ext>
                </a:extLst>
              </a:tr>
              <a:tr h="404971">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Phù Mỹ</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59.200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57.669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97,41%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64.546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59.230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1.246.700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830.811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66,64%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90434"/>
                  </a:ext>
                </a:extLst>
              </a:tr>
              <a:tr h="342294">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Tây Sơn</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49.600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46.430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93,61%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62.000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62.108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100,17%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853.500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85,35%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4483205"/>
                  </a:ext>
                </a:extLst>
              </a:tr>
              <a:tr h="404971">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Hoài Ân</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25.900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22.041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85,10%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280.000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224.800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80,29%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1.100.000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820.000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74,55%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06343"/>
                  </a:ext>
                </a:extLst>
              </a:tr>
              <a:tr h="404971">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An Lão</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9.800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8.598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87,73%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30.000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22.372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74,57%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91.000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91.274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100,30%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831574"/>
                  </a:ext>
                </a:extLst>
              </a:tr>
              <a:tr h="342294">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Vân Canh</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14.582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14.050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96,35%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9.700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87,42%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76.000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81.580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107,34%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28294"/>
                  </a:ext>
                </a:extLst>
              </a:tr>
              <a:tr h="404971">
                <a:tc>
                  <a:txBody>
                    <a:bodyPr/>
                    <a:lstStyle/>
                    <a:p>
                      <a:pPr algn="l" rtl="0" fontAlgn="b"/>
                      <a:r>
                        <a:rPr lang="vi-VN" sz="1400" u="sng" strike="noStrike">
                          <a:solidFill>
                            <a:schemeClr val="tx1"/>
                          </a:solidFill>
                          <a:effectLst/>
                          <a:latin typeface="+mj-lt"/>
                          <a:hlinkClick r:id="rId2">
                            <a:extLst>
                              <a:ext uri="{A12FA001-AC4F-418D-AE19-62706E023703}">
                                <ahyp:hlinkClr xmlns:ahyp="http://schemas.microsoft.com/office/drawing/2018/hyperlinkcolor" val="tx"/>
                              </a:ext>
                            </a:extLst>
                          </a:hlinkClick>
                        </a:rPr>
                        <a:t>Huyện Vĩnh Thạnh</a:t>
                      </a:r>
                      <a:endParaRPr lang="vi-VN" sz="1400" b="0" i="0" u="sng"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18.150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18.135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15.836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17.459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110,25%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167.330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b="0" i="0" u="none" strike="noStrike">
                          <a:solidFill>
                            <a:srgbClr val="000000"/>
                          </a:solidFill>
                          <a:effectLst/>
                          <a:latin typeface="Times New Roman" panose="02020603050405020304" pitchFamily="18" charset="0"/>
                        </a:rPr>
                        <a:t>165.630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98,98%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1520447"/>
                  </a:ext>
                </a:extLst>
              </a:tr>
            </a:tbl>
          </a:graphicData>
        </a:graphic>
      </p:graphicFrame>
    </p:spTree>
    <p:extLst>
      <p:ext uri="{BB962C8B-B14F-4D97-AF65-F5344CB8AC3E}">
        <p14:creationId xmlns:p14="http://schemas.microsoft.com/office/powerpoint/2010/main" val="22527605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81003144"/>
              </p:ext>
            </p:extLst>
          </p:nvPr>
        </p:nvGraphicFramePr>
        <p:xfrm>
          <a:off x="159390" y="1062260"/>
          <a:ext cx="7160519" cy="5684520"/>
        </p:xfrm>
        <a:graphic>
          <a:graphicData uri="http://schemas.openxmlformats.org/drawingml/2006/table">
            <a:tbl>
              <a:tblPr firstRow="1" bandRow="1"/>
              <a:tblGrid>
                <a:gridCol w="716051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Các đơn vị thực hiện công tác chăm sóc rừng đợt 1 năm 2024 theo đúng lịch thời vụ, tạo điều kiện cho cây trồng sinh trưởng và phát triển tốt.</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T</a:t>
                      </a:r>
                      <a:r>
                        <a:rPr lang="vi-VN" sz="2200" b="0" kern="1200">
                          <a:solidFill>
                            <a:schemeClr val="dk1"/>
                          </a:solidFill>
                          <a:effectLst/>
                          <a:latin typeface="Times New Roman" panose="02020603050405020304" pitchFamily="18" charset="0"/>
                          <a:ea typeface="+mn-ea"/>
                          <a:cs typeface="Times New Roman" panose="02020603050405020304" pitchFamily="18" charset="0"/>
                        </a:rPr>
                        <a:t>ỉnh tiếp </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tục mời </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gọi</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các doanh doanh nghiệ</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p</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chế biến gỗ</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 liên doanh, liên kết đầu tư trồng rừng để chủ động nguồn nguyên liệu, x</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ây dựng mô hình tổ chức sản xuất lâm nghiệp theo hình thức liên kết, hợp tác chặt chẽ giữa các doanh nghiệp sản xuất, chế biến với các hộ gia đình, cá nhân, tổ chức trồng rừng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vùng</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gỗ</a:t>
                      </a:r>
                      <a:r>
                        <a:rPr lang="es-MX" sz="2200" b="0" kern="1200">
                          <a:solidFill>
                            <a:schemeClr val="dk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Kết quả thực hiện trồng rừng cây gỗ lớn: Trong tháng không có diện tích trồng, chuyển hóa rừng cây gỗ lớn. Lũy kế đến nay, diện tích trồng rừng gỗ lớn trên địa bàn tỉnh là 9.882 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nl-NL" sz="2200" b="0" kern="1200">
                          <a:solidFill>
                            <a:schemeClr val="dk1"/>
                          </a:solidFill>
                          <a:effectLst/>
                          <a:latin typeface="Times New Roman" panose="02020603050405020304" pitchFamily="18" charset="0"/>
                          <a:ea typeface="+mn-ea"/>
                          <a:cs typeface="Times New Roman" panose="02020603050405020304" pitchFamily="18" charset="0"/>
                        </a:rPr>
                        <a:t>Trong tháng, trên địa bàn t</a:t>
                      </a:r>
                      <a:r>
                        <a:rPr lang="vi-VN" sz="2200" b="0" kern="1200">
                          <a:solidFill>
                            <a:schemeClr val="dk1"/>
                          </a:solidFill>
                          <a:effectLst/>
                          <a:latin typeface="Times New Roman" panose="02020603050405020304" pitchFamily="18" charset="0"/>
                          <a:ea typeface="+mn-ea"/>
                          <a:cs typeface="Times New Roman" panose="02020603050405020304" pitchFamily="18" charset="0"/>
                        </a:rPr>
                        <a:t>ỉnh không </a:t>
                      </a:r>
                      <a:r>
                        <a:rPr lang="nl-NL" sz="2200" b="0" kern="1200">
                          <a:solidFill>
                            <a:schemeClr val="dk1"/>
                          </a:solidFill>
                          <a:effectLst/>
                          <a:latin typeface="Times New Roman" panose="02020603050405020304" pitchFamily="18" charset="0"/>
                          <a:ea typeface="+mn-ea"/>
                          <a:cs typeface="Times New Roman" panose="02020603050405020304" pitchFamily="18" charset="0"/>
                        </a:rPr>
                        <a:t>xảy ra vụ cháy rừng </a:t>
                      </a:r>
                      <a:r>
                        <a:rPr lang="vi-VN" sz="2200" b="0" kern="1200">
                          <a:solidFill>
                            <a:schemeClr val="dk1"/>
                          </a:solidFill>
                          <a:effectLst/>
                          <a:latin typeface="Times New Roman" panose="02020603050405020304" pitchFamily="18" charset="0"/>
                          <a:ea typeface="+mn-ea"/>
                          <a:cs typeface="Times New Roman" panose="02020603050405020304" pitchFamily="18" charset="0"/>
                        </a:rPr>
                        <a:t>nào.</a:t>
                      </a:r>
                      <a:endParaRPr lang="es-MX"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289822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69866" y="312790"/>
            <a:ext cx="247849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2265637332"/>
              </p:ext>
            </p:extLst>
          </p:nvPr>
        </p:nvGraphicFramePr>
        <p:xfrm>
          <a:off x="375965" y="1222097"/>
          <a:ext cx="6482035" cy="5242560"/>
        </p:xfrm>
        <a:graphic>
          <a:graphicData uri="http://schemas.openxmlformats.org/drawingml/2006/table">
            <a:tbl>
              <a:tblPr firstRow="1" bandRow="1"/>
              <a:tblGrid>
                <a:gridCol w="6482035">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4 tháng đầu năm đạt khoảng 84.525 tấn, tăng 3,3% so với cùng kỳ.</a:t>
                      </a:r>
                      <a:endParaRPr lang="vi-VN" sz="22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a:solidFill>
                            <a:schemeClr val="tx1"/>
                          </a:solidFill>
                          <a:effectLst/>
                          <a:latin typeface="Times New Roman" panose="02020603050405020304" pitchFamily="18" charset="0"/>
                          <a:ea typeface="+mn-ea"/>
                          <a:cs typeface="Times New Roman" panose="02020603050405020304" pitchFamily="18" charset="0"/>
                        </a:rPr>
                        <a:t>Sản lượng nuôi trồng thủy sản đạt 1.950 tấn, tăng 2,0% so với cùng kỳ</a:t>
                      </a:r>
                      <a:r>
                        <a:rPr lang="vi-VN" sz="22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biển tăng do trong các tháng đầu năm thời tiết thuận lợi, số tàu hoạt động khai thác thủy sản t</a:t>
                      </a:r>
                      <a:r>
                        <a:rPr lang="en-US" sz="2200" b="0" kern="1200">
                          <a:solidFill>
                            <a:schemeClr val="tx1"/>
                          </a:solidFill>
                          <a:effectLst/>
                          <a:latin typeface="Times New Roman" panose="02020603050405020304" pitchFamily="18" charset="0"/>
                          <a:ea typeface="+mn-ea"/>
                          <a:cs typeface="Times New Roman" panose="02020603050405020304" pitchFamily="18" charset="0"/>
                        </a:rPr>
                        <a:t>ăng dẫn đến</a:t>
                      </a:r>
                      <a:r>
                        <a:rPr lang="vi-VN" sz="2200" b="0" kern="1200">
                          <a:solidFill>
                            <a:schemeClr val="tx1"/>
                          </a:solidFill>
                          <a:effectLst/>
                          <a:latin typeface="Times New Roman" panose="02020603050405020304" pitchFamily="18" charset="0"/>
                          <a:ea typeface="+mn-ea"/>
                          <a:cs typeface="Times New Roman" panose="02020603050405020304" pitchFamily="18" charset="0"/>
                        </a:rPr>
                        <a:t> sản lượng khai thác tăng cao hơn so với cùng kỳ</a:t>
                      </a:r>
                      <a:r>
                        <a:rPr lang="en-US" sz="2200" b="0" kern="1200">
                          <a:solidFill>
                            <a:schemeClr val="tx1"/>
                          </a:solidFill>
                          <a:effectLst/>
                          <a:latin typeface="Times New Roman" panose="02020603050405020304" pitchFamily="18" charset="0"/>
                          <a:ea typeface="+mn-ea"/>
                          <a:cs typeface="Times New Roman" panose="02020603050405020304" pitchFamily="18" charset="0"/>
                        </a:rPr>
                        <a:t>. Đồng thời hoạt động khai thác cá ngừ đại dương có nhiều thuận lợi.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i="0" kern="1200">
                          <a:solidFill>
                            <a:schemeClr val="dk1"/>
                          </a:solidFill>
                          <a:effectLst/>
                          <a:latin typeface="Times New Roman" panose="02020603050405020304" pitchFamily="18" charset="0"/>
                          <a:ea typeface="+mn-ea"/>
                          <a:cs typeface="Times New Roman" panose="02020603050405020304" pitchFamily="18"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endParaRPr lang="vi-VN" sz="22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64" y="3843377"/>
            <a:ext cx="4882586" cy="2662615"/>
          </a:xfrm>
          <a:prstGeom prst="rect">
            <a:avLst/>
          </a:prstGeom>
        </p:spPr>
      </p:pic>
      <p:pic>
        <p:nvPicPr>
          <p:cNvPr id="7" name="Picture 6">
            <a:extLst>
              <a:ext uri="{FF2B5EF4-FFF2-40B4-BE49-F238E27FC236}">
                <a16:creationId xmlns:a16="http://schemas.microsoft.com/office/drawing/2014/main" id="{A49E0BF3-495A-A765-D229-03511B976951}"/>
              </a:ext>
            </a:extLst>
          </p:cNvPr>
          <p:cNvPicPr>
            <a:picLocks noChangeAspect="1"/>
          </p:cNvPicPr>
          <p:nvPr/>
        </p:nvPicPr>
        <p:blipFill>
          <a:blip r:embed="rId3"/>
          <a:stretch>
            <a:fillRect/>
          </a:stretch>
        </p:blipFill>
        <p:spPr>
          <a:xfrm>
            <a:off x="7091464" y="1063937"/>
            <a:ext cx="4513633" cy="2453853"/>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497747" y="531089"/>
            <a:ext cx="334097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1.1.5. </a:t>
            </a:r>
            <a:r>
              <a:rPr lang="en-US" sz="2800" b="1" spc="-20" err="1">
                <a:solidFill>
                  <a:srgbClr val="100717"/>
                </a:solidFill>
                <a:latin typeface="Times New Roman" panose="02020603050405020304" pitchFamily="18" charset="0"/>
                <a:cs typeface="Times New Roman" panose="02020603050405020304" pitchFamily="18" charset="0"/>
              </a:rPr>
              <a:t>Nông</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thôn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mới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2113275288"/>
              </p:ext>
            </p:extLst>
          </p:nvPr>
        </p:nvGraphicFramePr>
        <p:xfrm>
          <a:off x="295962" y="1379382"/>
          <a:ext cx="7085527" cy="5120640"/>
        </p:xfrm>
        <a:graphic>
          <a:graphicData uri="http://schemas.openxmlformats.org/drawingml/2006/table">
            <a:tbl>
              <a:tblPr firstRow="1" bandRow="1"/>
              <a:tblGrid>
                <a:gridCol w="7085527">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i="0" kern="1200" dirty="0">
                          <a:solidFill>
                            <a:schemeClr val="dk1"/>
                          </a:solidFill>
                          <a:effectLst/>
                          <a:latin typeface="Times New Roman" panose="02020603050405020304" pitchFamily="18" charset="0"/>
                          <a:ea typeface="+mn-ea"/>
                          <a:cs typeface="Times New Roman" panose="02020603050405020304" pitchFamily="18" charset="0"/>
                        </a:rPr>
                        <a:t>Công tác xây dựng nông thôn mới tiếp tục triển khai có hiệu quả</a:t>
                      </a:r>
                      <a:r>
                        <a:rPr lang="pt-BR" sz="20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Các cấp, các ngành tập trung triển khai thực hiện các tiêu chí ở các xã đăng ký đạt chuẩn nông thôn mới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năm 202</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4</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củng cố và nâng cao chất lượng các xã đã được công nhận đạt chuẩn trên địa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bàn.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Trong tháng 4, UBND tỉnh đã ban hành Quyết định công nhận công nhận xã Mỹ Chánh, huyện Phù Mỹ đạt chuẩn nông thôn mới năm 2023 và xã Mỹ Quang, huyện Phù Mỹ đạt chuẩn nông thôn mới nâng cao năm 2023</a:t>
                      </a:r>
                      <a:endParaRPr lang="de-DE"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Tính đến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tháng </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4</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/2024,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kết quả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đạt được</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như sau</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de-DE"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90</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/113 </a:t>
                      </a:r>
                      <a:r>
                        <a:rPr lang="vi-VN" sz="2000" b="0" kern="1200" baseline="0" dirty="0">
                          <a:solidFill>
                            <a:schemeClr val="dk1"/>
                          </a:solidFill>
                          <a:effectLst/>
                          <a:latin typeface="Times New Roman" panose="02020603050405020304" pitchFamily="18" charset="0"/>
                          <a:ea typeface="+mn-ea"/>
                          <a:cs typeface="Times New Roman" panose="02020603050405020304" pitchFamily="18" charset="0"/>
                        </a:rPr>
                        <a:t>xã đạt chuẩn nông thôn mới, tỷ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lệ </a:t>
                      </a: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7</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9,6</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1</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8/90</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a:t>
                      </a:r>
                      <a:r>
                        <a:rPr lang="vi-VN" sz="2000" b="0" kern="1200" baseline="0" dirty="0">
                          <a:solidFill>
                            <a:schemeClr val="dk1"/>
                          </a:solidFill>
                          <a:effectLst/>
                          <a:latin typeface="Times New Roman" panose="02020603050405020304" pitchFamily="18" charset="0"/>
                          <a:ea typeface="+mn-ea"/>
                          <a:cs typeface="Times New Roman" panose="02020603050405020304" pitchFamily="18" charset="0"/>
                        </a:rPr>
                        <a:t>xã đạt chuẩn nông thôn mới nâng cao, tỷ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lệ </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20</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05 đơn vị cấp huyện được công nhận đạt chuẩn/hoàn thành nhiệm vụ nông thôn mới</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a:t>
                      </a: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 tỷ lệ 45,45%</a:t>
                      </a:r>
                      <a:endParaRPr lang="vi-VN"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863" y="1553100"/>
            <a:ext cx="4508057"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48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201142100"/>
              </p:ext>
            </p:extLst>
          </p:nvPr>
        </p:nvGraphicFramePr>
        <p:xfrm>
          <a:off x="405095" y="1539213"/>
          <a:ext cx="11517997" cy="4160520"/>
        </p:xfrm>
        <a:graphic>
          <a:graphicData uri="http://schemas.openxmlformats.org/drawingml/2006/table">
            <a:tbl>
              <a:tblPr firstRow="1" bandRow="1"/>
              <a:tblGrid>
                <a:gridCol w="11517997">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800" b="0" kern="1200">
                          <a:solidFill>
                            <a:schemeClr val="dk1"/>
                          </a:solidFill>
                          <a:effectLst/>
                          <a:latin typeface="Times New Roman" panose="02020603050405020304" pitchFamily="18" charset="0"/>
                          <a:ea typeface="+mn-ea"/>
                          <a:cs typeface="Times New Roman" panose="02020603050405020304" pitchFamily="18" charset="0"/>
                        </a:rPr>
                        <a:t> </a:t>
                      </a:r>
                      <a:r>
                        <a:rPr lang="vi-VN" sz="2800" b="0" kern="1200">
                          <a:solidFill>
                            <a:schemeClr val="dk1"/>
                          </a:solidFill>
                          <a:effectLst/>
                          <a:latin typeface="Times New Roman" panose="02020603050405020304" pitchFamily="18" charset="0"/>
                          <a:ea typeface="+mn-ea"/>
                          <a:cs typeface="Times New Roman" panose="02020603050405020304" pitchFamily="18" charset="0"/>
                        </a:rPr>
                        <a:t>Tình hình đầu tư, hoạt động một số dự án công nghiệp trọng điểm khác như sau:</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400" b="1" i="1" kern="1200">
                          <a:solidFill>
                            <a:schemeClr val="dk1"/>
                          </a:solidFill>
                          <a:effectLst/>
                          <a:latin typeface="Times New Roman" panose="02020603050405020304" pitchFamily="18" charset="0"/>
                          <a:ea typeface="+mn-ea"/>
                          <a:cs typeface="Times New Roman" panose="02020603050405020304" pitchFamily="18" charset="0"/>
                        </a:rPr>
                        <a:t>Nhà máy sản xuất gạch, ngói của Công ty CP Takao Bình Định:</a:t>
                      </a: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Nhà máy đã đi vào hoạt động trong tháng 4 năm 2024</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400" b="1" i="1" kern="1200">
                          <a:solidFill>
                            <a:schemeClr val="dk1"/>
                          </a:solidFill>
                          <a:effectLst/>
                          <a:latin typeface="Times New Roman" panose="02020603050405020304" pitchFamily="18" charset="0"/>
                          <a:ea typeface="+mn-ea"/>
                          <a:cs typeface="Times New Roman" panose="02020603050405020304" pitchFamily="18" charset="0"/>
                        </a:rPr>
                        <a:t>Dự án Nhà máy thủy điện Nước Lương</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vi-VN" sz="2400" b="0" kern="1200">
                          <a:solidFill>
                            <a:schemeClr val="dk1"/>
                          </a:solidFill>
                          <a:effectLst/>
                          <a:latin typeface="Times New Roman" panose="02020603050405020304" pitchFamily="18" charset="0"/>
                          <a:ea typeface="+mn-ea"/>
                          <a:cs typeface="Times New Roman" panose="02020603050405020304" pitchFamily="18" charset="0"/>
                        </a:rPr>
                        <a:t>Nhà máy có quy mô công suất 22MW tại xã Ân Sơn và Đăk Mang (huyện Hoài Ân) đã đầu tư hoàn thành và vận hành thương mại</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400" b="1" i="1" kern="1200">
                          <a:solidFill>
                            <a:schemeClr val="dk1"/>
                          </a:solidFill>
                          <a:effectLst/>
                          <a:latin typeface="Times New Roman" panose="02020603050405020304" pitchFamily="18" charset="0"/>
                          <a:ea typeface="+mn-ea"/>
                          <a:cs typeface="Times New Roman" panose="02020603050405020304" pitchFamily="18" charset="0"/>
                        </a:rPr>
                        <a:t>Dự án Nhà máy sản xuất thức ăn chăn nuôi - thuốc thú y Fago miền Trung </a:t>
                      </a:r>
                      <a:r>
                        <a:rPr lang="vi-VN" sz="2400" b="0" i="0" kern="1200">
                          <a:solidFill>
                            <a:schemeClr val="dk1"/>
                          </a:solidFill>
                          <a:effectLst/>
                          <a:latin typeface="Times New Roman" panose="02020603050405020304" pitchFamily="18" charset="0"/>
                          <a:ea typeface="+mn-ea"/>
                          <a:cs typeface="Times New Roman" panose="02020603050405020304" pitchFamily="18" charset="0"/>
                        </a:rPr>
                        <a:t>với công suất 200.000 tấn/năm, vốn đầu tư 150 tỷ đồng, đầu tư tại Khu Kinh tế Nhơn Hội: Công ty đang lắp đặt máy móc thiết bị</a:t>
                      </a:r>
                      <a:r>
                        <a:rPr lang="en-US" sz="2400" b="0" i="0" kern="120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a:solidFill>
                            <a:schemeClr val="dk1"/>
                          </a:solidFill>
                          <a:effectLst/>
                          <a:latin typeface="Times New Roman" panose="02020603050405020304" pitchFamily="18" charset="0"/>
                          <a:ea typeface="+mn-ea"/>
                          <a:cs typeface="Times New Roman" panose="02020603050405020304" pitchFamily="18" charset="0"/>
                        </a:rPr>
                        <a:t>và đang thực hiện hiệu chỉnh, dự kiến Nhà máy đi vào hoạt động trong tháng 6/2024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Tree>
    <p:extLst>
      <p:ext uri="{BB962C8B-B14F-4D97-AF65-F5344CB8AC3E}">
        <p14:creationId xmlns:p14="http://schemas.microsoft.com/office/powerpoint/2010/main" val="111304640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088156886"/>
              </p:ext>
            </p:extLst>
          </p:nvPr>
        </p:nvGraphicFramePr>
        <p:xfrm>
          <a:off x="116965" y="1312274"/>
          <a:ext cx="6540510" cy="5440680"/>
        </p:xfrm>
        <a:graphic>
          <a:graphicData uri="http://schemas.openxmlformats.org/drawingml/2006/table">
            <a:tbl>
              <a:tblPr firstRow="1" bandRow="1"/>
              <a:tblGrid>
                <a:gridCol w="6540510">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Chỉ số sản xuất công nghiệp </a:t>
                      </a:r>
                      <a:r>
                        <a:rPr lang="vi-VN" sz="2400" b="0" kern="1200">
                          <a:solidFill>
                            <a:schemeClr val="dk1"/>
                          </a:solidFill>
                          <a:effectLst/>
                          <a:latin typeface="Times New Roman" panose="02020603050405020304" pitchFamily="18" charset="0"/>
                          <a:ea typeface="+mn-ea"/>
                          <a:cs typeface="Times New Roman" panose="02020603050405020304" pitchFamily="18" charset="0"/>
                        </a:rPr>
                        <a:t>tháng </a:t>
                      </a:r>
                      <a:r>
                        <a:rPr lang="en-US" sz="2400" b="0" kern="1200">
                          <a:solidFill>
                            <a:schemeClr val="dk1"/>
                          </a:solidFill>
                          <a:effectLst/>
                          <a:latin typeface="Times New Roman" panose="02020603050405020304" pitchFamily="18" charset="0"/>
                          <a:ea typeface="+mn-ea"/>
                          <a:cs typeface="Times New Roman" panose="02020603050405020304" pitchFamily="18" charset="0"/>
                        </a:rPr>
                        <a:t>4</a:t>
                      </a:r>
                      <a:r>
                        <a:rPr lang="vi-VN" sz="2400" b="0" kern="1200">
                          <a:solidFill>
                            <a:schemeClr val="dk1"/>
                          </a:solidFill>
                          <a:effectLst/>
                          <a:latin typeface="Times New Roman" panose="02020603050405020304" pitchFamily="18" charset="0"/>
                          <a:ea typeface="+mn-ea"/>
                          <a:cs typeface="Times New Roman" panose="02020603050405020304" pitchFamily="18" charset="0"/>
                        </a:rPr>
                        <a:t> năm 2024 tăng mạnh, tăng </a:t>
                      </a:r>
                      <a:r>
                        <a:rPr lang="en-US" sz="2400" b="0" kern="1200">
                          <a:solidFill>
                            <a:schemeClr val="dk1"/>
                          </a:solidFill>
                          <a:effectLst/>
                          <a:latin typeface="Times New Roman" panose="02020603050405020304" pitchFamily="18" charset="0"/>
                          <a:ea typeface="+mn-ea"/>
                          <a:cs typeface="Times New Roman" panose="02020603050405020304" pitchFamily="18" charset="0"/>
                        </a:rPr>
                        <a:t>8,65</a:t>
                      </a:r>
                      <a:r>
                        <a:rPr lang="vi-VN" sz="2400" b="0" kern="1200">
                          <a:solidFill>
                            <a:schemeClr val="dk1"/>
                          </a:solidFill>
                          <a:effectLst/>
                          <a:latin typeface="Times New Roman" panose="02020603050405020304" pitchFamily="18" charset="0"/>
                          <a:ea typeface="+mn-ea"/>
                          <a:cs typeface="Times New Roman" panose="02020603050405020304" pitchFamily="18" charset="0"/>
                        </a:rPr>
                        <a:t>% so với tháng </a:t>
                      </a:r>
                      <a:r>
                        <a:rPr lang="en-US" sz="2400" b="0" kern="1200">
                          <a:solidFill>
                            <a:schemeClr val="dk1"/>
                          </a:solidFill>
                          <a:effectLst/>
                          <a:latin typeface="Times New Roman" panose="02020603050405020304" pitchFamily="18" charset="0"/>
                          <a:ea typeface="+mn-ea"/>
                          <a:cs typeface="Times New Roman" panose="02020603050405020304" pitchFamily="18" charset="0"/>
                        </a:rPr>
                        <a:t>3</a:t>
                      </a:r>
                      <a:r>
                        <a:rPr lang="vi-VN" sz="2400" b="0" kern="1200">
                          <a:solidFill>
                            <a:schemeClr val="dk1"/>
                          </a:solidFill>
                          <a:effectLst/>
                          <a:latin typeface="Times New Roman" panose="02020603050405020304" pitchFamily="18" charset="0"/>
                          <a:ea typeface="+mn-ea"/>
                          <a:cs typeface="Times New Roman" panose="02020603050405020304" pitchFamily="18" charset="0"/>
                        </a:rPr>
                        <a:t> năm 2024 và tăng </a:t>
                      </a:r>
                      <a:r>
                        <a:rPr lang="en-US" sz="2400" b="0" kern="1200">
                          <a:solidFill>
                            <a:schemeClr val="dk1"/>
                          </a:solidFill>
                          <a:effectLst/>
                          <a:latin typeface="Times New Roman" panose="02020603050405020304" pitchFamily="18" charset="0"/>
                          <a:ea typeface="+mn-ea"/>
                          <a:cs typeface="Times New Roman" panose="02020603050405020304" pitchFamily="18" charset="0"/>
                        </a:rPr>
                        <a:t>15,28</a:t>
                      </a:r>
                      <a:r>
                        <a:rPr lang="vi-VN" sz="2400" b="0" kern="1200">
                          <a:solidFill>
                            <a:schemeClr val="dk1"/>
                          </a:solidFill>
                          <a:effectLst/>
                          <a:latin typeface="Times New Roman" panose="02020603050405020304" pitchFamily="18" charset="0"/>
                          <a:ea typeface="+mn-ea"/>
                          <a:cs typeface="Times New Roman" panose="02020603050405020304" pitchFamily="18" charset="0"/>
                        </a:rPr>
                        <a:t>% so với cùng kỳ</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Tính chung 4 tháng đầu năm, c</a:t>
                      </a:r>
                      <a:r>
                        <a:rPr lang="pt-BR" sz="2400" b="0" kern="1200">
                          <a:solidFill>
                            <a:schemeClr val="dk1"/>
                          </a:solidFill>
                          <a:effectLst/>
                          <a:latin typeface="Times New Roman" panose="02020603050405020304" pitchFamily="18" charset="0"/>
                          <a:ea typeface="+mn-ea"/>
                          <a:cs typeface="Times New Roman" panose="02020603050405020304" pitchFamily="18" charset="0"/>
                        </a:rPr>
                        <a:t>hỉ số sản xuất công nghiệp </a:t>
                      </a:r>
                      <a:r>
                        <a:rPr lang="vi-VN" sz="2400" b="0" kern="1200">
                          <a:solidFill>
                            <a:schemeClr val="dk1"/>
                          </a:solidFill>
                          <a:effectLst/>
                          <a:latin typeface="Times New Roman" panose="02020603050405020304" pitchFamily="18" charset="0"/>
                          <a:ea typeface="+mn-ea"/>
                          <a:cs typeface="Times New Roman" panose="02020603050405020304" pitchFamily="18" charset="0"/>
                        </a:rPr>
                        <a:t>(IIP) </a:t>
                      </a:r>
                      <a:r>
                        <a:rPr lang="en-US" sz="2400" b="0" kern="1200">
                          <a:solidFill>
                            <a:schemeClr val="dk1"/>
                          </a:solidFill>
                          <a:effectLst/>
                          <a:latin typeface="Times New Roman" panose="02020603050405020304" pitchFamily="18" charset="0"/>
                          <a:ea typeface="+mn-ea"/>
                          <a:cs typeface="Times New Roman" panose="02020603050405020304" pitchFamily="18" charset="0"/>
                        </a:rPr>
                        <a:t>tăng 9,23</a:t>
                      </a:r>
                      <a:r>
                        <a:rPr lang="pt-BR" sz="2400" b="0" kern="1200">
                          <a:solidFill>
                            <a:schemeClr val="dk1"/>
                          </a:solidFill>
                          <a:effectLst/>
                          <a:latin typeface="Times New Roman" panose="02020603050405020304" pitchFamily="18" charset="0"/>
                          <a:ea typeface="+mn-ea"/>
                          <a:cs typeface="Times New Roman" panose="02020603050405020304" pitchFamily="18" charset="0"/>
                        </a:rPr>
                        <a:t>% so</a:t>
                      </a:r>
                      <a:r>
                        <a:rPr lang="vi-VN" sz="2400" b="0" kern="1200">
                          <a:solidFill>
                            <a:schemeClr val="dk1"/>
                          </a:solidFill>
                          <a:effectLst/>
                          <a:latin typeface="Times New Roman" panose="02020603050405020304" pitchFamily="18" charset="0"/>
                          <a:ea typeface="+mn-ea"/>
                          <a:cs typeface="Times New Roman" panose="02020603050405020304" pitchFamily="18" charset="0"/>
                        </a:rPr>
                        <a:t> với</a:t>
                      </a:r>
                      <a:r>
                        <a:rPr lang="pt-BR" sz="2400" b="0" kern="1200">
                          <a:solidFill>
                            <a:schemeClr val="dk1"/>
                          </a:solidFill>
                          <a:effectLst/>
                          <a:latin typeface="Times New Roman" panose="02020603050405020304" pitchFamily="18" charset="0"/>
                          <a:ea typeface="+mn-ea"/>
                          <a:cs typeface="Times New Roman" panose="02020603050405020304" pitchFamily="18" charset="0"/>
                        </a:rPr>
                        <a:t> cùng kỳ </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pt-BR"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Nguyên nhân chỉ số IIP 4 tháng đầu năm 2024 tăng cao là do chỉ số IIP 4 tháng đầu năm 2023 tăng trưởng âm (-0,04%); đồng thời trong tháng 4 Dự án Nhà máy gạch, ngói Takao đi vào hoạt động góp phần làm cho Chỉ số sản xuất công nghiệp tăng cao so cùng kỳ năm trước</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Nếu so sánh chỉ số IIP 4 tháng đầu năm của</a:t>
                      </a:r>
                      <a:r>
                        <a:rPr lang="vi-VN" sz="2400" b="0" kern="1200">
                          <a:solidFill>
                            <a:schemeClr val="dk1"/>
                          </a:solidFill>
                          <a:effectLst/>
                          <a:latin typeface="Times New Roman" panose="02020603050405020304" pitchFamily="18" charset="0"/>
                          <a:ea typeface="+mn-ea"/>
                          <a:cs typeface="Times New Roman" panose="02020603050405020304" pitchFamily="18" charset="0"/>
                        </a:rPr>
                        <a:t> giai đoạn 20</a:t>
                      </a:r>
                      <a:r>
                        <a:rPr lang="en-US" sz="2400" b="0" kern="1200">
                          <a:solidFill>
                            <a:schemeClr val="dk1"/>
                          </a:solidFill>
                          <a:effectLst/>
                          <a:latin typeface="Times New Roman" panose="02020603050405020304" pitchFamily="18" charset="0"/>
                          <a:ea typeface="+mn-ea"/>
                          <a:cs typeface="Times New Roman" panose="02020603050405020304" pitchFamily="18" charset="0"/>
                        </a:rPr>
                        <a:t>17</a:t>
                      </a:r>
                      <a:r>
                        <a:rPr lang="vi-VN" sz="2400" b="0" kern="1200">
                          <a:solidFill>
                            <a:schemeClr val="dk1"/>
                          </a:solidFill>
                          <a:effectLst/>
                          <a:latin typeface="Times New Roman" panose="02020603050405020304" pitchFamily="18" charset="0"/>
                          <a:ea typeface="+mn-ea"/>
                          <a:cs typeface="Times New Roman" panose="02020603050405020304" pitchFamily="18" charset="0"/>
                        </a:rPr>
                        <a:t> – 2024, chỉ số IIP </a:t>
                      </a:r>
                      <a:r>
                        <a:rPr lang="en-US" sz="2400" b="0" kern="1200">
                          <a:solidFill>
                            <a:schemeClr val="dk1"/>
                          </a:solidFill>
                          <a:effectLst/>
                          <a:latin typeface="Times New Roman" panose="02020603050405020304" pitchFamily="18" charset="0"/>
                          <a:ea typeface="+mn-ea"/>
                          <a:cs typeface="Times New Roman" panose="02020603050405020304" pitchFamily="18" charset="0"/>
                        </a:rPr>
                        <a:t>4 tháng đầu năm </a:t>
                      </a:r>
                      <a:r>
                        <a:rPr lang="vi-VN" sz="2400" b="0" kern="1200">
                          <a:solidFill>
                            <a:schemeClr val="dk1"/>
                          </a:solidFill>
                          <a:effectLst/>
                          <a:latin typeface="Times New Roman" panose="02020603050405020304" pitchFamily="18" charset="0"/>
                          <a:ea typeface="+mn-ea"/>
                          <a:cs typeface="Times New Roman" panose="02020603050405020304" pitchFamily="18" charset="0"/>
                        </a:rPr>
                        <a:t>2024 là năm có mức tăng trưởng cao nhất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pic>
        <p:nvPicPr>
          <p:cNvPr id="3" name="Picture 2">
            <a:extLst>
              <a:ext uri="{FF2B5EF4-FFF2-40B4-BE49-F238E27FC236}">
                <a16:creationId xmlns:a16="http://schemas.microsoft.com/office/drawing/2014/main" id="{954E8EA9-4AD1-3DB1-7059-DCC202684C8F}"/>
              </a:ext>
            </a:extLst>
          </p:cNvPr>
          <p:cNvPicPr>
            <a:picLocks noChangeAspect="1"/>
          </p:cNvPicPr>
          <p:nvPr/>
        </p:nvPicPr>
        <p:blipFill>
          <a:blip r:embed="rId2"/>
          <a:stretch>
            <a:fillRect/>
          </a:stretch>
        </p:blipFill>
        <p:spPr>
          <a:xfrm>
            <a:off x="6657476" y="1312274"/>
            <a:ext cx="5531368" cy="3591426"/>
          </a:xfrm>
          <a:prstGeom prst="rect">
            <a:avLst/>
          </a:prstGeom>
        </p:spPr>
      </p:pic>
    </p:spTree>
    <p:extLst>
      <p:ext uri="{BB962C8B-B14F-4D97-AF65-F5344CB8AC3E}">
        <p14:creationId xmlns:p14="http://schemas.microsoft.com/office/powerpoint/2010/main" val="14774452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910235387"/>
              </p:ext>
            </p:extLst>
          </p:nvPr>
        </p:nvGraphicFramePr>
        <p:xfrm>
          <a:off x="236520" y="1275335"/>
          <a:ext cx="5859480" cy="536448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Tập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bồi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GPMB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dự</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cao tốc Bắc-Nam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it-IT" sz="2400" b="0" kern="1200" dirty="0">
                          <a:solidFill>
                            <a:schemeClr val="dk1"/>
                          </a:solidFill>
                          <a:effectLst/>
                          <a:latin typeface="Times New Roman" panose="02020603050405020304" pitchFamily="18" charset="0"/>
                          <a:ea typeface="+mn-ea"/>
                          <a:cs typeface="Times New Roman" panose="02020603050405020304" pitchFamily="18" charset="0"/>
                        </a:rPr>
                        <a:t>đoạn qua địa bàn tỉnh</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đ</a:t>
                      </a:r>
                      <a:r>
                        <a:rPr lang="nl-NL" sz="2400" b="0" kern="1200" dirty="0">
                          <a:solidFill>
                            <a:schemeClr val="dk1"/>
                          </a:solidFill>
                          <a:effectLst/>
                          <a:latin typeface="Times New Roman" panose="02020603050405020304" pitchFamily="18" charset="0"/>
                          <a:ea typeface="+mn-ea"/>
                          <a:cs typeface="Times New Roman" panose="02020603050405020304" pitchFamily="18" charset="0"/>
                        </a:rPr>
                        <a:t>ã bàn giao mặt </a:t>
                      </a:r>
                      <a:r>
                        <a:rPr lang="nl-NL" sz="2400" b="0" kern="1200">
                          <a:solidFill>
                            <a:schemeClr val="dk1"/>
                          </a:solidFill>
                          <a:effectLst/>
                          <a:latin typeface="Times New Roman" panose="02020603050405020304" pitchFamily="18" charset="0"/>
                          <a:ea typeface="+mn-ea"/>
                          <a:cs typeface="Times New Roman" panose="02020603050405020304" pitchFamily="18" charset="0"/>
                        </a:rPr>
                        <a:t>bằng </a:t>
                      </a:r>
                      <a:r>
                        <a:rPr lang="vi-VN" sz="2400" b="0" kern="1200">
                          <a:solidFill>
                            <a:schemeClr val="dk1"/>
                          </a:solidFill>
                          <a:effectLst/>
                          <a:latin typeface="Times New Roman" panose="02020603050405020304" pitchFamily="18" charset="0"/>
                          <a:ea typeface="+mn-ea"/>
                          <a:cs typeface="Times New Roman" panose="02020603050405020304" pitchFamily="18" charset="0"/>
                        </a:rPr>
                        <a:t>117,</a:t>
                      </a:r>
                      <a:r>
                        <a:rPr lang="en-US" sz="2400" b="0" kern="1200">
                          <a:solidFill>
                            <a:schemeClr val="dk1"/>
                          </a:solidFill>
                          <a:effectLst/>
                          <a:latin typeface="Times New Roman" panose="02020603050405020304" pitchFamily="18" charset="0"/>
                          <a:ea typeface="+mn-ea"/>
                          <a:cs typeface="Times New Roman" panose="02020603050405020304" pitchFamily="18" charset="0"/>
                        </a:rPr>
                        <a:t>7</a:t>
                      </a:r>
                      <a:r>
                        <a:rPr lang="nl-NL" sz="2400" b="0" kern="1200">
                          <a:solidFill>
                            <a:schemeClr val="dk1"/>
                          </a:solidFill>
                          <a:effectLst/>
                          <a:latin typeface="Times New Roman" panose="02020603050405020304" pitchFamily="18" charset="0"/>
                          <a:ea typeface="+mn-ea"/>
                          <a:cs typeface="Times New Roman" panose="02020603050405020304" pitchFamily="18" charset="0"/>
                        </a:rPr>
                        <a:t>/117,</a:t>
                      </a:r>
                      <a:r>
                        <a:rPr lang="vi-VN" sz="2400" b="0" kern="1200">
                          <a:solidFill>
                            <a:schemeClr val="dk1"/>
                          </a:solidFill>
                          <a:effectLst/>
                          <a:latin typeface="Times New Roman" panose="02020603050405020304" pitchFamily="18" charset="0"/>
                          <a:ea typeface="+mn-ea"/>
                          <a:cs typeface="Times New Roman" panose="02020603050405020304" pitchFamily="18" charset="0"/>
                        </a:rPr>
                        <a:t>8</a:t>
                      </a:r>
                      <a:r>
                        <a:rPr lang="nl-NL" sz="2400" b="0" kern="1200">
                          <a:solidFill>
                            <a:schemeClr val="dk1"/>
                          </a:solidFill>
                          <a:effectLst/>
                          <a:latin typeface="Times New Roman" panose="02020603050405020304" pitchFamily="18" charset="0"/>
                          <a:ea typeface="+mn-ea"/>
                          <a:cs typeface="Times New Roman" panose="02020603050405020304" pitchFamily="18" charset="0"/>
                        </a:rPr>
                        <a:t>km </a:t>
                      </a:r>
                      <a:r>
                        <a:rPr lang="nl-NL" sz="2400" b="0" kern="1200" dirty="0">
                          <a:solidFill>
                            <a:schemeClr val="dk1"/>
                          </a:solidFill>
                          <a:effectLst/>
                          <a:latin typeface="Times New Roman" panose="02020603050405020304" pitchFamily="18" charset="0"/>
                          <a:ea typeface="+mn-ea"/>
                          <a:cs typeface="Times New Roman" panose="02020603050405020304" pitchFamily="18" charset="0"/>
                        </a:rPr>
                        <a:t>chiều dài toàn tuyến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nl-NL" sz="24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2400" b="0" kern="1200">
                          <a:solidFill>
                            <a:schemeClr val="dk1"/>
                          </a:solidFill>
                          <a:effectLst/>
                          <a:latin typeface="Times New Roman" panose="02020603050405020304" pitchFamily="18" charset="0"/>
                          <a:ea typeface="+mn-ea"/>
                          <a:cs typeface="Times New Roman" panose="02020603050405020304" pitchFamily="18" charset="0"/>
                        </a:rPr>
                        <a:t>99,</a:t>
                      </a:r>
                      <a:r>
                        <a:rPr lang="en-US" sz="2400" b="0" kern="1200">
                          <a:solidFill>
                            <a:schemeClr val="dk1"/>
                          </a:solidFill>
                          <a:effectLst/>
                          <a:latin typeface="Times New Roman" panose="02020603050405020304" pitchFamily="18" charset="0"/>
                          <a:ea typeface="+mn-ea"/>
                          <a:cs typeface="Times New Roman" panose="02020603050405020304" pitchFamily="18" charset="0"/>
                        </a:rPr>
                        <a:t>8</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nl-NL" sz="2400" b="0" kern="1200">
                          <a:solidFill>
                            <a:schemeClr val="dk1"/>
                          </a:solidFill>
                          <a:effectLst/>
                          <a:latin typeface="Times New Roman" panose="02020603050405020304" pitchFamily="18" charset="0"/>
                          <a:ea typeface="+mn-ea"/>
                          <a:cs typeface="Times New Roman" panose="02020603050405020304" pitchFamily="18" charset="0"/>
                        </a:rPr>
                        <a:t> </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nl-NL" sz="2400" b="0" kern="1200">
                          <a:solidFill>
                            <a:schemeClr val="dk1"/>
                          </a:solidFill>
                          <a:effectLst/>
                          <a:latin typeface="Times New Roman" panose="02020603050405020304" pitchFamily="18" charset="0"/>
                          <a:ea typeface="+mn-ea"/>
                          <a:cs typeface="Times New Roman" panose="02020603050405020304" pitchFamily="18" charset="0"/>
                        </a:rPr>
                        <a:t> </a:t>
                      </a:r>
                      <a:r>
                        <a:rPr lang="vi-VN" sz="2400" b="0" kern="1200">
                          <a:solidFill>
                            <a:schemeClr val="dk1"/>
                          </a:solidFill>
                          <a:effectLst/>
                          <a:latin typeface="Times New Roman" panose="02020603050405020304" pitchFamily="18" charset="0"/>
                          <a:ea typeface="+mn-ea"/>
                          <a:cs typeface="Times New Roman" panose="02020603050405020304" pitchFamily="18" charset="0"/>
                        </a:rPr>
                        <a:t>Hiện chỉ còn 01 tổ chức đã nhận tiền đợt 1, dự kiến hoàn thành việc di dời trước ngày 15/5/2024; 15 ngôi nhà và 02 tổ chức đang tiến hành tháo dỡ bàn giao mặt bằng để thi công, dự kiến hoàn thành trước ngày 10/5/2024..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vi-VN" sz="2400" b="0" kern="1200">
                          <a:solidFill>
                            <a:schemeClr val="dk1"/>
                          </a:solidFill>
                          <a:effectLst/>
                          <a:latin typeface="Times New Roman" panose="02020603050405020304" pitchFamily="18" charset="0"/>
                          <a:ea typeface="+mn-ea"/>
                          <a:cs typeface="Times New Roman" panose="02020603050405020304" pitchFamily="18" charset="0"/>
                        </a:rPr>
                        <a:t>C</a:t>
                      </a:r>
                      <a:r>
                        <a:rPr lang="de-DE" sz="2400" b="0" kern="1200">
                          <a:solidFill>
                            <a:schemeClr val="dk1"/>
                          </a:solidFill>
                          <a:effectLst/>
                          <a:latin typeface="Times New Roman" panose="02020603050405020304" pitchFamily="18" charset="0"/>
                          <a:ea typeface="+mn-ea"/>
                          <a:cs typeface="Times New Roman" panose="02020603050405020304" pitchFamily="18" charset="0"/>
                        </a:rPr>
                        <a:t>ông tác quy hoạch, chỉnh trang đô thị, xây dựng các khu dân cư, nhà ở xã hội tiếp tục được quan tâm thực hiện</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2.2. Xây dựng</a:t>
            </a:r>
          </a:p>
        </p:txBody>
      </p:sp>
      <p:pic>
        <p:nvPicPr>
          <p:cNvPr id="3" name="Picture 2">
            <a:extLst>
              <a:ext uri="{FF2B5EF4-FFF2-40B4-BE49-F238E27FC236}">
                <a16:creationId xmlns:a16="http://schemas.microsoft.com/office/drawing/2014/main" id="{D3526684-C7D2-D052-BD9B-0486CD1370D7}"/>
              </a:ext>
            </a:extLst>
          </p:cNvPr>
          <p:cNvPicPr>
            <a:picLocks noChangeAspect="1"/>
          </p:cNvPicPr>
          <p:nvPr/>
        </p:nvPicPr>
        <p:blipFill>
          <a:blip r:embed="rId2"/>
          <a:stretch>
            <a:fillRect/>
          </a:stretch>
        </p:blipFill>
        <p:spPr>
          <a:xfrm>
            <a:off x="6100728" y="1146050"/>
            <a:ext cx="5920987" cy="3785873"/>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a:t>
            </a:r>
            <a:r>
              <a:rPr lang="en-US" sz="2400" b="1" spc="-20">
                <a:solidFill>
                  <a:srgbClr val="100717"/>
                </a:solidFill>
                <a:latin typeface="Times New Roman" panose="02020603050405020304" pitchFamily="18" charset="0"/>
                <a:cs typeface="Times New Roman" panose="02020603050405020304" pitchFamily="18" charset="0"/>
              </a:rPr>
              <a:t>Thương mại, dịch vụ, du lịch, tài chính</a:t>
            </a:r>
            <a:endParaRPr lang="vi-VN" sz="2400" b="1">
              <a:latin typeface="+mj-lt"/>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3.1. </a:t>
            </a:r>
            <a:r>
              <a:rPr lang="en-US" sz="2400" b="1" spc="-20" dirty="0" err="1">
                <a:solidFill>
                  <a:srgbClr val="100717"/>
                </a:solidFill>
                <a:latin typeface="Times New Roman" panose="02020603050405020304" pitchFamily="18" charset="0"/>
                <a:cs typeface="Times New Roman" panose="02020603050405020304" pitchFamily="18" charset="0"/>
              </a:rPr>
              <a:t>Thương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mại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dịch</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vụ</a:t>
            </a:r>
            <a:endParaRPr lang="vi-VN" sz="2400" b="1" dirty="0">
              <a:latin typeface="+mj-lt"/>
              <a:cs typeface="Arial" panose="020B0604020202020204" pitchFamily="34" charset="0"/>
            </a:endParaRPr>
          </a:p>
        </p:txBody>
      </p:sp>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1791020151"/>
              </p:ext>
            </p:extLst>
          </p:nvPr>
        </p:nvGraphicFramePr>
        <p:xfrm>
          <a:off x="305107" y="5394960"/>
          <a:ext cx="11409534" cy="1463040"/>
        </p:xfrm>
        <a:graphic>
          <a:graphicData uri="http://schemas.openxmlformats.org/drawingml/2006/table">
            <a:tbl>
              <a:tblPr firstRow="1" bandRow="1"/>
              <a:tblGrid>
                <a:gridCol w="11409534">
                  <a:extLst>
                    <a:ext uri="{9D8B030D-6E8A-4147-A177-3AD203B41FA5}">
                      <a16:colId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Thị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hàng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dạng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nhu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sắm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err="1">
                          <a:solidFill>
                            <a:schemeClr val="dk1"/>
                          </a:solidFill>
                          <a:effectLst/>
                          <a:latin typeface="Times New Roman" panose="02020603050405020304" pitchFamily="18" charset="0"/>
                          <a:ea typeface="+mn-ea"/>
                          <a:cs typeface="Times New Roman" panose="02020603050405020304" pitchFamily="18" charset="0"/>
                        </a:rPr>
                        <a:t>dân</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kiểm tra, kiểm soát thị trường trước</a:t>
                      </a:r>
                      <a:r>
                        <a:rPr lang="vi-VN" sz="2000" b="0" kern="1200">
                          <a:solidFill>
                            <a:schemeClr val="dk1"/>
                          </a:solidFill>
                          <a:effectLst/>
                          <a:latin typeface="Times New Roman" panose="02020603050405020304" pitchFamily="18" charset="0"/>
                          <a:ea typeface="+mn-ea"/>
                          <a:cs typeface="Times New Roman" panose="02020603050405020304" pitchFamily="18" charset="0"/>
                        </a:rPr>
                        <a:t>, trong và sau</a:t>
                      </a:r>
                      <a:r>
                        <a:rPr lang="nl-NL" sz="2000" b="0" kern="1200">
                          <a:solidFill>
                            <a:schemeClr val="dk1"/>
                          </a:solidFill>
                          <a:effectLst/>
                          <a:latin typeface="Times New Roman" panose="02020603050405020304" pitchFamily="18" charset="0"/>
                          <a:ea typeface="+mn-ea"/>
                          <a:cs typeface="Times New Roman" panose="02020603050405020304" pitchFamily="18" charset="0"/>
                        </a:rPr>
                        <a:t> Tết được tăng cường góp phần đáng kể ổn định thị</a:t>
                      </a:r>
                      <a:r>
                        <a:rPr lang="vi-VN" sz="2000" b="0" kern="1200">
                          <a:solidFill>
                            <a:schemeClr val="dk1"/>
                          </a:solidFill>
                          <a:effectLst/>
                          <a:latin typeface="Times New Roman" panose="02020603050405020304" pitchFamily="18" charset="0"/>
                          <a:ea typeface="+mn-ea"/>
                          <a:cs typeface="Times New Roman" panose="02020603050405020304" pitchFamily="18" charset="0"/>
                        </a:rPr>
                        <a:t> trường</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a:extLst>
              <a:ext uri="{FF2B5EF4-FFF2-40B4-BE49-F238E27FC236}">
                <a16:creationId xmlns:a16="http://schemas.microsoft.com/office/drawing/2014/main" id="{4F67ABE1-0241-55C5-B758-66076F285ABA}"/>
              </a:ext>
            </a:extLst>
          </p:cNvPr>
          <p:cNvPicPr>
            <a:picLocks noChangeAspect="1"/>
          </p:cNvPicPr>
          <p:nvPr/>
        </p:nvPicPr>
        <p:blipFill>
          <a:blip r:embed="rId2"/>
          <a:stretch>
            <a:fillRect/>
          </a:stretch>
        </p:blipFill>
        <p:spPr>
          <a:xfrm>
            <a:off x="1321863" y="1146217"/>
            <a:ext cx="9981677" cy="4248743"/>
          </a:xfrm>
          <a:prstGeom prst="rect">
            <a:avLst/>
          </a:prstGeom>
        </p:spPr>
      </p:pic>
    </p:spTree>
    <p:extLst>
      <p:ext uri="{BB962C8B-B14F-4D97-AF65-F5344CB8AC3E}">
        <p14:creationId xmlns:p14="http://schemas.microsoft.com/office/powerpoint/2010/main" val="25876342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1493300" y="349050"/>
            <a:ext cx="6796060" cy="492443"/>
          </a:xfrm>
          <a:prstGeom prst="rect">
            <a:avLst/>
          </a:prstGeom>
          <a:noFill/>
        </p:spPr>
        <p:txBody>
          <a:bodyPr wrap="square">
            <a:spAutoFit/>
          </a:bodyPr>
          <a:lstStyle/>
          <a:p>
            <a:pPr>
              <a:lnSpc>
                <a:spcPct val="100000"/>
              </a:lnSpc>
            </a:pPr>
            <a:r>
              <a:rPr lang="vi-VN" sz="2600" b="1">
                <a:latin typeface="+mj-lt"/>
                <a:cs typeface="Arial" panose="020B0604020202020204" pitchFamily="34" charset="0"/>
              </a:rPr>
              <a:t>3.</a:t>
            </a:r>
            <a:r>
              <a:rPr lang="vi-VN" sz="2600" b="1" dirty="0">
                <a:latin typeface="Times New Roman" panose="02020603050405020304" pitchFamily="18" charset="0"/>
                <a:cs typeface="Times New Roman" panose="02020603050405020304" pitchFamily="18" charset="0"/>
              </a:rPr>
              <a:t>2</a:t>
            </a:r>
            <a:r>
              <a:rPr lang="vi-VN" sz="2600" b="1">
                <a:latin typeface="+mj-lt"/>
                <a:cs typeface="Arial" panose="020B0604020202020204" pitchFamily="34" charset="0"/>
              </a:rPr>
              <a:t>. </a:t>
            </a:r>
            <a:r>
              <a:rPr lang="en-US" sz="2600" b="1" spc="-20" dirty="0" err="1">
                <a:solidFill>
                  <a:srgbClr val="100717"/>
                </a:solidFill>
                <a:latin typeface="Times New Roman" panose="02020603050405020304" pitchFamily="18" charset="0"/>
                <a:cs typeface="Times New Roman" panose="02020603050405020304" pitchFamily="18" charset="0"/>
              </a:rPr>
              <a:t>Xuất</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Nhập</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khẩu</a:t>
            </a:r>
            <a:endParaRPr lang="vi-VN" sz="2600" b="1" dirty="0">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1AB8787A-1FEA-32E8-0574-EE49DE59D798}"/>
              </a:ext>
            </a:extLst>
          </p:cNvPr>
          <p:cNvGraphicFramePr>
            <a:graphicFrameLocks noGrp="1"/>
          </p:cNvGraphicFramePr>
          <p:nvPr>
            <p:extLst>
              <p:ext uri="{D42A27DB-BD31-4B8C-83A1-F6EECF244321}">
                <p14:modId xmlns:p14="http://schemas.microsoft.com/office/powerpoint/2010/main" val="32539737"/>
              </p:ext>
            </p:extLst>
          </p:nvPr>
        </p:nvGraphicFramePr>
        <p:xfrm>
          <a:off x="634815" y="1427304"/>
          <a:ext cx="6310734" cy="4236720"/>
        </p:xfrm>
        <a:graphic>
          <a:graphicData uri="http://schemas.openxmlformats.org/drawingml/2006/table">
            <a:tbl>
              <a:tblPr firstRow="1" bandRow="1"/>
              <a:tblGrid>
                <a:gridCol w="6310734">
                  <a:extLst>
                    <a:ext uri="{9D8B030D-6E8A-4147-A177-3AD203B41FA5}">
                      <a16:colId xmlns:a16="http://schemas.microsoft.com/office/drawing/2014/main" val="3655493598"/>
                    </a:ext>
                  </a:extLst>
                </a:gridCol>
              </a:tblGrid>
              <a:tr h="20643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Kim ngạch xuất khẩu hàng hóa tháng </a:t>
                      </a:r>
                      <a:r>
                        <a:rPr lang="en-US" sz="2200" b="0" kern="1200">
                          <a:solidFill>
                            <a:schemeClr val="dk1"/>
                          </a:solidFill>
                          <a:effectLst/>
                          <a:latin typeface="Times New Roman" panose="02020603050405020304" pitchFamily="18" charset="0"/>
                          <a:ea typeface="+mn-ea"/>
                          <a:cs typeface="Times New Roman" panose="02020603050405020304" pitchFamily="18" charset="0"/>
                        </a:rPr>
                        <a:t>4</a:t>
                      </a:r>
                      <a:r>
                        <a:rPr lang="vi-VN" sz="2200" b="0" kern="1200">
                          <a:solidFill>
                            <a:schemeClr val="dk1"/>
                          </a:solidFill>
                          <a:effectLst/>
                          <a:latin typeface="Times New Roman" panose="02020603050405020304" pitchFamily="18" charset="0"/>
                          <a:ea typeface="+mn-ea"/>
                          <a:cs typeface="Times New Roman" panose="02020603050405020304" pitchFamily="18" charset="0"/>
                        </a:rPr>
                        <a:t>/2024 ước đạt 1</a:t>
                      </a:r>
                      <a:r>
                        <a:rPr lang="en-US" sz="2200" b="0" kern="1200">
                          <a:solidFill>
                            <a:schemeClr val="dk1"/>
                          </a:solidFill>
                          <a:effectLst/>
                          <a:latin typeface="Times New Roman" panose="02020603050405020304" pitchFamily="18" charset="0"/>
                          <a:ea typeface="+mn-ea"/>
                          <a:cs typeface="Times New Roman" panose="02020603050405020304" pitchFamily="18" charset="0"/>
                        </a:rPr>
                        <a:t>48,7</a:t>
                      </a:r>
                      <a:r>
                        <a:rPr lang="vi-VN" sz="2200" b="0" kern="1200">
                          <a:solidFill>
                            <a:schemeClr val="dk1"/>
                          </a:solidFill>
                          <a:effectLst/>
                          <a:latin typeface="Times New Roman" panose="02020603050405020304" pitchFamily="18" charset="0"/>
                          <a:ea typeface="+mn-ea"/>
                          <a:cs typeface="Times New Roman" panose="02020603050405020304" pitchFamily="18" charset="0"/>
                        </a:rPr>
                        <a:t> triệu USD, </a:t>
                      </a:r>
                      <a:r>
                        <a:rPr lang="en-US" sz="2200" b="0" kern="1200">
                          <a:solidFill>
                            <a:schemeClr val="dk1"/>
                          </a:solidFill>
                          <a:effectLst/>
                          <a:latin typeface="Times New Roman" panose="02020603050405020304" pitchFamily="18" charset="0"/>
                          <a:ea typeface="+mn-ea"/>
                          <a:cs typeface="Times New Roman" panose="02020603050405020304" pitchFamily="18" charset="0"/>
                        </a:rPr>
                        <a:t>tang 21,5% so với cùng kỳ</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Tính chung </a:t>
                      </a:r>
                      <a:r>
                        <a:rPr lang="en-US" sz="2200" b="0" kern="1200">
                          <a:solidFill>
                            <a:schemeClr val="dk1"/>
                          </a:solidFill>
                          <a:effectLst/>
                          <a:latin typeface="Times New Roman" panose="02020603050405020304" pitchFamily="18" charset="0"/>
                          <a:ea typeface="+mn-ea"/>
                          <a:cs typeface="Times New Roman" panose="02020603050405020304" pitchFamily="18" charset="0"/>
                        </a:rPr>
                        <a:t>4</a:t>
                      </a:r>
                      <a:r>
                        <a:rPr lang="vi-VN" sz="2200" b="0" kern="1200">
                          <a:solidFill>
                            <a:schemeClr val="dk1"/>
                          </a:solidFill>
                          <a:effectLst/>
                          <a:latin typeface="Times New Roman" panose="02020603050405020304" pitchFamily="18" charset="0"/>
                          <a:ea typeface="+mn-ea"/>
                          <a:cs typeface="Times New Roman" panose="02020603050405020304" pitchFamily="18" charset="0"/>
                        </a:rPr>
                        <a:t> tháng, kim ngạch xuất khẩu </a:t>
                      </a:r>
                      <a:r>
                        <a:rPr lang="nl-NL" sz="2200" b="0" kern="1200">
                          <a:solidFill>
                            <a:schemeClr val="dk1"/>
                          </a:solidFill>
                          <a:effectLst/>
                          <a:latin typeface="Times New Roman" panose="02020603050405020304" pitchFamily="18" charset="0"/>
                          <a:ea typeface="+mn-ea"/>
                          <a:cs typeface="Times New Roman" panose="02020603050405020304" pitchFamily="18" charset="0"/>
                        </a:rPr>
                        <a:t>đạt </a:t>
                      </a:r>
                      <a:r>
                        <a:rPr lang="en-US" sz="2200" b="0" kern="1200">
                          <a:solidFill>
                            <a:schemeClr val="dk1"/>
                          </a:solidFill>
                          <a:effectLst/>
                          <a:latin typeface="Times New Roman" panose="02020603050405020304" pitchFamily="18" charset="0"/>
                          <a:ea typeface="+mn-ea"/>
                          <a:cs typeface="Times New Roman" panose="02020603050405020304" pitchFamily="18" charset="0"/>
                        </a:rPr>
                        <a:t>566,6</a:t>
                      </a:r>
                      <a:r>
                        <a:rPr lang="vi-VN" sz="2200" b="0" kern="1200">
                          <a:solidFill>
                            <a:schemeClr val="dk1"/>
                          </a:solidFill>
                          <a:effectLst/>
                          <a:latin typeface="Times New Roman" panose="02020603050405020304" pitchFamily="18" charset="0"/>
                          <a:ea typeface="+mn-ea"/>
                          <a:cs typeface="Times New Roman" panose="02020603050405020304" pitchFamily="18" charset="0"/>
                        </a:rPr>
                        <a:t> triệu USD, đạt </a:t>
                      </a:r>
                      <a:r>
                        <a:rPr lang="en-US" sz="2200" b="0" kern="1200">
                          <a:solidFill>
                            <a:schemeClr val="dk1"/>
                          </a:solidFill>
                          <a:effectLst/>
                          <a:latin typeface="Times New Roman" panose="02020603050405020304" pitchFamily="18" charset="0"/>
                          <a:ea typeface="+mn-ea"/>
                          <a:cs typeface="Times New Roman" panose="02020603050405020304" pitchFamily="18" charset="0"/>
                        </a:rPr>
                        <a:t>34,3</a:t>
                      </a:r>
                      <a:r>
                        <a:rPr lang="nl-NL" sz="2200" b="0" kern="1200">
                          <a:solidFill>
                            <a:schemeClr val="dk1"/>
                          </a:solidFill>
                          <a:effectLst/>
                          <a:latin typeface="Times New Roman" panose="02020603050405020304" pitchFamily="18" charset="0"/>
                          <a:ea typeface="+mn-ea"/>
                          <a:cs typeface="Times New Roman" panose="02020603050405020304" pitchFamily="18" charset="0"/>
                        </a:rPr>
                        <a:t>% kế hoạch năm (</a:t>
                      </a:r>
                      <a:r>
                        <a:rPr lang="nl-NL" sz="2200" b="0" i="1" kern="1200">
                          <a:solidFill>
                            <a:schemeClr val="dk1"/>
                          </a:solidFill>
                          <a:effectLst/>
                          <a:latin typeface="Times New Roman" panose="02020603050405020304" pitchFamily="18" charset="0"/>
                          <a:ea typeface="+mn-ea"/>
                          <a:cs typeface="Times New Roman" panose="02020603050405020304" pitchFamily="18" charset="0"/>
                        </a:rPr>
                        <a:t>kế hoạch năm 2024 là 1.650 triệu USD</a:t>
                      </a:r>
                      <a:r>
                        <a:rPr lang="nl-NL" sz="2200" b="0" kern="1200">
                          <a:solidFill>
                            <a:schemeClr val="dk1"/>
                          </a:solidFill>
                          <a:effectLst/>
                          <a:latin typeface="Times New Roman" panose="02020603050405020304" pitchFamily="18" charset="0"/>
                          <a:ea typeface="+mn-ea"/>
                          <a:cs typeface="Times New Roman" panose="02020603050405020304" pitchFamily="18" charset="0"/>
                        </a:rPr>
                        <a:t>), tăng </a:t>
                      </a:r>
                      <a:r>
                        <a:rPr lang="en-US" sz="2200" b="0" kern="1200">
                          <a:solidFill>
                            <a:schemeClr val="dk1"/>
                          </a:solidFill>
                          <a:effectLst/>
                          <a:latin typeface="Times New Roman" panose="02020603050405020304" pitchFamily="18" charset="0"/>
                          <a:ea typeface="+mn-ea"/>
                          <a:cs typeface="Times New Roman" panose="02020603050405020304" pitchFamily="18" charset="0"/>
                        </a:rPr>
                        <a:t>14,5</a:t>
                      </a:r>
                      <a:r>
                        <a:rPr lang="nl-NL" sz="2200" b="0" kern="1200">
                          <a:solidFill>
                            <a:schemeClr val="dk1"/>
                          </a:solidFill>
                          <a:effectLst/>
                          <a:latin typeface="Times New Roman" panose="02020603050405020304" pitchFamily="18" charset="0"/>
                          <a:ea typeface="+mn-ea"/>
                          <a:cs typeface="Times New Roman" panose="02020603050405020304" pitchFamily="18" charset="0"/>
                        </a:rPr>
                        <a:t>% so với cùng kỳ</a:t>
                      </a:r>
                      <a:r>
                        <a:rPr lang="vi-VN" sz="22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Các nhóm hàng xuất khẩu tăng mạnh so cùng kỳ gồm: </a:t>
                      </a:r>
                      <a:r>
                        <a:rPr lang="en-US" sz="2200" b="0" kern="1200">
                          <a:solidFill>
                            <a:schemeClr val="dk1"/>
                          </a:solidFill>
                          <a:effectLst/>
                          <a:latin typeface="Times New Roman" panose="02020603050405020304" pitchFamily="18" charset="0"/>
                          <a:ea typeface="+mn-ea"/>
                          <a:cs typeface="Times New Roman" panose="02020603050405020304" pitchFamily="18" charset="0"/>
                        </a:rPr>
                        <a:t>Sản phẩm gỗ tăng 21,1%; </a:t>
                      </a:r>
                      <a:r>
                        <a:rPr lang="vi-VN" sz="2200" b="0" kern="1200">
                          <a:solidFill>
                            <a:schemeClr val="dk1"/>
                          </a:solidFill>
                          <a:effectLst/>
                          <a:latin typeface="Times New Roman" panose="02020603050405020304" pitchFamily="18" charset="0"/>
                          <a:ea typeface="+mn-ea"/>
                          <a:cs typeface="Times New Roman" panose="02020603050405020304" pitchFamily="18" charset="0"/>
                        </a:rPr>
                        <a:t>dệt may tăng </a:t>
                      </a:r>
                      <a:r>
                        <a:rPr lang="en-US" sz="2200" b="0" kern="1200">
                          <a:solidFill>
                            <a:schemeClr val="dk1"/>
                          </a:solidFill>
                          <a:effectLst/>
                          <a:latin typeface="Times New Roman" panose="02020603050405020304" pitchFamily="18" charset="0"/>
                          <a:ea typeface="+mn-ea"/>
                          <a:cs typeface="Times New Roman" panose="02020603050405020304" pitchFamily="18" charset="0"/>
                        </a:rPr>
                        <a:t>21,0</a:t>
                      </a:r>
                      <a:r>
                        <a:rPr lang="vi-VN" sz="2200" b="0" kern="1200">
                          <a:solidFill>
                            <a:schemeClr val="dk1"/>
                          </a:solidFill>
                          <a:effectLst/>
                          <a:latin typeface="Times New Roman" panose="02020603050405020304" pitchFamily="18" charset="0"/>
                          <a:ea typeface="+mn-ea"/>
                          <a:cs typeface="Times New Roman" panose="02020603050405020304" pitchFamily="18" charset="0"/>
                        </a:rPr>
                        <a:t>%</a:t>
                      </a:r>
                      <a:r>
                        <a:rPr lang="en-US" sz="2200" b="0" kern="1200">
                          <a:solidFill>
                            <a:schemeClr val="dk1"/>
                          </a:solidFill>
                          <a:effectLst/>
                          <a:latin typeface="Times New Roman" panose="02020603050405020304" pitchFamily="18" charset="0"/>
                          <a:ea typeface="+mn-ea"/>
                          <a:cs typeface="Times New Roman" panose="02020603050405020304" pitchFamily="18" charset="0"/>
                        </a:rPr>
                        <a:t>; hàng thủy sản tăng 9,2%; </a:t>
                      </a:r>
                      <a:r>
                        <a:rPr lang="vi-VN" sz="2200" b="0" kern="1200">
                          <a:solidFill>
                            <a:schemeClr val="dk1"/>
                          </a:solidFill>
                          <a:effectLst/>
                          <a:latin typeface="Times New Roman" panose="02020603050405020304" pitchFamily="18" charset="0"/>
                          <a:ea typeface="+mn-ea"/>
                          <a:cs typeface="Times New Roman" panose="02020603050405020304" pitchFamily="18" charset="0"/>
                        </a:rPr>
                        <a:t>gỗ tăng</a:t>
                      </a:r>
                      <a:r>
                        <a:rPr lang="en-US" sz="2200" b="0" kern="1200">
                          <a:solidFill>
                            <a:schemeClr val="dk1"/>
                          </a:solidFill>
                          <a:effectLst/>
                          <a:latin typeface="Times New Roman" panose="02020603050405020304" pitchFamily="18" charset="0"/>
                          <a:ea typeface="+mn-ea"/>
                          <a:cs typeface="Times New Roman" panose="02020603050405020304" pitchFamily="18" charset="0"/>
                        </a:rPr>
                        <a:t> 5,7</a:t>
                      </a:r>
                      <a:r>
                        <a:rPr lang="vi-VN" sz="22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Kim ngạch nhập khẩu hàng hóa </a:t>
                      </a:r>
                      <a:r>
                        <a:rPr lang="en-US" sz="2200" b="0" kern="1200">
                          <a:solidFill>
                            <a:schemeClr val="dk1"/>
                          </a:solidFill>
                          <a:effectLst/>
                          <a:latin typeface="Times New Roman" panose="02020603050405020304" pitchFamily="18" charset="0"/>
                          <a:ea typeface="+mn-ea"/>
                          <a:cs typeface="Times New Roman" panose="02020603050405020304" pitchFamily="18" charset="0"/>
                        </a:rPr>
                        <a:t>4 tháng</a:t>
                      </a:r>
                      <a:r>
                        <a:rPr lang="vi-VN" sz="2200" b="0" kern="1200">
                          <a:solidFill>
                            <a:schemeClr val="dk1"/>
                          </a:solidFill>
                          <a:effectLst/>
                          <a:latin typeface="Times New Roman" panose="02020603050405020304" pitchFamily="18" charset="0"/>
                          <a:ea typeface="+mn-ea"/>
                          <a:cs typeface="Times New Roman" panose="02020603050405020304" pitchFamily="18" charset="0"/>
                        </a:rPr>
                        <a:t> ước đạt </a:t>
                      </a:r>
                      <a:r>
                        <a:rPr lang="en-US" sz="2200" b="0" kern="1200">
                          <a:solidFill>
                            <a:schemeClr val="dk1"/>
                          </a:solidFill>
                          <a:effectLst/>
                          <a:latin typeface="Times New Roman" panose="02020603050405020304" pitchFamily="18" charset="0"/>
                          <a:ea typeface="+mn-ea"/>
                          <a:cs typeface="Times New Roman" panose="02020603050405020304" pitchFamily="18" charset="0"/>
                        </a:rPr>
                        <a:t>123,1</a:t>
                      </a:r>
                      <a:r>
                        <a:rPr lang="es-ES" sz="2200" b="0" kern="1200">
                          <a:solidFill>
                            <a:schemeClr val="dk1"/>
                          </a:solidFill>
                          <a:effectLst/>
                          <a:latin typeface="Times New Roman" panose="02020603050405020304" pitchFamily="18" charset="0"/>
                          <a:ea typeface="+mn-ea"/>
                          <a:cs typeface="Times New Roman" panose="02020603050405020304" pitchFamily="18" charset="0"/>
                        </a:rPr>
                        <a:t> triệu USD, tăng 3,4</a:t>
                      </a:r>
                      <a:r>
                        <a:rPr lang="en-US" sz="2200" b="0" kern="1200">
                          <a:solidFill>
                            <a:schemeClr val="dk1"/>
                          </a:solidFill>
                          <a:effectLst/>
                          <a:latin typeface="Times New Roman" panose="02020603050405020304" pitchFamily="18" charset="0"/>
                          <a:ea typeface="+mn-ea"/>
                          <a:cs typeface="Times New Roman" panose="02020603050405020304" pitchFamily="18" charset="0"/>
                        </a:rPr>
                        <a:t>% so với cùng kỳ</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a:extLst>
              <a:ext uri="{FF2B5EF4-FFF2-40B4-BE49-F238E27FC236}">
                <a16:creationId xmlns:a16="http://schemas.microsoft.com/office/drawing/2014/main" id="{3A5EED13-58F0-3161-2AB3-F9270981228E}"/>
              </a:ext>
            </a:extLst>
          </p:cNvPr>
          <p:cNvPicPr>
            <a:picLocks noChangeAspect="1"/>
          </p:cNvPicPr>
          <p:nvPr/>
        </p:nvPicPr>
        <p:blipFill>
          <a:blip r:embed="rId3"/>
          <a:stretch>
            <a:fillRect/>
          </a:stretch>
        </p:blipFill>
        <p:spPr>
          <a:xfrm>
            <a:off x="6945549" y="1427304"/>
            <a:ext cx="5046124" cy="2695951"/>
          </a:xfrm>
          <a:prstGeom prst="rect">
            <a:avLst/>
          </a:prstGeom>
        </p:spPr>
      </p:pic>
    </p:spTree>
    <p:extLst>
      <p:ext uri="{BB962C8B-B14F-4D97-AF65-F5344CB8AC3E}">
        <p14:creationId xmlns:p14="http://schemas.microsoft.com/office/powerpoint/2010/main" val="269844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72894" y="179824"/>
            <a:ext cx="19027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3.3. Du </a:t>
            </a:r>
            <a:r>
              <a:rPr lang="en-US" sz="2800" b="1" spc="-20" err="1">
                <a:solidFill>
                  <a:srgbClr val="100717"/>
                </a:solidFill>
                <a:latin typeface="Times New Roman" panose="02020603050405020304" pitchFamily="18" charset="0"/>
                <a:cs typeface="Times New Roman" panose="02020603050405020304" pitchFamily="18" charset="0"/>
              </a:rPr>
              <a:t>lịch</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1510874780"/>
              </p:ext>
            </p:extLst>
          </p:nvPr>
        </p:nvGraphicFramePr>
        <p:xfrm>
          <a:off x="181482" y="1306729"/>
          <a:ext cx="6598352" cy="4244541"/>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tx1"/>
                          </a:solidFill>
                          <a:effectLst/>
                          <a:latin typeface="Times New Roman" panose="02020603050405020304" pitchFamily="18" charset="0"/>
                          <a:ea typeface="+mn-ea"/>
                          <a:cs typeface="Times New Roman" panose="02020603050405020304" pitchFamily="18" charset="0"/>
                        </a:rPr>
                        <a:t> </a:t>
                      </a:r>
                      <a:r>
                        <a:rPr lang="nl-NL" sz="1800" b="0" kern="1200">
                          <a:solidFill>
                            <a:schemeClr val="tx1"/>
                          </a:solidFill>
                          <a:effectLst/>
                          <a:latin typeface="Times New Roman" panose="02020603050405020304" pitchFamily="18" charset="0"/>
                          <a:ea typeface="+mn-ea"/>
                          <a:cs typeface="Times New Roman" panose="02020603050405020304" pitchFamily="18" charset="0"/>
                        </a:rPr>
                        <a:t>Tháng Tư có các ngày Lễ lớn của đất nước như: giỗ Tổ Hùng Vương, Ngày Chiến thắng 30/4 và Quốc tế lao động 1/5 nên các hoạt động du lịch diễn ra sôi động</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1800" b="0" kern="1200">
                          <a:solidFill>
                            <a:schemeClr val="tx1"/>
                          </a:solidFill>
                          <a:effectLst/>
                          <a:latin typeface="Times New Roman" panose="02020603050405020304" pitchFamily="18" charset="0"/>
                          <a:ea typeface="+mn-ea"/>
                          <a:cs typeface="Times New Roman" panose="02020603050405020304" pitchFamily="18" charset="0"/>
                        </a:rPr>
                        <a:t> </a:t>
                      </a:r>
                      <a:r>
                        <a:rPr lang="en-US" sz="1800" b="0" kern="1200">
                          <a:solidFill>
                            <a:schemeClr val="tx1"/>
                          </a:solidFill>
                          <a:effectLst/>
                          <a:latin typeface="Times New Roman" panose="02020603050405020304" pitchFamily="18" charset="0"/>
                          <a:ea typeface="+mn-ea"/>
                          <a:cs typeface="Times New Roman" panose="02020603050405020304" pitchFamily="18" charset="0"/>
                        </a:rPr>
                        <a:t>Ngành Du lịch đã làm việc với các doanh nghiệp kinh doanh du lịch dọc bãi biển tổ chức các hoạt động vui chơi giải trí, văn hóa - nghệ thuật vào các buổi tối thứ 6, thứ 7 hàng tuần trong dịp Lễ 30/4 - 1/5/2024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tx1"/>
                          </a:solidFill>
                          <a:effectLst/>
                          <a:latin typeface="Times New Roman" panose="02020603050405020304" pitchFamily="18" charset="0"/>
                          <a:ea typeface="+mn-ea"/>
                          <a:cs typeface="Times New Roman" panose="02020603050405020304" pitchFamily="18" charset="0"/>
                        </a:rPr>
                        <a:t> Tháng 4 năm 2024, lượng khách tham quan, du lịch đến Bình Định ước đạt trên 891.000 lượt, tăng 104,9% so với cùng kỳ.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tx1"/>
                          </a:solidFill>
                          <a:effectLst/>
                          <a:latin typeface="Times New Roman" panose="02020603050405020304" pitchFamily="18" charset="0"/>
                          <a:ea typeface="+mn-ea"/>
                          <a:cs typeface="Times New Roman" panose="02020603050405020304" pitchFamily="18" charset="0"/>
                        </a:rPr>
                        <a:t> </a:t>
                      </a:r>
                      <a:r>
                        <a:rPr lang="nl-NL" sz="1800" b="0" kern="1200">
                          <a:solidFill>
                            <a:schemeClr val="tx1"/>
                          </a:solidFill>
                          <a:effectLst/>
                          <a:latin typeface="Times New Roman" panose="02020603050405020304" pitchFamily="18" charset="0"/>
                          <a:ea typeface="+mn-ea"/>
                          <a:cs typeface="Times New Roman" panose="02020603050405020304" pitchFamily="18" charset="0"/>
                        </a:rPr>
                        <a:t>Tính chung 4 tháng, cả tỉnh ước đón được 3,6 triệu lượt khách, tăng 117,6% so với cùng kỳ; </a:t>
                      </a:r>
                      <a:r>
                        <a:rPr lang="en-US" sz="1800" b="0" kern="1200">
                          <a:solidFill>
                            <a:schemeClr val="tx1"/>
                          </a:solidFill>
                          <a:effectLst/>
                          <a:latin typeface="Times New Roman" panose="02020603050405020304" pitchFamily="18" charset="0"/>
                          <a:ea typeface="+mn-ea"/>
                          <a:cs typeface="Times New Roman" panose="02020603050405020304" pitchFamily="18" charset="0"/>
                        </a:rPr>
                        <a:t>doanh thu du lịch là 9.314 tỷ đồng, tăng 169,7% so với cùng kỳ</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b="0" kern="1200" noProof="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6" name="Picture 5" descr="Several sailboats in the water&#10;&#10;Description automatically generated">
            <a:extLst>
              <a:ext uri="{FF2B5EF4-FFF2-40B4-BE49-F238E27FC236}">
                <a16:creationId xmlns:a16="http://schemas.microsoft.com/office/drawing/2014/main" id="{45CD76DB-7D15-2C61-77AC-AA74C6CC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40" y="3556550"/>
            <a:ext cx="5078806" cy="2953521"/>
          </a:xfrm>
          <a:prstGeom prst="rect">
            <a:avLst/>
          </a:prstGeom>
        </p:spPr>
      </p:pic>
      <p:pic>
        <p:nvPicPr>
          <p:cNvPr id="4" name="Picture 3">
            <a:extLst>
              <a:ext uri="{FF2B5EF4-FFF2-40B4-BE49-F238E27FC236}">
                <a16:creationId xmlns:a16="http://schemas.microsoft.com/office/drawing/2014/main" id="{63722903-EBA2-60FB-CBC8-B50A54BB4F87}"/>
              </a:ext>
            </a:extLst>
          </p:cNvPr>
          <p:cNvPicPr>
            <a:picLocks noChangeAspect="1"/>
          </p:cNvPicPr>
          <p:nvPr/>
        </p:nvPicPr>
        <p:blipFill>
          <a:blip r:embed="rId3"/>
          <a:stretch>
            <a:fillRect/>
          </a:stretch>
        </p:blipFill>
        <p:spPr>
          <a:xfrm>
            <a:off x="6931713" y="594744"/>
            <a:ext cx="5078805" cy="2834256"/>
          </a:xfrm>
          <a:prstGeom prst="rect">
            <a:avLst/>
          </a:prstGeom>
        </p:spPr>
      </p:pic>
    </p:spTree>
    <p:extLst>
      <p:ext uri="{BB962C8B-B14F-4D97-AF65-F5344CB8AC3E}">
        <p14:creationId xmlns:p14="http://schemas.microsoft.com/office/powerpoint/2010/main" val="20593607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a:t>
            </a:r>
          </a:p>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 4 NĂM 2024</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200017" y="3390629"/>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5894963" y="1289390"/>
            <a:ext cx="5641160"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2.463,4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dirty="0" err="1">
                <a:solidFill>
                  <a:srgbClr val="C00000"/>
                </a:solidFill>
                <a:latin typeface="Times New Roman" panose="02020603050405020304" pitchFamily="18" charset="0"/>
                <a:cs typeface="Times New Roman" panose="02020603050405020304" pitchFamily="18" charset="0"/>
              </a:rPr>
              <a:t>đạt</a:t>
            </a:r>
            <a:r>
              <a:rPr lang="en-US" sz="2800" b="1" dirty="0">
                <a:solidFill>
                  <a:srgbClr val="C00000"/>
                </a:solidFill>
                <a:latin typeface="Times New Roman" panose="02020603050405020304" pitchFamily="18" charset="0"/>
                <a:cs typeface="Times New Roman" panose="02020603050405020304" pitchFamily="18" charset="0"/>
              </a:rPr>
              <a:t> 30,8% 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296881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5968943" y="2923773"/>
            <a:ext cx="5567180"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1.151,1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dirty="0" err="1">
                <a:solidFill>
                  <a:srgbClr val="C00000"/>
                </a:solidFill>
                <a:latin typeface="Times New Roman" panose="02020603050405020304" pitchFamily="18" charset="0"/>
                <a:cs typeface="Times New Roman" panose="02020603050405020304" pitchFamily="18" charset="0"/>
              </a:rPr>
              <a:t>đạt</a:t>
            </a:r>
            <a:r>
              <a:rPr lang="en-US" sz="2800" b="1" dirty="0">
                <a:solidFill>
                  <a:srgbClr val="C00000"/>
                </a:solidFill>
                <a:latin typeface="Times New Roman" panose="02020603050405020304" pitchFamily="18" charset="0"/>
                <a:cs typeface="Times New Roman" panose="02020603050405020304" pitchFamily="18" charset="0"/>
              </a:rPr>
              <a:t> 18,8% 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177757" y="2060553"/>
            <a:ext cx="3983309"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231854" y="2543889"/>
            <a:ext cx="4802530" cy="707886"/>
          </a:xfrm>
          <a:prstGeom prst="rect">
            <a:avLst/>
          </a:prstGeom>
          <a:noFill/>
        </p:spPr>
        <p:txBody>
          <a:bodyPr wrap="square" rtlCol="0">
            <a:spAutoFit/>
          </a:bodyPr>
          <a:lstStyle/>
          <a:p>
            <a:pPr algn="ctr"/>
            <a:r>
              <a:rPr lang="en-US" sz="2200" b="1">
                <a:solidFill>
                  <a:srgbClr val="C00000"/>
                </a:solidFill>
                <a:latin typeface="Times New Roman" panose="02020603050405020304" pitchFamily="18" charset="0"/>
                <a:cs typeface="Times New Roman" panose="02020603050405020304" pitchFamily="18" charset="0"/>
              </a:rPr>
              <a:t>3.990,4 </a:t>
            </a:r>
            <a:r>
              <a:rPr lang="en-US" sz="2200" b="1" dirty="0" err="1">
                <a:solidFill>
                  <a:srgbClr val="C00000"/>
                </a:solidFill>
                <a:latin typeface="Times New Roman" panose="02020603050405020304" pitchFamily="18" charset="0"/>
                <a:cs typeface="Times New Roman" panose="02020603050405020304" pitchFamily="18" charset="0"/>
              </a:rPr>
              <a:t>tỷ</a:t>
            </a:r>
            <a:r>
              <a:rPr lang="en-US" sz="2200" b="1" dirty="0">
                <a:solidFill>
                  <a:srgbClr val="C00000"/>
                </a:solidFill>
                <a:latin typeface="Times New Roman" panose="02020603050405020304" pitchFamily="18" charset="0"/>
                <a:cs typeface="Times New Roman" panose="02020603050405020304" pitchFamily="18" charset="0"/>
              </a:rPr>
              <a:t> đồng, </a:t>
            </a:r>
            <a:r>
              <a:rPr lang="en-US" sz="2200" b="1" dirty="0" err="1">
                <a:solidFill>
                  <a:srgbClr val="C00000"/>
                </a:solidFill>
                <a:latin typeface="Times New Roman" panose="02020603050405020304" pitchFamily="18" charset="0"/>
                <a:cs typeface="Times New Roman" panose="02020603050405020304" pitchFamily="18" charset="0"/>
              </a:rPr>
              <a:t>đạt</a:t>
            </a:r>
            <a:r>
              <a:rPr lang="en-US" sz="2200" b="1" dirty="0">
                <a:solidFill>
                  <a:srgbClr val="C00000"/>
                </a:solidFill>
                <a:latin typeface="Times New Roman" panose="02020603050405020304" pitchFamily="18" charset="0"/>
                <a:cs typeface="Times New Roman" panose="02020603050405020304" pitchFamily="18" charset="0"/>
              </a:rPr>
              <a:t> 26,6% </a:t>
            </a:r>
            <a:r>
              <a:rPr lang="en-US" b="1" dirty="0">
                <a:solidFill>
                  <a:srgbClr val="C00000"/>
                </a:solidFill>
                <a:latin typeface="Times New Roman" panose="02020603050405020304" pitchFamily="18" charset="0"/>
                <a:cs typeface="Times New Roman" panose="02020603050405020304" pitchFamily="18" charset="0"/>
              </a:rPr>
              <a:t>dự toán</a:t>
            </a:r>
          </a:p>
          <a:p>
            <a:pPr algn="ctr"/>
            <a:r>
              <a:rPr lang="en-US" b="1" dirty="0">
                <a:solidFill>
                  <a:srgbClr val="C0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968943" y="4515991"/>
            <a:ext cx="5267023"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247,4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dirty="0" err="1">
                <a:solidFill>
                  <a:srgbClr val="C00000"/>
                </a:solidFill>
                <a:latin typeface="Times New Roman" panose="02020603050405020304" pitchFamily="18" charset="0"/>
                <a:cs typeface="Times New Roman" panose="02020603050405020304" pitchFamily="18" charset="0"/>
              </a:rPr>
              <a:t>đạt</a:t>
            </a:r>
            <a:r>
              <a:rPr lang="en-US" sz="2800" b="1" dirty="0">
                <a:solidFill>
                  <a:srgbClr val="C00000"/>
                </a:solidFill>
                <a:latin typeface="Times New Roman" panose="02020603050405020304" pitchFamily="18" charset="0"/>
                <a:cs typeface="Times New Roman" panose="02020603050405020304" pitchFamily="18" charset="0"/>
              </a:rPr>
              <a:t> 55,0% 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185436" y="1557466"/>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208573" y="3078068"/>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1597810" y="5615736"/>
            <a:ext cx="10362579"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4" y="5906358"/>
            <a:ext cx="10362579"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Tổng</a:t>
            </a:r>
            <a:r>
              <a:rPr lang="en-US" sz="2400" b="1" dirty="0">
                <a:solidFill>
                  <a:srgbClr val="002060"/>
                </a:solidFill>
                <a:latin typeface="Times New Roman" panose="02020603050405020304" pitchFamily="18" charset="0"/>
                <a:cs typeface="Times New Roman" panose="02020603050405020304" pitchFamily="18" charset="0"/>
              </a:rPr>
              <a:t> chi </a:t>
            </a:r>
            <a:r>
              <a:rPr lang="en-US" sz="2400" b="1" dirty="0" err="1">
                <a:solidFill>
                  <a:srgbClr val="002060"/>
                </a:solidFill>
                <a:latin typeface="Times New Roman" panose="02020603050405020304" pitchFamily="18" charset="0"/>
                <a:cs typeface="Times New Roman" panose="02020603050405020304" pitchFamily="18" charset="0"/>
              </a:rPr>
              <a:t>ngân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nước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5.254,7 </a:t>
            </a:r>
            <a:r>
              <a:rPr lang="en-US" sz="2400" b="1" dirty="0" err="1">
                <a:solidFill>
                  <a:srgbClr val="C00000"/>
                </a:solidFill>
                <a:latin typeface="Times New Roman" panose="02020603050405020304" pitchFamily="18" charset="0"/>
                <a:cs typeface="Times New Roman" panose="02020603050405020304" pitchFamily="18" charset="0"/>
              </a:rPr>
              <a:t>tỷ</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đồng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đạt</a:t>
            </a:r>
            <a:r>
              <a:rPr lang="en-US" sz="2400" b="1" dirty="0">
                <a:solidFill>
                  <a:srgbClr val="C00000"/>
                </a:solidFill>
                <a:latin typeface="Times New Roman" panose="02020603050405020304" pitchFamily="18" charset="0"/>
                <a:cs typeface="Times New Roman" panose="02020603050405020304" pitchFamily="18" charset="0"/>
              </a:rPr>
              <a:t> 25,3% </a:t>
            </a:r>
            <a:r>
              <a:rPr lang="en-US" sz="2400" b="1" dirty="0" err="1">
                <a:solidFill>
                  <a:srgbClr val="C00000"/>
                </a:solidFill>
                <a:latin typeface="Times New Roman" panose="02020603050405020304" pitchFamily="18" charset="0"/>
                <a:cs typeface="Times New Roman" panose="02020603050405020304" pitchFamily="18" charset="0"/>
              </a:rPr>
              <a:t>dự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toán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ea typeface="Roboto" panose="02000000000000000000" pitchFamily="2" charset="0"/>
                <a:cs typeface="Roboto"/>
                <a:sym typeface="Wingdings 3" panose="05040102010807070707" pitchFamily="18" charset="2"/>
              </a:rPr>
              <a:t>Giảm</a:t>
            </a:r>
            <a:r>
              <a:rPr lang="en-US" sz="2400" b="1" dirty="0">
                <a:solidFill>
                  <a:schemeClr val="accent6">
                    <a:lumMod val="50000"/>
                  </a:schemeClr>
                </a:solidFill>
                <a:latin typeface="Times New Roman" panose="02020603050405020304" pitchFamily="18" charset="0"/>
                <a:ea typeface="Roboto" panose="02000000000000000000" pitchFamily="2" charset="0"/>
                <a:cs typeface="Roboto"/>
                <a:sym typeface="Wingdings 3" panose="05040102010807070707" pitchFamily="18" charset="2"/>
              </a:rPr>
              <a:t> 5,6</a:t>
            </a:r>
            <a:r>
              <a:rPr lang="en" sz="24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r>
              <a:rPr lang="en-US" sz="2400" b="1" dirty="0">
                <a:solidFill>
                  <a:srgbClr val="C0000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934226" y="328180"/>
            <a:ext cx="22502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 </a:t>
            </a:r>
            <a:r>
              <a:rPr lang="en-US" sz="2800" b="1" spc="-20" err="1">
                <a:solidFill>
                  <a:srgbClr val="100717"/>
                </a:solidFill>
                <a:latin typeface="Times New Roman" panose="02020603050405020304" pitchFamily="18" charset="0"/>
                <a:cs typeface="Times New Roman" panose="02020603050405020304" pitchFamily="18" charset="0"/>
              </a:rPr>
              <a:t>Tài</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chính</a:t>
            </a:r>
            <a:endParaRPr lang="en-US" sz="2800" b="1" spc="-20">
              <a:solidFill>
                <a:srgbClr val="100717"/>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1273991" y="733638"/>
            <a:ext cx="399173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3.4.1. Thu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202337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34,3 </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31644" y="1865915"/>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10,3</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212436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117,3</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212436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173,1</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59596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939986" y="160787"/>
            <a:ext cx="7729617"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3.4.2.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extLst>
              <p:ext uri="{D42A27DB-BD31-4B8C-83A1-F6EECF244321}">
                <p14:modId xmlns:p14="http://schemas.microsoft.com/office/powerpoint/2010/main" val="3525982351"/>
              </p:ext>
            </p:extLst>
          </p:nvPr>
        </p:nvGraphicFramePr>
        <p:xfrm>
          <a:off x="10033260" y="504479"/>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4" name="Table 3">
            <a:extLst>
              <a:ext uri="{FF2B5EF4-FFF2-40B4-BE49-F238E27FC236}">
                <a16:creationId xmlns:a16="http://schemas.microsoft.com/office/drawing/2014/main" id="{046B1C7A-D85B-C39D-A4A9-39DA8E4663D9}"/>
              </a:ext>
            </a:extLst>
          </p:cNvPr>
          <p:cNvGraphicFramePr>
            <a:graphicFrameLocks noGrp="1"/>
          </p:cNvGraphicFramePr>
          <p:nvPr>
            <p:extLst>
              <p:ext uri="{D42A27DB-BD31-4B8C-83A1-F6EECF244321}">
                <p14:modId xmlns:p14="http://schemas.microsoft.com/office/powerpoint/2010/main" val="1730464498"/>
              </p:ext>
            </p:extLst>
          </p:nvPr>
        </p:nvGraphicFramePr>
        <p:xfrm>
          <a:off x="344195" y="760862"/>
          <a:ext cx="11503610" cy="5396002"/>
        </p:xfrm>
        <a:graphic>
          <a:graphicData uri="http://schemas.openxmlformats.org/drawingml/2006/table">
            <a:tbl>
              <a:tblPr/>
              <a:tblGrid>
                <a:gridCol w="832810">
                  <a:extLst>
                    <a:ext uri="{9D8B030D-6E8A-4147-A177-3AD203B41FA5}">
                      <a16:colId xmlns:a16="http://schemas.microsoft.com/office/drawing/2014/main" val="422747059"/>
                    </a:ext>
                  </a:extLst>
                </a:gridCol>
                <a:gridCol w="995744">
                  <a:extLst>
                    <a:ext uri="{9D8B030D-6E8A-4147-A177-3AD203B41FA5}">
                      <a16:colId xmlns:a16="http://schemas.microsoft.com/office/drawing/2014/main" val="3068113521"/>
                    </a:ext>
                  </a:extLst>
                </a:gridCol>
                <a:gridCol w="1057012">
                  <a:extLst>
                    <a:ext uri="{9D8B030D-6E8A-4147-A177-3AD203B41FA5}">
                      <a16:colId xmlns:a16="http://schemas.microsoft.com/office/drawing/2014/main" val="4184008779"/>
                    </a:ext>
                  </a:extLst>
                </a:gridCol>
                <a:gridCol w="1023457">
                  <a:extLst>
                    <a:ext uri="{9D8B030D-6E8A-4147-A177-3AD203B41FA5}">
                      <a16:colId xmlns:a16="http://schemas.microsoft.com/office/drawing/2014/main" val="4279464169"/>
                    </a:ext>
                  </a:extLst>
                </a:gridCol>
                <a:gridCol w="805343">
                  <a:extLst>
                    <a:ext uri="{9D8B030D-6E8A-4147-A177-3AD203B41FA5}">
                      <a16:colId xmlns:a16="http://schemas.microsoft.com/office/drawing/2014/main" val="3945248013"/>
                    </a:ext>
                  </a:extLst>
                </a:gridCol>
                <a:gridCol w="830813">
                  <a:extLst>
                    <a:ext uri="{9D8B030D-6E8A-4147-A177-3AD203B41FA5}">
                      <a16:colId xmlns:a16="http://schemas.microsoft.com/office/drawing/2014/main" val="712884365"/>
                    </a:ext>
                  </a:extLst>
                </a:gridCol>
                <a:gridCol w="715129">
                  <a:extLst>
                    <a:ext uri="{9D8B030D-6E8A-4147-A177-3AD203B41FA5}">
                      <a16:colId xmlns:a16="http://schemas.microsoft.com/office/drawing/2014/main" val="2918461064"/>
                    </a:ext>
                  </a:extLst>
                </a:gridCol>
                <a:gridCol w="643585">
                  <a:extLst>
                    <a:ext uri="{9D8B030D-6E8A-4147-A177-3AD203B41FA5}">
                      <a16:colId xmlns:a16="http://schemas.microsoft.com/office/drawing/2014/main" val="407568509"/>
                    </a:ext>
                  </a:extLst>
                </a:gridCol>
                <a:gridCol w="786673">
                  <a:extLst>
                    <a:ext uri="{9D8B030D-6E8A-4147-A177-3AD203B41FA5}">
                      <a16:colId xmlns:a16="http://schemas.microsoft.com/office/drawing/2014/main" val="1691849173"/>
                    </a:ext>
                  </a:extLst>
                </a:gridCol>
                <a:gridCol w="715129">
                  <a:extLst>
                    <a:ext uri="{9D8B030D-6E8A-4147-A177-3AD203B41FA5}">
                      <a16:colId xmlns:a16="http://schemas.microsoft.com/office/drawing/2014/main" val="1480262637"/>
                    </a:ext>
                  </a:extLst>
                </a:gridCol>
                <a:gridCol w="715129">
                  <a:extLst>
                    <a:ext uri="{9D8B030D-6E8A-4147-A177-3AD203B41FA5}">
                      <a16:colId xmlns:a16="http://schemas.microsoft.com/office/drawing/2014/main" val="1572422308"/>
                    </a:ext>
                  </a:extLst>
                </a:gridCol>
                <a:gridCol w="715129">
                  <a:extLst>
                    <a:ext uri="{9D8B030D-6E8A-4147-A177-3AD203B41FA5}">
                      <a16:colId xmlns:a16="http://schemas.microsoft.com/office/drawing/2014/main" val="493323729"/>
                    </a:ext>
                  </a:extLst>
                </a:gridCol>
                <a:gridCol w="832363">
                  <a:extLst>
                    <a:ext uri="{9D8B030D-6E8A-4147-A177-3AD203B41FA5}">
                      <a16:colId xmlns:a16="http://schemas.microsoft.com/office/drawing/2014/main" val="3289592850"/>
                    </a:ext>
                  </a:extLst>
                </a:gridCol>
                <a:gridCol w="835294">
                  <a:extLst>
                    <a:ext uri="{9D8B030D-6E8A-4147-A177-3AD203B41FA5}">
                      <a16:colId xmlns:a16="http://schemas.microsoft.com/office/drawing/2014/main" val="3169547995"/>
                    </a:ext>
                  </a:extLst>
                </a:gridCol>
              </a:tblGrid>
              <a:tr h="525069">
                <a:tc rowSpan="3">
                  <a:txBody>
                    <a:bodyPr/>
                    <a:lstStyle/>
                    <a:p>
                      <a:pPr algn="ctr" fontAlgn="ctr"/>
                      <a:r>
                        <a:rPr lang="vi-VN" sz="1200" b="1" i="0" u="none" strike="noStrike">
                          <a:effectLst/>
                          <a:latin typeface="Times New Roman" panose="02020603050405020304" pitchFamily="18" charset="0"/>
                        </a:rPr>
                        <a:t>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vi-VN" sz="1200" b="1" i="0" u="none" strike="noStrike">
                          <a:effectLst/>
                          <a:latin typeface="Times New Roman" panose="02020603050405020304" pitchFamily="18" charset="0"/>
                        </a:rPr>
                        <a:t>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vi-VN" sz="1200" b="1" i="0" u="none" strike="noStrike">
                          <a:effectLst/>
                          <a:latin typeface="Times New Roman" panose="02020603050405020304" pitchFamily="18" charset="0"/>
                        </a:rPr>
                        <a:t>Dự toán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Thực hiện 4 tháng đầu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So sánh với dự toán 2024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So sánh với cùng kỳ năm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14500352"/>
                  </a:ext>
                </a:extLst>
              </a:tr>
              <a:tr h="243547">
                <a:tc vMerge="1">
                  <a:txBody>
                    <a:bodyPr/>
                    <a:lstStyle/>
                    <a:p>
                      <a:endParaRPr lang="vi-VN"/>
                    </a:p>
                  </a:txBody>
                  <a:tcPr/>
                </a:tc>
                <a:tc v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2020027385"/>
                  </a:ext>
                </a:extLst>
              </a:tr>
              <a:tr h="146127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4638688"/>
                  </a:ext>
                </a:extLst>
              </a:tr>
              <a:tr h="243547">
                <a:tc>
                  <a:txBody>
                    <a:bodyPr/>
                    <a:lstStyle/>
                    <a:p>
                      <a:pPr algn="ctr" fontAlgn="ctr"/>
                      <a:r>
                        <a:rPr lang="vi-VN" sz="1200" b="0" i="1" u="none" strike="noStrike">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784814"/>
                  </a:ext>
                </a:extLst>
              </a:tr>
              <a:tr h="243547">
                <a:tc>
                  <a:txBody>
                    <a:bodyPr/>
                    <a:lstStyle/>
                    <a:p>
                      <a:pPr algn="l" fontAlgn="b"/>
                      <a:r>
                        <a:rPr lang="vi-VN" sz="1400" b="1" i="0" u="none" strike="noStrike">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1" i="0" u="none" strike="noStrike">
                          <a:effectLst/>
                          <a:latin typeface="Times New Roman" panose="02020603050405020304" pitchFamily="18" charset="0"/>
                        </a:rPr>
                        <a:t>Tổng số</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7.843.260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2.512.000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5.331.260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2.748.689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842.500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1.906.189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59700220"/>
                  </a:ext>
                </a:extLst>
              </a:tr>
              <a:tr h="243547">
                <a:tc>
                  <a:txBody>
                    <a:bodyPr/>
                    <a:lstStyle/>
                    <a:p>
                      <a:pPr algn="ctr" fontAlgn="b"/>
                      <a:r>
                        <a:rPr lang="vi-VN" sz="1400" b="0" i="0" u="none" strike="noStrike">
                          <a:effectLst/>
                          <a:latin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Vân Canh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76.741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76.036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229729473"/>
                  </a:ext>
                </a:extLst>
              </a:tr>
              <a:tr h="243547">
                <a:tc>
                  <a:txBody>
                    <a:bodyPr/>
                    <a:lstStyle/>
                    <a:p>
                      <a:pPr algn="ctr" fontAlgn="b"/>
                      <a:r>
                        <a:rPr lang="vi-VN" sz="1400" b="0" i="0" u="none" strike="noStrike">
                          <a:effectLst/>
                          <a:latin typeface="Times New Roman" panose="02020603050405020304"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Phù Mỹ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240.577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193.598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105.959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87.639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31033405"/>
                  </a:ext>
                </a:extLst>
              </a:tr>
              <a:tr h="243547">
                <a:tc>
                  <a:txBody>
                    <a:bodyPr/>
                    <a:lstStyle/>
                    <a:p>
                      <a:pPr algn="ctr" fontAlgn="b"/>
                      <a:r>
                        <a:rPr lang="vi-VN" sz="1400" b="0" i="0" u="none" strike="noStrike">
                          <a:effectLst/>
                          <a:latin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An Lão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37.316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23.127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19.391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40318848"/>
                  </a:ext>
                </a:extLst>
              </a:tr>
              <a:tr h="243547">
                <a:tc>
                  <a:txBody>
                    <a:bodyPr/>
                    <a:lstStyle/>
                    <a:p>
                      <a:pPr algn="ctr" fontAlgn="b"/>
                      <a:r>
                        <a:rPr lang="vi-VN" sz="1400" b="0" i="0" u="none" strike="noStrike">
                          <a:effectLst/>
                          <a:latin typeface="Times New Roman" panose="02020603050405020304" pitchFamily="18"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Vĩnh Thạnh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83.126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45.459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44.041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47749578"/>
                  </a:ext>
                </a:extLst>
              </a:tr>
              <a:tr h="243547">
                <a:tc>
                  <a:txBody>
                    <a:bodyPr/>
                    <a:lstStyle/>
                    <a:p>
                      <a:pPr algn="ctr" fontAlgn="b"/>
                      <a:r>
                        <a:rPr lang="vi-VN" sz="1400" b="0" i="0" u="none" strike="noStrike">
                          <a:effectLst/>
                          <a:latin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Tây Sơn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122.357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112.128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30.094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82.034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556,9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99494969"/>
                  </a:ext>
                </a:extLst>
              </a:tr>
              <a:tr h="243547">
                <a:tc>
                  <a:txBody>
                    <a:bodyPr/>
                    <a:lstStyle/>
                    <a:p>
                      <a:pPr algn="ctr" fontAlgn="b"/>
                      <a:r>
                        <a:rPr lang="vi-VN" sz="1400" b="0" i="0" u="none" strike="noStrike">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Phù Cát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226.578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232.148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88.514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143.635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41156591"/>
                  </a:ext>
                </a:extLst>
              </a:tr>
              <a:tr h="243547">
                <a:tc>
                  <a:txBody>
                    <a:bodyPr/>
                    <a:lstStyle/>
                    <a:p>
                      <a:pPr algn="ctr" fontAlgn="b"/>
                      <a:r>
                        <a:rPr lang="vi-VN" sz="1400" b="0" i="0" u="none" strike="noStrike">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An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400.770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408.166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174.069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234.097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3908395"/>
                  </a:ext>
                </a:extLst>
              </a:tr>
              <a:tr h="243547">
                <a:tc>
                  <a:txBody>
                    <a:bodyPr/>
                    <a:lstStyle/>
                    <a:p>
                      <a:pPr algn="ctr" fontAlgn="b"/>
                      <a:r>
                        <a:rPr lang="vi-VN" sz="1400" b="0" i="0" u="none" strike="noStrike">
                          <a:effectLst/>
                          <a:latin typeface="Times New Roman" panose="02020603050405020304"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Hoài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316.395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252.596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125.330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127.266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24773538"/>
                  </a:ext>
                </a:extLst>
              </a:tr>
              <a:tr h="243547">
                <a:tc>
                  <a:txBody>
                    <a:bodyPr/>
                    <a:lstStyle/>
                    <a:p>
                      <a:pPr algn="ctr" fontAlgn="b"/>
                      <a:r>
                        <a:rPr lang="vi-VN" sz="1400" b="0" i="0" u="none" strike="noStrike">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Hoài 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54.479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34.389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9.772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24.617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21409083"/>
                  </a:ext>
                </a:extLst>
              </a:tr>
              <a:tr h="243547">
                <a:tc>
                  <a:txBody>
                    <a:bodyPr/>
                    <a:lstStyle/>
                    <a:p>
                      <a:pPr algn="ctr" fontAlgn="b"/>
                      <a:r>
                        <a:rPr lang="vi-VN" sz="1400" b="0" i="0" u="none" strike="noStrike">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Tuy Phước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251.004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173.449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78.481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effectLst/>
                          <a:latin typeface="Times New Roman" panose="02020603050405020304" pitchFamily="18" charset="0"/>
                        </a:rPr>
                        <a:t>94.969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764,5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7580505"/>
                  </a:ext>
                </a:extLst>
              </a:tr>
              <a:tr h="243547">
                <a:tc>
                  <a:txBody>
                    <a:bodyPr/>
                    <a:lstStyle/>
                    <a:p>
                      <a:pPr algn="ctr" fontAlgn="b"/>
                      <a:r>
                        <a:rPr lang="vi-VN" sz="1400" b="0" i="0" u="none" strike="noStrike">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Quy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effectLst/>
                          <a:latin typeface="Times New Roman" panose="02020603050405020304" pitchFamily="18" charset="0"/>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3.469.796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effectLst/>
                          <a:latin typeface="Times New Roman" panose="02020603050405020304" pitchFamily="18" charset="0"/>
                        </a:rPr>
                        <a:t>1.196.889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224.423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972.466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effectLst/>
                          <a:latin typeface="Times New Roman" panose="02020603050405020304" pitchFamily="18" charset="0"/>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205,9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effectLst/>
                          <a:latin typeface="Times New Roman" panose="02020603050405020304" pitchFamily="18" charset="0"/>
                        </a:rPr>
                        <a:t>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155356"/>
                  </a:ext>
                </a:extLst>
              </a:tr>
            </a:tbl>
          </a:graphicData>
        </a:graphic>
      </p:graphicFrame>
      <p:graphicFrame>
        <p:nvGraphicFramePr>
          <p:cNvPr id="2" name="Table 1">
            <a:extLst>
              <a:ext uri="{FF2B5EF4-FFF2-40B4-BE49-F238E27FC236}">
                <a16:creationId xmlns:a16="http://schemas.microsoft.com/office/drawing/2014/main" id="{9FB0858E-2DD1-2C0E-DDF2-8D8019F2F0B4}"/>
              </a:ext>
            </a:extLst>
          </p:cNvPr>
          <p:cNvGraphicFramePr>
            <a:graphicFrameLocks noGrp="1"/>
          </p:cNvGraphicFramePr>
          <p:nvPr>
            <p:extLst>
              <p:ext uri="{D42A27DB-BD31-4B8C-83A1-F6EECF244321}">
                <p14:modId xmlns:p14="http://schemas.microsoft.com/office/powerpoint/2010/main" val="1177463446"/>
              </p:ext>
            </p:extLst>
          </p:nvPr>
        </p:nvGraphicFramePr>
        <p:xfrm>
          <a:off x="792480" y="6156864"/>
          <a:ext cx="10607040" cy="763234"/>
        </p:xfrm>
        <a:graphic>
          <a:graphicData uri="http://schemas.openxmlformats.org/drawingml/2006/table">
            <a:tbl>
              <a:tblPr firstRow="1" bandRow="1"/>
              <a:tblGrid>
                <a:gridCol w="10607040">
                  <a:extLst>
                    <a:ext uri="{9D8B030D-6E8A-4147-A177-3AD203B41FA5}">
                      <a16:colId xmlns:a16="http://schemas.microsoft.com/office/drawing/2014/main" val="3655493598"/>
                    </a:ext>
                  </a:extLst>
                </a:gridCol>
              </a:tblGrid>
              <a:tr h="763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2000" b="0" i="0" kern="1200">
                          <a:solidFill>
                            <a:schemeClr val="tx1"/>
                          </a:solidFill>
                          <a:effectLst/>
                          <a:latin typeface="+mj-lt"/>
                          <a:ea typeface="+mn-ea"/>
                          <a:cs typeface="+mn-cs"/>
                        </a:rPr>
                        <a:t>04 địa phương chưa đạt mức bình quân chung của thu ngân sách cấp huyện (35%) là: Hoài Nhơn, Hoài Ân, Tuy Phước và Quy Nhơn</a:t>
                      </a:r>
                      <a:endParaRPr lang="en-US" sz="2000" b="0" i="0"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442600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608057832"/>
              </p:ext>
            </p:extLst>
          </p:nvPr>
        </p:nvGraphicFramePr>
        <p:xfrm>
          <a:off x="170093" y="1139505"/>
          <a:ext cx="6185965" cy="4709160"/>
        </p:xfrm>
        <a:graphic>
          <a:graphicData uri="http://schemas.openxmlformats.org/drawingml/2006/table">
            <a:tbl>
              <a:tblPr firstRow="1" bandRow="1"/>
              <a:tblGrid>
                <a:gridCol w="6185965">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UBND tỉnh đã phân bổ chi tiết 100% kế hoạch vốn đầu tư công năm 2024 ngay từ đầu năm</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a:t>
                      </a:r>
                      <a:r>
                        <a:rPr lang="vi-VN" sz="2400" kern="1200" spc="-10">
                          <a:solidFill>
                            <a:prstClr val="black"/>
                          </a:solidFill>
                          <a:latin typeface="Times New Roman" panose="02020603050405020304" pitchFamily="18" charset="0"/>
                          <a:ea typeface="+mn-ea"/>
                          <a:cs typeface="Times New Roman" panose="02020603050405020304" pitchFamily="18" charset="0"/>
                        </a:rPr>
                        <a:t>UBND tỉnh đã ban hành nhiền văn bản chỉ đạo về việc đẩy mạnh giải ngân đầu tư công vốn ngân sách nhà nước do tỉnh quản lý năm 2024.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400" kern="1200">
                          <a:solidFill>
                            <a:schemeClr val="dk1"/>
                          </a:solidFill>
                          <a:effectLst/>
                          <a:latin typeface="Times New Roman" panose="02020603050405020304" pitchFamily="18" charset="0"/>
                          <a:ea typeface="+mn-ea"/>
                          <a:cs typeface="Times New Roman" panose="02020603050405020304" pitchFamily="18" charset="0"/>
                        </a:rPr>
                        <a:t> Giá trị giải ngân vốn đầu tư công do tỉnh quản lý đến </a:t>
                      </a:r>
                      <a:r>
                        <a:rPr lang="en-US" sz="2400" kern="1200">
                          <a:solidFill>
                            <a:schemeClr val="dk1"/>
                          </a:solidFill>
                          <a:effectLst/>
                          <a:latin typeface="Times New Roman" panose="02020603050405020304" pitchFamily="18" charset="0"/>
                          <a:ea typeface="+mn-ea"/>
                          <a:cs typeface="Times New Roman" panose="02020603050405020304" pitchFamily="18" charset="0"/>
                        </a:rPr>
                        <a:t>30/4</a:t>
                      </a:r>
                      <a:r>
                        <a:rPr lang="it-IT" sz="2400" kern="1200">
                          <a:solidFill>
                            <a:schemeClr val="dk1"/>
                          </a:solidFill>
                          <a:effectLst/>
                          <a:latin typeface="Times New Roman" panose="02020603050405020304" pitchFamily="18" charset="0"/>
                          <a:ea typeface="+mn-ea"/>
                          <a:cs typeface="Times New Roman" panose="02020603050405020304" pitchFamily="18" charset="0"/>
                        </a:rPr>
                        <a:t>/2024 là 1.908,5 tỷ đồng</a:t>
                      </a:r>
                      <a:r>
                        <a:rPr lang="vi-VN" sz="2400" kern="1200">
                          <a:solidFill>
                            <a:schemeClr val="dk1"/>
                          </a:solidFill>
                          <a:effectLst/>
                          <a:latin typeface="Times New Roman" panose="02020603050405020304" pitchFamily="18" charset="0"/>
                          <a:ea typeface="+mn-ea"/>
                          <a:cs typeface="Times New Roman" panose="02020603050405020304" pitchFamily="18" charset="0"/>
                        </a:rPr>
                        <a:t>,</a:t>
                      </a:r>
                      <a:r>
                        <a:rPr lang="en-US" sz="2400" kern="1200" spc="-10">
                          <a:solidFill>
                            <a:prstClr val="black"/>
                          </a:solidFill>
                          <a:latin typeface="Times New Roman" panose="02020603050405020304" pitchFamily="18" charset="0"/>
                          <a:ea typeface="+mn-ea"/>
                          <a:cs typeface="Times New Roman" panose="02020603050405020304" pitchFamily="18" charset="0"/>
                        </a:rPr>
                        <a:t> đạt 25,91% K</a:t>
                      </a:r>
                      <a:r>
                        <a:rPr lang="vi-VN" sz="2400" kern="1200" spc="-10">
                          <a:solidFill>
                            <a:prstClr val="black"/>
                          </a:solidFill>
                          <a:latin typeface="Times New Roman" panose="02020603050405020304" pitchFamily="18" charset="0"/>
                          <a:ea typeface="+mn-ea"/>
                          <a:cs typeface="Times New Roman" panose="02020603050405020304" pitchFamily="18" charset="0"/>
                        </a:rPr>
                        <a:t>ế hoạch vốn do Thủ tướng Chính phủ giao (</a:t>
                      </a:r>
                      <a:r>
                        <a:rPr lang="vi-VN" sz="2400" i="1" kern="1200" spc="-10">
                          <a:solidFill>
                            <a:prstClr val="black"/>
                          </a:solidFill>
                          <a:latin typeface="Times New Roman" panose="02020603050405020304" pitchFamily="18" charset="0"/>
                          <a:ea typeface="+mn-ea"/>
                          <a:cs typeface="Times New Roman" panose="02020603050405020304" pitchFamily="18" charset="0"/>
                        </a:rPr>
                        <a:t>KH TTgCP giao: 7.365,6 tỷ đồng</a:t>
                      </a:r>
                      <a:r>
                        <a:rPr lang="vi-VN" sz="2400" kern="1200" spc="-10">
                          <a:solidFill>
                            <a:prstClr val="black"/>
                          </a:solidFill>
                          <a:latin typeface="Times New Roman" panose="02020603050405020304" pitchFamily="18" charset="0"/>
                          <a:ea typeface="+mn-ea"/>
                          <a:cs typeface="Times New Roman" panose="02020603050405020304" pitchFamily="18" charset="0"/>
                        </a:rPr>
                        <a:t>)</a:t>
                      </a:r>
                      <a:r>
                        <a:rPr lang="en-US" sz="2400" kern="1200" spc="-10">
                          <a:solidFill>
                            <a:prstClr val="black"/>
                          </a:solidFill>
                          <a:latin typeface="Times New Roman" panose="02020603050405020304" pitchFamily="18" charset="0"/>
                          <a:ea typeface="+mn-ea"/>
                          <a:cs typeface="Times New Roman" panose="02020603050405020304" pitchFamily="18" charset="0"/>
                        </a:rPr>
                        <a:t>, đạt 22,13% </a:t>
                      </a:r>
                      <a:r>
                        <a:rPr lang="vi-VN" sz="2400" kern="1200" spc="-10">
                          <a:solidFill>
                            <a:prstClr val="black"/>
                          </a:solidFill>
                          <a:latin typeface="Times New Roman" panose="02020603050405020304" pitchFamily="18" charset="0"/>
                          <a:ea typeface="+mn-ea"/>
                          <a:cs typeface="Times New Roman" panose="02020603050405020304" pitchFamily="18" charset="0"/>
                        </a:rPr>
                        <a:t>kế hoạch vốn do HĐND tỉnh giao (</a:t>
                      </a:r>
                      <a:r>
                        <a:rPr lang="vi-VN" sz="2400" i="1" kern="1200" spc="-10">
                          <a:solidFill>
                            <a:prstClr val="black"/>
                          </a:solidFill>
                          <a:latin typeface="Times New Roman" panose="02020603050405020304" pitchFamily="18" charset="0"/>
                          <a:ea typeface="+mn-ea"/>
                          <a:cs typeface="Times New Roman" panose="02020603050405020304" pitchFamily="18" charset="0"/>
                        </a:rPr>
                        <a:t>HĐND tỉnh giao 8.622,1 tỷ đồng</a:t>
                      </a:r>
                      <a:r>
                        <a:rPr lang="vi-VN" sz="2400" kern="1200" spc="-10">
                          <a:solidFill>
                            <a:prstClr val="black"/>
                          </a:solidFill>
                          <a:latin typeface="Times New Roman" panose="02020603050405020304" pitchFamily="18" charset="0"/>
                          <a:ea typeface="+mn-ea"/>
                          <a:cs typeface="Times New Roman" panose="02020603050405020304" pitchFamily="18" charset="0"/>
                        </a:rPr>
                        <a:t>)</a:t>
                      </a:r>
                      <a:endParaRPr lang="en-US" sz="2400" kern="1200" spc="-10">
                        <a:solidFill>
                          <a:prstClr val="black"/>
                        </a:solidFill>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effectLst/>
                          <a:latin typeface="Times New Roman" panose="02020603050405020304" pitchFamily="18" charset="0"/>
                          <a:ea typeface="+mn-ea"/>
                          <a:cs typeface="Times New Roman" panose="02020603050405020304" pitchFamily="18" charset="0"/>
                        </a:rPr>
                        <a:t> </a:t>
                      </a:r>
                      <a:r>
                        <a:rPr lang="it-IT" sz="2400" kern="1200" spc="-10">
                          <a:solidFill>
                            <a:prstClr val="black"/>
                          </a:solidFill>
                          <a:latin typeface="Times New Roman" panose="02020603050405020304" pitchFamily="18" charset="0"/>
                          <a:ea typeface="+mn-ea"/>
                          <a:cs typeface="Times New Roman" panose="02020603050405020304" pitchFamily="18" charset="0"/>
                        </a:rPr>
                        <a:t>So với cùng kỳ, tỷ lệ giải ngân cao hơn 1,44%</a:t>
                      </a:r>
                      <a:endParaRPr lang="vi-VN" sz="24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9780A29C-49F2-6351-7007-05D88C98A871}"/>
              </a:ext>
            </a:extLst>
          </p:cNvPr>
          <p:cNvGraphicFramePr>
            <a:graphicFrameLocks noGrp="1"/>
          </p:cNvGraphicFramePr>
          <p:nvPr>
            <p:extLst>
              <p:ext uri="{D42A27DB-BD31-4B8C-83A1-F6EECF244321}">
                <p14:modId xmlns:p14="http://schemas.microsoft.com/office/powerpoint/2010/main" val="3575334472"/>
              </p:ext>
            </p:extLst>
          </p:nvPr>
        </p:nvGraphicFramePr>
        <p:xfrm>
          <a:off x="6356058" y="570621"/>
          <a:ext cx="5738554" cy="2164080"/>
        </p:xfrm>
        <a:graphic>
          <a:graphicData uri="http://schemas.openxmlformats.org/drawingml/2006/table">
            <a:tbl>
              <a:tblPr/>
              <a:tblGrid>
                <a:gridCol w="426213">
                  <a:extLst>
                    <a:ext uri="{9D8B030D-6E8A-4147-A177-3AD203B41FA5}">
                      <a16:colId xmlns:a16="http://schemas.microsoft.com/office/drawing/2014/main" val="1562092312"/>
                    </a:ext>
                  </a:extLst>
                </a:gridCol>
                <a:gridCol w="2665920">
                  <a:extLst>
                    <a:ext uri="{9D8B030D-6E8A-4147-A177-3AD203B41FA5}">
                      <a16:colId xmlns:a16="http://schemas.microsoft.com/office/drawing/2014/main" val="1923597769"/>
                    </a:ext>
                  </a:extLst>
                </a:gridCol>
                <a:gridCol w="991711">
                  <a:extLst>
                    <a:ext uri="{9D8B030D-6E8A-4147-A177-3AD203B41FA5}">
                      <a16:colId xmlns:a16="http://schemas.microsoft.com/office/drawing/2014/main" val="31790528"/>
                    </a:ext>
                  </a:extLst>
                </a:gridCol>
                <a:gridCol w="827355">
                  <a:extLst>
                    <a:ext uri="{9D8B030D-6E8A-4147-A177-3AD203B41FA5}">
                      <a16:colId xmlns:a16="http://schemas.microsoft.com/office/drawing/2014/main" val="1087258384"/>
                    </a:ext>
                  </a:extLst>
                </a:gridCol>
                <a:gridCol w="827355">
                  <a:extLst>
                    <a:ext uri="{9D8B030D-6E8A-4147-A177-3AD203B41FA5}">
                      <a16:colId xmlns:a16="http://schemas.microsoft.com/office/drawing/2014/main" val="350494050"/>
                    </a:ext>
                  </a:extLst>
                </a:gridCol>
              </a:tblGrid>
              <a:tr h="0">
                <a:tc>
                  <a:txBody>
                    <a:bodyPr/>
                    <a:lstStyle/>
                    <a:p>
                      <a:pPr algn="ctr" fontAlgn="ctr"/>
                      <a:r>
                        <a:rPr lang="vi-VN" sz="13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Tên nguồn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 Kế hoạch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vi-VN" sz="1300" b="1" i="0" u="none" strike="noStrike">
                          <a:solidFill>
                            <a:srgbClr val="000000"/>
                          </a:solidFill>
                          <a:effectLst/>
                          <a:latin typeface="Times New Roman" panose="02020603050405020304" pitchFamily="18" charset="0"/>
                        </a:rPr>
                        <a:t>Giải ngân </a:t>
                      </a:r>
                      <a:br>
                        <a:rPr lang="vi-VN" sz="1300" b="1" i="0" u="none" strike="noStrike">
                          <a:solidFill>
                            <a:srgbClr val="000000"/>
                          </a:solidFill>
                          <a:effectLst/>
                          <a:latin typeface="Times New Roman" panose="02020603050405020304" pitchFamily="18" charset="0"/>
                        </a:rPr>
                      </a:br>
                      <a:endParaRPr lang="vi-VN" sz="13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vi-VN" sz="1300" b="1" i="0" u="none" strike="noStrike">
                          <a:solidFill>
                            <a:srgbClr val="000000"/>
                          </a:solidFill>
                          <a:effectLst/>
                          <a:latin typeface="Times New Roman" panose="02020603050405020304" pitchFamily="18" charset="0"/>
                        </a:rPr>
                        <a:t>Tỷ lệ giải ngân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80391955"/>
                  </a:ext>
                </a:extLst>
              </a:tr>
              <a:tr h="238125">
                <a:tc>
                  <a:txBody>
                    <a:bodyPr/>
                    <a:lstStyle/>
                    <a:p>
                      <a:pPr algn="ctr" fontAlgn="ctr"/>
                      <a:r>
                        <a:rPr lang="vi-VN" sz="1400" b="1" i="0" u="none" strike="noStrike">
                          <a:solidFill>
                            <a:srgbClr val="EDEDED"/>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TỔNG SỐ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8.622.059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1.908.479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22,13%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618591"/>
                  </a:ext>
                </a:extLst>
              </a:tr>
              <a:tr h="238125">
                <a:tc>
                  <a:txBody>
                    <a:bodyPr/>
                    <a:lstStyle/>
                    <a:p>
                      <a:pPr algn="ctr" rtl="0" fontAlgn="ctr"/>
                      <a:r>
                        <a:rPr lang="vi-VN" sz="1300" b="0" i="0" u="none" strike="noStrike">
                          <a:solidFill>
                            <a:srgbClr val="000000"/>
                          </a:solidFill>
                          <a:effectLst/>
                          <a:latin typeface="Times New Roman" panose="02020603050405020304" pitchFamily="18" charset="0"/>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NGÂN SÁCH ĐỊA PHƯƠNG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7.345.122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1.526.494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1334518"/>
                  </a:ext>
                </a:extLst>
              </a:tr>
              <a:tr h="238125">
                <a:tc>
                  <a:txBody>
                    <a:bodyPr/>
                    <a:lstStyle/>
                    <a:p>
                      <a:pPr algn="ctr" rtl="0" fontAlgn="ctr"/>
                      <a:r>
                        <a:rPr lang="vi-VN" sz="1300" b="0" i="1"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1" u="none" strike="noStrike">
                          <a:solidFill>
                            <a:srgbClr val="000000"/>
                          </a:solidFill>
                          <a:effectLst/>
                          <a:latin typeface="Times New Roman" panose="02020603050405020304" pitchFamily="18" charset="0"/>
                        </a:rPr>
                        <a:t>Trong đó: Nguồn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6.080.300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1.157.352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19,03%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352422"/>
                  </a:ext>
                </a:extLst>
              </a:tr>
              <a:tr h="419100">
                <a:tc>
                  <a:txBody>
                    <a:bodyPr/>
                    <a:lstStyle/>
                    <a:p>
                      <a:pPr algn="ctr" rtl="0" fontAlgn="ctr"/>
                      <a:r>
                        <a:rPr lang="vi-VN" sz="1300" b="0" i="0" u="none" strike="noStrike">
                          <a:solidFill>
                            <a:srgbClr val="000000"/>
                          </a:solidFill>
                          <a:effectLst/>
                          <a:latin typeface="Times New Roman" panose="02020603050405020304" pitchFamily="18" charset="0"/>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TRUNG ƯƠNG HỖ TRỢ CÓ MỤC TIÊU (TRONG NƯỚC)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751.760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236.919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31,52%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504518"/>
                  </a:ext>
                </a:extLst>
              </a:tr>
              <a:tr h="238125">
                <a:tc>
                  <a:txBody>
                    <a:bodyPr/>
                    <a:lstStyle/>
                    <a:p>
                      <a:pPr algn="ctr" rtl="0" fontAlgn="ctr"/>
                      <a:r>
                        <a:rPr lang="vi-VN" sz="1300" b="0" i="0" u="none" strike="noStrike">
                          <a:solidFill>
                            <a:srgbClr val="000000"/>
                          </a:solidFill>
                          <a:effectLst/>
                          <a:latin typeface="Times New Roman" panose="02020603050405020304" pitchFamily="18" charset="0"/>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CHƯƠNG TRÌNH MỤC TIÊU QUỐC GIA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340.327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78.700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8251182"/>
                  </a:ext>
                </a:extLst>
              </a:tr>
              <a:tr h="238125">
                <a:tc>
                  <a:txBody>
                    <a:bodyPr/>
                    <a:lstStyle/>
                    <a:p>
                      <a:pPr algn="ctr" rtl="0" fontAlgn="ctr"/>
                      <a:r>
                        <a:rPr lang="vi-VN" sz="1300" b="0" i="0" u="none" strike="noStrike">
                          <a:solidFill>
                            <a:srgbClr val="000000"/>
                          </a:solidFill>
                          <a:effectLst/>
                          <a:latin typeface="Times New Roman" panose="02020603050405020304" pitchFamily="18" charset="0"/>
                        </a:rPr>
                        <a:t>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NƯỚC NGOÀI (ODA)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184.850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66.366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35,90%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667391"/>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extLst>
              <p:ext uri="{D42A27DB-BD31-4B8C-83A1-F6EECF244321}">
                <p14:modId xmlns:p14="http://schemas.microsoft.com/office/powerpoint/2010/main" val="910487952"/>
              </p:ext>
            </p:extLst>
          </p:nvPr>
        </p:nvGraphicFramePr>
        <p:xfrm>
          <a:off x="6356058" y="2876799"/>
          <a:ext cx="5665849" cy="3482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496275717"/>
              </p:ext>
            </p:extLst>
          </p:nvPr>
        </p:nvGraphicFramePr>
        <p:xfrm>
          <a:off x="6720554" y="6272353"/>
          <a:ext cx="5455210" cy="457200"/>
        </p:xfrm>
        <a:graphic>
          <a:graphicData uri="http://schemas.openxmlformats.org/drawingml/2006/table">
            <a:tbl>
              <a:tblPr firstRow="1" bandRow="1"/>
              <a:tblGrid>
                <a:gridCol w="545521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a:t>
                      </a:r>
                      <a:r>
                        <a:rPr lang="en-US" sz="2000" kern="1200" spc="-10">
                          <a:solidFill>
                            <a:prstClr val="black"/>
                          </a:solidFill>
                          <a:latin typeface="Times New Roman" panose="02020603050405020304" pitchFamily="18" charset="0"/>
                          <a:ea typeface="+mn-ea"/>
                          <a:cs typeface="Times New Roman" panose="02020603050405020304" pitchFamily="18" charset="0"/>
                        </a:rPr>
                        <a:t>TỶ LỆ GIẢI NGÂN 4 THÁNG ĐẦU NĂM 2024</a:t>
                      </a:r>
                      <a:endParaRPr lang="vi-VN" sz="24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58424334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 (tt): Tỷ lệ giải ngân các địa phương 4 tháng năm 2024</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5" name="Table 4">
            <a:extLst>
              <a:ext uri="{FF2B5EF4-FFF2-40B4-BE49-F238E27FC236}">
                <a16:creationId xmlns:a16="http://schemas.microsoft.com/office/drawing/2014/main" id="{B82217C8-8079-BBA7-A2F1-D93AC386D940}"/>
              </a:ext>
            </a:extLst>
          </p:cNvPr>
          <p:cNvGraphicFramePr>
            <a:graphicFrameLocks noGrp="1"/>
          </p:cNvGraphicFramePr>
          <p:nvPr>
            <p:extLst>
              <p:ext uri="{D42A27DB-BD31-4B8C-83A1-F6EECF244321}">
                <p14:modId xmlns:p14="http://schemas.microsoft.com/office/powerpoint/2010/main" val="3365431565"/>
              </p:ext>
            </p:extLst>
          </p:nvPr>
        </p:nvGraphicFramePr>
        <p:xfrm>
          <a:off x="982980" y="1062318"/>
          <a:ext cx="10425804" cy="5390761"/>
        </p:xfrm>
        <a:graphic>
          <a:graphicData uri="http://schemas.openxmlformats.org/drawingml/2006/table">
            <a:tbl>
              <a:tblPr/>
              <a:tblGrid>
                <a:gridCol w="693129">
                  <a:extLst>
                    <a:ext uri="{9D8B030D-6E8A-4147-A177-3AD203B41FA5}">
                      <a16:colId xmlns:a16="http://schemas.microsoft.com/office/drawing/2014/main" val="546413262"/>
                    </a:ext>
                  </a:extLst>
                </a:gridCol>
                <a:gridCol w="2339307">
                  <a:extLst>
                    <a:ext uri="{9D8B030D-6E8A-4147-A177-3AD203B41FA5}">
                      <a16:colId xmlns:a16="http://schemas.microsoft.com/office/drawing/2014/main" val="866928870"/>
                    </a:ext>
                  </a:extLst>
                </a:gridCol>
                <a:gridCol w="1030066">
                  <a:extLst>
                    <a:ext uri="{9D8B030D-6E8A-4147-A177-3AD203B41FA5}">
                      <a16:colId xmlns:a16="http://schemas.microsoft.com/office/drawing/2014/main" val="3360281398"/>
                    </a:ext>
                  </a:extLst>
                </a:gridCol>
                <a:gridCol w="1030066">
                  <a:extLst>
                    <a:ext uri="{9D8B030D-6E8A-4147-A177-3AD203B41FA5}">
                      <a16:colId xmlns:a16="http://schemas.microsoft.com/office/drawing/2014/main" val="2158921617"/>
                    </a:ext>
                  </a:extLst>
                </a:gridCol>
                <a:gridCol w="1145586">
                  <a:extLst>
                    <a:ext uri="{9D8B030D-6E8A-4147-A177-3AD203B41FA5}">
                      <a16:colId xmlns:a16="http://schemas.microsoft.com/office/drawing/2014/main" val="572984789"/>
                    </a:ext>
                  </a:extLst>
                </a:gridCol>
                <a:gridCol w="1065364">
                  <a:extLst>
                    <a:ext uri="{9D8B030D-6E8A-4147-A177-3AD203B41FA5}">
                      <a16:colId xmlns:a16="http://schemas.microsoft.com/office/drawing/2014/main" val="1031808693"/>
                    </a:ext>
                  </a:extLst>
                </a:gridCol>
                <a:gridCol w="1030066">
                  <a:extLst>
                    <a:ext uri="{9D8B030D-6E8A-4147-A177-3AD203B41FA5}">
                      <a16:colId xmlns:a16="http://schemas.microsoft.com/office/drawing/2014/main" val="1424728266"/>
                    </a:ext>
                  </a:extLst>
                </a:gridCol>
                <a:gridCol w="1065364">
                  <a:extLst>
                    <a:ext uri="{9D8B030D-6E8A-4147-A177-3AD203B41FA5}">
                      <a16:colId xmlns:a16="http://schemas.microsoft.com/office/drawing/2014/main" val="487867064"/>
                    </a:ext>
                  </a:extLst>
                </a:gridCol>
                <a:gridCol w="1026856">
                  <a:extLst>
                    <a:ext uri="{9D8B030D-6E8A-4147-A177-3AD203B41FA5}">
                      <a16:colId xmlns:a16="http://schemas.microsoft.com/office/drawing/2014/main" val="1413746061"/>
                    </a:ext>
                  </a:extLst>
                </a:gridCol>
              </a:tblGrid>
              <a:tr h="623940">
                <a:tc>
                  <a:txBody>
                    <a:bodyPr/>
                    <a:lstStyle/>
                    <a:p>
                      <a:pPr algn="ctr" fontAlgn="ctr"/>
                      <a:r>
                        <a:rPr lang="vi-VN" sz="1300" b="1" i="0" u="none" strike="noStrike">
                          <a:solidFill>
                            <a:schemeClr val="tx1"/>
                          </a:solidFill>
                          <a:effectLst/>
                          <a:latin typeface="Times New Roman" panose="02020603050405020304" pitchFamily="18" charset="0"/>
                        </a:rPr>
                        <a:t>TT</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Địa phương</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Tổng kế hoạch 2024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Tỉnh hỗ trợ theo dự 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KH 2024 được tỉnh phân cấp</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Tổng giải ngân KH 2024 đến nay</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Giải ngân vốn Tỉnh hỗ trợ theo dự 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Tổng giải ngân KH 2024</a:t>
                      </a:r>
                      <a:br>
                        <a:rPr lang="vi-VN" sz="1300" b="1" i="0" u="none" strike="noStrike">
                          <a:solidFill>
                            <a:schemeClr val="tx1"/>
                          </a:solidFill>
                          <a:effectLst/>
                          <a:latin typeface="Times New Roman" panose="02020603050405020304" pitchFamily="18" charset="0"/>
                        </a:rPr>
                      </a:br>
                      <a:r>
                        <a:rPr lang="vi-VN" sz="1300" b="1" i="0" u="none" strike="noStrike">
                          <a:solidFill>
                            <a:schemeClr val="tx1"/>
                          </a:solidFill>
                          <a:effectLst/>
                          <a:latin typeface="Times New Roman" panose="02020603050405020304" pitchFamily="18" charset="0"/>
                        </a:rPr>
                        <a:t>được phân cấp</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Tỷ lệ giải ngân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654143"/>
                  </a:ext>
                </a:extLst>
              </a:tr>
              <a:tr h="330071">
                <a:tc>
                  <a:txBody>
                    <a:bodyPr/>
                    <a:lstStyle/>
                    <a:p>
                      <a:pPr algn="l" fontAlgn="b"/>
                      <a:r>
                        <a:rPr lang="vi-VN" sz="1600" b="0" i="0" u="none" strike="noStrike">
                          <a:solidFill>
                            <a:schemeClr val="tx1"/>
                          </a:solidFill>
                          <a:effectLst/>
                          <a:latin typeface="Arial" panose="020B0604020202020204" pitchFamily="34" charset="0"/>
                        </a:rPr>
                        <a:t> </a:t>
                      </a:r>
                    </a:p>
                  </a:txBody>
                  <a:tcPr marL="9016" marR="9016" marT="9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chemeClr val="tx1"/>
                          </a:solidFill>
                          <a:effectLst/>
                          <a:latin typeface="Times New Roman" panose="02020603050405020304" pitchFamily="18" charset="0"/>
                        </a:rPr>
                        <a:t>CẤP HUYỆN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3.543.003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554.074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2.988.929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987.487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150.114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837.373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27,87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244378"/>
                  </a:ext>
                </a:extLst>
              </a:tr>
              <a:tr h="393956">
                <a:tc>
                  <a:txBody>
                    <a:bodyPr/>
                    <a:lstStyle/>
                    <a:p>
                      <a:pPr algn="ctr" fontAlgn="ctr"/>
                      <a:r>
                        <a:rPr lang="vi-VN" sz="1600" b="0" i="0" u="none" strike="noStrike">
                          <a:solidFill>
                            <a:schemeClr val="tx1"/>
                          </a:solidFill>
                          <a:effectLst/>
                          <a:latin typeface="Times New Roman" panose="02020603050405020304" pitchFamily="18" charset="0"/>
                        </a:rPr>
                        <a:t>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Phù Mỹ</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256.529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66.991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189.538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144.867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24.549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120.318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56,47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6344796"/>
                  </a:ext>
                </a:extLst>
              </a:tr>
              <a:tr h="393956">
                <a:tc>
                  <a:txBody>
                    <a:bodyPr/>
                    <a:lstStyle/>
                    <a:p>
                      <a:pPr algn="ctr" fontAlgn="ctr"/>
                      <a:r>
                        <a:rPr lang="vi-VN" sz="1600" b="0" i="0" u="none" strike="noStrike">
                          <a:solidFill>
                            <a:schemeClr val="tx1"/>
                          </a:solidFill>
                          <a:effectLst/>
                          <a:latin typeface="Times New Roman" panose="02020603050405020304" pitchFamily="18" charset="0"/>
                        </a:rPr>
                        <a:t>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Hoài Ân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121.433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30.881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90.552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63.750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18.863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44.887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52,50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841113"/>
                  </a:ext>
                </a:extLst>
              </a:tr>
              <a:tr h="393956">
                <a:tc>
                  <a:txBody>
                    <a:bodyPr/>
                    <a:lstStyle/>
                    <a:p>
                      <a:pPr algn="ctr" fontAlgn="ctr"/>
                      <a:r>
                        <a:rPr lang="vi-VN" sz="1600" b="0" i="0" u="none" strike="noStrike">
                          <a:solidFill>
                            <a:schemeClr val="tx1"/>
                          </a:solidFill>
                          <a:effectLst/>
                          <a:latin typeface="Times New Roman" panose="02020603050405020304" pitchFamily="18" charset="0"/>
                        </a:rPr>
                        <a:t>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Tuy Phước</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356.553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31.970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324.583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112.196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8.617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103.579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31,47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9387037"/>
                  </a:ext>
                </a:extLst>
              </a:tr>
              <a:tr h="393956">
                <a:tc>
                  <a:txBody>
                    <a:bodyPr/>
                    <a:lstStyle/>
                    <a:p>
                      <a:pPr algn="ctr" fontAlgn="ctr"/>
                      <a:r>
                        <a:rPr lang="vi-VN" sz="1600" b="0" i="0" u="none" strike="noStrike">
                          <a:solidFill>
                            <a:schemeClr val="tx1"/>
                          </a:solidFill>
                          <a:effectLst/>
                          <a:latin typeface="Times New Roman" panose="02020603050405020304" pitchFamily="18" charset="0"/>
                        </a:rPr>
                        <a:t>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Vĩnh Thạnh</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78.621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20.870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57.751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22.582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4.637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17.945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28,72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603971"/>
                  </a:ext>
                </a:extLst>
              </a:tr>
              <a:tr h="404603">
                <a:tc>
                  <a:txBody>
                    <a:bodyPr/>
                    <a:lstStyle/>
                    <a:p>
                      <a:pPr algn="ctr" fontAlgn="ctr"/>
                      <a:r>
                        <a:rPr lang="vi-VN" sz="1600" b="0" i="0" u="none" strike="noStrike">
                          <a:solidFill>
                            <a:schemeClr val="tx1"/>
                          </a:solidFill>
                          <a:effectLst/>
                          <a:latin typeface="Times New Roman" panose="02020603050405020304" pitchFamily="18" charset="0"/>
                        </a:rPr>
                        <a:t>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Phù Cát</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404.775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63.154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341.621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111.097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18.792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92.305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27,45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28720"/>
                  </a:ext>
                </a:extLst>
              </a:tr>
              <a:tr h="404603">
                <a:tc>
                  <a:txBody>
                    <a:bodyPr/>
                    <a:lstStyle/>
                    <a:p>
                      <a:pPr algn="ctr" fontAlgn="ctr"/>
                      <a:r>
                        <a:rPr lang="vi-VN" sz="1600" b="0" i="0" u="none" strike="noStrike">
                          <a:solidFill>
                            <a:schemeClr val="tx1"/>
                          </a:solidFill>
                          <a:effectLst/>
                          <a:latin typeface="Times New Roman" panose="02020603050405020304" pitchFamily="18" charset="0"/>
                        </a:rPr>
                        <a:t>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thị xã An Nhơn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693.223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72.397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620.826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188.102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22.858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165.244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27,13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269459"/>
                  </a:ext>
                </a:extLst>
              </a:tr>
              <a:tr h="393956">
                <a:tc>
                  <a:txBody>
                    <a:bodyPr/>
                    <a:lstStyle/>
                    <a:p>
                      <a:pPr algn="ctr" fontAlgn="ctr"/>
                      <a:r>
                        <a:rPr lang="vi-VN" sz="1600" b="0" i="0" u="none" strike="noStrike">
                          <a:solidFill>
                            <a:schemeClr val="tx1"/>
                          </a:solidFill>
                          <a:effectLst/>
                          <a:latin typeface="Times New Roman" panose="02020603050405020304" pitchFamily="18" charset="0"/>
                        </a:rPr>
                        <a:t>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thị xã Hoài Nhơn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531.796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77.759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454.037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141.121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20.651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120.470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26,54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7849377"/>
                  </a:ext>
                </a:extLst>
              </a:tr>
              <a:tr h="351366">
                <a:tc>
                  <a:txBody>
                    <a:bodyPr/>
                    <a:lstStyle/>
                    <a:p>
                      <a:pPr algn="ctr" fontAlgn="ctr"/>
                      <a:r>
                        <a:rPr lang="vi-VN" sz="1600" b="0" i="0" u="none" strike="noStrike">
                          <a:solidFill>
                            <a:schemeClr val="tx1"/>
                          </a:solidFill>
                          <a:effectLst/>
                          <a:latin typeface="Times New Roman" panose="02020603050405020304" pitchFamily="18" charset="0"/>
                        </a:rPr>
                        <a:t>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TP Quy Nhơn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595.868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49.219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546.649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123.715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10.031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113.683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20,76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193010"/>
                  </a:ext>
                </a:extLst>
              </a:tr>
              <a:tr h="351366">
                <a:tc>
                  <a:txBody>
                    <a:bodyPr/>
                    <a:lstStyle/>
                    <a:p>
                      <a:pPr algn="ctr" fontAlgn="ctr"/>
                      <a:r>
                        <a:rPr lang="vi-VN" sz="1600" b="0" i="0" u="none" strike="noStrike">
                          <a:solidFill>
                            <a:schemeClr val="tx1"/>
                          </a:solidFill>
                          <a:effectLst/>
                          <a:latin typeface="Times New Roman" panose="02020603050405020304" pitchFamily="18" charset="0"/>
                        </a:rPr>
                        <a:t>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An Lão</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184.431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45.413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139.017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31.958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4.498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27.460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17,33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158304"/>
                  </a:ext>
                </a:extLst>
              </a:tr>
              <a:tr h="351366">
                <a:tc>
                  <a:txBody>
                    <a:bodyPr/>
                    <a:lstStyle/>
                    <a:p>
                      <a:pPr algn="ctr" fontAlgn="ctr"/>
                      <a:r>
                        <a:rPr lang="vi-VN" sz="1600" b="0" i="0" u="none" strike="noStrike">
                          <a:solidFill>
                            <a:schemeClr val="tx1"/>
                          </a:solidFill>
                          <a:effectLst/>
                          <a:latin typeface="Times New Roman" panose="02020603050405020304" pitchFamily="18" charset="0"/>
                        </a:rPr>
                        <a:t>10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Vân Canh</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62.383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15.500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46.883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10.454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847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9.607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16,76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8174005"/>
                  </a:ext>
                </a:extLst>
              </a:tr>
              <a:tr h="351366">
                <a:tc>
                  <a:txBody>
                    <a:bodyPr/>
                    <a:lstStyle/>
                    <a:p>
                      <a:pPr algn="ctr" fontAlgn="ctr"/>
                      <a:r>
                        <a:rPr lang="vi-VN" sz="1600" b="0" i="0" u="none" strike="noStrike">
                          <a:solidFill>
                            <a:schemeClr val="tx1"/>
                          </a:solidFill>
                          <a:effectLst/>
                          <a:latin typeface="Times New Roman" panose="02020603050405020304" pitchFamily="18" charset="0"/>
                        </a:rPr>
                        <a:t>11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Tây Sơn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257.391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79.919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177.472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37.646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15.771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21.875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14,63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788251"/>
                  </a:ext>
                </a:extLst>
              </a:tr>
            </a:tbl>
          </a:graphicData>
        </a:graphic>
      </p:graphicFrame>
      <p:graphicFrame>
        <p:nvGraphicFramePr>
          <p:cNvPr id="6" name="Table 5">
            <a:extLst>
              <a:ext uri="{FF2B5EF4-FFF2-40B4-BE49-F238E27FC236}">
                <a16:creationId xmlns:a16="http://schemas.microsoft.com/office/drawing/2014/main" id="{0E492582-23EA-AD29-F2D2-5C20614AA7C2}"/>
              </a:ext>
            </a:extLst>
          </p:cNvPr>
          <p:cNvGraphicFramePr>
            <a:graphicFrameLocks noGrp="1"/>
          </p:cNvGraphicFramePr>
          <p:nvPr>
            <p:extLst>
              <p:ext uri="{D42A27DB-BD31-4B8C-83A1-F6EECF244321}">
                <p14:modId xmlns:p14="http://schemas.microsoft.com/office/powerpoint/2010/main" val="2125297856"/>
              </p:ext>
            </p:extLst>
          </p:nvPr>
        </p:nvGraphicFramePr>
        <p:xfrm>
          <a:off x="9552736" y="657221"/>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 (tt): Tỷ lệ giải ngân các địa phương 4 tháng năm 2024</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5" name="Table 4">
            <a:extLst>
              <a:ext uri="{FF2B5EF4-FFF2-40B4-BE49-F238E27FC236}">
                <a16:creationId xmlns:a16="http://schemas.microsoft.com/office/drawing/2014/main" id="{B82217C8-8079-BBA7-A2F1-D93AC386D940}"/>
              </a:ext>
            </a:extLst>
          </p:cNvPr>
          <p:cNvGraphicFramePr>
            <a:graphicFrameLocks noGrp="1"/>
          </p:cNvGraphicFramePr>
          <p:nvPr>
            <p:extLst>
              <p:ext uri="{D42A27DB-BD31-4B8C-83A1-F6EECF244321}">
                <p14:modId xmlns:p14="http://schemas.microsoft.com/office/powerpoint/2010/main" val="782441698"/>
              </p:ext>
            </p:extLst>
          </p:nvPr>
        </p:nvGraphicFramePr>
        <p:xfrm>
          <a:off x="7715538" y="944872"/>
          <a:ext cx="4059292" cy="5390761"/>
        </p:xfrm>
        <a:graphic>
          <a:graphicData uri="http://schemas.openxmlformats.org/drawingml/2006/table">
            <a:tbl>
              <a:tblPr/>
              <a:tblGrid>
                <a:gridCol w="693129">
                  <a:extLst>
                    <a:ext uri="{9D8B030D-6E8A-4147-A177-3AD203B41FA5}">
                      <a16:colId xmlns:a16="http://schemas.microsoft.com/office/drawing/2014/main" val="546413262"/>
                    </a:ext>
                  </a:extLst>
                </a:gridCol>
                <a:gridCol w="2339307">
                  <a:extLst>
                    <a:ext uri="{9D8B030D-6E8A-4147-A177-3AD203B41FA5}">
                      <a16:colId xmlns:a16="http://schemas.microsoft.com/office/drawing/2014/main" val="866928870"/>
                    </a:ext>
                  </a:extLst>
                </a:gridCol>
                <a:gridCol w="1026856">
                  <a:extLst>
                    <a:ext uri="{9D8B030D-6E8A-4147-A177-3AD203B41FA5}">
                      <a16:colId xmlns:a16="http://schemas.microsoft.com/office/drawing/2014/main" val="1413746061"/>
                    </a:ext>
                  </a:extLst>
                </a:gridCol>
              </a:tblGrid>
              <a:tr h="623940">
                <a:tc>
                  <a:txBody>
                    <a:bodyPr/>
                    <a:lstStyle/>
                    <a:p>
                      <a:pPr algn="ctr" fontAlgn="ctr"/>
                      <a:r>
                        <a:rPr lang="vi-VN" sz="1300" b="1" i="0" u="none" strike="noStrike">
                          <a:solidFill>
                            <a:schemeClr val="tx1"/>
                          </a:solidFill>
                          <a:effectLst/>
                          <a:latin typeface="Times New Roman" panose="02020603050405020304" pitchFamily="18" charset="0"/>
                        </a:rPr>
                        <a:t>TT</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Địa phương</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rPr>
                        <a:t>Tỷ lệ giải ngân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654143"/>
                  </a:ext>
                </a:extLst>
              </a:tr>
              <a:tr h="330071">
                <a:tc>
                  <a:txBody>
                    <a:bodyPr/>
                    <a:lstStyle/>
                    <a:p>
                      <a:pPr algn="l" fontAlgn="b"/>
                      <a:r>
                        <a:rPr lang="vi-VN" sz="1600" b="0" i="0" u="none" strike="noStrike">
                          <a:solidFill>
                            <a:schemeClr val="tx1"/>
                          </a:solidFill>
                          <a:effectLst/>
                          <a:latin typeface="Arial" panose="020B0604020202020204" pitchFamily="34" charset="0"/>
                        </a:rPr>
                        <a:t> </a:t>
                      </a:r>
                    </a:p>
                  </a:txBody>
                  <a:tcPr marL="9016" marR="9016" marT="9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chemeClr val="tx1"/>
                          </a:solidFill>
                          <a:effectLst/>
                          <a:latin typeface="Times New Roman" panose="02020603050405020304" pitchFamily="18" charset="0"/>
                        </a:rPr>
                        <a:t>CẤP HUYỆN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chemeClr val="tx1"/>
                          </a:solidFill>
                          <a:effectLst/>
                          <a:latin typeface="Times New Roman" panose="02020603050405020304" pitchFamily="18" charset="0"/>
                        </a:rPr>
                        <a:t>27,87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244378"/>
                  </a:ext>
                </a:extLst>
              </a:tr>
              <a:tr h="393956">
                <a:tc>
                  <a:txBody>
                    <a:bodyPr/>
                    <a:lstStyle/>
                    <a:p>
                      <a:pPr algn="ctr" fontAlgn="ctr"/>
                      <a:r>
                        <a:rPr lang="vi-VN" sz="1600" b="0" i="0" u="none" strike="noStrike">
                          <a:solidFill>
                            <a:schemeClr val="tx1"/>
                          </a:solidFill>
                          <a:effectLst/>
                          <a:latin typeface="Times New Roman" panose="02020603050405020304" pitchFamily="18" charset="0"/>
                        </a:rPr>
                        <a:t>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Phù Mỹ</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56,47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6344796"/>
                  </a:ext>
                </a:extLst>
              </a:tr>
              <a:tr h="393956">
                <a:tc>
                  <a:txBody>
                    <a:bodyPr/>
                    <a:lstStyle/>
                    <a:p>
                      <a:pPr algn="ctr" fontAlgn="ctr"/>
                      <a:r>
                        <a:rPr lang="vi-VN" sz="1600" b="0" i="0" u="none" strike="noStrike">
                          <a:solidFill>
                            <a:schemeClr val="tx1"/>
                          </a:solidFill>
                          <a:effectLst/>
                          <a:latin typeface="Times New Roman" panose="02020603050405020304" pitchFamily="18" charset="0"/>
                        </a:rPr>
                        <a:t>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Hoài Ân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52,50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841113"/>
                  </a:ext>
                </a:extLst>
              </a:tr>
              <a:tr h="393956">
                <a:tc>
                  <a:txBody>
                    <a:bodyPr/>
                    <a:lstStyle/>
                    <a:p>
                      <a:pPr algn="ctr" fontAlgn="ctr"/>
                      <a:r>
                        <a:rPr lang="vi-VN" sz="1600" b="0" i="0" u="none" strike="noStrike">
                          <a:solidFill>
                            <a:schemeClr val="tx1"/>
                          </a:solidFill>
                          <a:effectLst/>
                          <a:latin typeface="Times New Roman" panose="02020603050405020304" pitchFamily="18" charset="0"/>
                        </a:rPr>
                        <a:t>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Tuy Phước</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31,47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9387037"/>
                  </a:ext>
                </a:extLst>
              </a:tr>
              <a:tr h="393956">
                <a:tc>
                  <a:txBody>
                    <a:bodyPr/>
                    <a:lstStyle/>
                    <a:p>
                      <a:pPr algn="ctr" fontAlgn="ctr"/>
                      <a:r>
                        <a:rPr lang="vi-VN" sz="1600" b="0" i="0" u="none" strike="noStrike">
                          <a:solidFill>
                            <a:schemeClr val="tx1"/>
                          </a:solidFill>
                          <a:effectLst/>
                          <a:latin typeface="Times New Roman" panose="02020603050405020304" pitchFamily="18" charset="0"/>
                        </a:rPr>
                        <a:t>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Vĩnh Thạnh</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28,72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603971"/>
                  </a:ext>
                </a:extLst>
              </a:tr>
              <a:tr h="404603">
                <a:tc>
                  <a:txBody>
                    <a:bodyPr/>
                    <a:lstStyle/>
                    <a:p>
                      <a:pPr algn="ctr" fontAlgn="ctr"/>
                      <a:r>
                        <a:rPr lang="vi-VN" sz="1600" b="0" i="0" u="none" strike="noStrike">
                          <a:solidFill>
                            <a:schemeClr val="tx1"/>
                          </a:solidFill>
                          <a:effectLst/>
                          <a:latin typeface="Times New Roman" panose="02020603050405020304" pitchFamily="18" charset="0"/>
                        </a:rPr>
                        <a:t>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Phù Cát</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27,45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28720"/>
                  </a:ext>
                </a:extLst>
              </a:tr>
              <a:tr h="404603">
                <a:tc>
                  <a:txBody>
                    <a:bodyPr/>
                    <a:lstStyle/>
                    <a:p>
                      <a:pPr algn="ctr" fontAlgn="ctr"/>
                      <a:r>
                        <a:rPr lang="vi-VN" sz="1600" b="0" i="0" u="none" strike="noStrike">
                          <a:solidFill>
                            <a:schemeClr val="tx1"/>
                          </a:solidFill>
                          <a:effectLst/>
                          <a:latin typeface="Times New Roman" panose="02020603050405020304" pitchFamily="18" charset="0"/>
                        </a:rPr>
                        <a:t>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thị xã An Nhơn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27,13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269459"/>
                  </a:ext>
                </a:extLst>
              </a:tr>
              <a:tr h="393956">
                <a:tc>
                  <a:txBody>
                    <a:bodyPr/>
                    <a:lstStyle/>
                    <a:p>
                      <a:pPr algn="ctr" fontAlgn="ctr"/>
                      <a:r>
                        <a:rPr lang="vi-VN" sz="1600" b="0" i="0" u="none" strike="noStrike">
                          <a:solidFill>
                            <a:schemeClr val="tx1"/>
                          </a:solidFill>
                          <a:effectLst/>
                          <a:latin typeface="Times New Roman" panose="02020603050405020304" pitchFamily="18" charset="0"/>
                        </a:rPr>
                        <a:t>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thị xã Hoài Nhơn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26,54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7849377"/>
                  </a:ext>
                </a:extLst>
              </a:tr>
              <a:tr h="351366">
                <a:tc>
                  <a:txBody>
                    <a:bodyPr/>
                    <a:lstStyle/>
                    <a:p>
                      <a:pPr algn="ctr" fontAlgn="ctr"/>
                      <a:r>
                        <a:rPr lang="vi-VN" sz="1600" b="0" i="0" u="none" strike="noStrike">
                          <a:solidFill>
                            <a:schemeClr val="tx1"/>
                          </a:solidFill>
                          <a:effectLst/>
                          <a:latin typeface="Times New Roman" panose="02020603050405020304" pitchFamily="18" charset="0"/>
                        </a:rPr>
                        <a:t>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TP Quy Nhơn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20,76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193010"/>
                  </a:ext>
                </a:extLst>
              </a:tr>
              <a:tr h="351366">
                <a:tc>
                  <a:txBody>
                    <a:bodyPr/>
                    <a:lstStyle/>
                    <a:p>
                      <a:pPr algn="ctr" fontAlgn="ctr"/>
                      <a:r>
                        <a:rPr lang="vi-VN" sz="1600" b="0" i="0" u="none" strike="noStrike">
                          <a:solidFill>
                            <a:schemeClr val="tx1"/>
                          </a:solidFill>
                          <a:effectLst/>
                          <a:latin typeface="Times New Roman" panose="02020603050405020304" pitchFamily="18" charset="0"/>
                        </a:rPr>
                        <a:t>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An Lão</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17,33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158304"/>
                  </a:ext>
                </a:extLst>
              </a:tr>
              <a:tr h="351366">
                <a:tc>
                  <a:txBody>
                    <a:bodyPr/>
                    <a:lstStyle/>
                    <a:p>
                      <a:pPr algn="ctr" fontAlgn="ctr"/>
                      <a:r>
                        <a:rPr lang="vi-VN" sz="1600" b="0" i="0" u="none" strike="noStrike">
                          <a:solidFill>
                            <a:schemeClr val="tx1"/>
                          </a:solidFill>
                          <a:effectLst/>
                          <a:latin typeface="Times New Roman" panose="02020603050405020304" pitchFamily="18" charset="0"/>
                        </a:rPr>
                        <a:t>10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Vân Canh</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               16,76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8174005"/>
                  </a:ext>
                </a:extLst>
              </a:tr>
              <a:tr h="351366">
                <a:tc>
                  <a:txBody>
                    <a:bodyPr/>
                    <a:lstStyle/>
                    <a:p>
                      <a:pPr algn="ctr" fontAlgn="ctr"/>
                      <a:r>
                        <a:rPr lang="vi-VN" sz="1600" b="0" i="0" u="none" strike="noStrike">
                          <a:solidFill>
                            <a:schemeClr val="tx1"/>
                          </a:solidFill>
                          <a:effectLst/>
                          <a:latin typeface="Times New Roman" panose="02020603050405020304" pitchFamily="18" charset="0"/>
                        </a:rPr>
                        <a:t>11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chemeClr val="tx1"/>
                          </a:solidFill>
                          <a:effectLst/>
                          <a:latin typeface="Times New Roman" panose="02020603050405020304" pitchFamily="18" charset="0"/>
                        </a:rPr>
                        <a:t>UBND huyện Tây Sơn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chemeClr val="tx1"/>
                          </a:solidFill>
                          <a:effectLst/>
                          <a:latin typeface="Times New Roman" panose="02020603050405020304" pitchFamily="18" charset="0"/>
                        </a:rPr>
                        <a:t>14,63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788251"/>
                  </a:ext>
                </a:extLst>
              </a:tr>
            </a:tbl>
          </a:graphicData>
        </a:graphic>
      </p:graphicFrame>
      <p:graphicFrame>
        <p:nvGraphicFramePr>
          <p:cNvPr id="2" name="Table 1">
            <a:extLst>
              <a:ext uri="{FF2B5EF4-FFF2-40B4-BE49-F238E27FC236}">
                <a16:creationId xmlns:a16="http://schemas.microsoft.com/office/drawing/2014/main" id="{FA68EA0E-E255-1B33-A5C8-B471AAB4E090}"/>
              </a:ext>
            </a:extLst>
          </p:cNvPr>
          <p:cNvGraphicFramePr>
            <a:graphicFrameLocks noGrp="1"/>
          </p:cNvGraphicFramePr>
          <p:nvPr>
            <p:extLst>
              <p:ext uri="{D42A27DB-BD31-4B8C-83A1-F6EECF244321}">
                <p14:modId xmlns:p14="http://schemas.microsoft.com/office/powerpoint/2010/main" val="1237534590"/>
              </p:ext>
            </p:extLst>
          </p:nvPr>
        </p:nvGraphicFramePr>
        <p:xfrm>
          <a:off x="337872" y="944872"/>
          <a:ext cx="6893438" cy="5715000"/>
        </p:xfrm>
        <a:graphic>
          <a:graphicData uri="http://schemas.openxmlformats.org/drawingml/2006/table">
            <a:tbl>
              <a:tblPr firstRow="1" bandRow="1"/>
              <a:tblGrid>
                <a:gridCol w="6893438">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a:t>
                      </a:r>
                      <a:r>
                        <a:rPr lang="vi-VN" sz="2000" kern="1200" spc="-10">
                          <a:solidFill>
                            <a:prstClr val="black"/>
                          </a:solidFill>
                          <a:latin typeface="Times New Roman" panose="02020603050405020304" pitchFamily="18" charset="0"/>
                          <a:ea typeface="+mn-ea"/>
                          <a:cs typeface="Times New Roman" panose="02020603050405020304" pitchFamily="18" charset="0"/>
                        </a:rPr>
                        <a:t>Về cơ bản, các huyện, thị xã, thành phố có tỷ lệ giải ngân đáp ứng theo yêu cầu chỉ thị 02 của Chủ tịch UBND tỉnh. Tuy nhiên có 3 đơn vị có tỷ lệ giải ngân dưới 20%</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Times New Roman" panose="02020603050405020304" pitchFamily="18" charset="0"/>
                          <a:ea typeface="+mn-ea"/>
                          <a:cs typeface="Times New Roman" panose="02020603050405020304" pitchFamily="18" charset="0"/>
                        </a:rPr>
                        <a:t> </a:t>
                      </a:r>
                      <a:r>
                        <a:rPr lang="vi-VN" sz="2000" kern="1200">
                          <a:solidFill>
                            <a:schemeClr val="dk1"/>
                          </a:solidFill>
                          <a:effectLst/>
                          <a:latin typeface="Times New Roman" panose="02020603050405020304" pitchFamily="18" charset="0"/>
                          <a:ea typeface="+mn-ea"/>
                          <a:cs typeface="Times New Roman" panose="02020603050405020304" pitchFamily="18" charset="0"/>
                        </a:rPr>
                        <a:t>Nguyên nhân như sau:</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000" b="1" kern="1200" spc="-10">
                          <a:solidFill>
                            <a:schemeClr val="dk1"/>
                          </a:solidFill>
                          <a:effectLst/>
                          <a:latin typeface="Times New Roman" panose="02020603050405020304" pitchFamily="18" charset="0"/>
                          <a:ea typeface="+mn-ea"/>
                          <a:cs typeface="Times New Roman" panose="02020603050405020304" pitchFamily="18" charset="0"/>
                        </a:rPr>
                        <a:t>UBND huyện Tây Sơn: </a:t>
                      </a:r>
                      <a:r>
                        <a:rPr lang="vi-VN" sz="2000" kern="1200" spc="-10">
                          <a:solidFill>
                            <a:schemeClr val="dk1"/>
                          </a:solidFill>
                          <a:effectLst/>
                          <a:latin typeface="Times New Roman" panose="02020603050405020304" pitchFamily="18" charset="0"/>
                          <a:ea typeface="+mn-ea"/>
                          <a:cs typeface="Times New Roman" panose="02020603050405020304" pitchFamily="18" charset="0"/>
                        </a:rPr>
                        <a:t>Nguồn thu tiền sử dụng đất phân cấp cho huyện thực hiện đạt thấp là 9,2/135 tỷ đồng; một số dự án được bố trí từ nguồn thu tiền sử dụng đất ngân sách tỉnh chưa được thông báo vốn để giải ngân</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000" b="1" kern="1200" spc="-10">
                          <a:solidFill>
                            <a:schemeClr val="dk1"/>
                          </a:solidFill>
                          <a:effectLst/>
                          <a:latin typeface="Times New Roman" panose="02020603050405020304" pitchFamily="18" charset="0"/>
                          <a:ea typeface="+mn-ea"/>
                          <a:cs typeface="Times New Roman" panose="02020603050405020304" pitchFamily="18" charset="0"/>
                        </a:rPr>
                        <a:t>UBND huyện Vân Canh: </a:t>
                      </a:r>
                      <a:r>
                        <a:rPr lang="vi-VN" sz="2000" kern="1200" spc="-10">
                          <a:solidFill>
                            <a:schemeClr val="dk1"/>
                          </a:solidFill>
                          <a:effectLst/>
                          <a:latin typeface="Times New Roman" panose="02020603050405020304" pitchFamily="18" charset="0"/>
                          <a:ea typeface="+mn-ea"/>
                          <a:cs typeface="Times New Roman" panose="02020603050405020304" pitchFamily="18" charset="0"/>
                        </a:rPr>
                        <a:t>Nguồn thu tiền sử dụng đất phân cấp cho huyện thực hiện đạt thấp là 0/5 tỷ đồng; Chương trình MTQG kinh tế xã hội vùng đồng bào dân tộc thiểu số thực hiện chậm, giá trị giải ngân là 3,8/29,1 tỷ đồng; Chương trình MTQG xây dựng Nông thôn mới là 91 triệu đồng/1,4 tỷ đồng</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000" b="1" kern="1200" spc="-10">
                          <a:solidFill>
                            <a:schemeClr val="dk1"/>
                          </a:solidFill>
                          <a:effectLst/>
                          <a:latin typeface="Times New Roman" panose="02020603050405020304" pitchFamily="18" charset="0"/>
                          <a:ea typeface="+mn-ea"/>
                          <a:cs typeface="Times New Roman" panose="02020603050405020304" pitchFamily="18" charset="0"/>
                        </a:rPr>
                        <a:t>UBND huyện An Lão: </a:t>
                      </a:r>
                      <a:r>
                        <a:rPr lang="vi-VN" sz="2000" b="0" kern="1200" spc="-10">
                          <a:solidFill>
                            <a:schemeClr val="dk1"/>
                          </a:solidFill>
                          <a:effectLst/>
                          <a:latin typeface="Times New Roman" panose="02020603050405020304" pitchFamily="18" charset="0"/>
                          <a:ea typeface="+mn-ea"/>
                          <a:cs typeface="Times New Roman" panose="02020603050405020304" pitchFamily="18" charset="0"/>
                        </a:rPr>
                        <a:t>Một số </a:t>
                      </a:r>
                      <a:r>
                        <a:rPr lang="vi-VN" sz="2000" kern="1200" spc="-10">
                          <a:solidFill>
                            <a:schemeClr val="dk1"/>
                          </a:solidFill>
                          <a:effectLst/>
                          <a:latin typeface="Times New Roman" panose="02020603050405020304" pitchFamily="18" charset="0"/>
                          <a:ea typeface="+mn-ea"/>
                          <a:cs typeface="Times New Roman" panose="02020603050405020304" pitchFamily="18" charset="0"/>
                        </a:rPr>
                        <a:t>dự án được bố trí từ nguồn thu tiền sử dụng đất ngân sách tỉnh chưa được thông báo vốn để giải ngân</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vi-VN" sz="2000" b="1"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28468293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911209231"/>
              </p:ext>
            </p:extLst>
          </p:nvPr>
        </p:nvGraphicFramePr>
        <p:xfrm>
          <a:off x="612843" y="1318260"/>
          <a:ext cx="11410544" cy="3886200"/>
        </p:xfrm>
        <a:graphic>
          <a:graphicData uri="http://schemas.openxmlformats.org/drawingml/2006/table">
            <a:tbl>
              <a:tblPr firstRow="1" bandRow="1"/>
              <a:tblGrid>
                <a:gridCol w="11410544">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spc="-10">
                          <a:solidFill>
                            <a:schemeClr val="tx1"/>
                          </a:solidFill>
                          <a:effectLst/>
                          <a:latin typeface="Times New Roman" panose="02020603050405020304" pitchFamily="18" charset="0"/>
                          <a:ea typeface="+mn-ea"/>
                          <a:cs typeface="+mn-cs"/>
                        </a:rPr>
                        <a:t> Kết quả thu hút đầu tư 4 tháng đầu năm 2024 như sau:</a:t>
                      </a:r>
                      <a:endParaRPr lang="nl-NL" sz="2200" b="0" kern="1200" spc="-10">
                        <a:solidFill>
                          <a:schemeClr val="tx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nl-NL" sz="2200" b="1" i="1">
                          <a:solidFill>
                            <a:schemeClr val="tx1"/>
                          </a:solidFill>
                          <a:effectLst/>
                          <a:latin typeface="Times New Roman" panose="02020603050405020304" pitchFamily="18" charset="0"/>
                          <a:ea typeface="Times New Roman" panose="02020603050405020304" pitchFamily="18" charset="0"/>
                        </a:rPr>
                        <a:t>+ Về </a:t>
                      </a:r>
                      <a:r>
                        <a:rPr lang="nl-NL" sz="2200" b="1" i="1" dirty="0">
                          <a:solidFill>
                            <a:schemeClr val="tx1"/>
                          </a:solidFill>
                          <a:effectLst/>
                          <a:latin typeface="Times New Roman" panose="02020603050405020304" pitchFamily="18" charset="0"/>
                          <a:ea typeface="Times New Roman" panose="02020603050405020304" pitchFamily="18" charset="0"/>
                        </a:rPr>
                        <a:t>đầu tư nước ngoài (</a:t>
                      </a:r>
                      <a:r>
                        <a:rPr lang="nl-NL" sz="2200" b="1" i="1">
                          <a:solidFill>
                            <a:schemeClr val="tx1"/>
                          </a:solidFill>
                          <a:effectLst/>
                          <a:latin typeface="Times New Roman" panose="02020603050405020304" pitchFamily="18" charset="0"/>
                          <a:ea typeface="Times New Roman" panose="02020603050405020304" pitchFamily="18" charset="0"/>
                        </a:rPr>
                        <a:t>FDI):</a:t>
                      </a:r>
                      <a:r>
                        <a:rPr lang="vi-VN" sz="2200" b="1" i="1" spc="-10">
                          <a:solidFill>
                            <a:schemeClr val="tx1"/>
                          </a:solidFill>
                          <a:effectLst/>
                          <a:latin typeface="Times New Roman" panose="02020603050405020304" pitchFamily="18" charset="0"/>
                          <a:ea typeface="Times New Roman" panose="02020603050405020304" pitchFamily="18" charset="0"/>
                        </a:rPr>
                        <a:t> </a:t>
                      </a:r>
                      <a:r>
                        <a:rPr lang="vi-VN" sz="2200" b="0" spc="-10">
                          <a:solidFill>
                            <a:schemeClr val="tx1"/>
                          </a:solidFill>
                          <a:effectLst/>
                          <a:latin typeface="Times New Roman" panose="02020603050405020304" pitchFamily="18" charset="0"/>
                          <a:ea typeface="Times New Roman" panose="02020603050405020304" pitchFamily="18" charset="0"/>
                        </a:rPr>
                        <a:t>Từ đầu năm đến nay chưa phát sinh dự án mới.</a:t>
                      </a:r>
                      <a:endParaRPr lang="vi-VN" sz="22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b="1" i="1">
                          <a:effectLst/>
                          <a:latin typeface="Times New Roman" panose="02020603050405020304" pitchFamily="18" charset="0"/>
                          <a:ea typeface="Times New Roman" panose="02020603050405020304" pitchFamily="18" charset="0"/>
                        </a:rPr>
                        <a:t>+</a:t>
                      </a:r>
                      <a:r>
                        <a:rPr lang="vi-VN" sz="2200" b="1" i="1">
                          <a:effectLst/>
                          <a:latin typeface="Times New Roman" panose="02020603050405020304" pitchFamily="18" charset="0"/>
                          <a:ea typeface="Times New Roman" panose="02020603050405020304" pitchFamily="18" charset="0"/>
                        </a:rPr>
                        <a:t> </a:t>
                      </a:r>
                      <a:r>
                        <a:rPr lang="nl-NL" sz="2200" b="1" i="1">
                          <a:effectLst/>
                          <a:latin typeface="Times New Roman" panose="02020603050405020304" pitchFamily="18" charset="0"/>
                          <a:ea typeface="Times New Roman" panose="02020603050405020304" pitchFamily="18" charset="0"/>
                        </a:rPr>
                        <a:t>Về đầu tư trong nước:</a:t>
                      </a:r>
                      <a:r>
                        <a:rPr lang="vi-VN" sz="2200" b="1" i="1">
                          <a:effectLst/>
                          <a:latin typeface="Times New Roman" panose="02020603050405020304" pitchFamily="18" charset="0"/>
                          <a:ea typeface="Times New Roman" panose="02020603050405020304" pitchFamily="18" charset="0"/>
                        </a:rPr>
                        <a:t> </a:t>
                      </a:r>
                      <a:r>
                        <a:rPr lang="nl-NL" sz="2200" b="0" kern="1200" spc="-10">
                          <a:solidFill>
                            <a:schemeClr val="tx1"/>
                          </a:solidFill>
                          <a:effectLst/>
                          <a:latin typeface="Times New Roman" panose="02020603050405020304" pitchFamily="18" charset="0"/>
                          <a:ea typeface="+mn-ea"/>
                          <a:cs typeface="+mn-cs"/>
                        </a:rPr>
                        <a:t>Trong tháng 4 năm 2024, toàn tỉnh thu hút mới 05 dự án đầu tư với tổng vốn đăng ký đầu tư là 656,6 tỷ đồng. </a:t>
                      </a:r>
                      <a:r>
                        <a:rPr lang="vi-VN" sz="2200" b="0" kern="1200" spc="-10">
                          <a:solidFill>
                            <a:schemeClr val="tx1"/>
                          </a:solidFill>
                          <a:effectLst/>
                          <a:latin typeface="Times New Roman" panose="02020603050405020304" pitchFamily="18" charset="0"/>
                          <a:ea typeface="+mn-ea"/>
                          <a:cs typeface="+mn-cs"/>
                        </a:rPr>
                        <a:t>Lũy kế từ </a:t>
                      </a:r>
                      <a:r>
                        <a:rPr lang="en-US" sz="2200" b="0" kern="1200" spc="-10">
                          <a:solidFill>
                            <a:schemeClr val="tx1"/>
                          </a:solidFill>
                          <a:effectLst/>
                          <a:latin typeface="Times New Roman" panose="02020603050405020304" pitchFamily="18" charset="0"/>
                          <a:ea typeface="+mn-ea"/>
                          <a:cs typeface="+mn-cs"/>
                        </a:rPr>
                        <a:t>đầu năm </a:t>
                      </a:r>
                      <a:r>
                        <a:rPr lang="vi-VN" sz="2200" b="0" kern="1200" spc="-10">
                          <a:solidFill>
                            <a:schemeClr val="tx1"/>
                          </a:solidFill>
                          <a:effectLst/>
                          <a:latin typeface="Times New Roman" panose="02020603050405020304" pitchFamily="18" charset="0"/>
                          <a:ea typeface="+mn-ea"/>
                          <a:cs typeface="+mn-cs"/>
                        </a:rPr>
                        <a:t>đến nay</a:t>
                      </a:r>
                      <a:r>
                        <a:rPr lang="en-US" sz="2200" b="0" kern="1200" spc="-10">
                          <a:solidFill>
                            <a:schemeClr val="tx1"/>
                          </a:solidFill>
                          <a:effectLst/>
                          <a:latin typeface="Times New Roman" panose="02020603050405020304" pitchFamily="18" charset="0"/>
                          <a:ea typeface="+mn-ea"/>
                          <a:cs typeface="+mn-cs"/>
                        </a:rPr>
                        <a:t>,</a:t>
                      </a:r>
                      <a:r>
                        <a:rPr lang="vi-VN" sz="2200" b="0" kern="1200" spc="-10">
                          <a:solidFill>
                            <a:schemeClr val="tx1"/>
                          </a:solidFill>
                          <a:effectLst/>
                          <a:latin typeface="Times New Roman" panose="02020603050405020304" pitchFamily="18" charset="0"/>
                          <a:ea typeface="+mn-ea"/>
                          <a:cs typeface="+mn-cs"/>
                        </a:rPr>
                        <a:t> toàn tỉnh thu hút mới </a:t>
                      </a:r>
                      <a:r>
                        <a:rPr lang="en-US" sz="2200" b="0" kern="1200" spc="-10">
                          <a:solidFill>
                            <a:schemeClr val="tx1"/>
                          </a:solidFill>
                          <a:effectLst/>
                          <a:latin typeface="Times New Roman" panose="02020603050405020304" pitchFamily="18" charset="0"/>
                          <a:ea typeface="+mn-ea"/>
                          <a:cs typeface="+mn-cs"/>
                        </a:rPr>
                        <a:t>18</a:t>
                      </a:r>
                      <a:r>
                        <a:rPr lang="vi-VN" sz="2200" b="0" kern="1200" spc="-10">
                          <a:solidFill>
                            <a:schemeClr val="tx1"/>
                          </a:solidFill>
                          <a:effectLst/>
                          <a:latin typeface="Times New Roman" panose="02020603050405020304" pitchFamily="18" charset="0"/>
                          <a:ea typeface="+mn-ea"/>
                          <a:cs typeface="+mn-cs"/>
                        </a:rPr>
                        <a:t> dự án đầu tư </a:t>
                      </a:r>
                      <a:r>
                        <a:rPr lang="en-US" sz="2200" b="0" kern="1200" spc="-10">
                          <a:solidFill>
                            <a:schemeClr val="tx1"/>
                          </a:solidFill>
                          <a:effectLst/>
                          <a:latin typeface="Times New Roman" panose="02020603050405020304" pitchFamily="18" charset="0"/>
                          <a:ea typeface="+mn-ea"/>
                          <a:cs typeface="+mn-cs"/>
                        </a:rPr>
                        <a:t>trong nước </a:t>
                      </a:r>
                      <a:r>
                        <a:rPr lang="vi-VN" sz="2200" b="0" kern="1200" spc="-10">
                          <a:solidFill>
                            <a:schemeClr val="tx1"/>
                          </a:solidFill>
                          <a:effectLst/>
                          <a:latin typeface="Times New Roman" panose="02020603050405020304" pitchFamily="18" charset="0"/>
                          <a:ea typeface="+mn-ea"/>
                          <a:cs typeface="+mn-cs"/>
                        </a:rPr>
                        <a:t>với tổng vốn đăng ký là </a:t>
                      </a:r>
                      <a:r>
                        <a:rPr lang="en-US" sz="2200" b="0" kern="1200" spc="-10">
                          <a:solidFill>
                            <a:schemeClr val="tx1"/>
                          </a:solidFill>
                          <a:effectLst/>
                          <a:latin typeface="Times New Roman" panose="02020603050405020304" pitchFamily="18" charset="0"/>
                          <a:ea typeface="+mn-ea"/>
                          <a:cs typeface="+mn-cs"/>
                        </a:rPr>
                        <a:t>2.680</a:t>
                      </a:r>
                      <a:r>
                        <a:rPr lang="vi-VN" sz="2200" b="0" kern="1200" spc="-10">
                          <a:solidFill>
                            <a:schemeClr val="tx1"/>
                          </a:solidFill>
                          <a:effectLst/>
                          <a:latin typeface="Times New Roman" panose="02020603050405020304" pitchFamily="18" charset="0"/>
                          <a:ea typeface="+mn-ea"/>
                          <a:cs typeface="+mn-cs"/>
                        </a:rPr>
                        <a:t> tỷ đồng. </a:t>
                      </a:r>
                      <a:r>
                        <a:rPr lang="en-US" sz="2200" b="0" kern="1200" spc="-10">
                          <a:solidFill>
                            <a:schemeClr val="tx1"/>
                          </a:solidFill>
                          <a:effectLst/>
                          <a:latin typeface="Times New Roman" panose="02020603050405020304" pitchFamily="18" charset="0"/>
                          <a:ea typeface="+mn-ea"/>
                          <a:cs typeface="+mn-cs"/>
                        </a:rPr>
                        <a:t>Trong đó: </a:t>
                      </a:r>
                    </a:p>
                    <a:p>
                      <a:pPr marL="342900" indent="-342900">
                        <a:lnSpc>
                          <a:spcPct val="100000"/>
                        </a:lnSpc>
                        <a:spcBef>
                          <a:spcPts val="600"/>
                        </a:spcBef>
                        <a:spcAft>
                          <a:spcPts val="600"/>
                        </a:spcAft>
                        <a:buFontTx/>
                        <a:buChar char="-"/>
                      </a:pPr>
                      <a:r>
                        <a:rPr lang="en-US" sz="2200" b="0" kern="1200" spc="-10">
                          <a:solidFill>
                            <a:schemeClr val="tx1"/>
                          </a:solidFill>
                          <a:effectLst/>
                          <a:latin typeface="Times New Roman" panose="02020603050405020304" pitchFamily="18" charset="0"/>
                          <a:ea typeface="+mn-ea"/>
                          <a:cs typeface="+mn-cs"/>
                        </a:rPr>
                        <a:t>06 dự án trong KKT, KCN với tổng vốn đầu tư 275,85 tỷ đồng;</a:t>
                      </a:r>
                    </a:p>
                    <a:p>
                      <a:pPr marL="342900" indent="-342900">
                        <a:lnSpc>
                          <a:spcPct val="100000"/>
                        </a:lnSpc>
                        <a:spcBef>
                          <a:spcPts val="600"/>
                        </a:spcBef>
                        <a:spcAft>
                          <a:spcPts val="600"/>
                        </a:spcAft>
                        <a:buFontTx/>
                        <a:buChar char="-"/>
                      </a:pPr>
                      <a:r>
                        <a:rPr lang="en-US" sz="2200" b="0" kern="1200" spc="-10">
                          <a:solidFill>
                            <a:schemeClr val="tx1"/>
                          </a:solidFill>
                          <a:effectLst/>
                          <a:latin typeface="Times New Roman" panose="02020603050405020304" pitchFamily="18" charset="0"/>
                          <a:ea typeface="+mn-ea"/>
                          <a:cs typeface="+mn-cs"/>
                        </a:rPr>
                        <a:t>07 dự án trong CCN với tổng vốn đầu tư 665,21 tỷ đồng;</a:t>
                      </a:r>
                    </a:p>
                    <a:p>
                      <a:pPr marL="342900" indent="-342900">
                        <a:lnSpc>
                          <a:spcPct val="100000"/>
                        </a:lnSpc>
                        <a:spcBef>
                          <a:spcPts val="600"/>
                        </a:spcBef>
                        <a:spcAft>
                          <a:spcPts val="600"/>
                        </a:spcAft>
                        <a:buFontTx/>
                        <a:buChar char="-"/>
                      </a:pPr>
                      <a:r>
                        <a:rPr lang="en-US" sz="2200" b="0" kern="1200" spc="-10">
                          <a:solidFill>
                            <a:schemeClr val="tx1"/>
                          </a:solidFill>
                          <a:effectLst/>
                          <a:latin typeface="Times New Roman" panose="02020603050405020304" pitchFamily="18" charset="0"/>
                          <a:ea typeface="+mn-ea"/>
                          <a:cs typeface="+mn-cs"/>
                        </a:rPr>
                        <a:t>05 dự án ngoài KKT, KCN, CCN với tổng vốn đầu tư 1.739,18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spc="-10">
                          <a:solidFill>
                            <a:schemeClr val="tx1"/>
                          </a:solidFill>
                          <a:effectLst/>
                          <a:latin typeface="Times New Roman" panose="02020603050405020304" pitchFamily="18" charset="0"/>
                          <a:ea typeface="+mn-ea"/>
                          <a:cs typeface="+mn-cs"/>
                        </a:rPr>
                        <a:t> Bên cạnh đó đã thực hiện điều chỉnh 24 dự án với vốn đầu tư tăng thêm khoảng 669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81534" y="501043"/>
            <a:ext cx="3673698"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p>
        </p:txBody>
      </p:sp>
    </p:spTree>
    <p:extLst>
      <p:ext uri="{BB962C8B-B14F-4D97-AF65-F5344CB8AC3E}">
        <p14:creationId xmlns:p14="http://schemas.microsoft.com/office/powerpoint/2010/main" val="244636714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7BF7A-9982-6031-B760-FE1EECDE3F3E}"/>
              </a:ext>
            </a:extLst>
          </p:cNvPr>
          <p:cNvSpPr/>
          <p:nvPr/>
        </p:nvSpPr>
        <p:spPr>
          <a:xfrm>
            <a:off x="1149525" y="92681"/>
            <a:ext cx="3791359"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endParaRPr lang="vi-VN" sz="2800" b="0" kern="1200" spc="-10">
              <a:solidFill>
                <a:schemeClr val="tx1"/>
              </a:solidFill>
              <a:effectLst/>
              <a:latin typeface="Times New Roman" panose="02020603050405020304" pitchFamily="18" charset="0"/>
              <a:ea typeface="+mn-ea"/>
              <a:cs typeface="+mn-cs"/>
            </a:endParaRPr>
          </a:p>
          <a:p>
            <a:pPr marL="12700" defTabSz="914400">
              <a:spcBef>
                <a:spcPts val="300"/>
              </a:spcBef>
              <a:defRPr/>
            </a:pP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B5B5C0D-9D10-3FFC-A717-0D2391342329}"/>
              </a:ext>
            </a:extLst>
          </p:cNvPr>
          <p:cNvGraphicFramePr>
            <a:graphicFrameLocks noGrp="1"/>
          </p:cNvGraphicFramePr>
          <p:nvPr>
            <p:extLst>
              <p:ext uri="{D42A27DB-BD31-4B8C-83A1-F6EECF244321}">
                <p14:modId xmlns:p14="http://schemas.microsoft.com/office/powerpoint/2010/main" val="1095254725"/>
              </p:ext>
            </p:extLst>
          </p:nvPr>
        </p:nvGraphicFramePr>
        <p:xfrm>
          <a:off x="369117" y="695753"/>
          <a:ext cx="5352176" cy="5798065"/>
        </p:xfrm>
        <a:graphic>
          <a:graphicData uri="http://schemas.openxmlformats.org/drawingml/2006/table">
            <a:tbl>
              <a:tblPr/>
              <a:tblGrid>
                <a:gridCol w="328840">
                  <a:extLst>
                    <a:ext uri="{9D8B030D-6E8A-4147-A177-3AD203B41FA5}">
                      <a16:colId xmlns:a16="http://schemas.microsoft.com/office/drawing/2014/main" val="3347772493"/>
                    </a:ext>
                  </a:extLst>
                </a:gridCol>
                <a:gridCol w="1462778">
                  <a:extLst>
                    <a:ext uri="{9D8B030D-6E8A-4147-A177-3AD203B41FA5}">
                      <a16:colId xmlns:a16="http://schemas.microsoft.com/office/drawing/2014/main" val="3989235663"/>
                    </a:ext>
                  </a:extLst>
                </a:gridCol>
                <a:gridCol w="725719">
                  <a:extLst>
                    <a:ext uri="{9D8B030D-6E8A-4147-A177-3AD203B41FA5}">
                      <a16:colId xmlns:a16="http://schemas.microsoft.com/office/drawing/2014/main" val="3437264855"/>
                    </a:ext>
                  </a:extLst>
                </a:gridCol>
                <a:gridCol w="771076">
                  <a:extLst>
                    <a:ext uri="{9D8B030D-6E8A-4147-A177-3AD203B41FA5}">
                      <a16:colId xmlns:a16="http://schemas.microsoft.com/office/drawing/2014/main" val="3823758141"/>
                    </a:ext>
                  </a:extLst>
                </a:gridCol>
                <a:gridCol w="680361">
                  <a:extLst>
                    <a:ext uri="{9D8B030D-6E8A-4147-A177-3AD203B41FA5}">
                      <a16:colId xmlns:a16="http://schemas.microsoft.com/office/drawing/2014/main" val="2587659093"/>
                    </a:ext>
                  </a:extLst>
                </a:gridCol>
                <a:gridCol w="1383402">
                  <a:extLst>
                    <a:ext uri="{9D8B030D-6E8A-4147-A177-3AD203B41FA5}">
                      <a16:colId xmlns:a16="http://schemas.microsoft.com/office/drawing/2014/main" val="3932648953"/>
                    </a:ext>
                  </a:extLst>
                </a:gridCol>
              </a:tblGrid>
              <a:tr h="404620">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Địa phương</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Chỉ tiêu 2024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Đã thực hiện</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Tỷ lệ</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Vốn đầu tư đăng ký (đồng)</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336605"/>
                  </a:ext>
                </a:extLst>
              </a:tr>
              <a:tr h="404620">
                <a:tc>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400" b="1" i="0" u="none" strike="noStrike">
                          <a:solidFill>
                            <a:srgbClr val="000000"/>
                          </a:solidFill>
                          <a:effectLst/>
                          <a:latin typeface="Times New Roman" panose="02020603050405020304" pitchFamily="18" charset="0"/>
                        </a:rPr>
                        <a:t>Tổng số dự án thu hút năm 2024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400" b="1" i="0" u="none" strike="noStrike">
                          <a:solidFill>
                            <a:srgbClr val="000000"/>
                          </a:solidFill>
                          <a:effectLst/>
                          <a:latin typeface="Times New Roman" panose="02020603050405020304" pitchFamily="18" charset="0"/>
                        </a:rPr>
                        <a:t>100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sz="1300" b="1" i="0" u="none" strike="noStrike">
                          <a:solidFill>
                            <a:srgbClr val="000000"/>
                          </a:solidFill>
                          <a:effectLst/>
                          <a:latin typeface="Times New Roman" panose="02020603050405020304" pitchFamily="18" charset="0"/>
                        </a:rPr>
                        <a:t>2.680.249.177.000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739992"/>
                  </a:ext>
                </a:extLst>
              </a:tr>
              <a:tr h="899156">
                <a:tc>
                  <a:txBody>
                    <a:bodyPr/>
                    <a:lstStyle/>
                    <a:p>
                      <a:pPr algn="ctr" fontAlgn="ctr"/>
                      <a:r>
                        <a:rPr lang="vi-VN" sz="1400" b="1" i="0" u="none" strike="noStrike">
                          <a:solidFill>
                            <a:srgbClr val="000000"/>
                          </a:solidFill>
                          <a:effectLst/>
                          <a:latin typeface="Times New Roman" panose="02020603050405020304" pitchFamily="18" charset="0"/>
                        </a:rPr>
                        <a:t>I</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 giao cho Sở Kế hoạch và Đầu tư và UBND các huyện, thị xã, thành phố</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400" b="1" i="0" u="none" strike="noStrike">
                          <a:solidFill>
                            <a:srgbClr val="000000"/>
                          </a:solidFill>
                          <a:effectLst/>
                          <a:latin typeface="Times New Roman" panose="02020603050405020304" pitchFamily="18" charset="0"/>
                        </a:rPr>
                        <a:t>70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sz="1300" b="1" i="0" u="none" strike="noStrike">
                          <a:solidFill>
                            <a:srgbClr val="000000"/>
                          </a:solidFill>
                          <a:effectLst/>
                          <a:latin typeface="Times New Roman" panose="02020603050405020304" pitchFamily="18" charset="0"/>
                        </a:rPr>
                        <a:t>2.404.398.012.000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71869783"/>
                  </a:ext>
                </a:extLst>
              </a:tr>
              <a:tr h="224789">
                <a:tc>
                  <a:txBody>
                    <a:bodyPr/>
                    <a:lstStyle/>
                    <a:p>
                      <a:pPr algn="ctr" fontAlgn="b"/>
                      <a:r>
                        <a:rPr lang="vi-VN" sz="1400" b="1" i="0" u="none" strike="noStrike">
                          <a:solidFill>
                            <a:srgbClr val="000000"/>
                          </a:solidFill>
                          <a:effectLst/>
                          <a:latin typeface="Times New Roman" panose="02020603050405020304" pitchFamily="18" charset="0"/>
                        </a:rPr>
                        <a:t>1</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Thành phố Quy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1"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1"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888689"/>
                  </a:ext>
                </a:extLst>
              </a:tr>
              <a:tr h="224789">
                <a:tc>
                  <a:txBody>
                    <a:bodyPr/>
                    <a:lstStyle/>
                    <a:p>
                      <a:pPr algn="ctr" fontAlgn="ctr"/>
                      <a:r>
                        <a:rPr lang="vi-VN" sz="1400" b="1"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Thị xã An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chemeClr val="tx1"/>
                          </a:solidFill>
                          <a:effectLst/>
                          <a:latin typeface="Times New Roman" panose="02020603050405020304" pitchFamily="18" charset="0"/>
                        </a:rPr>
                        <a:t>14,3%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1" i="0" u="none" strike="noStrike">
                          <a:solidFill>
                            <a:schemeClr val="tx1"/>
                          </a:solidFill>
                          <a:effectLst/>
                          <a:latin typeface="Times New Roman" panose="02020603050405020304" pitchFamily="18" charset="0"/>
                        </a:rPr>
                        <a:t>14.802.500.000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7424741"/>
                  </a:ext>
                </a:extLst>
              </a:tr>
              <a:tr h="224789">
                <a:tc rowSpan="4">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555330"/>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Tân Đức</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14.802.500.000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14436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Nhơn Tân 1</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546843"/>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An Mơ</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359102"/>
                  </a:ext>
                </a:extLst>
              </a:tr>
              <a:tr h="224789">
                <a:tc>
                  <a:txBody>
                    <a:bodyPr/>
                    <a:lstStyle/>
                    <a:p>
                      <a:pPr algn="ctr" fontAlgn="ctr"/>
                      <a:r>
                        <a:rPr lang="vi-VN" sz="1400" b="1" i="0" u="none" strike="noStrike">
                          <a:solidFill>
                            <a:srgbClr val="000000"/>
                          </a:solidFill>
                          <a:effectLst/>
                          <a:latin typeface="Times New Roman" panose="02020603050405020304" pitchFamily="18" charset="0"/>
                        </a:rPr>
                        <a:t>3</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Thị xã Hoài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chemeClr val="tx1"/>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chemeClr val="tx1"/>
                          </a:solidFill>
                          <a:effectLst/>
                          <a:latin typeface="Times New Roman" panose="02020603050405020304" pitchFamily="18" charset="0"/>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1" i="0" u="none" strike="noStrike">
                          <a:solidFill>
                            <a:schemeClr val="tx1"/>
                          </a:solidFill>
                          <a:effectLst/>
                          <a:latin typeface="Times New Roman" panose="02020603050405020304" pitchFamily="18" charset="0"/>
                        </a:rPr>
                        <a:t>784.500.000.000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349519"/>
                  </a:ext>
                </a:extLst>
              </a:tr>
              <a:tr h="224789">
                <a:tc rowSpan="5">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33,3%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231.500.000.000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228600"/>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Hoài Tân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928136"/>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Ngọc Sơn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493434"/>
                  </a:ext>
                </a:extLst>
              </a:tr>
              <a:tr h="224789">
                <a:tc vMerge="1">
                  <a:txBody>
                    <a:bodyPr/>
                    <a:lstStyle/>
                    <a:p>
                      <a:endParaRPr lang="en-US"/>
                    </a:p>
                  </a:txBody>
                  <a:tcPr/>
                </a:tc>
                <a:tc>
                  <a:txBody>
                    <a:bodyPr/>
                    <a:lstStyle/>
                    <a:p>
                      <a:pPr algn="l" fontAlgn="b"/>
                      <a:r>
                        <a:rPr lang="en-US" sz="1400" b="0" i="1" u="none" strike="noStrike">
                          <a:solidFill>
                            <a:srgbClr val="000000"/>
                          </a:solidFill>
                          <a:effectLst/>
                          <a:latin typeface="Times New Roman" panose="02020603050405020304" pitchFamily="18" charset="0"/>
                        </a:rPr>
                        <a:t>CCN Hoài Châu</a:t>
                      </a:r>
                      <a:endParaRPr lang="vi-VN" sz="1400" b="0" i="1" u="none" strike="noStrike">
                        <a:solidFill>
                          <a:srgbClr val="000000"/>
                        </a:solidFill>
                        <a:effectLst/>
                        <a:latin typeface="Times New Roman" panose="02020603050405020304" pitchFamily="18" charset="0"/>
                      </a:endParaRP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0</a:t>
                      </a:r>
                      <a:endParaRPr lang="vi-VN" sz="1400" b="0" i="0" u="none" strike="noStrike">
                        <a:solidFill>
                          <a:srgbClr val="000000"/>
                        </a:solidFill>
                        <a:effectLst/>
                        <a:latin typeface="Times New Roman" panose="02020603050405020304" pitchFamily="18" charset="0"/>
                      </a:endParaRP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503.000.000.000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84692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Tường Sơn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50.000.000.000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6401013"/>
                  </a:ext>
                </a:extLst>
              </a:tr>
              <a:tr h="224789">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An Lão</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857327"/>
                  </a:ext>
                </a:extLst>
              </a:tr>
              <a:tr h="224789">
                <a:tc>
                  <a:txBody>
                    <a:bodyPr/>
                    <a:lstStyle/>
                    <a:p>
                      <a:pPr algn="ctr" fontAlgn="ctr"/>
                      <a:r>
                        <a:rPr lang="vi-VN" sz="1400" b="1" i="0" u="none" strike="noStrike">
                          <a:solidFill>
                            <a:srgbClr val="000000"/>
                          </a:solidFill>
                          <a:effectLst/>
                          <a:latin typeface="Times New Roman" panose="02020603050405020304" pitchFamily="18" charset="0"/>
                        </a:rPr>
                        <a:t>5</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Hoài Ân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185052"/>
                  </a:ext>
                </a:extLst>
              </a:tr>
              <a:tr h="224789">
                <a:tc>
                  <a:txBody>
                    <a:bodyPr/>
                    <a:lstStyle/>
                    <a:p>
                      <a:pPr algn="ctr" fontAlgn="ctr"/>
                      <a:r>
                        <a:rPr lang="vi-VN" sz="1400" b="1"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Phù Cát</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912928"/>
                  </a:ext>
                </a:extLst>
              </a:tr>
              <a:tr h="224789">
                <a:tc rowSpan="2">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22488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Cát Trinh</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366962"/>
                  </a:ext>
                </a:extLst>
              </a:tr>
            </a:tbl>
          </a:graphicData>
        </a:graphic>
      </p:graphicFrame>
      <p:graphicFrame>
        <p:nvGraphicFramePr>
          <p:cNvPr id="4" name="Table 3">
            <a:extLst>
              <a:ext uri="{FF2B5EF4-FFF2-40B4-BE49-F238E27FC236}">
                <a16:creationId xmlns:a16="http://schemas.microsoft.com/office/drawing/2014/main" id="{A08A075D-3B96-E23C-61F9-FE576ECC5998}"/>
              </a:ext>
            </a:extLst>
          </p:cNvPr>
          <p:cNvGraphicFramePr>
            <a:graphicFrameLocks noGrp="1"/>
          </p:cNvGraphicFramePr>
          <p:nvPr>
            <p:extLst>
              <p:ext uri="{D42A27DB-BD31-4B8C-83A1-F6EECF244321}">
                <p14:modId xmlns:p14="http://schemas.microsoft.com/office/powerpoint/2010/main" val="3183331361"/>
              </p:ext>
            </p:extLst>
          </p:nvPr>
        </p:nvGraphicFramePr>
        <p:xfrm>
          <a:off x="6095999" y="719387"/>
          <a:ext cx="5866702" cy="5716218"/>
        </p:xfrm>
        <a:graphic>
          <a:graphicData uri="http://schemas.openxmlformats.org/drawingml/2006/table">
            <a:tbl>
              <a:tblPr/>
              <a:tblGrid>
                <a:gridCol w="318605">
                  <a:extLst>
                    <a:ext uri="{9D8B030D-6E8A-4147-A177-3AD203B41FA5}">
                      <a16:colId xmlns:a16="http://schemas.microsoft.com/office/drawing/2014/main" val="2794068364"/>
                    </a:ext>
                  </a:extLst>
                </a:gridCol>
                <a:gridCol w="1417237">
                  <a:extLst>
                    <a:ext uri="{9D8B030D-6E8A-4147-A177-3AD203B41FA5}">
                      <a16:colId xmlns:a16="http://schemas.microsoft.com/office/drawing/2014/main" val="3684531388"/>
                    </a:ext>
                  </a:extLst>
                </a:gridCol>
                <a:gridCol w="703125">
                  <a:extLst>
                    <a:ext uri="{9D8B030D-6E8A-4147-A177-3AD203B41FA5}">
                      <a16:colId xmlns:a16="http://schemas.microsoft.com/office/drawing/2014/main" val="4273756615"/>
                    </a:ext>
                  </a:extLst>
                </a:gridCol>
                <a:gridCol w="747071">
                  <a:extLst>
                    <a:ext uri="{9D8B030D-6E8A-4147-A177-3AD203B41FA5}">
                      <a16:colId xmlns:a16="http://schemas.microsoft.com/office/drawing/2014/main" val="800744324"/>
                    </a:ext>
                  </a:extLst>
                </a:gridCol>
                <a:gridCol w="1340332">
                  <a:extLst>
                    <a:ext uri="{9D8B030D-6E8A-4147-A177-3AD203B41FA5}">
                      <a16:colId xmlns:a16="http://schemas.microsoft.com/office/drawing/2014/main" val="587516465"/>
                    </a:ext>
                  </a:extLst>
                </a:gridCol>
                <a:gridCol w="1340332">
                  <a:extLst>
                    <a:ext uri="{9D8B030D-6E8A-4147-A177-3AD203B41FA5}">
                      <a16:colId xmlns:a16="http://schemas.microsoft.com/office/drawing/2014/main" val="1125608726"/>
                    </a:ext>
                  </a:extLst>
                </a:gridCol>
              </a:tblGrid>
              <a:tr h="351326">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Địa phương</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 2024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Đã thực hiện</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Tỷ lệ</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Vốn đầu tư đăng ký (đồng)</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289077"/>
                  </a:ext>
                </a:extLst>
              </a:tr>
              <a:tr h="195182">
                <a:tc>
                  <a:txBody>
                    <a:bodyPr/>
                    <a:lstStyle/>
                    <a:p>
                      <a:pPr algn="ctr" fontAlgn="ctr"/>
                      <a:r>
                        <a:rPr lang="vi-VN" sz="1200" b="1"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Phù Mỹ</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959324"/>
                  </a:ext>
                </a:extLst>
              </a:tr>
              <a:tr h="195182">
                <a:tc rowSpan="4">
                  <a:txBody>
                    <a:bodyPr/>
                    <a:lstStyle/>
                    <a:p>
                      <a:pPr algn="ctr"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233029"/>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Dương</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91902"/>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Đại Thạnh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051153"/>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Diêm Tiêu</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05746"/>
                  </a:ext>
                </a:extLst>
              </a:tr>
              <a:tr h="195182">
                <a:tc>
                  <a:txBody>
                    <a:bodyPr/>
                    <a:lstStyle/>
                    <a:p>
                      <a:pPr algn="ctr" fontAlgn="ctr"/>
                      <a:r>
                        <a:rPr lang="vi-VN" sz="1200" b="1" i="0" u="none" strike="noStrike">
                          <a:solidFill>
                            <a:srgbClr val="000000"/>
                          </a:solidFill>
                          <a:effectLst/>
                          <a:latin typeface="Times New Roman" panose="02020603050405020304" pitchFamily="18" charset="0"/>
                        </a:rPr>
                        <a:t>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Tây Sơn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chemeClr val="tx1"/>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chemeClr val="tx1"/>
                          </a:solidFill>
                          <a:effectLst/>
                          <a:latin typeface="Times New Roman" panose="02020603050405020304" pitchFamily="18" charset="0"/>
                        </a:rPr>
                        <a:t>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1" i="0" u="none" strike="noStrike">
                          <a:solidFill>
                            <a:schemeClr val="tx1"/>
                          </a:solidFill>
                          <a:effectLst/>
                          <a:latin typeface="Times New Roman" panose="02020603050405020304" pitchFamily="18" charset="0"/>
                        </a:rPr>
                        <a:t>744.049.461.000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369442"/>
                  </a:ext>
                </a:extLst>
              </a:tr>
              <a:tr h="195182">
                <a:tc rowSpan="8">
                  <a:txBody>
                    <a:bodyPr/>
                    <a:lstStyle/>
                    <a:p>
                      <a:pPr algn="ctr"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66,7%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646.635.837.000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472637"/>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Phú An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150552"/>
                  </a:ext>
                </a:extLst>
              </a:tr>
              <a:tr h="332589">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Cầu Nước Xanh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21.340.488.000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112771"/>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Hóc Bợm</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385199"/>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Nghi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25.000.000.000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022375"/>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Tây Giang</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133223"/>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Tân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415548"/>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Gò Cầy</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51.073.136.000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236142"/>
                  </a:ext>
                </a:extLst>
              </a:tr>
              <a:tr h="195182">
                <a:tc>
                  <a:txBody>
                    <a:bodyPr/>
                    <a:lstStyle/>
                    <a:p>
                      <a:pPr algn="ctr" fontAlgn="ctr"/>
                      <a:r>
                        <a:rPr lang="vi-VN" sz="1200" b="1" i="0" u="none" strike="noStrike">
                          <a:solidFill>
                            <a:srgbClr val="000000"/>
                          </a:solidFill>
                          <a:effectLst/>
                          <a:latin typeface="Times New Roman" panose="02020603050405020304" pitchFamily="18" charset="0"/>
                        </a:rPr>
                        <a:t>9</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Tuy Phước</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a:t>
                      </a:r>
                      <a:r>
                        <a:rPr lang="en-US" sz="1200" b="1" i="0" u="none" strike="noStrike">
                          <a:solidFill>
                            <a:srgbClr val="000000"/>
                          </a:solidFill>
                          <a:effectLst/>
                          <a:latin typeface="Times New Roman" panose="02020603050405020304" pitchFamily="18" charset="0"/>
                        </a:rPr>
                        <a:t>,00</a:t>
                      </a:r>
                      <a:r>
                        <a:rPr lang="vi-VN" sz="1200" b="1" i="0" u="none" strike="noStrike">
                          <a:solidFill>
                            <a:srgbClr val="000000"/>
                          </a:solidFill>
                          <a:effectLst/>
                          <a:latin typeface="Times New Roman" panose="02020603050405020304" pitchFamily="18" charset="0"/>
                        </a:rPr>
                        <a:t>%</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861.046.051.000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602169"/>
                  </a:ext>
                </a:extLst>
              </a:tr>
              <a:tr h="195182">
                <a:tc>
                  <a:txBody>
                    <a:bodyPr/>
                    <a:lstStyle/>
                    <a:p>
                      <a:pPr algn="l"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20,00%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861.046.051.000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59039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Vân Canh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372528"/>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Vĩnh Thạnh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129096"/>
                  </a:ext>
                </a:extLst>
              </a:tr>
              <a:tr h="374748">
                <a:tc>
                  <a:txBody>
                    <a:bodyPr/>
                    <a:lstStyle/>
                    <a:p>
                      <a:pPr algn="ctr" fontAlgn="ctr"/>
                      <a:r>
                        <a:rPr lang="vi-VN" sz="1200" b="1" i="0" u="none" strike="noStrike">
                          <a:solidFill>
                            <a:srgbClr val="000000"/>
                          </a:solidFill>
                          <a:effectLst/>
                          <a:latin typeface="Times New Roman" panose="02020603050405020304" pitchFamily="18" charset="0"/>
                        </a:rPr>
                        <a:t>II</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ctr"/>
                      <a:r>
                        <a:rPr lang="vi-VN" sz="1200" b="1" i="0" u="none" strike="noStrike">
                          <a:solidFill>
                            <a:srgbClr val="000000"/>
                          </a:solidFill>
                          <a:effectLst/>
                          <a:latin typeface="Times New Roman" panose="02020603050405020304" pitchFamily="18" charset="0"/>
                        </a:rPr>
                        <a:t>Ban Quản lý Khu kinh tế và các KCN</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200" b="1" i="0" u="none" strike="noStrike">
                          <a:solidFill>
                            <a:srgbClr val="000000"/>
                          </a:solidFill>
                          <a:effectLst/>
                          <a:latin typeface="Times New Roman" panose="02020603050405020304" pitchFamily="18" charset="0"/>
                        </a:rPr>
                        <a:t>30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a:solidFill>
                            <a:schemeClr val="tx1"/>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a:solidFill>
                            <a:schemeClr val="tx1"/>
                          </a:solidFill>
                          <a:effectLst/>
                          <a:latin typeface="Times New Roman" panose="02020603050405020304" pitchFamily="18"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sz="1300" b="1" i="0" u="none" strike="noStrike">
                          <a:solidFill>
                            <a:schemeClr val="tx1"/>
                          </a:solidFill>
                          <a:effectLst/>
                          <a:latin typeface="Times New Roman" panose="02020603050405020304" pitchFamily="18" charset="0"/>
                        </a:rPr>
                        <a:t>275.851.165.000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682586"/>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Becamex</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52840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Hoà Hội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88826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Hoà</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117.500.000.000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916997"/>
                  </a:ext>
                </a:extLst>
              </a:tr>
              <a:tr h="195182">
                <a:tc>
                  <a:txBody>
                    <a:bodyPr/>
                    <a:lstStyle/>
                    <a:p>
                      <a:pPr algn="ctr" fontAlgn="ctr"/>
                      <a:r>
                        <a:rPr lang="vi-VN" sz="1200" b="1" i="0" u="none" strike="noStrike">
                          <a:solidFill>
                            <a:srgbClr val="000000"/>
                          </a:solidFill>
                          <a:effectLst/>
                          <a:latin typeface="Times New Roman" panose="02020603050405020304" pitchFamily="18" charset="0"/>
                        </a:rPr>
                        <a:t>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Hội A</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chemeClr val="tx1"/>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chemeClr val="tx1"/>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48782"/>
                  </a:ext>
                </a:extLst>
              </a:tr>
              <a:tr h="195182">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Long Mỹ</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119.970.013.000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612425"/>
                  </a:ext>
                </a:extLst>
              </a:tr>
              <a:tr h="195182">
                <a:tc>
                  <a:txBody>
                    <a:bodyPr/>
                    <a:lstStyle/>
                    <a:p>
                      <a:pPr algn="ctr" fontAlgn="ctr"/>
                      <a:r>
                        <a:rPr lang="vi-VN" sz="1200" b="1" i="0" u="none" strike="noStrike">
                          <a:solidFill>
                            <a:srgbClr val="000000"/>
                          </a:solidFill>
                          <a:effectLst/>
                          <a:latin typeface="Times New Roman" panose="02020603050405020304" pitchFamily="18" charset="0"/>
                        </a:rPr>
                        <a:t>6</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Phú Tài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chemeClr val="tx1"/>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chemeClr val="tx1"/>
                          </a:solidFill>
                          <a:effectLst/>
                          <a:latin typeface="Times New Roman" panose="02020603050405020304" pitchFamily="18" charset="0"/>
                        </a:rPr>
                        <a:t>38.381.152.000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685209"/>
                  </a:ext>
                </a:extLst>
              </a:tr>
            </a:tbl>
          </a:graphicData>
        </a:graphic>
      </p:graphicFrame>
    </p:spTree>
    <p:extLst>
      <p:ext uri="{BB962C8B-B14F-4D97-AF65-F5344CB8AC3E}">
        <p14:creationId xmlns:p14="http://schemas.microsoft.com/office/powerpoint/2010/main" val="2156415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225664"/>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2.275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466988"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Giảm 41,7</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280861"/>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395</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456217"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0,51%</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216013"/>
            <a:ext cx="2612051" cy="1683379"/>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9226" y="4249559"/>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425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197946"/>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195189"/>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0130" y="3707823"/>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35</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3918197"/>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195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8444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5.2. Quản lý đăng ký doanh nghiệp:  4 tháng năm 2024</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71034FF-7275-EC11-9453-C0D71EC6AE4B}"/>
              </a:ext>
            </a:extLst>
          </p:cNvPr>
          <p:cNvGraphicFramePr>
            <a:graphicFrameLocks noGrp="1"/>
          </p:cNvGraphicFramePr>
          <p:nvPr/>
        </p:nvGraphicFramePr>
        <p:xfrm>
          <a:off x="690664" y="5188293"/>
          <a:ext cx="11128442" cy="1188720"/>
        </p:xfrm>
        <a:graphic>
          <a:graphicData uri="http://schemas.openxmlformats.org/drawingml/2006/table">
            <a:tbl>
              <a:tblPr firstRow="1" bandRow="1"/>
              <a:tblGrid>
                <a:gridCol w="1112844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2400" b="1" i="1">
                          <a:solidFill>
                            <a:schemeClr val="tx1"/>
                          </a:solidFill>
                          <a:effectLst/>
                          <a:latin typeface="Times New Roman" panose="02020603050405020304" pitchFamily="18" charset="0"/>
                          <a:ea typeface="Times New Roman" panose="02020603050405020304" pitchFamily="18" charset="0"/>
                        </a:rPr>
                        <a:t>Nguyên nhân Tổng vốn đăng ký của các doanh nghiệp thành lập mới năm 2024 giảm mạnh so với năm 2023 vì đầu năm 2023 có doanh nghiệp dự án thành lập với số vốn đăng ký lớn (Công ty Cổ phần An Quang Holdings với vốn điều lệ 1.045 tỷ đồng)</a:t>
                      </a:r>
                      <a:endParaRPr lang="vi-VN" sz="24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66151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3166282522"/>
              </p:ext>
            </p:extLst>
          </p:nvPr>
        </p:nvGraphicFramePr>
        <p:xfrm>
          <a:off x="126999" y="1354923"/>
          <a:ext cx="5969002" cy="368808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Công tác quản lý đất đai, tài nguyên khoáng sản và bảo vệ môi trường trên địa bàn tỉnh tiếp tục được tăng </a:t>
                      </a:r>
                      <a:r>
                        <a:rPr lang="pt-BR" sz="2400" b="0" kern="1200">
                          <a:solidFill>
                            <a:schemeClr val="dk1"/>
                          </a:solidFill>
                          <a:effectLst/>
                          <a:latin typeface="Times New Roman" panose="02020603050405020304" pitchFamily="18" charset="0"/>
                          <a:ea typeface="+mn-ea"/>
                          <a:cs typeface="Times New Roman" panose="02020603050405020304" pitchFamily="18" charset="0"/>
                        </a:rPr>
                        <a:t>cường.</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a:solidFill>
                            <a:schemeClr val="dk1"/>
                          </a:solidFill>
                          <a:effectLst/>
                          <a:latin typeface="Times New Roman" panose="02020603050405020304" pitchFamily="18" charset="0"/>
                          <a:ea typeface="+mn-ea"/>
                          <a:cs typeface="Times New Roman" panose="02020603050405020304" pitchFamily="18"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de-DE" sz="2400" b="0" kern="1200">
                          <a:solidFill>
                            <a:schemeClr val="dk1"/>
                          </a:solidFill>
                          <a:effectLst/>
                          <a:latin typeface="Times New Roman" panose="02020603050405020304" pitchFamily="18" charset="0"/>
                          <a:ea typeface="+mn-ea"/>
                          <a:cs typeface="Times New Roman" panose="02020603050405020304" pitchFamily="18" charset="0"/>
                        </a:rPr>
                        <a:t> không đúng quy định.</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A634646B-C32B-96FD-66DA-0258262F48F5}"/>
              </a:ext>
            </a:extLst>
          </p:cNvPr>
          <p:cNvGraphicFramePr>
            <a:graphicFrameLocks noGrp="1"/>
          </p:cNvGraphicFramePr>
          <p:nvPr>
            <p:extLst>
              <p:ext uri="{D42A27DB-BD31-4B8C-83A1-F6EECF244321}">
                <p14:modId xmlns:p14="http://schemas.microsoft.com/office/powerpoint/2010/main" val="3125679447"/>
              </p:ext>
            </p:extLst>
          </p:nvPr>
        </p:nvGraphicFramePr>
        <p:xfrm>
          <a:off x="6358141" y="1449721"/>
          <a:ext cx="5281410" cy="4581262"/>
        </p:xfrm>
        <a:graphic>
          <a:graphicData uri="http://schemas.openxmlformats.org/drawingml/2006/table">
            <a:tbl>
              <a:tblPr firstRow="1" firstCol="1" bandRow="1">
                <a:tableStyleId>{5C22544A-7EE6-4342-B048-85BDC9FD1C3A}</a:tableStyleId>
              </a:tblPr>
              <a:tblGrid>
                <a:gridCol w="883520">
                  <a:extLst>
                    <a:ext uri="{9D8B030D-6E8A-4147-A177-3AD203B41FA5}">
                      <a16:colId xmlns:a16="http://schemas.microsoft.com/office/drawing/2014/main" val="1341090097"/>
                    </a:ext>
                  </a:extLst>
                </a:gridCol>
                <a:gridCol w="907289">
                  <a:extLst>
                    <a:ext uri="{9D8B030D-6E8A-4147-A177-3AD203B41FA5}">
                      <a16:colId xmlns:a16="http://schemas.microsoft.com/office/drawing/2014/main" val="1598823253"/>
                    </a:ext>
                  </a:extLst>
                </a:gridCol>
                <a:gridCol w="883520">
                  <a:extLst>
                    <a:ext uri="{9D8B030D-6E8A-4147-A177-3AD203B41FA5}">
                      <a16:colId xmlns:a16="http://schemas.microsoft.com/office/drawing/2014/main" val="1119322660"/>
                    </a:ext>
                  </a:extLst>
                </a:gridCol>
                <a:gridCol w="869027">
                  <a:extLst>
                    <a:ext uri="{9D8B030D-6E8A-4147-A177-3AD203B41FA5}">
                      <a16:colId xmlns:a16="http://schemas.microsoft.com/office/drawing/2014/main" val="434796901"/>
                    </a:ext>
                  </a:extLst>
                </a:gridCol>
                <a:gridCol w="869027">
                  <a:extLst>
                    <a:ext uri="{9D8B030D-6E8A-4147-A177-3AD203B41FA5}">
                      <a16:colId xmlns:a16="http://schemas.microsoft.com/office/drawing/2014/main" val="3648952708"/>
                    </a:ext>
                  </a:extLst>
                </a:gridCol>
                <a:gridCol w="869027">
                  <a:extLst>
                    <a:ext uri="{9D8B030D-6E8A-4147-A177-3AD203B41FA5}">
                      <a16:colId xmlns:a16="http://schemas.microsoft.com/office/drawing/2014/main" val="622708407"/>
                    </a:ext>
                  </a:extLst>
                </a:gridCol>
              </a:tblGrid>
              <a:tr h="494628">
                <a:tc row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TT</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Địa phương</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Tỷ lệ thu gom chất thải rắn đô thị</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grid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Tỷ lệ thu gom chất thải rắn nông thôn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2428386661"/>
                  </a:ext>
                </a:extLst>
              </a:tr>
              <a:tr h="1031907">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Chỉ tiêu tỉnh giao năm 2024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Ước thực hiện 04 tháng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Chỉ tiêu tỉnh giao năm 2024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Ước thực hiện 04 tháng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617981"/>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1</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Quy Nhơn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98</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99,43</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98</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97,48</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697499"/>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2</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An Nhơn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90-95</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90,05</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85</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69,41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943567"/>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3</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Hoài Nhơn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85-92</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78,67</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65-70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58,21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496615"/>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4</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Phù Cát</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83-92</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83,09</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74-75</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74,86</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60156"/>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5</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Phù Mỹ</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87-92</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87,36</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75-77</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73,71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17821"/>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6</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Tuy Phước</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85-95</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68,61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80-83</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60,70</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469575"/>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7</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Tây Sơn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81-90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84,92</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75-77</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59,04</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359100"/>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8</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Hoài Ân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69-80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64,44</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55-60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41,84</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160224"/>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9</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An Lão</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67-91</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73,85</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55-60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35,97</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3203"/>
                  </a:ext>
                </a:extLst>
              </a:tr>
              <a:tr h="215325">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10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Vĩnh Thạnh</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67-80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74,24</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58-60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47,11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561933"/>
                  </a:ext>
                </a:extLst>
              </a:tr>
              <a:tr h="25797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11</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Vân Canh</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72-90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78,99</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70</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100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57,78</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434401"/>
                  </a:ext>
                </a:extLst>
              </a:tr>
              <a:tr h="257977">
                <a:tc>
                  <a:txBody>
                    <a:bodyPr/>
                    <a:lstStyle/>
                    <a:p>
                      <a:pPr algn="l">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a:solidFill>
                            <a:schemeClr val="tx1"/>
                          </a:solidFill>
                          <a:effectLst/>
                          <a:latin typeface="Times New Roman" panose="02020603050405020304" pitchFamily="18" charset="0"/>
                          <a:cs typeface="Times New Roman" panose="02020603050405020304" pitchFamily="18" charset="0"/>
                        </a:rPr>
                        <a:t>Toàn tỉnh</a:t>
                      </a:r>
                      <a:endParaRPr lang="vi-VN"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a:solidFill>
                            <a:schemeClr val="tx1"/>
                          </a:solidFill>
                          <a:effectLst/>
                          <a:latin typeface="Times New Roman" panose="02020603050405020304" pitchFamily="18" charset="0"/>
                          <a:cs typeface="Times New Roman" panose="02020603050405020304" pitchFamily="18" charset="0"/>
                        </a:rPr>
                        <a:t>90-95</a:t>
                      </a:r>
                      <a:endParaRPr lang="vi-VN"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a:solidFill>
                            <a:schemeClr val="tx1"/>
                          </a:solidFill>
                          <a:effectLst/>
                          <a:latin typeface="Times New Roman" panose="02020603050405020304" pitchFamily="18" charset="0"/>
                          <a:cs typeface="Times New Roman" panose="02020603050405020304" pitchFamily="18" charset="0"/>
                        </a:rPr>
                        <a:t>89,25</a:t>
                      </a:r>
                      <a:endParaRPr lang="vi-VN"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a:solidFill>
                            <a:schemeClr val="tx1"/>
                          </a:solidFill>
                          <a:effectLst/>
                          <a:latin typeface="Times New Roman" panose="02020603050405020304" pitchFamily="18" charset="0"/>
                          <a:cs typeface="Times New Roman" panose="02020603050405020304" pitchFamily="18" charset="0"/>
                        </a:rPr>
                        <a:t>70-75</a:t>
                      </a:r>
                      <a:endParaRPr lang="vi-VN"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vi-VN" sz="1200" b="1">
                          <a:solidFill>
                            <a:schemeClr val="tx1"/>
                          </a:solidFill>
                          <a:effectLst/>
                          <a:latin typeface="Times New Roman" panose="02020603050405020304" pitchFamily="18" charset="0"/>
                          <a:cs typeface="Times New Roman" panose="02020603050405020304" pitchFamily="18" charset="0"/>
                        </a:rPr>
                        <a:t>65,68</a:t>
                      </a:r>
                      <a:endParaRPr lang="vi-VN"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982855"/>
                  </a:ext>
                </a:extLst>
              </a:tr>
            </a:tbl>
          </a:graphicData>
        </a:graphic>
      </p:graphicFrame>
    </p:spTree>
    <p:extLst>
      <p:ext uri="{BB962C8B-B14F-4D97-AF65-F5344CB8AC3E}">
        <p14:creationId xmlns:p14="http://schemas.microsoft.com/office/powerpoint/2010/main" val="450195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457057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 (tt)</a:t>
            </a:r>
          </a:p>
        </p:txBody>
      </p:sp>
      <p:graphicFrame>
        <p:nvGraphicFramePr>
          <p:cNvPr id="3" name="Table 2">
            <a:extLst>
              <a:ext uri="{FF2B5EF4-FFF2-40B4-BE49-F238E27FC236}">
                <a16:creationId xmlns:a16="http://schemas.microsoft.com/office/drawing/2014/main" id="{3B3EB3EE-6704-1253-1F23-CE3665AC50A1}"/>
              </a:ext>
            </a:extLst>
          </p:cNvPr>
          <p:cNvGraphicFramePr>
            <a:graphicFrameLocks noGrp="1"/>
          </p:cNvGraphicFramePr>
          <p:nvPr>
            <p:extLst>
              <p:ext uri="{D42A27DB-BD31-4B8C-83A1-F6EECF244321}">
                <p14:modId xmlns:p14="http://schemas.microsoft.com/office/powerpoint/2010/main" val="1461519735"/>
              </p:ext>
            </p:extLst>
          </p:nvPr>
        </p:nvGraphicFramePr>
        <p:xfrm>
          <a:off x="1081291" y="1181189"/>
          <a:ext cx="9847965" cy="4958352"/>
        </p:xfrm>
        <a:graphic>
          <a:graphicData uri="http://schemas.openxmlformats.org/drawingml/2006/table">
            <a:tbl>
              <a:tblPr firstRow="1" firstCol="1" bandRow="1"/>
              <a:tblGrid>
                <a:gridCol w="1246710">
                  <a:extLst>
                    <a:ext uri="{9D8B030D-6E8A-4147-A177-3AD203B41FA5}">
                      <a16:colId xmlns:a16="http://schemas.microsoft.com/office/drawing/2014/main" val="818610093"/>
                    </a:ext>
                  </a:extLst>
                </a:gridCol>
                <a:gridCol w="1477195">
                  <a:extLst>
                    <a:ext uri="{9D8B030D-6E8A-4147-A177-3AD203B41FA5}">
                      <a16:colId xmlns:a16="http://schemas.microsoft.com/office/drawing/2014/main" val="406755408"/>
                    </a:ext>
                  </a:extLst>
                </a:gridCol>
                <a:gridCol w="1246710">
                  <a:extLst>
                    <a:ext uri="{9D8B030D-6E8A-4147-A177-3AD203B41FA5}">
                      <a16:colId xmlns:a16="http://schemas.microsoft.com/office/drawing/2014/main" val="753600386"/>
                    </a:ext>
                  </a:extLst>
                </a:gridCol>
                <a:gridCol w="1058132">
                  <a:extLst>
                    <a:ext uri="{9D8B030D-6E8A-4147-A177-3AD203B41FA5}">
                      <a16:colId xmlns:a16="http://schemas.microsoft.com/office/drawing/2014/main" val="1504443496"/>
                    </a:ext>
                  </a:extLst>
                </a:gridCol>
                <a:gridCol w="1445766">
                  <a:extLst>
                    <a:ext uri="{9D8B030D-6E8A-4147-A177-3AD203B41FA5}">
                      <a16:colId xmlns:a16="http://schemas.microsoft.com/office/drawing/2014/main" val="2959924367"/>
                    </a:ext>
                  </a:extLst>
                </a:gridCol>
                <a:gridCol w="1686726">
                  <a:extLst>
                    <a:ext uri="{9D8B030D-6E8A-4147-A177-3AD203B41FA5}">
                      <a16:colId xmlns:a16="http://schemas.microsoft.com/office/drawing/2014/main" val="3719692025"/>
                    </a:ext>
                  </a:extLst>
                </a:gridCol>
                <a:gridCol w="1686726">
                  <a:extLst>
                    <a:ext uri="{9D8B030D-6E8A-4147-A177-3AD203B41FA5}">
                      <a16:colId xmlns:a16="http://schemas.microsoft.com/office/drawing/2014/main" val="4209397635"/>
                    </a:ext>
                  </a:extLst>
                </a:gridCol>
              </a:tblGrid>
              <a:tr h="812448">
                <a:tc rowSpan="2">
                  <a:txBody>
                    <a:bodyPr/>
                    <a:lstStyle/>
                    <a:p>
                      <a:pPr algn="ctr" rtl="0" fontAlgn="ctr"/>
                      <a:r>
                        <a:rPr lang="vi-VN" sz="1500" b="1" i="0" u="none" strike="noStrike">
                          <a:solidFill>
                            <a:srgbClr val="000000"/>
                          </a:solidFill>
                          <a:effectLst/>
                          <a:latin typeface="Times New Roman" panose="02020603050405020304" pitchFamily="18" charset="0"/>
                        </a:rPr>
                        <a:t>TT</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vi-VN" sz="1500" b="1" i="0" u="none" strike="noStrike">
                          <a:solidFill>
                            <a:srgbClr val="000000"/>
                          </a:solidFill>
                          <a:effectLst/>
                          <a:latin typeface="Times New Roman" panose="02020603050405020304" pitchFamily="18" charset="0"/>
                        </a:rPr>
                        <a:t>Địa phương</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vi-VN" sz="1500" b="1" i="0" u="none" strike="noStrike">
                          <a:solidFill>
                            <a:srgbClr val="000000"/>
                          </a:solidFill>
                          <a:effectLst/>
                          <a:latin typeface="Times New Roman" panose="02020603050405020304" pitchFamily="18" charset="0"/>
                        </a:rPr>
                        <a:t>Phòng chống lấn chiếm đất đai (</a:t>
                      </a:r>
                      <a:r>
                        <a:rPr lang="vi-VN" sz="1500" b="0" i="0" u="none" strike="noStrike">
                          <a:solidFill>
                            <a:srgbClr val="000000"/>
                          </a:solidFill>
                          <a:effectLst/>
                          <a:latin typeface="Times New Roman" panose="02020603050405020304" pitchFamily="18" charset="0"/>
                        </a:rPr>
                        <a:t>Số vụ vi phạm được giải quyết trong năm)</a:t>
                      </a:r>
                      <a:endParaRPr lang="vi-VN" sz="1500" b="1"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2">
                  <a:txBody>
                    <a:bodyPr/>
                    <a:lstStyle/>
                    <a:p>
                      <a:pPr algn="ctr" rtl="0" fontAlgn="ctr"/>
                      <a:r>
                        <a:rPr lang="vi-VN" sz="1500" b="1" i="0" u="none" strike="noStrike">
                          <a:solidFill>
                            <a:srgbClr val="000000"/>
                          </a:solidFill>
                          <a:effectLst/>
                          <a:latin typeface="Times New Roman" panose="02020603050405020304" pitchFamily="18" charset="0"/>
                        </a:rPr>
                        <a:t>Giải phóng mặt bằng </a:t>
                      </a:r>
                      <a:r>
                        <a:rPr lang="vi-VN" sz="1500" b="0" i="0" u="none" strike="noStrike">
                          <a:solidFill>
                            <a:srgbClr val="000000"/>
                          </a:solidFill>
                          <a:effectLst/>
                          <a:latin typeface="Times New Roman" panose="02020603050405020304" pitchFamily="18" charset="0"/>
                        </a:rPr>
                        <a:t>(Số lượng công trình, dự án hoàn thành GPMB so với tổng số dự án trên địa bàn)</a:t>
                      </a:r>
                      <a:endParaRPr lang="vi-VN" sz="1500" b="1" i="0" u="none" strike="noStrike">
                        <a:solidFill>
                          <a:srgbClr val="000000"/>
                        </a:solidFill>
                        <a:effectLst/>
                        <a:latin typeface="Times New Roman" panose="02020603050405020304" pitchFamily="18" charset="0"/>
                      </a:endParaRPr>
                    </a:p>
                  </a:txBody>
                  <a:tcPr marL="8158" marR="8158" marT="8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2435407259"/>
                  </a:ext>
                </a:extLst>
              </a:tr>
              <a:tr h="873800">
                <a:tc vMerge="1">
                  <a:txBody>
                    <a:bodyPr/>
                    <a:lstStyle/>
                    <a:p>
                      <a:endParaRPr lang="vi-VN"/>
                    </a:p>
                  </a:txBody>
                  <a:tcPr/>
                </a:tc>
                <a:tc vMerge="1">
                  <a:txBody>
                    <a:bodyPr/>
                    <a:lstStyle/>
                    <a:p>
                      <a:endParaRPr lang="vi-VN"/>
                    </a:p>
                  </a:txBody>
                  <a:tcPr/>
                </a:tc>
                <a:tc>
                  <a:txBody>
                    <a:bodyPr/>
                    <a:lstStyle/>
                    <a:p>
                      <a:pPr algn="ctr" rtl="0" fontAlgn="ctr"/>
                      <a:r>
                        <a:rPr lang="vi-VN" sz="1500" b="0" i="0" u="none" strike="noStrike">
                          <a:solidFill>
                            <a:srgbClr val="000000"/>
                          </a:solidFill>
                          <a:effectLst/>
                          <a:latin typeface="Times New Roman" panose="02020603050405020304" pitchFamily="18" charset="0"/>
                        </a:rPr>
                        <a:t>Chỉ tiêu tỉnh giao năm 2024</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Số vụ xử lý 4 tháng đầu năm 2024</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Tỷ lệ (%)</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Chỉ tiêu tỉnh giao năm 2024 (%)</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Ước thực hiện 04 tháng (%)</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2671340"/>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Quy Nhơn</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1715</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633</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36,91%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19,23</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6369196"/>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An Nhơn</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1050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632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60,19%</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20</a:t>
                      </a:r>
                      <a:r>
                        <a:rPr lang="en-US" sz="1500" b="0" i="0" u="none" strike="noStrike">
                          <a:solidFill>
                            <a:srgbClr val="000000"/>
                          </a:solidFill>
                          <a:effectLst/>
                          <a:latin typeface="Times New Roman" panose="02020603050405020304" pitchFamily="18" charset="0"/>
                        </a:rPr>
                        <a:t>,00%</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7922790"/>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3</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Hoài Nhơn</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1983</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141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7,11%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28,28</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0487062"/>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4</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Phù Cát</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1790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179</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10,00%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10</a:t>
                      </a:r>
                      <a:r>
                        <a:rPr lang="en-US" sz="1500" b="0" i="0" u="none" strike="noStrike">
                          <a:solidFill>
                            <a:srgbClr val="000000"/>
                          </a:solidFill>
                          <a:effectLst/>
                          <a:latin typeface="Times New Roman" panose="02020603050405020304" pitchFamily="18" charset="0"/>
                        </a:rPr>
                        <a:t>,00%</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5325918"/>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5</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Phù Mỹ</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81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0,00%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11,43</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816186"/>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6</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Tuy Phước</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778</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402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51,67%</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10,61</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6898708"/>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7</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Tây Sơn</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691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78</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11,29%</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13,33</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8321669"/>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8</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Hoài Ân</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800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168</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21,00%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12,59</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333153"/>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9</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An Lão</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16,67%</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8,82</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1147237"/>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10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Vĩnh Thạnh</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408</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100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24,51%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3,8</a:t>
                      </a:r>
                      <a:r>
                        <a:rPr lang="en-US" sz="1500" b="0" i="0" u="none" strike="noStrike">
                          <a:solidFill>
                            <a:srgbClr val="000000"/>
                          </a:solidFill>
                          <a:effectLst/>
                          <a:latin typeface="Times New Roman" panose="02020603050405020304" pitchFamily="18" charset="0"/>
                        </a:rPr>
                        <a:t>0%</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5021032"/>
                  </a:ext>
                </a:extLst>
              </a:tr>
              <a:tr h="297464">
                <a:tc>
                  <a:txBody>
                    <a:bodyPr/>
                    <a:lstStyle/>
                    <a:p>
                      <a:pPr algn="ctr" rtl="0" fontAlgn="ctr"/>
                      <a:r>
                        <a:rPr lang="vi-VN" sz="1500" b="1" i="0" u="none" strike="noStrike">
                          <a:solidFill>
                            <a:srgbClr val="000000"/>
                          </a:solidFill>
                          <a:effectLst/>
                          <a:latin typeface="Times New Roman" panose="02020603050405020304" pitchFamily="18" charset="0"/>
                        </a:rPr>
                        <a:t>11</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Vân Canh</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192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2</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1,04%</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 50</a:t>
                      </a: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vi-VN" sz="1500" b="0" i="0" u="none" strike="noStrike">
                          <a:solidFill>
                            <a:srgbClr val="000000"/>
                          </a:solidFill>
                          <a:effectLst/>
                          <a:latin typeface="Times New Roman" panose="02020603050405020304" pitchFamily="18" charset="0"/>
                        </a:rPr>
                        <a:t>14,29</a:t>
                      </a:r>
                      <a:r>
                        <a:rPr lang="en-US" sz="1500" b="0" i="0" u="none" strike="noStrike">
                          <a:solidFill>
                            <a:srgbClr val="000000"/>
                          </a:solidFill>
                          <a:effectLst/>
                          <a:latin typeface="Times New Roman" panose="02020603050405020304" pitchFamily="18" charset="0"/>
                        </a:rPr>
                        <a:t>%</a:t>
                      </a:r>
                      <a:endParaRPr lang="vi-VN" sz="1500" b="0" i="0" u="none" strike="noStrike">
                        <a:solidFill>
                          <a:srgbClr val="000000"/>
                        </a:solidFill>
                        <a:effectLst/>
                        <a:latin typeface="Times New Roman" panose="02020603050405020304" pitchFamily="18" charset="0"/>
                      </a:endParaRPr>
                    </a:p>
                  </a:txBody>
                  <a:tcPr marL="8158" marR="8158" marT="81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9905069"/>
                  </a:ext>
                </a:extLst>
              </a:tr>
            </a:tbl>
          </a:graphicData>
        </a:graphic>
      </p:graphicFrame>
    </p:spTree>
    <p:extLst>
      <p:ext uri="{BB962C8B-B14F-4D97-AF65-F5344CB8AC3E}">
        <p14:creationId xmlns:p14="http://schemas.microsoft.com/office/powerpoint/2010/main" val="33780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515603" y="236517"/>
            <a:ext cx="8769515"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THỰC HIỆN CHỈ TIÊU HĐND VÀ UBND TỈNH GIAO</a:t>
            </a:r>
          </a:p>
        </p:txBody>
      </p:sp>
      <p:graphicFrame>
        <p:nvGraphicFramePr>
          <p:cNvPr id="3" name="Table 2">
            <a:extLst>
              <a:ext uri="{FF2B5EF4-FFF2-40B4-BE49-F238E27FC236}">
                <a16:creationId xmlns:a16="http://schemas.microsoft.com/office/drawing/2014/main" id="{930E3DB0-5A23-F4A8-0154-2BFE0098A3BB}"/>
              </a:ext>
            </a:extLst>
          </p:cNvPr>
          <p:cNvGraphicFramePr>
            <a:graphicFrameLocks noGrp="1"/>
          </p:cNvGraphicFramePr>
          <p:nvPr>
            <p:extLst>
              <p:ext uri="{D42A27DB-BD31-4B8C-83A1-F6EECF244321}">
                <p14:modId xmlns:p14="http://schemas.microsoft.com/office/powerpoint/2010/main" val="1921003382"/>
              </p:ext>
            </p:extLst>
          </p:nvPr>
        </p:nvGraphicFramePr>
        <p:xfrm>
          <a:off x="243281" y="832697"/>
          <a:ext cx="11736198" cy="5788790"/>
        </p:xfrm>
        <a:graphic>
          <a:graphicData uri="http://schemas.openxmlformats.org/drawingml/2006/table">
            <a:tbl>
              <a:tblPr/>
              <a:tblGrid>
                <a:gridCol w="344398">
                  <a:extLst>
                    <a:ext uri="{9D8B030D-6E8A-4147-A177-3AD203B41FA5}">
                      <a16:colId xmlns:a16="http://schemas.microsoft.com/office/drawing/2014/main" val="325029863"/>
                    </a:ext>
                  </a:extLst>
                </a:gridCol>
                <a:gridCol w="3501387">
                  <a:extLst>
                    <a:ext uri="{9D8B030D-6E8A-4147-A177-3AD203B41FA5}">
                      <a16:colId xmlns:a16="http://schemas.microsoft.com/office/drawing/2014/main" val="454484099"/>
                    </a:ext>
                  </a:extLst>
                </a:gridCol>
                <a:gridCol w="795396">
                  <a:extLst>
                    <a:ext uri="{9D8B030D-6E8A-4147-A177-3AD203B41FA5}">
                      <a16:colId xmlns:a16="http://schemas.microsoft.com/office/drawing/2014/main" val="2293390772"/>
                    </a:ext>
                  </a:extLst>
                </a:gridCol>
                <a:gridCol w="1027047">
                  <a:extLst>
                    <a:ext uri="{9D8B030D-6E8A-4147-A177-3AD203B41FA5}">
                      <a16:colId xmlns:a16="http://schemas.microsoft.com/office/drawing/2014/main" val="1932626926"/>
                    </a:ext>
                  </a:extLst>
                </a:gridCol>
                <a:gridCol w="967595">
                  <a:extLst>
                    <a:ext uri="{9D8B030D-6E8A-4147-A177-3AD203B41FA5}">
                      <a16:colId xmlns:a16="http://schemas.microsoft.com/office/drawing/2014/main" val="2546514279"/>
                    </a:ext>
                  </a:extLst>
                </a:gridCol>
                <a:gridCol w="967595">
                  <a:extLst>
                    <a:ext uri="{9D8B030D-6E8A-4147-A177-3AD203B41FA5}">
                      <a16:colId xmlns:a16="http://schemas.microsoft.com/office/drawing/2014/main" val="3664687606"/>
                    </a:ext>
                  </a:extLst>
                </a:gridCol>
                <a:gridCol w="967595">
                  <a:extLst>
                    <a:ext uri="{9D8B030D-6E8A-4147-A177-3AD203B41FA5}">
                      <a16:colId xmlns:a16="http://schemas.microsoft.com/office/drawing/2014/main" val="356032895"/>
                    </a:ext>
                  </a:extLst>
                </a:gridCol>
                <a:gridCol w="967595">
                  <a:extLst>
                    <a:ext uri="{9D8B030D-6E8A-4147-A177-3AD203B41FA5}">
                      <a16:colId xmlns:a16="http://schemas.microsoft.com/office/drawing/2014/main" val="629404351"/>
                    </a:ext>
                  </a:extLst>
                </a:gridCol>
                <a:gridCol w="1147994">
                  <a:extLst>
                    <a:ext uri="{9D8B030D-6E8A-4147-A177-3AD203B41FA5}">
                      <a16:colId xmlns:a16="http://schemas.microsoft.com/office/drawing/2014/main" val="858472423"/>
                    </a:ext>
                  </a:extLst>
                </a:gridCol>
                <a:gridCol w="1049596">
                  <a:extLst>
                    <a:ext uri="{9D8B030D-6E8A-4147-A177-3AD203B41FA5}">
                      <a16:colId xmlns:a16="http://schemas.microsoft.com/office/drawing/2014/main" val="3391280659"/>
                    </a:ext>
                  </a:extLst>
                </a:gridCol>
              </a:tblGrid>
              <a:tr h="1068589">
                <a:tc>
                  <a:txBody>
                    <a:bodyPr/>
                    <a:lstStyle/>
                    <a:p>
                      <a:pPr algn="ctr" fontAlgn="ctr"/>
                      <a:r>
                        <a:rPr lang="vi-VN" sz="1300" b="1" i="0" u="none" strike="noStrike">
                          <a:solidFill>
                            <a:srgbClr val="000000"/>
                          </a:solidFill>
                          <a:effectLst/>
                          <a:latin typeface="Times New Roman" panose="02020603050405020304" pitchFamily="18" charset="0"/>
                        </a:rPr>
                        <a:t>STT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Chỉ tiêu</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Đơn vị</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Kế hoạch năm 2024 UBND tỉnh giao</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Thực hiện 4 tháng đầu năm 2023</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Thực hiện Quý I năm 2024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Thực hiện tháng 4 năm 2024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Lũy kế thực hiện 4 tháng đầu năm 2024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Thực hiện 4 tháng đầu năm 2024 so với kế hoạch năm 2024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Thực hiện 4 tháng đầu năm 2024 so với cùng kỳ</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55683896"/>
                  </a:ext>
                </a:extLst>
              </a:tr>
              <a:tr h="217879">
                <a:tc>
                  <a:txBody>
                    <a:bodyPr/>
                    <a:lstStyle/>
                    <a:p>
                      <a:pPr algn="ctr" fontAlgn="ctr"/>
                      <a:r>
                        <a:rPr lang="vi-VN" sz="1300" b="0" i="1" u="none" strike="noStrike">
                          <a:solidFill>
                            <a:srgbClr val="000000"/>
                          </a:solidFill>
                          <a:effectLst/>
                          <a:latin typeface="Times New Roman" panose="02020603050405020304" pitchFamily="18" charset="0"/>
                        </a:rPr>
                        <a:t>1</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2</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3</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8</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9</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10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8764266"/>
                  </a:ext>
                </a:extLst>
              </a:tr>
              <a:tr h="430556">
                <a:tc>
                  <a:txBody>
                    <a:bodyPr/>
                    <a:lstStyle/>
                    <a:p>
                      <a:pPr algn="ctr" fontAlgn="ctr"/>
                      <a:r>
                        <a:rPr lang="vi-VN" sz="1300" b="1" i="0" u="none" strike="noStrike">
                          <a:solidFill>
                            <a:srgbClr val="000000"/>
                          </a:solidFill>
                          <a:effectLst/>
                          <a:latin typeface="Times New Roman" panose="02020603050405020304" pitchFamily="18" charset="0"/>
                        </a:rPr>
                        <a:t>I</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300" b="1" i="0" u="none" strike="noStrike">
                          <a:solidFill>
                            <a:srgbClr val="000000"/>
                          </a:solidFill>
                          <a:effectLst/>
                          <a:latin typeface="Times New Roman" panose="02020603050405020304" pitchFamily="18" charset="0"/>
                        </a:rPr>
                        <a:t>CHỈ TIÊU HỘI ĐỒNG NHÂN DÂN TỈNH GIAO</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55944906"/>
                  </a:ext>
                </a:extLst>
              </a:tr>
              <a:tr h="322431">
                <a:tc>
                  <a:txBody>
                    <a:bodyPr/>
                    <a:lstStyle/>
                    <a:p>
                      <a:pPr algn="ctr" fontAlgn="ctr"/>
                      <a:r>
                        <a:rPr lang="vi-VN" sz="1300" b="0" i="0" u="none" strike="noStrike">
                          <a:solidFill>
                            <a:srgbClr val="000000"/>
                          </a:solidFill>
                          <a:effectLst/>
                          <a:latin typeface="Times New Roman" panose="02020603050405020304" pitchFamily="18" charset="0"/>
                        </a:rPr>
                        <a:t>1</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Tốc độ tăng GRDP</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7,5 - 8,0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6,30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612073"/>
                  </a:ext>
                </a:extLst>
              </a:tr>
              <a:tr h="217879">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Trong đó:</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959595"/>
                  </a:ext>
                </a:extLst>
              </a:tr>
              <a:tr h="322431">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 Nông, lâm, thuỷ sản</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3,2 - 3,6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3,36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202966"/>
                  </a:ext>
                </a:extLst>
              </a:tr>
              <a:tr h="306828">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 Công nghiệp và xây dựng</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10,3 - 10,9</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8,22</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577039"/>
                  </a:ext>
                </a:extLst>
              </a:tr>
              <a:tr h="217879">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rPr>
                        <a:t>     + Công nghiệp</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9,2 - 9,7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8,48</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491787"/>
                  </a:ext>
                </a:extLst>
              </a:tr>
              <a:tr h="217879">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rPr>
                        <a:t>     + Xây dựng</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12,2 - 13,0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7,57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149667"/>
                  </a:ext>
                </a:extLst>
              </a:tr>
              <a:tr h="217879">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 Dịch vụ</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7,9 - 8,4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6,33</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780781"/>
                  </a:ext>
                </a:extLst>
              </a:tr>
              <a:tr h="244423">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 Thuế sản phẩm trừ trợ cấp sản phẩm</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9,0 - 9,5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8,04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830052"/>
                  </a:ext>
                </a:extLst>
              </a:tr>
              <a:tr h="217879">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 GRDP bình quân đầu người</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Triệu đồng</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85,3 - 85,7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0936877"/>
                  </a:ext>
                </a:extLst>
              </a:tr>
              <a:tr h="249623">
                <a:tc>
                  <a:txBody>
                    <a:bodyPr/>
                    <a:lstStyle/>
                    <a:p>
                      <a:pPr algn="ctr" fontAlgn="ctr"/>
                      <a:r>
                        <a:rPr lang="vi-VN" sz="1300" b="0" i="0" u="none" strike="noStrike">
                          <a:solidFill>
                            <a:srgbClr val="000000"/>
                          </a:solidFill>
                          <a:effectLst/>
                          <a:latin typeface="Times New Roman" panose="02020603050405020304" pitchFamily="18" charset="0"/>
                        </a:rPr>
                        <a:t>2</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Chỉ số sản xuất CN (IIP)</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7,0 - 7,7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-0,04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7,05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15,28</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9,23</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0" i="0" u="none" strike="noStrike">
                        <a:solidFill>
                          <a:srgbClr val="000000"/>
                        </a:solidFill>
                        <a:effectLst/>
                        <a:latin typeface="Times New Roman" panose="02020603050405020304" pitchFamily="18" charset="0"/>
                      </a:endParaRP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363447"/>
                  </a:ext>
                </a:extLst>
              </a:tr>
              <a:tr h="217879">
                <a:tc>
                  <a:txBody>
                    <a:bodyPr/>
                    <a:lstStyle/>
                    <a:p>
                      <a:pPr algn="ctr" fontAlgn="ctr"/>
                      <a:r>
                        <a:rPr lang="vi-VN" sz="1300" b="0" i="0" u="none" strike="noStrike">
                          <a:solidFill>
                            <a:srgbClr val="000000"/>
                          </a:solidFill>
                          <a:effectLst/>
                          <a:latin typeface="Times New Roman" panose="02020603050405020304" pitchFamily="18" charset="0"/>
                        </a:rPr>
                        <a:t>3</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Kim ngạch xuất khẩu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Triệu USD</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1.650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494,9</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417,9</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148,7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566,6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34,34%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114,49%</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799397"/>
                  </a:ext>
                </a:extLst>
              </a:tr>
              <a:tr h="228821">
                <a:tc>
                  <a:txBody>
                    <a:bodyPr/>
                    <a:lstStyle/>
                    <a:p>
                      <a:pPr algn="ctr" fontAlgn="ctr"/>
                      <a:r>
                        <a:rPr lang="vi-VN" sz="1300" b="0" i="0" u="none" strike="noStrike">
                          <a:solidFill>
                            <a:srgbClr val="000000"/>
                          </a:solidFill>
                          <a:effectLst/>
                          <a:latin typeface="Times New Roman" panose="02020603050405020304" pitchFamily="18" charset="0"/>
                        </a:rPr>
                        <a:t>4</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Tổng thu ngân sách trên địa bàn</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Tỷ đồng</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15.000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2.971,6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2.880,7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3.990,4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134,28%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692146"/>
                  </a:ext>
                </a:extLst>
              </a:tr>
              <a:tr h="217879">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Trong đó:</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910662"/>
                  </a:ext>
                </a:extLst>
              </a:tr>
              <a:tr h="217879">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rPr>
                        <a:t>- Thu nội địa</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Tỷ đồng</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14.267</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2.840,6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2.641,5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1.045,3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3.686,8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25,84%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129,79%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5653096"/>
                  </a:ext>
                </a:extLst>
              </a:tr>
              <a:tr h="223621">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rPr>
                        <a:t>- Thu thuế từ hoạt động xuất nhập khẩu</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Tỷ đồng</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450</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90,6</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188,8</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247,4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54,98%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rPr>
                        <a:t>273,18%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4977759"/>
                  </a:ext>
                </a:extLst>
              </a:tr>
              <a:tr h="430556">
                <a:tc>
                  <a:txBody>
                    <a:bodyPr/>
                    <a:lstStyle/>
                    <a:p>
                      <a:pPr algn="ctr" fontAlgn="ctr"/>
                      <a:r>
                        <a:rPr lang="vi-VN" sz="1300" b="0" i="0" u="none" strike="noStrike">
                          <a:solidFill>
                            <a:srgbClr val="000000"/>
                          </a:solidFill>
                          <a:effectLst/>
                          <a:latin typeface="Times New Roman" panose="02020603050405020304" pitchFamily="18" charset="0"/>
                        </a:rPr>
                        <a:t>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Tốc độ tăng Tổng vốn đầu tư phát triển toàn xã hội</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6,5</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45" marR="4845" marT="4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097306"/>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765577" y="133952"/>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kern="1200" spc="-20">
                <a:solidFill>
                  <a:schemeClr val="tx1"/>
                </a:solidFill>
                <a:latin typeface="Times New Roman" panose="02020603050405020304" pitchFamily="18" charset="0"/>
                <a:ea typeface="+mj-ea"/>
                <a:cs typeface="Times New Roman" panose="02020603050405020304" pitchFamily="18"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03891" y="874447"/>
            <a:ext cx="7084849" cy="5489310"/>
          </a:xfrm>
          <a:prstGeom prst="rect">
            <a:avLst/>
          </a:prstGeom>
        </p:spPr>
        <p:txBody>
          <a:bodyPr vert="horz" lIns="91440" tIns="45720" rIns="91440" bIns="45720" rtlCol="0">
            <a:noAutofit/>
          </a:bodyPr>
          <a:lstStyle/>
          <a:p>
            <a:pPr lvl="1" indent="-228600" algn="just">
              <a:lnSpc>
                <a:spcPct val="110000"/>
              </a:lnSpc>
              <a:spcBef>
                <a:spcPts val="435"/>
              </a:spcBef>
              <a:spcAft>
                <a:spcPts val="1200"/>
              </a:spcAft>
              <a:buSzPct val="100000"/>
              <a:buFont typeface="Arial" panose="020B0604020202020204" pitchFamily="34" charset="0"/>
              <a:buChar char="•"/>
            </a:pPr>
            <a:r>
              <a:rPr lang="vi-VN" b="0" kern="1200" dirty="0">
                <a:solidFill>
                  <a:schemeClr val="dk1"/>
                </a:solidFill>
                <a:effectLst/>
                <a:latin typeface="Times New Roman" panose="02020603050405020304" pitchFamily="18" charset="0"/>
                <a:ea typeface="+mn-ea"/>
                <a:cs typeface="Times New Roman" panose="02020603050405020304" pitchFamily="18" charset="0"/>
              </a:rPr>
              <a:t>N</a:t>
            </a:r>
            <a:r>
              <a:rPr lang="nl-NL" b="0" kern="1200" dirty="0">
                <a:solidFill>
                  <a:schemeClr val="dk1"/>
                </a:solidFill>
                <a:effectLst/>
                <a:latin typeface="Times New Roman" panose="02020603050405020304" pitchFamily="18" charset="0"/>
                <a:ea typeface="+mn-ea"/>
                <a:cs typeface="Times New Roman" panose="02020603050405020304" pitchFamily="18" charset="0"/>
              </a:rPr>
              <a:t>gành Giáo dục và Đào</a:t>
            </a:r>
            <a:r>
              <a:rPr lang="nl-NL" dirty="0">
                <a:solidFill>
                  <a:schemeClr val="dk1"/>
                </a:solidFill>
                <a:latin typeface="Times New Roman" panose="02020603050405020304" pitchFamily="18" charset="0"/>
                <a:cs typeface="Times New Roman" panose="02020603050405020304" pitchFamily="18" charset="0"/>
              </a:rPr>
              <a:t> tạo </a:t>
            </a:r>
            <a:r>
              <a:rPr lang="nl-NL">
                <a:solidFill>
                  <a:schemeClr val="dk1"/>
                </a:solidFill>
                <a:latin typeface="Times New Roman" panose="02020603050405020304" pitchFamily="18" charset="0"/>
                <a:cs typeface="Times New Roman" panose="02020603050405020304" pitchFamily="18" charset="0"/>
              </a:rPr>
              <a:t>đã </a:t>
            </a:r>
            <a:r>
              <a:rPr lang="en-US">
                <a:solidFill>
                  <a:schemeClr val="dk1"/>
                </a:solidFill>
                <a:latin typeface="Times New Roman" panose="02020603050405020304" pitchFamily="18" charset="0"/>
                <a:cs typeface="Times New Roman" panose="02020603050405020304" pitchFamily="18" charset="0"/>
              </a:rPr>
              <a:t>ban hành Kế hoạch tổ chức kỳ thi tốt nghiệp THPT năm 2024 và tuyển sinh vào các lớp đầu cấp năm học 2024-2025. Tổ chức lựa chọn sách giáo khoa lớp 5, lớp 9, lớp 12; tiếp tục triển khai Chương trình Giáo dục phổ thông 2018 theo lộ trình</a:t>
            </a:r>
            <a:endParaRPr lang="nl-NL" dirty="0">
              <a:solidFill>
                <a:schemeClr val="dk1"/>
              </a:solidFill>
              <a:latin typeface="Times New Roman" panose="02020603050405020304" pitchFamily="18" charset="0"/>
              <a:cs typeface="Times New Roman" panose="02020603050405020304" pitchFamily="18" charset="0"/>
            </a:endParaRPr>
          </a:p>
          <a:p>
            <a:pPr lvl="1" indent="-228600" algn="just">
              <a:lnSpc>
                <a:spcPct val="110000"/>
              </a:lnSpc>
              <a:spcBef>
                <a:spcPts val="435"/>
              </a:spcBef>
              <a:spcAft>
                <a:spcPts val="1200"/>
              </a:spcAft>
              <a:buSzPct val="100000"/>
              <a:buFont typeface="Arial" panose="020B0604020202020204" pitchFamily="34" charset="0"/>
              <a:buChar char="•"/>
            </a:pPr>
            <a:r>
              <a:rPr lang="vi-VN">
                <a:solidFill>
                  <a:schemeClr val="dk1"/>
                </a:solidFill>
                <a:latin typeface="Times New Roman" panose="02020603050405020304" pitchFamily="18" charset="0"/>
                <a:cs typeface="Times New Roman" panose="02020603050405020304" pitchFamily="18" charset="0"/>
              </a:rPr>
              <a:t>Các </a:t>
            </a:r>
            <a:r>
              <a:rPr lang="vi-VN" dirty="0">
                <a:solidFill>
                  <a:schemeClr val="dk1"/>
                </a:solidFill>
                <a:latin typeface="Times New Roman" panose="02020603050405020304" pitchFamily="18" charset="0"/>
                <a:cs typeface="Times New Roman" panose="02020603050405020304" pitchFamily="18" charset="0"/>
              </a:rPr>
              <a:t>hoạt động văn hoá, thông tin, văn nghệ, thể dục thể thao, báo chí, phát thanh </a:t>
            </a:r>
            <a:r>
              <a:rPr lang="vi-VN">
                <a:solidFill>
                  <a:schemeClr val="dk1"/>
                </a:solidFill>
                <a:latin typeface="Times New Roman" panose="02020603050405020304" pitchFamily="18" charset="0"/>
                <a:cs typeface="Times New Roman" panose="02020603050405020304" pitchFamily="18" charset="0"/>
              </a:rPr>
              <a:t>truyền hình</a:t>
            </a:r>
            <a:r>
              <a:rPr lang="en-US">
                <a:solidFill>
                  <a:schemeClr val="dk1"/>
                </a:solidFill>
                <a:latin typeface="Times New Roman" panose="02020603050405020304" pitchFamily="18" charset="0"/>
                <a:cs typeface="Times New Roman" panose="02020603050405020304" pitchFamily="18" charset="0"/>
              </a:rPr>
              <a:t>… </a:t>
            </a:r>
            <a:r>
              <a:rPr lang="vi-VN">
                <a:solidFill>
                  <a:schemeClr val="dk1"/>
                </a:solidFill>
                <a:latin typeface="Times New Roman" panose="02020603050405020304" pitchFamily="18" charset="0"/>
                <a:cs typeface="Times New Roman" panose="02020603050405020304" pitchFamily="18" charset="0"/>
              </a:rPr>
              <a:t>được </a:t>
            </a:r>
            <a:r>
              <a:rPr lang="vi-VN" dirty="0">
                <a:solidFill>
                  <a:schemeClr val="dk1"/>
                </a:solidFill>
                <a:latin typeface="Times New Roman" panose="02020603050405020304" pitchFamily="18" charset="0"/>
                <a:cs typeface="Times New Roman" panose="02020603050405020304" pitchFamily="18" charset="0"/>
              </a:rPr>
              <a:t>các ngành và các địa phương quan tâm</a:t>
            </a:r>
            <a:r>
              <a:rPr lang="en-US"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vi-VN">
                <a:solidFill>
                  <a:schemeClr val="dk1"/>
                </a:solidFill>
                <a:latin typeface="Times New Roman" panose="02020603050405020304" pitchFamily="18" charset="0"/>
                <a:cs typeface="Times New Roman" panose="02020603050405020304" pitchFamily="18" charset="0"/>
              </a:rPr>
              <a:t>Công </a:t>
            </a:r>
            <a:r>
              <a:rPr lang="vi-VN" dirty="0">
                <a:solidFill>
                  <a:schemeClr val="dk1"/>
                </a:solidFill>
                <a:latin typeface="Times New Roman" panose="02020603050405020304" pitchFamily="18" charset="0"/>
                <a:cs typeface="Times New Roman" panose="02020603050405020304" pitchFamily="18" charset="0"/>
              </a:rPr>
              <a:t>tác phòng, chống dịch bệnh được tập trung triển khai kịp thời, hiệu quả. Đảm bảo đầy đủ thuốc, hóa chất, vật tư, thiết bị phòng chống dịch bệnh trên địa </a:t>
            </a:r>
            <a:r>
              <a:rPr lang="vi-VN">
                <a:solidFill>
                  <a:schemeClr val="dk1"/>
                </a:solidFill>
                <a:latin typeface="Times New Roman" panose="02020603050405020304" pitchFamily="18" charset="0"/>
                <a:cs typeface="Times New Roman" panose="02020603050405020304" pitchFamily="18" charset="0"/>
              </a:rPr>
              <a:t>bàn tỉnh</a:t>
            </a:r>
            <a:endParaRPr lang="en-US">
              <a:solidFill>
                <a:schemeClr val="dk1"/>
              </a:solidFill>
              <a:latin typeface="Times New Roman" panose="02020603050405020304" pitchFamily="18" charset="0"/>
              <a:cs typeface="Times New Roman" panose="02020603050405020304" pitchFamily="18" charset="0"/>
            </a:endParaRPr>
          </a:p>
          <a:p>
            <a:pPr lvl="1" indent="-228600" algn="just">
              <a:lnSpc>
                <a:spcPct val="110000"/>
              </a:lnSpc>
              <a:spcBef>
                <a:spcPts val="435"/>
              </a:spcBef>
              <a:spcAft>
                <a:spcPts val="1200"/>
              </a:spcAft>
              <a:buSzPct val="100000"/>
              <a:buFont typeface="Arial" panose="020B0604020202020204" pitchFamily="34" charset="0"/>
              <a:buChar char="•"/>
            </a:pPr>
            <a:r>
              <a:rPr lang="nl-NL">
                <a:solidFill>
                  <a:schemeClr val="dk1"/>
                </a:solidFill>
                <a:latin typeface="Times New Roman" panose="02020603050405020304" pitchFamily="18" charset="0"/>
                <a:cs typeface="Times New Roman" panose="02020603050405020304" pitchFamily="18" charset="0"/>
              </a:rPr>
              <a:t>Ngày 24/4/2024, tại Nghĩa trang liệt sĩ xã Ân Mỹ (huyện Hoài Ân), Tỉnh ủy, HĐND, UBND, Ủy ban MTTQ Việt Nam tỉnh đã tổ chức trọng thể Lễ truy điệu và an táng hài cốt các liệt sĩ hy sinh năm 1975 trong trận đánh tại Cao điểm 174 (thuộc xã Ân Mỹ)</a:t>
            </a:r>
          </a:p>
          <a:p>
            <a:pPr lvl="1" indent="-228600" algn="just">
              <a:lnSpc>
                <a:spcPct val="110000"/>
              </a:lnSpc>
              <a:spcBef>
                <a:spcPts val="435"/>
              </a:spcBef>
              <a:spcAft>
                <a:spcPts val="1200"/>
              </a:spcAft>
              <a:buSzPct val="100000"/>
              <a:buFont typeface="Arial" panose="020B0604020202020204" pitchFamily="34" charset="0"/>
              <a:buChar char="•"/>
            </a:pPr>
            <a:r>
              <a:rPr lang="es-ES">
                <a:solidFill>
                  <a:schemeClr val="dk1"/>
                </a:solidFill>
                <a:latin typeface="Times New Roman" panose="02020603050405020304" pitchFamily="18" charset="0"/>
                <a:cs typeface="Times New Roman" panose="02020603050405020304" pitchFamily="18" charset="0"/>
              </a:rPr>
              <a:t>Các ngành, địa phương </a:t>
            </a:r>
            <a:r>
              <a:rPr lang="nl-NL">
                <a:solidFill>
                  <a:schemeClr val="dk1"/>
                </a:solidFill>
                <a:latin typeface="Times New Roman" panose="02020603050405020304" pitchFamily="18" charset="0"/>
                <a:cs typeface="Times New Roman" panose="02020603050405020304" pitchFamily="18" charset="0"/>
              </a:rPr>
              <a:t>đều tổ chức thăm hỏi các gia đình chính sách, đối tượng người có công nhân dịp kỷ niệm 49 năm giải phóng Miền Nam, thống nhất đất nước (30/4/1975 – 30/4/2024).</a:t>
            </a:r>
            <a:endParaRPr lang="vi-VN" dirty="0">
              <a:solidFill>
                <a:schemeClr val="dk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C586EFC-CE55-FF02-D9D3-38D3A8CD1F1F}"/>
              </a:ext>
            </a:extLst>
          </p:cNvPr>
          <p:cNvPicPr>
            <a:picLocks noChangeAspect="1"/>
          </p:cNvPicPr>
          <p:nvPr/>
        </p:nvPicPr>
        <p:blipFill>
          <a:blip r:embed="rId3"/>
          <a:stretch>
            <a:fillRect/>
          </a:stretch>
        </p:blipFill>
        <p:spPr>
          <a:xfrm>
            <a:off x="7188740" y="874447"/>
            <a:ext cx="5003260" cy="3053220"/>
          </a:xfrm>
          <a:prstGeom prst="rect">
            <a:avLst/>
          </a:prstGeom>
        </p:spPr>
      </p:pic>
    </p:spTree>
    <p:extLst>
      <p:ext uri="{BB962C8B-B14F-4D97-AF65-F5344CB8AC3E}">
        <p14:creationId xmlns:p14="http://schemas.microsoft.com/office/powerpoint/2010/main" val="25379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4474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2086882290"/>
              </p:ext>
            </p:extLst>
          </p:nvPr>
        </p:nvGraphicFramePr>
        <p:xfrm>
          <a:off x="265435" y="1238377"/>
          <a:ext cx="6845484" cy="4419600"/>
        </p:xfrm>
        <a:graphic>
          <a:graphicData uri="http://schemas.openxmlformats.org/drawingml/2006/table">
            <a:tbl>
              <a:tblPr firstRow="1" bandRow="1"/>
              <a:tblGrid>
                <a:gridCol w="6845484">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 Tăng cường công tác kiểm tra cải cách hành chính, thực thi công vụ tại các cơ quan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Đã t</a:t>
                      </a:r>
                      <a:r>
                        <a:rPr lang="nl-NL" sz="2400" b="0" kern="1200">
                          <a:solidFill>
                            <a:schemeClr val="dk1"/>
                          </a:solidFill>
                          <a:effectLst/>
                          <a:latin typeface="Times New Roman" panose="02020603050405020304" pitchFamily="18" charset="0"/>
                          <a:ea typeface="+mn-ea"/>
                          <a:cs typeface="Times New Roman" panose="02020603050405020304" pitchFamily="18" charset="0"/>
                        </a:rPr>
                        <a:t>ổ chức tốt công tác giao nhận quân năm 2024 theo chỉ tiêu kế hoạch đề ra</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Tình hình an ninh chính trị và trật tự an toàn xã hội cơ bản ổn định. Tuy nhiên tai nạn giao thông tăng cao. </a:t>
                      </a:r>
                      <a:r>
                        <a:rPr lang="nl-NL" sz="2400" b="0" kern="1200">
                          <a:solidFill>
                            <a:schemeClr val="tx1"/>
                          </a:solidFill>
                          <a:effectLst/>
                          <a:latin typeface="Times New Roman" panose="02020603050405020304" pitchFamily="18" charset="0"/>
                          <a:ea typeface="+mn-ea"/>
                          <a:cs typeface="Times New Roman" panose="02020603050405020304" pitchFamily="18" charset="0"/>
                        </a:rPr>
                        <a:t>Trong 4 tháng đầu năm, </a:t>
                      </a:r>
                      <a:r>
                        <a:rPr lang="en-US" sz="2400" b="0" kern="1200">
                          <a:solidFill>
                            <a:schemeClr val="tx1"/>
                          </a:solidFill>
                          <a:effectLst/>
                          <a:latin typeface="Times New Roman" panose="02020603050405020304" pitchFamily="18" charset="0"/>
                          <a:ea typeface="+mn-ea"/>
                          <a:cs typeface="Times New Roman" panose="02020603050405020304" pitchFamily="18" charset="0"/>
                        </a:rPr>
                        <a:t>trên địa bàn tỉnh xảy ra 183</a:t>
                      </a:r>
                      <a:r>
                        <a:rPr lang="vi-VN" sz="2400" b="0" kern="1200">
                          <a:solidFill>
                            <a:schemeClr val="tx1"/>
                          </a:solidFill>
                          <a:effectLst/>
                          <a:latin typeface="Times New Roman" panose="02020603050405020304" pitchFamily="18" charset="0"/>
                          <a:ea typeface="+mn-ea"/>
                          <a:cs typeface="Times New Roman" panose="02020603050405020304" pitchFamily="18" charset="0"/>
                        </a:rPr>
                        <a:t> vụ tai nạn giao thông,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41,9</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54</a:t>
                      </a:r>
                      <a:r>
                        <a:rPr lang="vi-VN" sz="2400" b="0" kern="1200">
                          <a:solidFill>
                            <a:schemeClr val="tx1"/>
                          </a:solidFill>
                          <a:effectLst/>
                          <a:latin typeface="Times New Roman" panose="02020603050405020304" pitchFamily="18" charset="0"/>
                          <a:ea typeface="+mn-ea"/>
                          <a:cs typeface="Times New Roman" panose="02020603050405020304" pitchFamily="18" charset="0"/>
                        </a:rPr>
                        <a:t> vụ); số người chết là </a:t>
                      </a:r>
                      <a:r>
                        <a:rPr lang="en-US" sz="2400" b="0" kern="1200">
                          <a:solidFill>
                            <a:schemeClr val="tx1"/>
                          </a:solidFill>
                          <a:effectLst/>
                          <a:latin typeface="Times New Roman" panose="02020603050405020304" pitchFamily="18" charset="0"/>
                          <a:ea typeface="+mn-ea"/>
                          <a:cs typeface="Times New Roman" panose="02020603050405020304" pitchFamily="18" charset="0"/>
                        </a:rPr>
                        <a:t>67</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24,7</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22</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số người bị thương là </a:t>
                      </a:r>
                      <a:r>
                        <a:rPr lang="en-US" sz="2400" b="0" kern="1200">
                          <a:solidFill>
                            <a:schemeClr val="tx1"/>
                          </a:solidFill>
                          <a:effectLst/>
                          <a:latin typeface="Times New Roman" panose="02020603050405020304" pitchFamily="18" charset="0"/>
                          <a:ea typeface="+mn-ea"/>
                          <a:cs typeface="Times New Roman" panose="02020603050405020304" pitchFamily="18" charset="0"/>
                        </a:rPr>
                        <a:t>163</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tăng </a:t>
                      </a:r>
                      <a:r>
                        <a:rPr lang="en-US" sz="2400" b="0" kern="1200">
                          <a:solidFill>
                            <a:schemeClr val="tx1"/>
                          </a:solidFill>
                          <a:effectLst/>
                          <a:latin typeface="Times New Roman" panose="02020603050405020304" pitchFamily="18" charset="0"/>
                          <a:ea typeface="+mn-ea"/>
                          <a:cs typeface="Times New Roman" panose="02020603050405020304" pitchFamily="18" charset="0"/>
                        </a:rPr>
                        <a:t>129,6</a:t>
                      </a:r>
                      <a:r>
                        <a:rPr lang="vi-VN" sz="2400" b="0" kern="1200">
                          <a:solidFill>
                            <a:schemeClr val="tx1"/>
                          </a:solidFill>
                          <a:effectLst/>
                          <a:latin typeface="Times New Roman" panose="02020603050405020304" pitchFamily="18" charset="0"/>
                          <a:ea typeface="+mn-ea"/>
                          <a:cs typeface="Times New Roman" panose="02020603050405020304" pitchFamily="18" charset="0"/>
                        </a:rPr>
                        <a:t>% (tăng </a:t>
                      </a:r>
                      <a:r>
                        <a:rPr lang="en-US" sz="2400" b="0" kern="1200">
                          <a:solidFill>
                            <a:schemeClr val="tx1"/>
                          </a:solidFill>
                          <a:effectLst/>
                          <a:latin typeface="Times New Roman" panose="02020603050405020304" pitchFamily="18" charset="0"/>
                          <a:ea typeface="+mn-ea"/>
                          <a:cs typeface="Times New Roman" panose="02020603050405020304" pitchFamily="18" charset="0"/>
                        </a:rPr>
                        <a:t>92</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so với cùng kỳ năm trước.</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a:extLst>
              <a:ext uri="{FF2B5EF4-FFF2-40B4-BE49-F238E27FC236}">
                <a16:creationId xmlns:a16="http://schemas.microsoft.com/office/drawing/2014/main" id="{BF3E8EFE-D859-91C2-2DD8-46C6E5E450EA}"/>
              </a:ext>
            </a:extLst>
          </p:cNvPr>
          <p:cNvPicPr>
            <a:picLocks noChangeAspect="1"/>
          </p:cNvPicPr>
          <p:nvPr/>
        </p:nvPicPr>
        <p:blipFill>
          <a:blip r:embed="rId2"/>
          <a:stretch>
            <a:fillRect/>
          </a:stretch>
        </p:blipFill>
        <p:spPr>
          <a:xfrm>
            <a:off x="7284843" y="1374564"/>
            <a:ext cx="4641722" cy="2905530"/>
          </a:xfrm>
          <a:prstGeom prst="rect">
            <a:avLst/>
          </a:prstGeom>
        </p:spPr>
      </p:pic>
    </p:spTree>
    <p:extLst>
      <p:ext uri="{BB962C8B-B14F-4D97-AF65-F5344CB8AC3E}">
        <p14:creationId xmlns:p14="http://schemas.microsoft.com/office/powerpoint/2010/main" val="107655590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QUÝ II NĂM 2024</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77382257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3859503043"/>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40275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3" y="1817478"/>
            <a:ext cx="113366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nl-NL" sz="2400">
                <a:latin typeface="Times New Roman" panose="02020603050405020304" pitchFamily="18" charset="0"/>
                <a:cs typeface="Times New Roman" panose="02020603050405020304" pitchFamily="18" charset="0"/>
              </a:rPr>
              <a:t>Tập trung chỉ đạo sản xuất </a:t>
            </a:r>
            <a:r>
              <a:rPr lang="vi-VN" sz="2400">
                <a:latin typeface="Times New Roman" panose="02020603050405020304" pitchFamily="18" charset="0"/>
                <a:cs typeface="Times New Roman" panose="02020603050405020304" pitchFamily="18" charset="0"/>
              </a:rPr>
              <a:t>vụ </a:t>
            </a:r>
            <a:r>
              <a:rPr lang="vi-VN" sz="2400">
                <a:latin typeface="Times New Roman" panose="02020603050405020304" pitchFamily="18" charset="0"/>
              </a:rPr>
              <a:t>Hè – Thu theo kế hoạch.</a:t>
            </a:r>
            <a:r>
              <a:rPr lang="en-US" sz="2400">
                <a:latin typeface="Times New Roman" panose="02020603050405020304" pitchFamily="18" charset="0"/>
              </a:rPr>
              <a:t> </a:t>
            </a:r>
            <a:r>
              <a:rPr lang="nl-NL" sz="2400">
                <a:effectLst/>
                <a:latin typeface="Times New Roman" panose="02020603050405020304" pitchFamily="18" charset="0"/>
                <a:ea typeface="Times New Roman" panose="02020603050405020304" pitchFamily="18" charset="0"/>
              </a:rPr>
              <a:t>Triển khai công tác</a:t>
            </a:r>
            <a:r>
              <a:rPr lang="vi-VN" sz="2400">
                <a:effectLst/>
                <a:latin typeface="Times New Roman" panose="02020603050405020304" pitchFamily="18" charset="0"/>
                <a:ea typeface="Times New Roman" panose="02020603050405020304" pitchFamily="18" charset="0"/>
              </a:rPr>
              <a:t> tái đàn vật nuôi gắn với công tác phòng ngừa dịch bệnh</a:t>
            </a:r>
            <a:r>
              <a:rPr lang="pt-BR" sz="2400">
                <a:effectLst/>
                <a:latin typeface="Times New Roman" panose="02020603050405020304" pitchFamily="18" charset="0"/>
                <a:ea typeface="Times New Roman" panose="02020603050405020304" pitchFamily="18" charset="0"/>
              </a:rPr>
              <a:t>. </a:t>
            </a:r>
            <a:r>
              <a:rPr lang="es-ES" sz="2400">
                <a:effectLst/>
                <a:latin typeface="Times New Roman" panose="02020603050405020304" pitchFamily="18" charset="0"/>
                <a:ea typeface="Times New Roman" panose="02020603050405020304" pitchFamily="18" charset="0"/>
              </a:rPr>
              <a:t>Đảm bảo số lượng và sản lượng các loại vật nuôi chủ lực đạt kế hoạch đề ra.</a:t>
            </a:r>
          </a:p>
          <a:p>
            <a:pPr marL="457200" indent="-457200" algn="just">
              <a:spcBef>
                <a:spcPts val="400"/>
              </a:spcBef>
              <a:spcAft>
                <a:spcPts val="400"/>
              </a:spcAft>
              <a:buFont typeface="Wingdings" panose="05000000000000000000" pitchFamily="2" charset="2"/>
              <a:buChar char="v"/>
            </a:pPr>
            <a:r>
              <a:rPr lang="pt-BR" sz="2400">
                <a:latin typeface="Times New Roman" panose="02020603050405020304" pitchFamily="18" charset="0"/>
              </a:rPr>
              <a:t>Tiếp tục triển khai thực hiện hiệu quả Kế hoạch bảo vệ rừng và PCCCR; </a:t>
            </a:r>
            <a:r>
              <a:rPr lang="vi-VN" sz="2400">
                <a:latin typeface="Times New Roman" panose="02020603050405020304" pitchFamily="18" charset="0"/>
              </a:rPr>
              <a:t>công tác </a:t>
            </a:r>
            <a:r>
              <a:rPr lang="pt-BR" sz="2400">
                <a:latin typeface="Times New Roman" panose="02020603050405020304" pitchFamily="18" charset="0"/>
              </a:rPr>
              <a:t>phát triển rừng</a:t>
            </a:r>
            <a:r>
              <a:rPr lang="vi-VN" sz="2400">
                <a:latin typeface="Times New Roman" panose="02020603050405020304" pitchFamily="18" charset="0"/>
              </a:rPr>
              <a:t> và đẩy mạnh </a:t>
            </a:r>
            <a:r>
              <a:rPr lang="nl-NL" sz="2400">
                <a:latin typeface="Times New Roman" panose="02020603050405020304" pitchFamily="18" charset="0"/>
              </a:rPr>
              <a:t>công tác </a:t>
            </a:r>
            <a:r>
              <a:rPr lang="pt-BR" sz="2400">
                <a:latin typeface="Times New Roman" panose="02020603050405020304" pitchFamily="18" charset="0"/>
              </a:rPr>
              <a:t>phát triển trồng rừng sản xuất cây gỗ lớn trên địa bàn tỉnh</a:t>
            </a:r>
          </a:p>
          <a:p>
            <a:pPr marL="457200" indent="-457200" algn="just">
              <a:spcBef>
                <a:spcPts val="400"/>
              </a:spcBef>
              <a:spcAft>
                <a:spcPts val="400"/>
              </a:spcAft>
              <a:buFont typeface="Wingdings" panose="05000000000000000000" pitchFamily="2" charset="2"/>
              <a:buChar char="v"/>
            </a:pPr>
            <a:r>
              <a:rPr lang="vi-VN" sz="2400">
                <a:latin typeface="Times New Roman" panose="02020603050405020304" pitchFamily="18" charset="0"/>
              </a:rPr>
              <a:t>Triển khai đồng bộ các biện pháp tích nước tại các hồ chứa để phục vụ sinh hoạt và sản xuất cho người dân năm 2024</a:t>
            </a:r>
            <a:endParaRPr lang="vi-VN" sz="2400" b="0" kern="1200">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vi-VN" sz="2400">
              <a:latin typeface="Times New Roman" panose="02020603050405020304" pitchFamily="18" charset="0"/>
            </a:endParaRPr>
          </a:p>
        </p:txBody>
      </p:sp>
    </p:spTree>
    <p:extLst>
      <p:ext uri="{BB962C8B-B14F-4D97-AF65-F5344CB8AC3E}">
        <p14:creationId xmlns:p14="http://schemas.microsoft.com/office/powerpoint/2010/main" val="4034135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660848"/>
            <a:ext cx="1149176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en-US" sz="2400" b="0" kern="1200">
                <a:effectLst/>
                <a:latin typeface="Times New Roman" panose="02020603050405020304" pitchFamily="18" charset="0"/>
                <a:ea typeface="+mn-ea"/>
                <a:cs typeface="Times New Roman" panose="02020603050405020304" pitchFamily="18" charset="0"/>
              </a:rPr>
              <a:t>Phấn đấu ch</a:t>
            </a:r>
            <a:r>
              <a:rPr lang="vi-VN" sz="2400" b="0" kern="1200">
                <a:effectLst/>
                <a:latin typeface="Times New Roman" panose="02020603050405020304" pitchFamily="18" charset="0"/>
                <a:ea typeface="+mn-ea"/>
                <a:cs typeface="Times New Roman" panose="02020603050405020304" pitchFamily="18" charset="0"/>
              </a:rPr>
              <a:t>ỉ số </a:t>
            </a:r>
            <a:r>
              <a:rPr lang="en-US" sz="2400" b="0" kern="1200">
                <a:effectLst/>
                <a:latin typeface="Times New Roman" panose="02020603050405020304" pitchFamily="18" charset="0"/>
                <a:ea typeface="+mn-ea"/>
                <a:cs typeface="Times New Roman" panose="02020603050405020304" pitchFamily="18" charset="0"/>
              </a:rPr>
              <a:t>sản xuất công nghiệp Quý II năm 2024 đạt từ 7,5 – 8,5%.</a:t>
            </a:r>
            <a:endParaRPr lang="vi-VN" sz="2400" b="0" kern="1200">
              <a:effectLst/>
              <a:latin typeface="Times New Roman" panose="02020603050405020304" pitchFamily="18" charset="0"/>
              <a:ea typeface="+mn-ea"/>
              <a:cs typeface="Times New Roman" panose="02020603050405020304" pitchFamily="18" charset="0"/>
            </a:endParaRPr>
          </a:p>
          <a:p>
            <a:pPr marL="342900" indent="-342900" algn="just" defTabSz="914400" rtl="0" eaLnBrk="1" latinLnBrk="0" hangingPunct="1">
              <a:spcBef>
                <a:spcPts val="60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ôn đốc đẩy nhanh tiến độ các dự án sản xuất công nghiệp đang triển khai nhằm sớm đưa vào hoạt động, như: Nhà máy sản xuất gạch ốp lát granite Kamado (Tây Sơn), Nhà máy sản xuất và chế biến gỗ Tekcom Central (Quy Nhơn)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Nhà máy gạch ngói Takao</a:t>
            </a:r>
            <a:r>
              <a:rPr lang="en-US" sz="2400">
                <a:latin typeface="Times New Roman" panose="02020603050405020304" pitchFamily="18" charset="0"/>
                <a:cs typeface="Times New Roman" panose="02020603050405020304" pitchFamily="18" charset="0"/>
              </a:rPr>
              <a:t> (dây chuyền thứ 2)...</a:t>
            </a:r>
            <a:endParaRPr lang="vi-VN" sz="2400">
              <a:latin typeface="Times New Roman" panose="02020603050405020304" pitchFamily="18" charset="0"/>
              <a:cs typeface="Times New Roman" panose="02020603050405020304" pitchFamily="18" charset="0"/>
            </a:endParaRPr>
          </a:p>
          <a:p>
            <a:pPr marL="342900" indent="-342900" algn="just" defTabSz="914400" rtl="0" eaLnBrk="1" latinLnBrk="0" hangingPunct="1">
              <a:spcBef>
                <a:spcPts val="600"/>
              </a:spcBef>
              <a:spcAft>
                <a:spcPts val="600"/>
              </a:spcAft>
              <a:buFont typeface="Wingdings" panose="05000000000000000000" pitchFamily="2" charset="2"/>
              <a:buChar char="v"/>
            </a:pPr>
            <a:r>
              <a:rPr lang="en-US" sz="2400" b="0" kern="1200">
                <a:effectLst/>
                <a:latin typeface="Times New Roman" panose="02020603050405020304" pitchFamily="18" charset="0"/>
                <a:ea typeface="+mn-ea"/>
                <a:cs typeface="Times New Roman" panose="02020603050405020304" pitchFamily="18" charset="0"/>
              </a:rPr>
              <a:t>Đ</a:t>
            </a:r>
            <a:r>
              <a:rPr lang="vi-VN" sz="2400" b="0" kern="1200">
                <a:effectLst/>
                <a:latin typeface="Times New Roman" panose="02020603050405020304" pitchFamily="18" charset="0"/>
                <a:ea typeface="+mn-ea"/>
                <a:cs typeface="Times New Roman" panose="02020603050405020304" pitchFamily="18" charset="0"/>
              </a:rPr>
              <a:t>ẩy nhanh tiến độ triển khai thực hiện di dời các doanh nghiệp, cơ sở sản xuất trong các Cụm công nghiệp như: CCN Nhơn Bình, CCN Quang Trung (TP. Quy Nhơn) và CCN Gò Đá Trắng (TX. An Nhơn).</a:t>
            </a:r>
            <a:endParaRPr lang="vi-VN" sz="2400">
              <a:latin typeface="Times New Roman" panose="02020603050405020304" pitchFamily="18" charset="0"/>
              <a:cs typeface="Times New Roman" panose="02020603050405020304" pitchFamily="18" charset="0"/>
            </a:endParaRPr>
          </a:p>
          <a:p>
            <a:pPr marL="342900" indent="-342900" algn="just" defTabSz="914400">
              <a:spcBef>
                <a:spcPts val="60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ảm bảo điện phục vụ sản xuất và sinh hoạt trong cao điểm mùa khô năm 2024</a:t>
            </a:r>
          </a:p>
        </p:txBody>
      </p:sp>
    </p:spTree>
    <p:extLst>
      <p:ext uri="{BB962C8B-B14F-4D97-AF65-F5344CB8AC3E}">
        <p14:creationId xmlns:p14="http://schemas.microsoft.com/office/powerpoint/2010/main" val="233102592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Times New Roman" panose="02020603050405020304" pitchFamily="18" charset="0"/>
                <a:ea typeface="+mn-ea"/>
                <a:cs typeface="Times New Roman" panose="02020603050405020304" pitchFamily="18" charset="0"/>
              </a:rPr>
              <a:t>Tiếp tục</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đẩy mạnh các hoạt động thương mại, xuất khẩu</a:t>
            </a:r>
            <a:r>
              <a:rPr lang="vi-VN" sz="2800">
                <a:solidFill>
                  <a:schemeClr val="dk1"/>
                </a:solidFill>
                <a:latin typeface="Times New Roman" panose="02020603050405020304" pitchFamily="18" charset="0"/>
                <a:cs typeface="Times New Roman" panose="02020603050405020304" pitchFamily="18" charset="0"/>
              </a:rPr>
              <a:t>; </a:t>
            </a:r>
            <a:r>
              <a:rPr lang="vi-VN" sz="2800">
                <a:solidFill>
                  <a:prstClr val="black">
                    <a:hueOff val="0"/>
                    <a:satOff val="0"/>
                    <a:lumOff val="0"/>
                    <a:alphaOff val="0"/>
                  </a:prstClr>
                </a:solidFill>
                <a:latin typeface="Times New Roman" panose="02020603050405020304" pitchFamily="18" charset="0"/>
                <a:cs typeface="Times New Roman" panose="02020603050405020304" pitchFamily="18" charset="0"/>
              </a:rPr>
              <a:t>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riển khai các giải pháp kích cầu, thúc đẩy thương mại, dịch vụ, du lịch</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it-IT"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800">
                <a:latin typeface="Times New Roman" panose="02020603050405020304" pitchFamily="18" charset="0"/>
                <a:cs typeface="Times New Roman" panose="02020603050405020304" pitchFamily="18"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Times New Roman" panose="02020603050405020304" pitchFamily="18" charset="0"/>
                <a:ea typeface="+mn-ea"/>
                <a:cs typeface="Times New Roman" panose="02020603050405020304" pitchFamily="18" charset="0"/>
              </a:rPr>
              <a:t>Tăng cường thu hút du lịch MICE, triển khai hiệu quả kế hoạch thu hút du </a:t>
            </a:r>
            <a:r>
              <a:rPr lang="vi-VN" sz="2800">
                <a:latin typeface="Times New Roman" panose="02020603050405020304" pitchFamily="18" charset="0"/>
                <a:cs typeface="Times New Roman" panose="02020603050405020304" pitchFamily="18"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4423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55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Times New Roman" panose="02020603050405020304" pitchFamily="18" charset="0"/>
                <a:cs typeface="Times New Roman" panose="02020603050405020304" pitchFamily="18" charset="0"/>
              </a:rPr>
              <a:t>Tổ chức triển khai thực hiện tốt nhiệm vụ thu ngân sách nhà nước, nhất là thu tiền sử dụng đất</a:t>
            </a:r>
            <a:endParaRPr lang="en-US" sz="2800">
              <a:solidFill>
                <a:schemeClr val="dk1"/>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a:p>
            <a:pPr algn="just">
              <a:spcBef>
                <a:spcPts val="400"/>
              </a:spcBef>
              <a:spcAft>
                <a:spcPts val="400"/>
              </a:spcAft>
            </a:pPr>
            <a:endParaRPr lang="en-US" sz="2800" b="0" kern="1200" baseline="0">
              <a:solidFill>
                <a:schemeClr val="tx1"/>
              </a:solidFill>
              <a:effectLst/>
              <a:latin typeface="Times New Roman" panose="02020603050405020304" pitchFamily="18" charset="0"/>
              <a:ea typeface="+mn-ea"/>
              <a:cs typeface="Times New Roman" panose="02020603050405020304" pitchFamily="18" charset="0"/>
            </a:endParaRP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2223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843404"/>
            <a:ext cx="1118809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 Kế hoạch và Đầu tư tham mưu UBND tỉnh tổ</a:t>
            </a:r>
            <a:r>
              <a:rPr lang="vi-VN" sz="2800" spc="-10">
                <a:solidFill>
                  <a:schemeClr val="dk1"/>
                </a:solidFill>
                <a:latin typeface="Times New Roman" panose="02020603050405020304" pitchFamily="18" charset="0"/>
                <a:cs typeface="Times New Roman" panose="02020603050405020304" pitchFamily="18" charset="0"/>
              </a:rPr>
              <a:t> Hội nghị Quản lý Đầu tư công trên địa bàn tỉnh trong tháng </a:t>
            </a:r>
            <a:r>
              <a:rPr lang="en-US" sz="2800" spc="-10">
                <a:solidFill>
                  <a:schemeClr val="dk1"/>
                </a:solidFill>
                <a:latin typeface="Times New Roman" panose="02020603050405020304" pitchFamily="18" charset="0"/>
                <a:cs typeface="Times New Roman" panose="02020603050405020304" pitchFamily="18" charset="0"/>
              </a:rPr>
              <a:t>5</a:t>
            </a:r>
            <a:r>
              <a:rPr lang="vi-VN" sz="2800" spc="-10">
                <a:solidFill>
                  <a:schemeClr val="dk1"/>
                </a:solidFill>
                <a:latin typeface="Times New Roman" panose="02020603050405020304" pitchFamily="18" charset="0"/>
                <a:cs typeface="Times New Roman" panose="02020603050405020304" pitchFamily="18" charset="0"/>
              </a:rPr>
              <a:t> năm 2024</a:t>
            </a:r>
            <a:endPar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giải ngân vốn đầu tư công, triển khai hiệu quả 03 Chương trình mục tiêu quốc gia</a:t>
            </a:r>
            <a:r>
              <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Đảm bảo đến 30/6/2024 tỷ lệ giải ngân đạt trên 40%</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 quyết rà soát, điều hòa vốn đầu tư công từ chủ đầu tư chưa thực hiện được sang chủ đầu tư thực hiện có khối lượng hoàn thành nhưng thiếu vốn</a:t>
            </a:r>
            <a:endPar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3009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594758269"/>
              </p:ext>
            </p:extLst>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704547"/>
            <a:ext cx="11188095"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000">
                <a:solidFill>
                  <a:schemeClr val="dk1"/>
                </a:solidFill>
                <a:latin typeface="Times New Roman" panose="02020603050405020304" pitchFamily="18" charset="0"/>
                <a:cs typeface="Times New Roman" panose="02020603050405020304" pitchFamily="18" charset="0"/>
              </a:rPr>
              <a:t>Thành lập và đi vào hoạt động đối với Tổ công tác giải quyết thủ tục các dự án lớn, động lực đầu tư vào tỉnh.</a:t>
            </a:r>
          </a:p>
          <a:p>
            <a:pPr marL="457200" indent="-457200" algn="just">
              <a:spcBef>
                <a:spcPts val="400"/>
              </a:spcBef>
              <a:spcAft>
                <a:spcPts val="400"/>
              </a:spcAft>
              <a:buFont typeface="Wingdings" panose="05000000000000000000" pitchFamily="2" charset="2"/>
              <a:buChar char="v"/>
            </a:pPr>
            <a:r>
              <a:rPr lang="en-US" sz="2000">
                <a:solidFill>
                  <a:schemeClr val="dk1"/>
                </a:solidFill>
                <a:latin typeface="Times New Roman" panose="02020603050405020304" pitchFamily="18" charset="0"/>
                <a:cs typeface="Times New Roman" panose="02020603050405020304" pitchFamily="18" charset="0"/>
              </a:rPr>
              <a:t>Tiếp tục đầu tư phát triển hạ tầng các khu, cụm công nghiệp, làng nghề trên địa bàn tỉnh. Tăng cường hoạt động quảng bá, tổ chức các đoàn xúc tiến đầu tư trong và ngoài nước</a:t>
            </a:r>
          </a:p>
          <a:p>
            <a:pPr marL="457200" indent="-457200" algn="just">
              <a:spcBef>
                <a:spcPts val="400"/>
              </a:spcBef>
              <a:spcAft>
                <a:spcPts val="400"/>
              </a:spcAft>
              <a:buFont typeface="Wingdings" panose="05000000000000000000" pitchFamily="2" charset="2"/>
              <a:buChar char="v"/>
            </a:pPr>
            <a:r>
              <a:rPr lang="it-IT" sz="2000">
                <a:solidFill>
                  <a:schemeClr val="dk1"/>
                </a:solidFill>
                <a:latin typeface="Times New Roman" panose="02020603050405020304" pitchFamily="18" charset="0"/>
                <a:cs typeface="Times New Roman" panose="02020603050405020304" pitchFamily="18" charset="0"/>
              </a:rPr>
              <a:t>Tập trung tạo điều kiện cho các nhà đầu tư đẩy nhanh tiến độ xây dựng, hoàn thành và đi vào hoạt động các dự án đã đăng ký đầu tư; đồng thời hỗ trợ thủ tục quy hoạch, thủ tục lập dự án đối với một số dự án mà tỉnh đã thực hiện ký kết Bản ghi nhớ tại Hội nghị Công bố Quy hoạch tỉnh Bình Định thời kỳ 2021-2030, tầm nhìn đến năm 2050 như:</a:t>
            </a:r>
          </a:p>
          <a:p>
            <a:pPr marL="342900" indent="-342900" algn="just">
              <a:spcBef>
                <a:spcPts val="400"/>
              </a:spcBef>
              <a:spcAft>
                <a:spcPts val="400"/>
              </a:spcAft>
              <a:buFont typeface="Arial" panose="020B0604020202020204" pitchFamily="34" charset="0"/>
              <a:buChar char="•"/>
            </a:pPr>
            <a:r>
              <a:rPr lang="it-IT" sz="2000">
                <a:solidFill>
                  <a:schemeClr val="dk1"/>
                </a:solidFill>
                <a:latin typeface="Times New Roman" panose="02020603050405020304" pitchFamily="18" charset="0"/>
                <a:cs typeface="Times New Roman" panose="02020603050405020304" pitchFamily="18" charset="0"/>
              </a:rPr>
              <a:t>Nhà máy Điện gió ngoài khơi của Công ty PNE AG;</a:t>
            </a:r>
          </a:p>
          <a:p>
            <a:pPr marL="342900" indent="-342900" algn="just">
              <a:spcBef>
                <a:spcPts val="400"/>
              </a:spcBef>
              <a:spcAft>
                <a:spcPts val="400"/>
              </a:spcAft>
              <a:buFont typeface="Arial" panose="020B0604020202020204" pitchFamily="34" charset="0"/>
              <a:buChar char="•"/>
            </a:pPr>
            <a:r>
              <a:rPr lang="it-IT" sz="2000">
                <a:solidFill>
                  <a:schemeClr val="dk1"/>
                </a:solidFill>
                <a:latin typeface="Times New Roman" panose="02020603050405020304" pitchFamily="18" charset="0"/>
                <a:cs typeface="Times New Roman" panose="02020603050405020304" pitchFamily="18" charset="0"/>
              </a:rPr>
              <a:t>Dự án Nhà máy điện gió trên bờ, gần bờ và xa bờ của Liên danh IDG Capital - STS Development - Công ty cổ phần khu công nghiệp Sài Gòn - Nhơn Hội;</a:t>
            </a:r>
          </a:p>
          <a:p>
            <a:pPr marL="342900" indent="-342900" algn="just">
              <a:spcBef>
                <a:spcPts val="400"/>
              </a:spcBef>
              <a:spcAft>
                <a:spcPts val="400"/>
              </a:spcAft>
              <a:buFont typeface="Arial" panose="020B0604020202020204" pitchFamily="34" charset="0"/>
              <a:buChar char="•"/>
            </a:pPr>
            <a:r>
              <a:rPr lang="it-IT" sz="2000">
                <a:solidFill>
                  <a:schemeClr val="dk1"/>
                </a:solidFill>
                <a:latin typeface="Times New Roman" panose="02020603050405020304" pitchFamily="18" charset="0"/>
                <a:cs typeface="Times New Roman" panose="02020603050405020304" pitchFamily="18" charset="0"/>
              </a:rPr>
              <a:t>Dự án Nhà máy chế biến bột giấy và giấy Bình Định; Dự án Tổ hợp sản xuất Hydro, Cảng tổng hợp và dự án Khu công nghiệp Phù Mỹ...</a:t>
            </a:r>
            <a:endParaRPr lang="vi-VN" sz="20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5800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406FC621-C304-05D0-84A4-91DAA7A483A1}"/>
              </a:ext>
            </a:extLst>
          </p:cNvPr>
          <p:cNvSpPr txBox="1"/>
          <p:nvPr/>
        </p:nvSpPr>
        <p:spPr>
          <a:xfrm>
            <a:off x="591281" y="126827"/>
            <a:ext cx="8769515"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THỰC HIỆN CHỈ TIÊU HĐND VÀ UBND TỈNH GIAO (TT)</a:t>
            </a:r>
          </a:p>
        </p:txBody>
      </p:sp>
      <p:graphicFrame>
        <p:nvGraphicFramePr>
          <p:cNvPr id="4" name="Table 3">
            <a:extLst>
              <a:ext uri="{FF2B5EF4-FFF2-40B4-BE49-F238E27FC236}">
                <a16:creationId xmlns:a16="http://schemas.microsoft.com/office/drawing/2014/main" id="{A610C4AD-F8A2-167A-A270-9BC1FE98915C}"/>
              </a:ext>
            </a:extLst>
          </p:cNvPr>
          <p:cNvGraphicFramePr>
            <a:graphicFrameLocks noGrp="1"/>
          </p:cNvGraphicFramePr>
          <p:nvPr>
            <p:extLst>
              <p:ext uri="{D42A27DB-BD31-4B8C-83A1-F6EECF244321}">
                <p14:modId xmlns:p14="http://schemas.microsoft.com/office/powerpoint/2010/main" val="940387727"/>
              </p:ext>
            </p:extLst>
          </p:nvPr>
        </p:nvGraphicFramePr>
        <p:xfrm>
          <a:off x="662771" y="526937"/>
          <a:ext cx="10866458" cy="6331063"/>
        </p:xfrm>
        <a:graphic>
          <a:graphicData uri="http://schemas.openxmlformats.org/drawingml/2006/table">
            <a:tbl>
              <a:tblPr/>
              <a:tblGrid>
                <a:gridCol w="361935">
                  <a:extLst>
                    <a:ext uri="{9D8B030D-6E8A-4147-A177-3AD203B41FA5}">
                      <a16:colId xmlns:a16="http://schemas.microsoft.com/office/drawing/2014/main" val="1237259391"/>
                    </a:ext>
                  </a:extLst>
                </a:gridCol>
                <a:gridCol w="3232161">
                  <a:extLst>
                    <a:ext uri="{9D8B030D-6E8A-4147-A177-3AD203B41FA5}">
                      <a16:colId xmlns:a16="http://schemas.microsoft.com/office/drawing/2014/main" val="1987504476"/>
                    </a:ext>
                  </a:extLst>
                </a:gridCol>
                <a:gridCol w="732286">
                  <a:extLst>
                    <a:ext uri="{9D8B030D-6E8A-4147-A177-3AD203B41FA5}">
                      <a16:colId xmlns:a16="http://schemas.microsoft.com/office/drawing/2014/main" val="4141858104"/>
                    </a:ext>
                  </a:extLst>
                </a:gridCol>
                <a:gridCol w="951131">
                  <a:extLst>
                    <a:ext uri="{9D8B030D-6E8A-4147-A177-3AD203B41FA5}">
                      <a16:colId xmlns:a16="http://schemas.microsoft.com/office/drawing/2014/main" val="2465991474"/>
                    </a:ext>
                  </a:extLst>
                </a:gridCol>
                <a:gridCol w="892211">
                  <a:extLst>
                    <a:ext uri="{9D8B030D-6E8A-4147-A177-3AD203B41FA5}">
                      <a16:colId xmlns:a16="http://schemas.microsoft.com/office/drawing/2014/main" val="4052224723"/>
                    </a:ext>
                  </a:extLst>
                </a:gridCol>
                <a:gridCol w="892211">
                  <a:extLst>
                    <a:ext uri="{9D8B030D-6E8A-4147-A177-3AD203B41FA5}">
                      <a16:colId xmlns:a16="http://schemas.microsoft.com/office/drawing/2014/main" val="2382839326"/>
                    </a:ext>
                  </a:extLst>
                </a:gridCol>
                <a:gridCol w="892211">
                  <a:extLst>
                    <a:ext uri="{9D8B030D-6E8A-4147-A177-3AD203B41FA5}">
                      <a16:colId xmlns:a16="http://schemas.microsoft.com/office/drawing/2014/main" val="3397767007"/>
                    </a:ext>
                  </a:extLst>
                </a:gridCol>
                <a:gridCol w="892211">
                  <a:extLst>
                    <a:ext uri="{9D8B030D-6E8A-4147-A177-3AD203B41FA5}">
                      <a16:colId xmlns:a16="http://schemas.microsoft.com/office/drawing/2014/main" val="2846452802"/>
                    </a:ext>
                  </a:extLst>
                </a:gridCol>
                <a:gridCol w="1052136">
                  <a:extLst>
                    <a:ext uri="{9D8B030D-6E8A-4147-A177-3AD203B41FA5}">
                      <a16:colId xmlns:a16="http://schemas.microsoft.com/office/drawing/2014/main" val="764078354"/>
                    </a:ext>
                  </a:extLst>
                </a:gridCol>
                <a:gridCol w="967965">
                  <a:extLst>
                    <a:ext uri="{9D8B030D-6E8A-4147-A177-3AD203B41FA5}">
                      <a16:colId xmlns:a16="http://schemas.microsoft.com/office/drawing/2014/main" val="2965554908"/>
                    </a:ext>
                  </a:extLst>
                </a:gridCol>
              </a:tblGrid>
              <a:tr h="1025545">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STT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Chỉ tiêu</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highlight>
                            <a:srgbClr val="FFE699"/>
                          </a:highlight>
                          <a:latin typeface="Times New Roman" panose="02020603050405020304" pitchFamily="18" charset="0"/>
                        </a:rPr>
                        <a:t>Đơn vị</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Kế hoạch năm 2024 UBND tỉnh giao</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Thực hiện 4 tháng đầu năm 2023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Thực hiện Quý I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Thực hiện tháng 4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Lũy kế thực hiện 4 tháng đầu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Thực hiện 4 tháng đầu năm 2024 so với kế hoạch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highlight>
                            <a:srgbClr val="FFE699"/>
                          </a:highlight>
                          <a:latin typeface="Times New Roman" panose="02020603050405020304" pitchFamily="18" charset="0"/>
                        </a:rPr>
                        <a:t>Thực hiện 4 tháng đầu năm 2024 so với cùng kỳ</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05066298"/>
                  </a:ext>
                </a:extLst>
              </a:tr>
              <a:tr h="195170">
                <a:tc>
                  <a:txBody>
                    <a:bodyPr/>
                    <a:lstStyle/>
                    <a:p>
                      <a:pPr algn="ctr" fontAlgn="ctr"/>
                      <a:r>
                        <a:rPr lang="en-US" sz="1300" b="0" i="1" u="none" strike="noStrike">
                          <a:solidFill>
                            <a:srgbClr val="000000"/>
                          </a:solidFill>
                          <a:effectLst/>
                          <a:latin typeface="Times New Roman" panose="02020603050405020304" pitchFamily="18" charset="0"/>
                        </a:rPr>
                        <a:t>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10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3042566"/>
                  </a:ext>
                </a:extLst>
              </a:tr>
              <a:tr h="230023">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300" b="1" i="0" u="none" strike="noStrike">
                          <a:solidFill>
                            <a:srgbClr val="000000"/>
                          </a:solidFill>
                          <a:effectLst/>
                          <a:highlight>
                            <a:srgbClr val="C6E0B4"/>
                          </a:highlight>
                          <a:latin typeface="Times New Roman" panose="02020603050405020304" pitchFamily="18" charset="0"/>
                        </a:rPr>
                        <a:t>CHỈ TIÊU HỘI ĐỒNG NHÂN DÂN TỈNH GIAO</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1" i="0" u="none" strike="noStrike">
                          <a:solidFill>
                            <a:srgbClr val="000000"/>
                          </a:solidFill>
                          <a:effectLst/>
                          <a:highlight>
                            <a:srgbClr val="C6E0B4"/>
                          </a:highligh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9224400"/>
                  </a:ext>
                </a:extLst>
              </a:tr>
              <a:tr h="423798">
                <a:tc>
                  <a:txBody>
                    <a:bodyPr/>
                    <a:lstStyle/>
                    <a:p>
                      <a:pPr algn="ctr" fontAlgn="ctr"/>
                      <a:r>
                        <a:rPr lang="en-US" sz="1300" b="0" i="0" u="none" strike="noStrike">
                          <a:solidFill>
                            <a:srgbClr val="000000"/>
                          </a:solidFill>
                          <a:effectLst/>
                          <a:latin typeface="Times New Roman" panose="02020603050405020304" pitchFamily="18" charset="0"/>
                        </a:rPr>
                        <a:t>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Duy trì</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286096"/>
                  </a:ext>
                </a:extLst>
              </a:tr>
              <a:tr h="243963">
                <a:tc>
                  <a:txBody>
                    <a:bodyPr/>
                    <a:lstStyle/>
                    <a:p>
                      <a:pPr algn="ctr" fontAlgn="ctr"/>
                      <a:r>
                        <a:rPr lang="en-US" sz="1300" b="0" i="0" u="none" strike="noStrike">
                          <a:solidFill>
                            <a:srgbClr val="000000"/>
                          </a:solidFill>
                          <a:effectLst/>
                          <a:latin typeface="Times New Roman" panose="02020603050405020304" pitchFamily="18" charset="0"/>
                        </a:rPr>
                        <a:t>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Tạo việc làm mới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Người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32.500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10.170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6753782"/>
                  </a:ext>
                </a:extLst>
              </a:tr>
              <a:tr h="243963">
                <a:tc>
                  <a:txBody>
                    <a:bodyPr/>
                    <a:lstStyle/>
                    <a:p>
                      <a:pPr algn="ctr" fontAlgn="ctr"/>
                      <a:r>
                        <a:rPr lang="en-US" sz="1300" b="0" i="0" u="none" strike="noStrike">
                          <a:solidFill>
                            <a:srgbClr val="000000"/>
                          </a:solidFill>
                          <a:effectLst/>
                          <a:latin typeface="Times New Roman" panose="02020603050405020304" pitchFamily="18" charset="0"/>
                        </a:rPr>
                        <a:t>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lao động đã qua đào tạo, bồi dưỡng nghề</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62,38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4665449"/>
                  </a:ext>
                </a:extLst>
              </a:tr>
              <a:tr h="243963">
                <a:tc>
                  <a:txBody>
                    <a:bodyPr/>
                    <a:lstStyle/>
                    <a:p>
                      <a:pPr algn="ctr" fontAlgn="ctr"/>
                      <a:r>
                        <a:rPr lang="en-US" sz="1300" b="0" i="0" u="none" strike="noStrike">
                          <a:solidFill>
                            <a:srgbClr val="000000"/>
                          </a:solidFill>
                          <a:effectLst/>
                          <a:latin typeface="Times New Roman" panose="02020603050405020304" pitchFamily="18" charset="0"/>
                        </a:rPr>
                        <a:t>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Giảm tỷ lệ hộ nghèo theo tiêu chí mới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145728"/>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người lao động tham gia bảo hiểm xã hội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19,3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18,52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793901"/>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Tỷ lệ dân số tham gia bảo hiểm y tế</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96,1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95,15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296593"/>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Tỷ lệ trạm y tế có bác sỹ</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435361"/>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Tỷ lệ xã đạt chuẩn quốc gia về y tế</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90,6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953933"/>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giường bệnh kế hoạch trên 1 vạn dân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Giường</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38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38,1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699711"/>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trẻ em dưới 5 tuổi suy dinh dưỡng thể nhẹ cân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7,0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027944"/>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Tỷ lệ che phủ rừng</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57,7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9727465"/>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dân cư nông thôn sử dụng nước hợp vệ sinh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041168"/>
                  </a:ext>
                </a:extLst>
              </a:tr>
              <a:tr h="243963">
                <a:tc>
                  <a:txBody>
                    <a:bodyPr/>
                    <a:lstStyle/>
                    <a:p>
                      <a:pPr algn="ctr" fontAlgn="ctr"/>
                      <a:r>
                        <a:rPr lang="en-US" sz="1300" b="0" i="1"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rPr>
                        <a:t>Trong đó: Tỷ lệ sử dụng nước sạch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36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34,8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1"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1973665"/>
                  </a:ext>
                </a:extLst>
              </a:tr>
              <a:tr h="243963">
                <a:tc>
                  <a:txBody>
                    <a:bodyPr/>
                    <a:lstStyle/>
                    <a:p>
                      <a:pPr algn="ctr" fontAlgn="ctr"/>
                      <a:r>
                        <a:rPr lang="en-US" sz="1300" b="0" i="0" u="none" strike="noStrike">
                          <a:solidFill>
                            <a:srgbClr val="000000"/>
                          </a:solidFill>
                          <a:effectLst/>
                          <a:latin typeface="Times New Roman" panose="02020603050405020304" pitchFamily="18" charset="0"/>
                        </a:rPr>
                        <a:t>18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dân cư đô thị sử dụng nước sạch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88 - 90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86,1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184900"/>
                  </a:ext>
                </a:extLst>
              </a:tr>
              <a:tr h="271844">
                <a:tc>
                  <a:txBody>
                    <a:bodyPr/>
                    <a:lstStyle/>
                    <a:p>
                      <a:pPr algn="ctr" fontAlgn="ctr"/>
                      <a:r>
                        <a:rPr lang="en-US" sz="1300" b="0" i="0" u="none" strike="noStrike">
                          <a:solidFill>
                            <a:srgbClr val="000000"/>
                          </a:solidFill>
                          <a:effectLst/>
                          <a:latin typeface="Times New Roman" panose="02020603050405020304" pitchFamily="18" charset="0"/>
                        </a:rPr>
                        <a:t>19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chất thải rắn ở đô thị được thu gom</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90 - 95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89,12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89,25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089291"/>
                  </a:ext>
                </a:extLst>
              </a:tr>
              <a:tr h="278816">
                <a:tc>
                  <a:txBody>
                    <a:bodyPr/>
                    <a:lstStyle/>
                    <a:p>
                      <a:pPr algn="ctr" fontAlgn="ctr"/>
                      <a:r>
                        <a:rPr lang="en-US" sz="1300" b="0" i="0" u="none" strike="noStrike">
                          <a:solidFill>
                            <a:srgbClr val="000000"/>
                          </a:solidFill>
                          <a:effectLst/>
                          <a:latin typeface="Times New Roman" panose="02020603050405020304" pitchFamily="18" charset="0"/>
                        </a:rPr>
                        <a:t>20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Tỷ lệ chất thải rắn ở nông thôn được thu gom</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70 - 75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65,64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65,68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658936"/>
                  </a:ext>
                </a:extLst>
              </a:tr>
              <a:tr h="243963">
                <a:tc>
                  <a:txBody>
                    <a:bodyPr/>
                    <a:lstStyle/>
                    <a:p>
                      <a:pPr algn="ctr" fontAlgn="ctr"/>
                      <a:r>
                        <a:rPr lang="en-US" sz="1300" b="0" i="0" u="none" strike="noStrike">
                          <a:solidFill>
                            <a:srgbClr val="000000"/>
                          </a:solidFill>
                          <a:effectLst/>
                          <a:latin typeface="Times New Roman" panose="02020603050405020304" pitchFamily="18" charset="0"/>
                        </a:rPr>
                        <a:t>21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lượng căn hộ nhà ở xã hội hoàn thành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Căn hộ</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1.400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622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622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4567832"/>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50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Times New Roman" panose="02020603050405020304" pitchFamily="18" charset="0"/>
                <a:cs typeface="Times New Roman" panose="02020603050405020304" pitchFamily="18" charset="0"/>
              </a:rPr>
              <a:t>Ngành Giáo dục chỉ đạo việc ôn tập và tham gia kỳ thi tốt nghiệp THPT năm 2024 theo kế hoạch. Tiếp tục phối hợp các trường đại học tổ chức tư vấn về công tác tuyển sinh đại học, cao đẳng năm 2024</a:t>
            </a:r>
          </a:p>
          <a:p>
            <a:pPr marL="457200" indent="-457200" algn="just">
              <a:spcBef>
                <a:spcPts val="400"/>
              </a:spcBef>
              <a:spcAft>
                <a:spcPts val="400"/>
              </a:spcAft>
              <a:buFont typeface="Wingdings" panose="05000000000000000000" pitchFamily="2" charset="2"/>
              <a:buChar char="v"/>
            </a:pPr>
            <a:r>
              <a:rPr lang="en-US" sz="2600">
                <a:latin typeface="Times New Roman" panose="02020603050405020304" pitchFamily="18" charset="0"/>
              </a:rPr>
              <a:t>Ngành</a:t>
            </a:r>
            <a:r>
              <a:rPr lang="vi-VN" sz="2600">
                <a:latin typeface="Times New Roman" panose="02020603050405020304" pitchFamily="18" charset="0"/>
              </a:rPr>
              <a:t> Lao động – TB&amp;XH xây dựng Kế hoạch giảm tỷ lệ hộ nghèo, hộ cận nghèo năm 2024</a:t>
            </a:r>
            <a:endParaRPr lang="en-US" sz="2600">
              <a:latin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Times New Roman" panose="02020603050405020304" pitchFamily="18" charset="0"/>
                <a:ea typeface="+mn-ea"/>
                <a:cs typeface="Times New Roman" panose="02020603050405020304" pitchFamily="18" charset="0"/>
              </a:rPr>
              <a:t>Tiếp tục thực hiện nhiệm vụ phòng, chống dịch COVID-19 và các dịch bệnh lưu hành khác như Sốt xuất huyết, tay chân miệng...</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b="0" kern="1200">
                <a:solidFill>
                  <a:schemeClr val="dk1"/>
                </a:solidFill>
                <a:effectLst/>
                <a:latin typeface="Times New Roman" panose="02020603050405020304" pitchFamily="18" charset="0"/>
                <a:ea typeface="+mn-ea"/>
                <a:cs typeface="Times New Roman" panose="02020603050405020304" pitchFamily="18" charset="0"/>
              </a:rPr>
              <a:t> </a:t>
            </a:r>
            <a:r>
              <a:rPr lang="it-IT" sz="2600" b="0" kern="1200">
                <a:solidFill>
                  <a:schemeClr val="dk1"/>
                </a:solidFill>
                <a:effectLst/>
                <a:latin typeface="Times New Roman" panose="02020603050405020304" pitchFamily="18" charset="0"/>
                <a:ea typeface="+mn-ea"/>
                <a:cs typeface="Times New Roman" panose="02020603050405020304" pitchFamily="18"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600" b="0" kern="1200">
                <a:solidFill>
                  <a:schemeClr val="dk1"/>
                </a:solidFill>
                <a:effectLst/>
                <a:latin typeface="Times New Roman" panose="02020603050405020304" pitchFamily="18" charset="0"/>
                <a:ea typeface="+mn-ea"/>
                <a:cs typeface="Times New Roman" panose="02020603050405020304" pitchFamily="18" charset="0"/>
              </a:rPr>
              <a:t> Tiếp tục tổ chức các Hội nghị, Hội thảo khoa học theo kế hoạch năm 202</a:t>
            </a:r>
            <a:r>
              <a:rPr lang="vi-VN" sz="2600" b="0" kern="1200">
                <a:solidFill>
                  <a:schemeClr val="dk1"/>
                </a:solidFill>
                <a:effectLst/>
                <a:latin typeface="Times New Roman" panose="02020603050405020304" pitchFamily="18" charset="0"/>
                <a:ea typeface="+mn-ea"/>
                <a:cs typeface="Times New Roman" panose="02020603050405020304" pitchFamily="18" charset="0"/>
              </a:rPr>
              <a:t>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b="0" kern="1200">
                <a:solidFill>
                  <a:schemeClr val="dk1"/>
                </a:solidFill>
                <a:effectLst/>
                <a:latin typeface="Times New Roman" panose="02020603050405020304" pitchFamily="18" charset="0"/>
                <a:ea typeface="+mn-ea"/>
                <a:cs typeface="Times New Roman" panose="02020603050405020304" pitchFamily="18" charset="0"/>
              </a:rPr>
              <a:t> </a:t>
            </a:r>
            <a:r>
              <a:rPr lang="vi-VN" sz="2600">
                <a:solidFill>
                  <a:schemeClr val="dk1"/>
                </a:solidFill>
                <a:latin typeface="Times New Roman" panose="02020603050405020304" pitchFamily="18" charset="0"/>
                <a:cs typeface="Times New Roman" panose="02020603050405020304" pitchFamily="18" charset="0"/>
              </a:rPr>
              <a:t>Tập trung triển khai các nhiệm vụ về chuyển đổi số năm 2024 trên địa bàn tỉnh. </a:t>
            </a:r>
            <a:endParaRPr lang="en-US" sz="26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62924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1977628"/>
            <a:ext cx="11188095" cy="36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Thực hiện kịp thời, hiệu quả các nhiệm vụ theo Đề án 06 của Chính phủ</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Tăng cường công tác quốc phòng - an ninh, bảo đảm trật tự an toàn xã hội</a:t>
            </a:r>
            <a:r>
              <a:rPr lang="vi-VN" sz="2800" b="0" kern="1200">
                <a:solidFill>
                  <a:schemeClr val="dk1"/>
                </a:solidFill>
                <a:effectLst/>
                <a:latin typeface="Times New Roman" panose="02020603050405020304" pitchFamily="18" charset="0"/>
                <a:ea typeface="+mn-ea"/>
                <a:cs typeface="Times New Roman" panose="02020603050405020304" pitchFamily="18" charset="0"/>
              </a:rPr>
              <a:t>, đặc biệt là giảm thiểu tai nạn giao thông</a:t>
            </a: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6923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1C6B58B-E0F1-18B1-E010-8E41893F056B}"/>
              </a:ext>
            </a:extLst>
          </p:cNvPr>
          <p:cNvSpPr txBox="1"/>
          <p:nvPr/>
        </p:nvSpPr>
        <p:spPr>
          <a:xfrm>
            <a:off x="653373" y="296801"/>
            <a:ext cx="8769515"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THỰC HIỆN CHỈ TIÊU HĐND VÀ UBND TỈNH GIAO (TT)</a:t>
            </a:r>
          </a:p>
        </p:txBody>
      </p:sp>
      <p:graphicFrame>
        <p:nvGraphicFramePr>
          <p:cNvPr id="4" name="Table 3">
            <a:extLst>
              <a:ext uri="{FF2B5EF4-FFF2-40B4-BE49-F238E27FC236}">
                <a16:creationId xmlns:a16="http://schemas.microsoft.com/office/drawing/2014/main" id="{20FDD121-750B-4974-B05C-DA68C4BD57F0}"/>
              </a:ext>
            </a:extLst>
          </p:cNvPr>
          <p:cNvGraphicFramePr>
            <a:graphicFrameLocks noGrp="1"/>
          </p:cNvGraphicFramePr>
          <p:nvPr>
            <p:extLst>
              <p:ext uri="{D42A27DB-BD31-4B8C-83A1-F6EECF244321}">
                <p14:modId xmlns:p14="http://schemas.microsoft.com/office/powerpoint/2010/main" val="838722606"/>
              </p:ext>
            </p:extLst>
          </p:nvPr>
        </p:nvGraphicFramePr>
        <p:xfrm>
          <a:off x="761999" y="873145"/>
          <a:ext cx="10745821" cy="5625408"/>
        </p:xfrm>
        <a:graphic>
          <a:graphicData uri="http://schemas.openxmlformats.org/drawingml/2006/table">
            <a:tbl>
              <a:tblPr/>
              <a:tblGrid>
                <a:gridCol w="357917">
                  <a:extLst>
                    <a:ext uri="{9D8B030D-6E8A-4147-A177-3AD203B41FA5}">
                      <a16:colId xmlns:a16="http://schemas.microsoft.com/office/drawing/2014/main" val="4025959209"/>
                    </a:ext>
                  </a:extLst>
                </a:gridCol>
                <a:gridCol w="3196278">
                  <a:extLst>
                    <a:ext uri="{9D8B030D-6E8A-4147-A177-3AD203B41FA5}">
                      <a16:colId xmlns:a16="http://schemas.microsoft.com/office/drawing/2014/main" val="3640608941"/>
                    </a:ext>
                  </a:extLst>
                </a:gridCol>
                <a:gridCol w="724157">
                  <a:extLst>
                    <a:ext uri="{9D8B030D-6E8A-4147-A177-3AD203B41FA5}">
                      <a16:colId xmlns:a16="http://schemas.microsoft.com/office/drawing/2014/main" val="1718482378"/>
                    </a:ext>
                  </a:extLst>
                </a:gridCol>
                <a:gridCol w="940571">
                  <a:extLst>
                    <a:ext uri="{9D8B030D-6E8A-4147-A177-3AD203B41FA5}">
                      <a16:colId xmlns:a16="http://schemas.microsoft.com/office/drawing/2014/main" val="1841226681"/>
                    </a:ext>
                  </a:extLst>
                </a:gridCol>
                <a:gridCol w="882306">
                  <a:extLst>
                    <a:ext uri="{9D8B030D-6E8A-4147-A177-3AD203B41FA5}">
                      <a16:colId xmlns:a16="http://schemas.microsoft.com/office/drawing/2014/main" val="1665751829"/>
                    </a:ext>
                  </a:extLst>
                </a:gridCol>
                <a:gridCol w="882306">
                  <a:extLst>
                    <a:ext uri="{9D8B030D-6E8A-4147-A177-3AD203B41FA5}">
                      <a16:colId xmlns:a16="http://schemas.microsoft.com/office/drawing/2014/main" val="2202586650"/>
                    </a:ext>
                  </a:extLst>
                </a:gridCol>
                <a:gridCol w="882306">
                  <a:extLst>
                    <a:ext uri="{9D8B030D-6E8A-4147-A177-3AD203B41FA5}">
                      <a16:colId xmlns:a16="http://schemas.microsoft.com/office/drawing/2014/main" val="1599787513"/>
                    </a:ext>
                  </a:extLst>
                </a:gridCol>
                <a:gridCol w="882306">
                  <a:extLst>
                    <a:ext uri="{9D8B030D-6E8A-4147-A177-3AD203B41FA5}">
                      <a16:colId xmlns:a16="http://schemas.microsoft.com/office/drawing/2014/main" val="60405497"/>
                    </a:ext>
                  </a:extLst>
                </a:gridCol>
                <a:gridCol w="1040455">
                  <a:extLst>
                    <a:ext uri="{9D8B030D-6E8A-4147-A177-3AD203B41FA5}">
                      <a16:colId xmlns:a16="http://schemas.microsoft.com/office/drawing/2014/main" val="2966135041"/>
                    </a:ext>
                  </a:extLst>
                </a:gridCol>
                <a:gridCol w="957219">
                  <a:extLst>
                    <a:ext uri="{9D8B030D-6E8A-4147-A177-3AD203B41FA5}">
                      <a16:colId xmlns:a16="http://schemas.microsoft.com/office/drawing/2014/main" val="4047893092"/>
                    </a:ext>
                  </a:extLst>
                </a:gridCol>
              </a:tblGrid>
              <a:tr h="1067881">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STT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Chỉ tiêu</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highlight>
                            <a:srgbClr val="FFE699"/>
                          </a:highlight>
                          <a:latin typeface="Times New Roman" panose="02020603050405020304" pitchFamily="18" charset="0"/>
                        </a:rPr>
                        <a:t>Đơn vị</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Kế hoạch năm 2024 UBND tỉnh giao</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Thực hiện 4 tháng đầu năm 2023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Thực hiện Quý I năm 2024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Thực hiện tháng 4 năm 2024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Lũy kế thực hiện 4 tháng đầu năm 2024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Thực hiện 4 tháng đầu năm 2024 so với kế hoạch năm 2024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highlight>
                            <a:srgbClr val="FFE699"/>
                          </a:highlight>
                          <a:latin typeface="Times New Roman" panose="02020603050405020304" pitchFamily="18" charset="0"/>
                        </a:rPr>
                        <a:t>Thực hiện 4 tháng đầu năm 2024 so với cùng kỳ</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76451059"/>
                  </a:ext>
                </a:extLst>
              </a:tr>
              <a:tr h="217465">
                <a:tc>
                  <a:txBody>
                    <a:bodyPr/>
                    <a:lstStyle/>
                    <a:p>
                      <a:pPr algn="ctr" fontAlgn="ctr"/>
                      <a:r>
                        <a:rPr lang="en-US" sz="1400" b="0" i="1" u="none" strike="noStrike">
                          <a:solidFill>
                            <a:srgbClr val="000000"/>
                          </a:solidFill>
                          <a:effectLst/>
                          <a:latin typeface="Times New Roman" panose="02020603050405020304" pitchFamily="18" charset="0"/>
                        </a:rPr>
                        <a:t>1</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6</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7</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8</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9</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10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577731"/>
                  </a:ext>
                </a:extLst>
              </a:tr>
              <a:tr h="430069">
                <a:tc>
                  <a:txBody>
                    <a:bodyPr/>
                    <a:lstStyle/>
                    <a:p>
                      <a:pPr algn="ctr" fontAlgn="ctr"/>
                      <a:r>
                        <a:rPr lang="en-US" sz="1400" b="1" i="0" u="none" strike="noStrike">
                          <a:solidFill>
                            <a:srgbClr val="000000"/>
                          </a:solidFill>
                          <a:effectLst/>
                          <a:highlight>
                            <a:srgbClr val="C6E0B4"/>
                          </a:highlight>
                          <a:latin typeface="Times New Roman" panose="02020603050405020304" pitchFamily="18" charset="0"/>
                        </a:rPr>
                        <a:t>II</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1" i="0" u="none" strike="noStrike">
                          <a:solidFill>
                            <a:srgbClr val="000000"/>
                          </a:solidFill>
                          <a:effectLst/>
                          <a:highlight>
                            <a:srgbClr val="C6E0B4"/>
                          </a:highlight>
                          <a:latin typeface="Times New Roman" panose="02020603050405020304" pitchFamily="18" charset="0"/>
                        </a:rPr>
                        <a:t>CÁC CHỈ TIÊU KHÁC ỦY BAN NHÂN DÂN TỈNH GIAO</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400" b="0" i="0" u="none" strike="noStrike">
                          <a:solidFill>
                            <a:srgbClr val="000000"/>
                          </a:solidFill>
                          <a:effectLst/>
                          <a:highlight>
                            <a:srgbClr val="C6E0B4"/>
                          </a:highligh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23515311"/>
                  </a:ext>
                </a:extLst>
              </a:tr>
              <a:tr h="430069">
                <a:tc>
                  <a:txBody>
                    <a:bodyPr/>
                    <a:lstStyle/>
                    <a:p>
                      <a:pPr algn="ctr" fontAlgn="ctr"/>
                      <a:r>
                        <a:rPr lang="en-US" sz="1400" b="0" i="0" u="none" strike="noStrike">
                          <a:solidFill>
                            <a:srgbClr val="000000"/>
                          </a:solidFill>
                          <a:effectLst/>
                          <a:latin typeface="Times New Roman" panose="02020603050405020304" pitchFamily="18" charset="0"/>
                        </a:rPr>
                        <a:t>1</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Tổng mức bán lẻ hàng hóa và doanh thu dịch vụ tiêu dùng</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Tỷ đồng</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114.700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33.514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27.434,2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9.900,7</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37.334,9</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32,55%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111,40%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334106"/>
                  </a:ext>
                </a:extLst>
              </a:tr>
              <a:tr h="217465">
                <a:tc>
                  <a:txBody>
                    <a:bodyPr/>
                    <a:lstStyle/>
                    <a:p>
                      <a:pPr algn="ctr" fontAlgn="ctr"/>
                      <a:r>
                        <a:rPr lang="en-US" sz="1400" b="0" i="0" u="none" strike="noStrike">
                          <a:solidFill>
                            <a:srgbClr val="000000"/>
                          </a:solidFill>
                          <a:effectLst/>
                          <a:latin typeface="Times New Roman" panose="02020603050405020304" pitchFamily="18" charset="0"/>
                        </a:rPr>
                        <a:t>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Số xã đạt chuẩn nông thôn mới</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Xã</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981637"/>
                  </a:ext>
                </a:extLst>
              </a:tr>
              <a:tr h="217465">
                <a:tc>
                  <a:txBody>
                    <a:bodyPr/>
                    <a:lstStyle/>
                    <a:p>
                      <a:pPr algn="ctr" fontAlgn="ctr"/>
                      <a:r>
                        <a:rPr lang="en-US" sz="1400" b="0" i="0" u="none" strike="noStrike">
                          <a:solidFill>
                            <a:srgbClr val="000000"/>
                          </a:solidFill>
                          <a:effectLst/>
                          <a:latin typeface="Times New Roman" panose="02020603050405020304" pitchFamily="18" charset="0"/>
                        </a:rPr>
                        <a:t>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Số xã đạt chuẩn nông thôn mới nâng cao</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Xã</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11</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7242164"/>
                  </a:ext>
                </a:extLst>
              </a:tr>
              <a:tr h="217465">
                <a:tc>
                  <a:txBody>
                    <a:bodyPr/>
                    <a:lstStyle/>
                    <a:p>
                      <a:pPr algn="ctr" fontAlgn="ctr"/>
                      <a:r>
                        <a:rPr lang="en-US" sz="1400" b="0" i="0" u="none" strike="noStrike">
                          <a:solidFill>
                            <a:srgbClr val="000000"/>
                          </a:solidFill>
                          <a:effectLst/>
                          <a:latin typeface="Times New Roman" panose="02020603050405020304" pitchFamily="18" charset="0"/>
                        </a:rPr>
                        <a:t>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Số xã đạt chuẩn nông thôn mới kiểu mẫu</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Xã</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209896"/>
                  </a:ext>
                </a:extLst>
              </a:tr>
              <a:tr h="430069">
                <a:tc>
                  <a:txBody>
                    <a:bodyPr/>
                    <a:lstStyle/>
                    <a:p>
                      <a:pPr algn="ctr" fontAlgn="ctr"/>
                      <a:r>
                        <a:rPr lang="en-US" sz="1400" b="0" i="0" u="none" strike="noStrike">
                          <a:solidFill>
                            <a:srgbClr val="000000"/>
                          </a:solidFill>
                          <a:effectLst/>
                          <a:latin typeface="Times New Roman" panose="02020603050405020304" pitchFamily="18" charset="0"/>
                        </a:rPr>
                        <a:t>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Tổng lượng khách du lịch</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Lượt khách</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5.500.000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1.691.550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2.790.000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891.500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3.681.500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66,94%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217,64%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799047"/>
                  </a:ext>
                </a:extLst>
              </a:tr>
              <a:tr h="217465">
                <a:tc>
                  <a:txBody>
                    <a:bodyPr/>
                    <a:lstStyle/>
                    <a:p>
                      <a:pPr algn="ctr" fontAlgn="ctr"/>
                      <a:r>
                        <a:rPr lang="en-US" sz="1400" b="0" i="0" u="none" strike="noStrike">
                          <a:solidFill>
                            <a:srgbClr val="000000"/>
                          </a:solidFill>
                          <a:effectLst/>
                          <a:latin typeface="Times New Roman" panose="02020603050405020304" pitchFamily="18" charset="0"/>
                        </a:rPr>
                        <a:t>6</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Doanh thu du lịch thuần túy</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Tỷ đồng</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18.500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3.453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6.835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2.479</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9.314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50,35%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269,74%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477592"/>
                  </a:ext>
                </a:extLst>
              </a:tr>
              <a:tr h="217465">
                <a:tc>
                  <a:txBody>
                    <a:bodyPr/>
                    <a:lstStyle/>
                    <a:p>
                      <a:pPr algn="ctr" fontAlgn="ctr"/>
                      <a:r>
                        <a:rPr lang="en-US" sz="1400" b="0" i="0" u="none" strike="noStrike">
                          <a:solidFill>
                            <a:srgbClr val="000000"/>
                          </a:solidFill>
                          <a:effectLst/>
                          <a:latin typeface="Times New Roman" panose="02020603050405020304" pitchFamily="18" charset="0"/>
                        </a:rPr>
                        <a:t>7</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Thu hút dự án mới</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Dự án</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26</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18</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18,00%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69,23%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6368670"/>
                  </a:ext>
                </a:extLst>
              </a:tr>
              <a:tr h="430069">
                <a:tc>
                  <a:txBody>
                    <a:bodyPr/>
                    <a:lstStyle/>
                    <a:p>
                      <a:pPr algn="ctr" fontAlgn="ctr"/>
                      <a:r>
                        <a:rPr lang="en-US" sz="1400" b="0" i="0" u="none" strike="noStrike">
                          <a:solidFill>
                            <a:srgbClr val="000000"/>
                          </a:solidFill>
                          <a:effectLst/>
                          <a:latin typeface="Times New Roman" panose="02020603050405020304" pitchFamily="18" charset="0"/>
                        </a:rPr>
                        <a:t>8</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Số doanh nghiệp thành lập mới</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Doanh nghiệp</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1.000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393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285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9237503"/>
                  </a:ext>
                </a:extLst>
              </a:tr>
              <a:tr h="430069">
                <a:tc>
                  <a:txBody>
                    <a:bodyPr/>
                    <a:lstStyle/>
                    <a:p>
                      <a:pPr algn="ctr" fontAlgn="ctr"/>
                      <a:r>
                        <a:rPr lang="en-US" sz="1400" b="0" i="0" u="none" strike="noStrike">
                          <a:solidFill>
                            <a:srgbClr val="000000"/>
                          </a:solidFill>
                          <a:effectLst/>
                          <a:latin typeface="Times New Roman" panose="02020603050405020304" pitchFamily="18" charset="0"/>
                        </a:rPr>
                        <a:t>9</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Số vốn đăng ký của doanh nghiệp thành lập mới</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Tỷ đồng</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10.000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3.905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1.815,1</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2.275,1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686735"/>
                  </a:ext>
                </a:extLst>
              </a:tr>
              <a:tr h="217465">
                <a:tc>
                  <a:txBody>
                    <a:bodyPr/>
                    <a:lstStyle/>
                    <a:p>
                      <a:pPr algn="ctr" fontAlgn="ctr"/>
                      <a:r>
                        <a:rPr lang="en-US" sz="1400" b="0" i="0" u="none" strike="noStrike">
                          <a:solidFill>
                            <a:srgbClr val="000000"/>
                          </a:solidFill>
                          <a:effectLst/>
                          <a:latin typeface="Times New Roman" panose="02020603050405020304" pitchFamily="18" charset="0"/>
                        </a:rPr>
                        <a:t>10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Phòng chống lấn chiếm đất đai</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FF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FF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FF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0750906"/>
                  </a:ext>
                </a:extLst>
              </a:tr>
              <a:tr h="217465">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vụ vi phạm được giải quyết trong năm</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Số vụ</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9.500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1.562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2.330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9420051"/>
                  </a:ext>
                </a:extLst>
              </a:tr>
              <a:tr h="217465">
                <a:tc>
                  <a:txBody>
                    <a:bodyPr/>
                    <a:lstStyle/>
                    <a:p>
                      <a:pPr algn="ctr" fontAlgn="ctr"/>
                      <a:r>
                        <a:rPr lang="en-US" sz="1400" b="0" i="0" u="none" strike="noStrike">
                          <a:solidFill>
                            <a:srgbClr val="000000"/>
                          </a:solidFill>
                          <a:effectLst/>
                          <a:latin typeface="Times New Roman" panose="02020603050405020304" pitchFamily="18" charset="0"/>
                        </a:rPr>
                        <a:t>11</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Times New Roman" panose="02020603050405020304" pitchFamily="18" charset="0"/>
                        </a:rPr>
                        <a:t>Giải phóng mặt bằng</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380869"/>
                  </a:ext>
                </a:extLst>
              </a:tr>
              <a:tr h="430069">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50</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9,15%</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13,67%</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14,12%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547398"/>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363789"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 </a:t>
            </a:r>
            <a:r>
              <a:rPr lang="en-US" sz="2400" b="1" spc="-20" dirty="0" err="1">
                <a:solidFill>
                  <a:srgbClr val="100717"/>
                </a:solidFill>
                <a:latin typeface="Times New Roman" panose="02020603050405020304" pitchFamily="18" charset="0"/>
                <a:cs typeface="Times New Roman" panose="02020603050405020304" pitchFamily="18" charset="0"/>
              </a:rPr>
              <a:t>Nông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nghiệp</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E322719-97A4-00CC-C0B6-CACE800FAA68}"/>
              </a:ext>
            </a:extLst>
          </p:cNvPr>
          <p:cNvSpPr/>
          <p:nvPr/>
        </p:nvSpPr>
        <p:spPr>
          <a:xfrm>
            <a:off x="2078238" y="1815015"/>
            <a:ext cx="291842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a</a:t>
            </a:r>
            <a:r>
              <a:rPr lang="en-US" sz="2400" b="1" spc="-20">
                <a:solidFill>
                  <a:srgbClr val="100717"/>
                </a:solidFill>
                <a:latin typeface="Times New Roman" panose="02020603050405020304" pitchFamily="18" charset="0"/>
                <a:cs typeface="Times New Roman" panose="02020603050405020304" pitchFamily="18" charset="0"/>
              </a:rPr>
              <a:t>) Kết quả thực hiện</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1338513309"/>
              </p:ext>
            </p:extLst>
          </p:nvPr>
        </p:nvGraphicFramePr>
        <p:xfrm>
          <a:off x="375096" y="2244390"/>
          <a:ext cx="6249439" cy="4267200"/>
        </p:xfrm>
        <a:graphic>
          <a:graphicData uri="http://schemas.openxmlformats.org/drawingml/2006/table">
            <a:tbl>
              <a:tblPr firstRow="1" bandRow="1"/>
              <a:tblGrid>
                <a:gridCol w="6249439">
                  <a:extLst>
                    <a:ext uri="{9D8B030D-6E8A-4147-A177-3AD203B41FA5}">
                      <a16:colId xmlns:a16="http://schemas.microsoft.com/office/drawing/2014/main" val="3655493598"/>
                    </a:ext>
                  </a:extLst>
                </a:gridCol>
              </a:tblGrid>
              <a:tr h="27099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 lúa Đông – Xuân là</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46.788 ha,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50,5%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kế</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hoạch</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1800" b="0" kern="1200">
                          <a:solidFill>
                            <a:schemeClr val="dk1"/>
                          </a:solidFill>
                          <a:effectLst/>
                          <a:latin typeface="Times New Roman" panose="02020603050405020304" pitchFamily="18" charset="0"/>
                          <a:ea typeface="+mn-ea"/>
                          <a:cs typeface="Times New Roman" panose="02020603050405020304" pitchFamily="18" charset="0"/>
                        </a:rPr>
                        <a:t>bằng</a:t>
                      </a:r>
                      <a:r>
                        <a:rPr lang="es-ES" sz="1800" b="0" kern="1200">
                          <a:solidFill>
                            <a:schemeClr val="dk1"/>
                          </a:solidFill>
                          <a:effectLst/>
                          <a:latin typeface="Times New Roman" panose="02020603050405020304" pitchFamily="18" charset="0"/>
                          <a:ea typeface="+mn-ea"/>
                          <a:cs typeface="Times New Roman" panose="02020603050405020304" pitchFamily="18" charset="0"/>
                        </a:rPr>
                        <a:t> 99,9% </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so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với </a:t>
                      </a:r>
                      <a:r>
                        <a:rPr lang="es-ES" sz="1800" b="0" kern="1200" err="1">
                          <a:solidFill>
                            <a:schemeClr val="dk1"/>
                          </a:solidFill>
                          <a:effectLst/>
                          <a:latin typeface="Times New Roman" panose="02020603050405020304" pitchFamily="18" charset="0"/>
                          <a:ea typeface="+mn-ea"/>
                          <a:cs typeface="Times New Roman" panose="02020603050405020304" pitchFamily="18" charset="0"/>
                        </a:rPr>
                        <a:t>cùng</a:t>
                      </a:r>
                      <a:r>
                        <a:rPr lang="es-ES" sz="1800" b="0" kern="1200">
                          <a:solidFill>
                            <a:schemeClr val="dk1"/>
                          </a:solidFill>
                          <a:effectLst/>
                          <a:latin typeface="Times New Roman" panose="02020603050405020304" pitchFamily="18" charset="0"/>
                          <a:ea typeface="+mn-ea"/>
                          <a:cs typeface="Times New Roman" panose="02020603050405020304" pitchFamily="18" charset="0"/>
                        </a:rPr>
                        <a:t> kỳ</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1800" b="0" kern="1200">
                          <a:solidFill>
                            <a:schemeClr val="dk1"/>
                          </a:solidFill>
                          <a:effectLst/>
                          <a:latin typeface="Times New Roman" panose="02020603050405020304" pitchFamily="18" charset="0"/>
                          <a:ea typeface="+mn-ea"/>
                          <a:cs typeface="Times New Roman" panose="02020603050405020304" pitchFamily="18" charset="0"/>
                        </a:rPr>
                        <a:t> Đến cuối tháng 4 đã thu hoạch được 44.799 ha, năng suất lúa ước đạt 73,1 tạ/ha, tăng 2,8% so với vụ Đông Xuân năm trước</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1800" b="0" kern="1200">
                          <a:solidFill>
                            <a:schemeClr val="dk1"/>
                          </a:solidFill>
                          <a:effectLst/>
                          <a:latin typeface="Times New Roman" panose="02020603050405020304" pitchFamily="18" charset="0"/>
                          <a:ea typeface="+mn-ea"/>
                          <a:cs typeface="Times New Roman" panose="02020603050405020304" pitchFamily="18" charset="0"/>
                        </a:rPr>
                        <a:t> Sản lượng lúa thu hoạch vụ Đông Xuân ước đạt 327.485,1 tấn, tăng 21,5% (+58.009 tấn) so với cùng kỳ.</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1800" b="0" kern="1200">
                          <a:solidFill>
                            <a:schemeClr val="dk1"/>
                          </a:solidFill>
                          <a:effectLst/>
                          <a:latin typeface="Times New Roman" panose="02020603050405020304" pitchFamily="18" charset="0"/>
                          <a:ea typeface="+mn-ea"/>
                          <a:cs typeface="Times New Roman" panose="02020603050405020304" pitchFamily="18" charset="0"/>
                        </a:rPr>
                        <a:t> Đối với vụ Hè Thu, đến nay đã gieo sạ được 17.288 ha lúa, đạt tỷ lệ 43,18%. Hiện nông dân đang tiếp tục gieo sạ</a:t>
                      </a: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1800" b="0" kern="1200">
                          <a:solidFill>
                            <a:schemeClr val="dk1"/>
                          </a:solidFill>
                          <a:effectLst/>
                          <a:latin typeface="Times New Roman" panose="02020603050405020304" pitchFamily="18" charset="0"/>
                          <a:ea typeface="+mn-ea"/>
                          <a:cs typeface="Times New Roman" panose="02020603050405020304" pitchFamily="18" charset="0"/>
                        </a:rPr>
                        <a:t>Tiến độ gieo trồng một số cây trồng hằng năm khác trong thời gian qua như sau: Cây ngô: Diện tích gieo trồng 2.290 ha, đạt 98,8% so cùng kỳ năm trước; Cây lạc: Diện tích gieo trồng 8.853 ha, đạt 103,9% so cùng kỳ năm trước; Rau các loại: Diện tích gieo trồng 5.660 ha, đạt 99,4% so cùng kỳ năm trước</a:t>
                      </a:r>
                      <a:endParaRPr lang="es-E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 PHÂN TÍCH CHI TIẾT CÁC NGÀNH, LĨNH VỰC</a:t>
            </a:r>
          </a:p>
        </p:txBody>
      </p:sp>
      <p:pic>
        <p:nvPicPr>
          <p:cNvPr id="11" name="Picture 10">
            <a:extLst>
              <a:ext uri="{FF2B5EF4-FFF2-40B4-BE49-F238E27FC236}">
                <a16:creationId xmlns:a16="http://schemas.microsoft.com/office/drawing/2014/main" id="{CE7F360F-E264-6A20-E4F6-239EF3EBABB2}"/>
              </a:ext>
            </a:extLst>
          </p:cNvPr>
          <p:cNvPicPr>
            <a:picLocks noChangeAspect="1"/>
          </p:cNvPicPr>
          <p:nvPr/>
        </p:nvPicPr>
        <p:blipFill>
          <a:blip r:embed="rId2"/>
          <a:stretch>
            <a:fillRect/>
          </a:stretch>
        </p:blipFill>
        <p:spPr>
          <a:xfrm>
            <a:off x="6624534" y="2127546"/>
            <a:ext cx="5552417" cy="541067"/>
          </a:xfrm>
          <a:prstGeom prst="rect">
            <a:avLst/>
          </a:prstGeom>
        </p:spPr>
      </p:pic>
      <p:pic>
        <p:nvPicPr>
          <p:cNvPr id="15" name="Picture 14">
            <a:extLst>
              <a:ext uri="{FF2B5EF4-FFF2-40B4-BE49-F238E27FC236}">
                <a16:creationId xmlns:a16="http://schemas.microsoft.com/office/drawing/2014/main" id="{CF981C59-14CB-1FC1-3844-4615642E6E71}"/>
              </a:ext>
            </a:extLst>
          </p:cNvPr>
          <p:cNvPicPr>
            <a:picLocks noChangeAspect="1"/>
          </p:cNvPicPr>
          <p:nvPr/>
        </p:nvPicPr>
        <p:blipFill>
          <a:blip r:embed="rId3"/>
          <a:stretch>
            <a:fillRect/>
          </a:stretch>
        </p:blipFill>
        <p:spPr>
          <a:xfrm>
            <a:off x="6639583" y="2992666"/>
            <a:ext cx="5552417" cy="2072820"/>
          </a:xfrm>
          <a:prstGeom prst="rect">
            <a:avLst/>
          </a:prstGeom>
        </p:spPr>
      </p:pic>
    </p:spTree>
    <p:extLst>
      <p:ext uri="{BB962C8B-B14F-4D97-AF65-F5344CB8AC3E}">
        <p14:creationId xmlns:p14="http://schemas.microsoft.com/office/powerpoint/2010/main" val="233632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2243A6-6660-4D49-C872-7D50FA14F068}"/>
              </a:ext>
            </a:extLst>
          </p:cNvPr>
          <p:cNvSpPr/>
          <p:nvPr/>
        </p:nvSpPr>
        <p:spPr>
          <a:xfrm>
            <a:off x="746688" y="322677"/>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5418381-14D0-DC8D-FAE0-C8015A2944A9}"/>
              </a:ext>
            </a:extLst>
          </p:cNvPr>
          <p:cNvSpPr/>
          <p:nvPr/>
        </p:nvSpPr>
        <p:spPr>
          <a:xfrm>
            <a:off x="1575408" y="784342"/>
            <a:ext cx="291842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a</a:t>
            </a:r>
            <a:r>
              <a:rPr lang="en-US" sz="2400" b="1" spc="-20">
                <a:solidFill>
                  <a:srgbClr val="100717"/>
                </a:solidFill>
                <a:latin typeface="Times New Roman" panose="02020603050405020304" pitchFamily="18" charset="0"/>
                <a:cs typeface="Times New Roman" panose="02020603050405020304" pitchFamily="18" charset="0"/>
              </a:rPr>
              <a:t>) Kết quả thực hiện</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1263F1B-6424-491F-6856-7D4E69B603A0}"/>
              </a:ext>
            </a:extLst>
          </p:cNvPr>
          <p:cNvGraphicFramePr>
            <a:graphicFrameLocks noGrp="1"/>
          </p:cNvGraphicFramePr>
          <p:nvPr>
            <p:extLst>
              <p:ext uri="{D42A27DB-BD31-4B8C-83A1-F6EECF244321}">
                <p14:modId xmlns:p14="http://schemas.microsoft.com/office/powerpoint/2010/main" val="2703805159"/>
              </p:ext>
            </p:extLst>
          </p:nvPr>
        </p:nvGraphicFramePr>
        <p:xfrm>
          <a:off x="746687" y="1500019"/>
          <a:ext cx="11014678" cy="4977554"/>
        </p:xfrm>
        <a:graphic>
          <a:graphicData uri="http://schemas.openxmlformats.org/drawingml/2006/table">
            <a:tbl>
              <a:tblPr/>
              <a:tblGrid>
                <a:gridCol w="820806">
                  <a:extLst>
                    <a:ext uri="{9D8B030D-6E8A-4147-A177-3AD203B41FA5}">
                      <a16:colId xmlns:a16="http://schemas.microsoft.com/office/drawing/2014/main" val="2431945845"/>
                    </a:ext>
                  </a:extLst>
                </a:gridCol>
                <a:gridCol w="1390073">
                  <a:extLst>
                    <a:ext uri="{9D8B030D-6E8A-4147-A177-3AD203B41FA5}">
                      <a16:colId xmlns:a16="http://schemas.microsoft.com/office/drawing/2014/main" val="1707189209"/>
                    </a:ext>
                  </a:extLst>
                </a:gridCol>
                <a:gridCol w="824115">
                  <a:extLst>
                    <a:ext uri="{9D8B030D-6E8A-4147-A177-3AD203B41FA5}">
                      <a16:colId xmlns:a16="http://schemas.microsoft.com/office/drawing/2014/main" val="2417281071"/>
                    </a:ext>
                  </a:extLst>
                </a:gridCol>
                <a:gridCol w="764540">
                  <a:extLst>
                    <a:ext uri="{9D8B030D-6E8A-4147-A177-3AD203B41FA5}">
                      <a16:colId xmlns:a16="http://schemas.microsoft.com/office/drawing/2014/main" val="3347295479"/>
                    </a:ext>
                  </a:extLst>
                </a:gridCol>
                <a:gridCol w="645391">
                  <a:extLst>
                    <a:ext uri="{9D8B030D-6E8A-4147-A177-3AD203B41FA5}">
                      <a16:colId xmlns:a16="http://schemas.microsoft.com/office/drawing/2014/main" val="3137997928"/>
                    </a:ext>
                  </a:extLst>
                </a:gridCol>
                <a:gridCol w="741372">
                  <a:extLst>
                    <a:ext uri="{9D8B030D-6E8A-4147-A177-3AD203B41FA5}">
                      <a16:colId xmlns:a16="http://schemas.microsoft.com/office/drawing/2014/main" val="3513321191"/>
                    </a:ext>
                  </a:extLst>
                </a:gridCol>
                <a:gridCol w="728134">
                  <a:extLst>
                    <a:ext uri="{9D8B030D-6E8A-4147-A177-3AD203B41FA5}">
                      <a16:colId xmlns:a16="http://schemas.microsoft.com/office/drawing/2014/main" val="288648515"/>
                    </a:ext>
                  </a:extLst>
                </a:gridCol>
                <a:gridCol w="734753">
                  <a:extLst>
                    <a:ext uri="{9D8B030D-6E8A-4147-A177-3AD203B41FA5}">
                      <a16:colId xmlns:a16="http://schemas.microsoft.com/office/drawing/2014/main" val="2880176227"/>
                    </a:ext>
                  </a:extLst>
                </a:gridCol>
                <a:gridCol w="728134">
                  <a:extLst>
                    <a:ext uri="{9D8B030D-6E8A-4147-A177-3AD203B41FA5}">
                      <a16:colId xmlns:a16="http://schemas.microsoft.com/office/drawing/2014/main" val="1806147651"/>
                    </a:ext>
                  </a:extLst>
                </a:gridCol>
                <a:gridCol w="728134">
                  <a:extLst>
                    <a:ext uri="{9D8B030D-6E8A-4147-A177-3AD203B41FA5}">
                      <a16:colId xmlns:a16="http://schemas.microsoft.com/office/drawing/2014/main" val="1812256499"/>
                    </a:ext>
                  </a:extLst>
                </a:gridCol>
                <a:gridCol w="728134">
                  <a:extLst>
                    <a:ext uri="{9D8B030D-6E8A-4147-A177-3AD203B41FA5}">
                      <a16:colId xmlns:a16="http://schemas.microsoft.com/office/drawing/2014/main" val="3686385739"/>
                    </a:ext>
                  </a:extLst>
                </a:gridCol>
                <a:gridCol w="728134">
                  <a:extLst>
                    <a:ext uri="{9D8B030D-6E8A-4147-A177-3AD203B41FA5}">
                      <a16:colId xmlns:a16="http://schemas.microsoft.com/office/drawing/2014/main" val="450093839"/>
                    </a:ext>
                  </a:extLst>
                </a:gridCol>
                <a:gridCol w="728134">
                  <a:extLst>
                    <a:ext uri="{9D8B030D-6E8A-4147-A177-3AD203B41FA5}">
                      <a16:colId xmlns:a16="http://schemas.microsoft.com/office/drawing/2014/main" val="92242291"/>
                    </a:ext>
                  </a:extLst>
                </a:gridCol>
                <a:gridCol w="724824">
                  <a:extLst>
                    <a:ext uri="{9D8B030D-6E8A-4147-A177-3AD203B41FA5}">
                      <a16:colId xmlns:a16="http://schemas.microsoft.com/office/drawing/2014/main" val="3564731698"/>
                    </a:ext>
                  </a:extLst>
                </a:gridCol>
              </a:tblGrid>
              <a:tr h="276687">
                <a:tc rowSpan="3">
                  <a:txBody>
                    <a:bodyPr/>
                    <a:lstStyle/>
                    <a:p>
                      <a:pPr algn="ctr" fontAlgn="ctr"/>
                      <a:r>
                        <a:rPr lang="vi-VN" sz="16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600" b="1" i="0" u="none" strike="noStrike">
                          <a:solidFill>
                            <a:srgbClr val="000000"/>
                          </a:solidFill>
                          <a:effectLst/>
                          <a:latin typeface="Times New Roman" panose="02020603050405020304" pitchFamily="18" charset="0"/>
                        </a:rPr>
                        <a:t>Đơn vị</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vi-VN" sz="1600" b="1" i="0" u="none" strike="noStrike">
                          <a:solidFill>
                            <a:srgbClr val="000000"/>
                          </a:solidFill>
                          <a:effectLst/>
                          <a:latin typeface="Times New Roman" panose="02020603050405020304" pitchFamily="18" charset="0"/>
                        </a:rPr>
                        <a:t>Cây lúa vụ Hè Thu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gridSpan="6">
                  <a:txBody>
                    <a:bodyPr/>
                    <a:lstStyle/>
                    <a:p>
                      <a:pPr algn="ctr" fontAlgn="ctr"/>
                      <a:r>
                        <a:rPr lang="vi-VN" sz="1600" b="1" i="0" u="none" strike="noStrike">
                          <a:solidFill>
                            <a:srgbClr val="000000"/>
                          </a:solidFill>
                          <a:effectLst/>
                          <a:latin typeface="Times New Roman" panose="02020603050405020304" pitchFamily="18" charset="0"/>
                        </a:rPr>
                        <a:t>Cây trồng cạn vụ Hè Thu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172534758"/>
                  </a:ext>
                </a:extLst>
              </a:tr>
              <a:tr h="276687">
                <a:tc vMerge="1">
                  <a:txBody>
                    <a:bodyPr/>
                    <a:lstStyle/>
                    <a:p>
                      <a:endParaRPr lang="vi-VN"/>
                    </a:p>
                  </a:txBody>
                  <a:tcPr/>
                </a:tc>
                <a:tc vMerge="1">
                  <a:txBody>
                    <a:bodyPr/>
                    <a:lstStyle/>
                    <a:p>
                      <a:endParaRPr lang="vi-VN"/>
                    </a:p>
                  </a:txBody>
                  <a:tcPr/>
                </a:tc>
                <a:tc rowSpan="2">
                  <a:txBody>
                    <a:bodyPr/>
                    <a:lstStyle/>
                    <a:p>
                      <a:pPr algn="ctr" fontAlgn="ctr"/>
                      <a:r>
                        <a:rPr lang="vi-VN" sz="1600" b="1" i="0" u="none" strike="noStrike">
                          <a:solidFill>
                            <a:srgbClr val="000000"/>
                          </a:solidFill>
                          <a:effectLst/>
                          <a:latin typeface="Times New Roman" panose="02020603050405020304" pitchFamily="18" charset="0"/>
                        </a:rPr>
                        <a:t>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vi-VN" sz="1600" b="1" i="0" u="none" strike="noStrike">
                          <a:solidFill>
                            <a:srgbClr val="000000"/>
                          </a:solidFill>
                          <a:effectLst/>
                          <a:latin typeface="Times New Roman" panose="02020603050405020304" pitchFamily="18" charset="0"/>
                        </a:rPr>
                        <a:t>Diện tích </a:t>
                      </a:r>
                      <a:br>
                        <a:rPr lang="vi-VN" sz="1600" b="1" i="0" u="none" strike="noStrike">
                          <a:solidFill>
                            <a:srgbClr val="000000"/>
                          </a:solidFill>
                          <a:effectLst/>
                          <a:latin typeface="Times New Roman" panose="02020603050405020304" pitchFamily="18" charset="0"/>
                        </a:rPr>
                      </a:br>
                      <a:r>
                        <a:rPr lang="vi-VN" sz="1600" b="1" i="0" u="none" strike="noStrike">
                          <a:solidFill>
                            <a:srgbClr val="000000"/>
                          </a:solidFill>
                          <a:effectLst/>
                          <a:latin typeface="Times New Roman" panose="02020603050405020304" pitchFamily="18" charset="0"/>
                        </a:rPr>
                        <a:t>bị thiếu nước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vi-VN" sz="1600" b="1" i="0" u="none" strike="noStrike">
                          <a:solidFill>
                            <a:srgbClr val="000000"/>
                          </a:solidFill>
                          <a:effectLst/>
                          <a:latin typeface="Times New Roman" panose="02020603050405020304" pitchFamily="18" charset="0"/>
                        </a:rPr>
                        <a:t>Tiến độ gieo sạ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vi-VN" sz="1600" b="1" i="1" u="none" strike="noStrike">
                          <a:solidFill>
                            <a:srgbClr val="000000"/>
                          </a:solidFill>
                          <a:effectLst/>
                          <a:latin typeface="Times New Roman" panose="02020603050405020304" pitchFamily="18" charset="0"/>
                        </a:rPr>
                        <a:t>Trong đó</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600" b="1" i="0" u="none" strike="noStrike">
                          <a:solidFill>
                            <a:srgbClr val="000000"/>
                          </a:solidFill>
                          <a:effectLst/>
                          <a:latin typeface="Times New Roman" panose="02020603050405020304" pitchFamily="18" charset="0"/>
                        </a:rPr>
                        <a:t>Tỷ lệ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600" b="1" i="0" u="none" strike="noStrike">
                          <a:solidFill>
                            <a:srgbClr val="000000"/>
                          </a:solidFill>
                          <a:effectLst/>
                          <a:latin typeface="Times New Roman" panose="02020603050405020304" pitchFamily="18" charset="0"/>
                        </a:rPr>
                        <a:t>Cây ngô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600" b="1" i="0" u="none" strike="noStrike">
                          <a:solidFill>
                            <a:srgbClr val="000000"/>
                          </a:solidFill>
                          <a:effectLst/>
                          <a:latin typeface="Times New Roman" panose="02020603050405020304" pitchFamily="18" charset="0"/>
                        </a:rPr>
                        <a:t>Rau các loại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495416867"/>
                  </a:ext>
                </a:extLst>
              </a:tr>
              <a:tr h="892943">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b="0" i="1" u="none" strike="noStrike">
                          <a:solidFill>
                            <a:srgbClr val="000000"/>
                          </a:solidFill>
                          <a:effectLst/>
                          <a:latin typeface="Times New Roman" panose="02020603050405020304" pitchFamily="18" charset="0"/>
                        </a:rPr>
                        <a:t>Lúa </a:t>
                      </a:r>
                      <a:br>
                        <a:rPr lang="vi-VN" sz="1600" b="0" i="1" u="none" strike="noStrike">
                          <a:solidFill>
                            <a:srgbClr val="000000"/>
                          </a:solidFill>
                          <a:effectLst/>
                          <a:latin typeface="Times New Roman" panose="02020603050405020304" pitchFamily="18" charset="0"/>
                        </a:rPr>
                      </a:br>
                      <a:r>
                        <a:rPr lang="vi-VN" sz="1600" b="0" i="1" u="none" strike="noStrike">
                          <a:solidFill>
                            <a:srgbClr val="000000"/>
                          </a:solidFill>
                          <a:effectLst/>
                          <a:latin typeface="Times New Roman" panose="02020603050405020304" pitchFamily="18" charset="0"/>
                        </a:rPr>
                        <a:t>Hè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Lúa </a:t>
                      </a:r>
                      <a:br>
                        <a:rPr lang="vi-VN" sz="1600" b="0" i="1" u="none" strike="noStrike">
                          <a:solidFill>
                            <a:srgbClr val="000000"/>
                          </a:solidFill>
                          <a:effectLst/>
                          <a:latin typeface="Times New Roman" panose="02020603050405020304" pitchFamily="18" charset="0"/>
                        </a:rPr>
                      </a:br>
                      <a:r>
                        <a:rPr lang="vi-VN" sz="1600" b="0" i="1" u="none" strike="noStrike">
                          <a:solidFill>
                            <a:srgbClr val="000000"/>
                          </a:solidFill>
                          <a:effectLst/>
                          <a:latin typeface="Times New Roman" panose="02020603050405020304" pitchFamily="18" charset="0"/>
                        </a:rPr>
                        <a:t>Thu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600" b="1" i="1" u="none" strike="noStrike">
                          <a:solidFill>
                            <a:srgbClr val="000000"/>
                          </a:solidFill>
                          <a:effectLst/>
                          <a:latin typeface="Times New Roman" panose="02020603050405020304" pitchFamily="18" charset="0"/>
                        </a:rPr>
                        <a:t>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Thực hiện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Tỷ lệ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Thực hiện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Tỷ lệ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4304969"/>
                  </a:ext>
                </a:extLst>
              </a:tr>
              <a:tr h="276687">
                <a:tc>
                  <a:txBody>
                    <a:bodyPr/>
                    <a:lstStyle/>
                    <a:p>
                      <a:pPr algn="ctr" fontAlgn="ctr"/>
                      <a:r>
                        <a:rPr lang="vi-VN" sz="16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TP. Quy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144402"/>
                  </a:ext>
                </a:extLst>
              </a:tr>
              <a:tr h="276687">
                <a:tc>
                  <a:txBody>
                    <a:bodyPr/>
                    <a:lstStyle/>
                    <a:p>
                      <a:pPr algn="ctr" fontAlgn="ctr"/>
                      <a:r>
                        <a:rPr lang="vi-VN" sz="16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An Lão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5794896"/>
                  </a:ext>
                </a:extLst>
              </a:tr>
              <a:tr h="276687">
                <a:tc>
                  <a:txBody>
                    <a:bodyPr/>
                    <a:lstStyle/>
                    <a:p>
                      <a:pPr algn="ctr" fontAlgn="ctr"/>
                      <a:r>
                        <a:rPr lang="vi-VN" sz="16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TX. Hoài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2.827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2490795"/>
                  </a:ext>
                </a:extLst>
              </a:tr>
              <a:tr h="276687">
                <a:tc>
                  <a:txBody>
                    <a:bodyPr/>
                    <a:lstStyle/>
                    <a:p>
                      <a:pPr algn="ctr" fontAlgn="ctr"/>
                      <a:r>
                        <a:rPr lang="vi-VN" sz="16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Hoài Ân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9190908"/>
                  </a:ext>
                </a:extLst>
              </a:tr>
              <a:tr h="276687">
                <a:tc>
                  <a:txBody>
                    <a:bodyPr/>
                    <a:lstStyle/>
                    <a:p>
                      <a:pPr algn="ctr" fontAlgn="ctr"/>
                      <a:r>
                        <a:rPr lang="vi-VN" sz="16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Phù Mỹ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73,20%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586770"/>
                  </a:ext>
                </a:extLst>
              </a:tr>
              <a:tr h="276687">
                <a:tc>
                  <a:txBody>
                    <a:bodyPr/>
                    <a:lstStyle/>
                    <a:p>
                      <a:pPr algn="ctr" fontAlgn="ctr"/>
                      <a:r>
                        <a:rPr lang="vi-VN" sz="16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Vĩnh Thạnh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4747571"/>
                  </a:ext>
                </a:extLst>
              </a:tr>
              <a:tr h="276687">
                <a:tc>
                  <a:txBody>
                    <a:bodyPr/>
                    <a:lstStyle/>
                    <a:p>
                      <a:pPr algn="ctr" fontAlgn="ctr"/>
                      <a:r>
                        <a:rPr lang="vi-VN" sz="16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Tây Sơn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727625"/>
                  </a:ext>
                </a:extLst>
              </a:tr>
              <a:tr h="276687">
                <a:tc>
                  <a:txBody>
                    <a:bodyPr/>
                    <a:lstStyle/>
                    <a:p>
                      <a:pPr algn="ctr" fontAlgn="ctr"/>
                      <a:r>
                        <a:rPr lang="vi-VN" sz="16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Phù Cát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07163"/>
                  </a:ext>
                </a:extLst>
              </a:tr>
              <a:tr h="276687">
                <a:tc>
                  <a:txBody>
                    <a:bodyPr/>
                    <a:lstStyle/>
                    <a:p>
                      <a:pPr algn="ctr" fontAlgn="ctr"/>
                      <a:r>
                        <a:rPr lang="vi-VN" sz="16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TX. An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21,02%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6482269"/>
                  </a:ext>
                </a:extLst>
              </a:tr>
              <a:tr h="276687">
                <a:tc>
                  <a:txBody>
                    <a:bodyPr/>
                    <a:lstStyle/>
                    <a:p>
                      <a:pPr algn="ctr" fontAlgn="ctr"/>
                      <a:r>
                        <a:rPr lang="vi-VN" sz="16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Tuy Phước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7.025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874032"/>
                  </a:ext>
                </a:extLst>
              </a:tr>
              <a:tr h="276687">
                <a:tc>
                  <a:txBody>
                    <a:bodyPr/>
                    <a:lstStyle/>
                    <a:p>
                      <a:pPr algn="ctr" fontAlgn="ctr"/>
                      <a:r>
                        <a:rPr lang="vi-VN" sz="16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Vân Canh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9565479"/>
                  </a:ext>
                </a:extLst>
              </a:tr>
              <a:tr h="276687">
                <a:tc gridSpan="2">
                  <a:txBody>
                    <a:bodyPr/>
                    <a:lstStyle/>
                    <a:p>
                      <a:pPr algn="ctr" fontAlgn="ctr"/>
                      <a:r>
                        <a:rPr lang="vi-VN" sz="1600" b="1" i="0" u="none" strike="noStrike">
                          <a:solidFill>
                            <a:srgbClr val="000000"/>
                          </a:solidFill>
                          <a:effectLst/>
                          <a:latin typeface="Times New Roman" panose="02020603050405020304" pitchFamily="18" charset="0"/>
                        </a:rPr>
                        <a:t>Tổng cộng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a:txBody>
                    <a:bodyPr/>
                    <a:lstStyle/>
                    <a:p>
                      <a:pPr algn="ctr" fontAlgn="ctr"/>
                      <a:r>
                        <a:rPr lang="vi-VN" sz="1600" b="1" i="0" u="none" strike="noStrike">
                          <a:solidFill>
                            <a:srgbClr val="000000"/>
                          </a:solidFill>
                          <a:effectLst/>
                          <a:latin typeface="Times New Roman" panose="02020603050405020304" pitchFamily="18" charset="0"/>
                        </a:rPr>
                        <a:t>40.042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17.288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7.103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10.185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43,18%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3.990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36,63%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5.573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35,19%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0507985"/>
                  </a:ext>
                </a:extLst>
              </a:tr>
            </a:tbl>
          </a:graphicData>
        </a:graphic>
      </p:graphicFrame>
    </p:spTree>
    <p:extLst>
      <p:ext uri="{BB962C8B-B14F-4D97-AF65-F5344CB8AC3E}">
        <p14:creationId xmlns:p14="http://schemas.microsoft.com/office/powerpoint/2010/main" val="2982416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49166" y="1050675"/>
            <a:ext cx="4188967"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b</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Chuyển</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đổi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cơ</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cấu</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cây</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trồng</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8423EA-6FCB-50BC-D182-938077ECA949}"/>
              </a:ext>
            </a:extLst>
          </p:cNvPr>
          <p:cNvSpPr/>
          <p:nvPr/>
        </p:nvSpPr>
        <p:spPr>
          <a:xfrm>
            <a:off x="838967" y="589010"/>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985629871"/>
              </p:ext>
            </p:extLst>
          </p:nvPr>
        </p:nvGraphicFramePr>
        <p:xfrm>
          <a:off x="479413" y="1756180"/>
          <a:ext cx="11233174" cy="4572000"/>
        </p:xfrm>
        <a:graphic>
          <a:graphicData uri="http://schemas.openxmlformats.org/drawingml/2006/table">
            <a:tbl>
              <a:tblPr firstRow="1" bandRow="1"/>
              <a:tblGrid>
                <a:gridCol w="11233174">
                  <a:extLst>
                    <a:ext uri="{9D8B030D-6E8A-4147-A177-3AD203B41FA5}">
                      <a16:colId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dirty="0">
                          <a:solidFill>
                            <a:schemeClr val="tx1"/>
                          </a:solidFill>
                          <a:effectLst/>
                          <a:latin typeface="Times New Roman" panose="02020603050405020304" pitchFamily="18" charset="0"/>
                          <a:ea typeface="+mn-ea"/>
                          <a:cs typeface="Times New Roman" panose="02020603050405020304" pitchFamily="18" charset="0"/>
                        </a:rPr>
                        <a:t>Tổng diện tích chuyển đổi vụ Đông Xuân 2023-2024 ước đạt 2.646 ha, đạt 104,4% kế hoạch vụ và đạt 38,4% kế hoạch năm, tập trung các huyện như: Phù Cát 1.664 ha, Tây Sơn 530 ha, Hoài Ân 269 ha, Phù Mỹ </a:t>
                      </a:r>
                      <a:r>
                        <a:rPr lang="vi-VN" sz="2400" b="0" kern="1200">
                          <a:solidFill>
                            <a:schemeClr val="tx1"/>
                          </a:solidFill>
                          <a:effectLst/>
                          <a:latin typeface="Times New Roman" panose="02020603050405020304" pitchFamily="18" charset="0"/>
                          <a:ea typeface="+mn-ea"/>
                          <a:cs typeface="Times New Roman" panose="02020603050405020304" pitchFamily="18" charset="0"/>
                        </a:rPr>
                        <a:t>182 ha. </a:t>
                      </a:r>
                      <a:r>
                        <a:rPr lang="vi-VN" sz="2400" b="0" kern="1200" dirty="0">
                          <a:solidFill>
                            <a:schemeClr val="tx1"/>
                          </a:solidFill>
                          <a:effectLst/>
                          <a:latin typeface="Times New Roman" panose="02020603050405020304" pitchFamily="18" charset="0"/>
                          <a:ea typeface="+mn-ea"/>
                          <a:cs typeface="Times New Roman" panose="02020603050405020304" pitchFamily="18" charset="0"/>
                        </a:rPr>
                        <a:t>Chuyển đổi sang các cây trồng như: Cây lạc 1.947 ha, rau màu 437 ha, cây ngô 145 ha, cỏ chăn nuôi 109 ha, đậu đỗ 8 ha. Cụ thể: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dirty="0">
                          <a:solidFill>
                            <a:schemeClr val="tx1"/>
                          </a:solidFill>
                          <a:effectLst/>
                          <a:latin typeface="Times New Roman" panose="02020603050405020304" pitchFamily="18" charset="0"/>
                          <a:ea typeface="+mn-ea"/>
                          <a:cs typeface="Times New Roman" panose="02020603050405020304" pitchFamily="18" charset="0"/>
                        </a:rPr>
                        <a:t>Chuyển đổi trên đất lúa 945 ha</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a:t>
                      </a:r>
                      <a:r>
                        <a:rPr lang="vi-VN" sz="2400" b="0" kern="1200" dirty="0">
                          <a:solidFill>
                            <a:schemeClr val="tx1"/>
                          </a:solidFill>
                          <a:effectLst/>
                          <a:latin typeface="Times New Roman" panose="02020603050405020304" pitchFamily="18" charset="0"/>
                          <a:ea typeface="+mn-ea"/>
                          <a:cs typeface="Times New Roman" panose="02020603050405020304" pitchFamily="18" charset="0"/>
                        </a:rPr>
                        <a:t> chuyển đổi sang các cây trồng như: Cây lạc 386 ha, rau màu 340 ha, cây ngô 127 ha, cỏ chăn nuôi 101 ha, đậu đỗ 2 ha.</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dirty="0">
                          <a:solidFill>
                            <a:schemeClr val="tx1"/>
                          </a:solidFill>
                          <a:effectLst/>
                          <a:latin typeface="Times New Roman" panose="02020603050405020304" pitchFamily="18" charset="0"/>
                          <a:ea typeface="+mn-ea"/>
                          <a:cs typeface="Times New Roman" panose="02020603050405020304" pitchFamily="18" charset="0"/>
                        </a:rPr>
                        <a:t>Chuyển đổi trên đất trồng mía 63 ha</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a:t>
                      </a:r>
                      <a:r>
                        <a:rPr lang="vi-VN" sz="2400" b="0" kern="1200" dirty="0">
                          <a:solidFill>
                            <a:schemeClr val="tx1"/>
                          </a:solidFill>
                          <a:effectLst/>
                          <a:latin typeface="Times New Roman" panose="02020603050405020304" pitchFamily="18" charset="0"/>
                          <a:ea typeface="+mn-ea"/>
                          <a:cs typeface="Times New Roman" panose="02020603050405020304" pitchFamily="18" charset="0"/>
                        </a:rPr>
                        <a:t> chuyển đổi sang các cây trồng như: Cây lạc 32 ha, rau màu 18 ha, cây ngô 8 ha, đậu đỗ 2 ha, cỏ chăn nuôi 2 ha.</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dirty="0">
                          <a:solidFill>
                            <a:schemeClr val="tx1"/>
                          </a:solidFill>
                          <a:effectLst/>
                          <a:latin typeface="Times New Roman" panose="02020603050405020304" pitchFamily="18" charset="0"/>
                          <a:ea typeface="+mn-ea"/>
                          <a:cs typeface="Times New Roman" panose="02020603050405020304" pitchFamily="18" charset="0"/>
                        </a:rPr>
                        <a:t>Chuyển đổi trên đất trồng sắn 1.638 ha</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a:t>
                      </a:r>
                      <a:r>
                        <a:rPr lang="vi-VN" sz="2400" b="0" kern="1200" dirty="0">
                          <a:solidFill>
                            <a:schemeClr val="tx1"/>
                          </a:solidFill>
                          <a:effectLst/>
                          <a:latin typeface="Times New Roman" panose="02020603050405020304" pitchFamily="18" charset="0"/>
                          <a:ea typeface="+mn-ea"/>
                          <a:cs typeface="Times New Roman" panose="02020603050405020304" pitchFamily="18" charset="0"/>
                        </a:rPr>
                        <a:t> chuyển đổi sang các cây trồng như: Cây lạc 1.529 ha, rau màu 79 ha, cây ngô 20 ha, cỏ chăn nuôi 6 ha, đậu đỗ 4 </a:t>
                      </a:r>
                      <a:r>
                        <a:rPr lang="vi-VN" sz="2400" b="0" kern="1200">
                          <a:solidFill>
                            <a:schemeClr val="tx1"/>
                          </a:solidFill>
                          <a:effectLst/>
                          <a:latin typeface="Times New Roman" panose="02020603050405020304" pitchFamily="18" charset="0"/>
                          <a:ea typeface="+mn-ea"/>
                          <a:cs typeface="Times New Roman" panose="02020603050405020304" pitchFamily="18" charset="0"/>
                        </a:rPr>
                        <a:t>ha.</a:t>
                      </a:r>
                      <a:endParaRPr lang="vi-V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2814343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1172129" y="487810"/>
            <a:ext cx="266355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nuôi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3963030185"/>
              </p:ext>
            </p:extLst>
          </p:nvPr>
        </p:nvGraphicFramePr>
        <p:xfrm>
          <a:off x="320703" y="1134246"/>
          <a:ext cx="5980804" cy="5577840"/>
        </p:xfrm>
        <a:graphic>
          <a:graphicData uri="http://schemas.openxmlformats.org/drawingml/2006/table">
            <a:tbl>
              <a:tblPr firstRow="1" bandRow="1"/>
              <a:tblGrid>
                <a:gridCol w="5980804">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T</a:t>
                      </a:r>
                      <a:r>
                        <a:rPr lang="nl-NL" sz="2000" b="0" kern="1200">
                          <a:solidFill>
                            <a:schemeClr val="dk1"/>
                          </a:solidFill>
                          <a:effectLst/>
                          <a:latin typeface="Times New Roman" panose="02020603050405020304" pitchFamily="18" charset="0"/>
                          <a:ea typeface="+mn-ea"/>
                          <a:cs typeface="Times New Roman" panose="02020603050405020304" pitchFamily="18" charset="0"/>
                        </a:rPr>
                        <a:t>ình hình chăn nuôi trên địa bàn tỉnh các tháng đầu năm phát triển ổn định</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endParaRPr lang="en-US"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Giá các sản phẩm chăn nuôi có xu hướng tăng, đang được duy trì ở mức khá, khoảng 60.000 đồng/kg đối với lợn, 50.000 đồng/kg đối với gà</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Tổng đàn vật nuôi</a:t>
                      </a:r>
                      <a:r>
                        <a:rPr lang="en-US" sz="2000" b="0" kern="1200">
                          <a:solidFill>
                            <a:schemeClr val="tx1"/>
                          </a:solidFill>
                          <a:effectLst/>
                          <a:latin typeface="Times New Roman" panose="02020603050405020304" pitchFamily="18" charset="0"/>
                          <a:ea typeface="+mn-ea"/>
                          <a:cs typeface="Times New Roman" panose="02020603050405020304" pitchFamily="18" charset="0"/>
                        </a:rPr>
                        <a:t> </a:t>
                      </a:r>
                      <a:r>
                        <a:rPr lang="vi-VN" sz="2000" b="0" kern="1200">
                          <a:solidFill>
                            <a:schemeClr val="tx1"/>
                          </a:solidFill>
                          <a:effectLst/>
                          <a:latin typeface="Times New Roman" panose="02020603050405020304" pitchFamily="18" charset="0"/>
                          <a:ea typeface="+mn-ea"/>
                          <a:cs typeface="Times New Roman" panose="02020603050405020304" pitchFamily="18" charset="0"/>
                        </a:rPr>
                        <a:t>tháng </a:t>
                      </a:r>
                      <a:r>
                        <a:rPr lang="en-US" sz="2000" b="0" kern="1200">
                          <a:solidFill>
                            <a:schemeClr val="tx1"/>
                          </a:solidFill>
                          <a:effectLst/>
                          <a:latin typeface="Times New Roman" panose="02020603050405020304" pitchFamily="18" charset="0"/>
                          <a:ea typeface="+mn-ea"/>
                          <a:cs typeface="Times New Roman" panose="02020603050405020304" pitchFamily="18" charset="0"/>
                        </a:rPr>
                        <a:t>4</a:t>
                      </a:r>
                      <a:r>
                        <a:rPr lang="vi-VN" sz="2000" b="0" kern="1200">
                          <a:solidFill>
                            <a:schemeClr val="tx1"/>
                          </a:solidFill>
                          <a:effectLst/>
                          <a:latin typeface="Times New Roman" panose="02020603050405020304" pitchFamily="18" charset="0"/>
                          <a:ea typeface="+mn-ea"/>
                          <a:cs typeface="Times New Roman" panose="02020603050405020304" pitchFamily="18" charset="0"/>
                        </a:rPr>
                        <a:t>/2024 </a:t>
                      </a:r>
                      <a:r>
                        <a:rPr lang="en-US" sz="2000" b="0" kern="1200">
                          <a:solidFill>
                            <a:schemeClr val="tx1"/>
                          </a:solidFill>
                          <a:effectLst/>
                          <a:latin typeface="Times New Roman" panose="02020603050405020304" pitchFamily="18" charset="0"/>
                          <a:ea typeface="+mn-ea"/>
                          <a:cs typeface="Times New Roman" panose="02020603050405020304" pitchFamily="18" charset="0"/>
                        </a:rPr>
                        <a:t>so với cùng kỳ</a:t>
                      </a:r>
                      <a:r>
                        <a:rPr lang="vi-VN" sz="2000" b="0" kern="1200">
                          <a:solidFill>
                            <a:schemeClr val="tx1"/>
                          </a:solidFill>
                          <a:effectLst/>
                          <a:latin typeface="Times New Roman" panose="02020603050405020304" pitchFamily="18" charset="0"/>
                          <a:ea typeface="+mn-ea"/>
                          <a:cs typeface="Times New Roman" panose="02020603050405020304" pitchFamily="18" charset="0"/>
                        </a:rPr>
                        <a:t>: đàn lợn (không tính lợn con theo mẹ) tăng </a:t>
                      </a:r>
                      <a:r>
                        <a:rPr lang="en-US" sz="2000" b="0" kern="1200">
                          <a:solidFill>
                            <a:schemeClr val="tx1"/>
                          </a:solidFill>
                          <a:effectLst/>
                          <a:latin typeface="Times New Roman" panose="02020603050405020304" pitchFamily="18" charset="0"/>
                          <a:ea typeface="+mn-ea"/>
                          <a:cs typeface="Times New Roman" panose="02020603050405020304" pitchFamily="18" charset="0"/>
                        </a:rPr>
                        <a:t>4,7</a:t>
                      </a:r>
                      <a:r>
                        <a:rPr lang="vi-VN" sz="2000" b="0" kern="1200">
                          <a:solidFill>
                            <a:schemeClr val="tx1"/>
                          </a:solidFill>
                          <a:effectLst/>
                          <a:latin typeface="Times New Roman" panose="02020603050405020304" pitchFamily="18" charset="0"/>
                          <a:ea typeface="+mn-ea"/>
                          <a:cs typeface="Times New Roman" panose="02020603050405020304" pitchFamily="18" charset="0"/>
                        </a:rPr>
                        <a:t>%; đàn gia cầm </a:t>
                      </a:r>
                      <a:r>
                        <a:rPr lang="en-US" sz="2000" b="0" kern="1200">
                          <a:solidFill>
                            <a:schemeClr val="tx1"/>
                          </a:solidFill>
                          <a:effectLst/>
                          <a:latin typeface="Times New Roman" panose="02020603050405020304" pitchFamily="18" charset="0"/>
                          <a:ea typeface="+mn-ea"/>
                          <a:cs typeface="Times New Roman" panose="02020603050405020304" pitchFamily="18" charset="0"/>
                        </a:rPr>
                        <a:t>giảm 1,8</a:t>
                      </a:r>
                      <a:r>
                        <a:rPr lang="vi-VN" sz="2000" b="0" kern="1200">
                          <a:solidFill>
                            <a:schemeClr val="tx1"/>
                          </a:solidFill>
                          <a:effectLst/>
                          <a:latin typeface="Times New Roman" panose="02020603050405020304" pitchFamily="18" charset="0"/>
                          <a:ea typeface="+mn-ea"/>
                          <a:cs typeface="Times New Roman" panose="02020603050405020304" pitchFamily="18" charset="0"/>
                        </a:rPr>
                        <a:t>%</a:t>
                      </a:r>
                      <a:r>
                        <a:rPr lang="en-US" sz="2000" b="0" kern="1200">
                          <a:solidFill>
                            <a:schemeClr val="tx1"/>
                          </a:solidFill>
                          <a:effectLst/>
                          <a:latin typeface="Times New Roman" panose="02020603050405020304" pitchFamily="18" charset="0"/>
                          <a:ea typeface="+mn-ea"/>
                          <a:cs typeface="Times New Roman" panose="02020603050405020304" pitchFamily="18" charset="0"/>
                        </a:rPr>
                        <a:t>; đ</a:t>
                      </a:r>
                      <a:r>
                        <a:rPr lang="vi-VN" sz="2000" b="0" kern="1200">
                          <a:solidFill>
                            <a:schemeClr val="tx1"/>
                          </a:solidFill>
                          <a:effectLst/>
                          <a:latin typeface="Times New Roman" panose="02020603050405020304" pitchFamily="18" charset="0"/>
                          <a:ea typeface="+mn-ea"/>
                          <a:cs typeface="Times New Roman" panose="02020603050405020304" pitchFamily="18" charset="0"/>
                        </a:rPr>
                        <a:t>àn bò </a:t>
                      </a:r>
                      <a:r>
                        <a:rPr lang="en-US" sz="2000" b="0" kern="1200">
                          <a:solidFill>
                            <a:schemeClr val="tx1"/>
                          </a:solidFill>
                          <a:effectLst/>
                          <a:latin typeface="Times New Roman" panose="02020603050405020304" pitchFamily="18" charset="0"/>
                          <a:ea typeface="+mn-ea"/>
                          <a:cs typeface="Times New Roman" panose="02020603050405020304" pitchFamily="18" charset="0"/>
                        </a:rPr>
                        <a:t>giảm 0,5</a:t>
                      </a:r>
                      <a:r>
                        <a:rPr lang="vi-VN" sz="2000" b="0" kern="1200">
                          <a:solidFill>
                            <a:schemeClr val="tx1"/>
                          </a:solidFill>
                          <a:effectLst/>
                          <a:latin typeface="Times New Roman" panose="02020603050405020304" pitchFamily="18" charset="0"/>
                          <a:ea typeface="+mn-ea"/>
                          <a:cs typeface="Times New Roman" panose="02020603050405020304" pitchFamily="18" charset="0"/>
                        </a:rPr>
                        <a:t>%</a:t>
                      </a:r>
                      <a:r>
                        <a:rPr lang="en-US" sz="20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000" b="0" kern="1200">
                          <a:solidFill>
                            <a:schemeClr val="tx1"/>
                          </a:solidFill>
                          <a:effectLst/>
                          <a:latin typeface="Times New Roman" panose="02020603050405020304" pitchFamily="18" charset="0"/>
                          <a:ea typeface="+mn-ea"/>
                          <a:cs typeface="Times New Roman" panose="02020603050405020304" pitchFamily="18" charset="0"/>
                        </a:rPr>
                        <a:t>Sản lượng thịt hơi xuất chuồng các loại vật nuôi chủ lực tăng cao so với cùng kỳ năm trước, trong đó: thịt lợn tăng 7,1%; thịt gia cầm tăng 5,6%, trong đó thịt gà tăng 8,5%.</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000" b="0" kern="1200">
                          <a:solidFill>
                            <a:schemeClr val="dk1"/>
                          </a:solidFill>
                          <a:effectLst/>
                          <a:latin typeface="Times New Roman" panose="02020603050405020304" pitchFamily="18" charset="0"/>
                          <a:ea typeface="+mn-ea"/>
                          <a:cs typeface="Times New Roman" panose="02020603050405020304" pitchFamily="18" charset="0"/>
                        </a:rPr>
                        <a:t>Tình hình dịch bệnh gia súc, gia cầm có xảy ra nhưng chỉ mang tính cục bộ, cơ bản được kiểm soát và xử lý kịp thời, không ảnh hưởng lớn đến công tác chăn nuôi</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a:extLst>
              <a:ext uri="{FF2B5EF4-FFF2-40B4-BE49-F238E27FC236}">
                <a16:creationId xmlns:a16="http://schemas.microsoft.com/office/drawing/2014/main" id="{9EB98172-7E71-5709-B799-848EC56CBB5A}"/>
              </a:ext>
            </a:extLst>
          </p:cNvPr>
          <p:cNvPicPr>
            <a:picLocks noChangeAspect="1"/>
          </p:cNvPicPr>
          <p:nvPr/>
        </p:nvPicPr>
        <p:blipFill>
          <a:blip r:embed="rId2"/>
          <a:stretch>
            <a:fillRect/>
          </a:stretch>
        </p:blipFill>
        <p:spPr>
          <a:xfrm>
            <a:off x="7636213" y="3167716"/>
            <a:ext cx="3453319" cy="3475730"/>
          </a:xfrm>
          <a:prstGeom prst="rect">
            <a:avLst/>
          </a:prstGeom>
        </p:spPr>
      </p:pic>
      <p:pic>
        <p:nvPicPr>
          <p:cNvPr id="7" name="Picture 6">
            <a:extLst>
              <a:ext uri="{FF2B5EF4-FFF2-40B4-BE49-F238E27FC236}">
                <a16:creationId xmlns:a16="http://schemas.microsoft.com/office/drawing/2014/main" id="{EE185703-B323-AA57-B723-4E78F85BE8B5}"/>
              </a:ext>
            </a:extLst>
          </p:cNvPr>
          <p:cNvPicPr>
            <a:picLocks noChangeAspect="1"/>
          </p:cNvPicPr>
          <p:nvPr/>
        </p:nvPicPr>
        <p:blipFill>
          <a:blip r:embed="rId3"/>
          <a:stretch>
            <a:fillRect/>
          </a:stretch>
        </p:blipFill>
        <p:spPr>
          <a:xfrm>
            <a:off x="6213958" y="214554"/>
            <a:ext cx="5909948" cy="2953162"/>
          </a:xfrm>
          <a:prstGeom prst="rect">
            <a:avLst/>
          </a:prstGeom>
        </p:spPr>
      </p:pic>
    </p:spTree>
    <p:extLst>
      <p:ext uri="{BB962C8B-B14F-4D97-AF65-F5344CB8AC3E}">
        <p14:creationId xmlns:p14="http://schemas.microsoft.com/office/powerpoint/2010/main" val="6675386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13569</TotalTime>
  <Words>16194</Words>
  <Application>Microsoft Office PowerPoint</Application>
  <PresentationFormat>Widescreen</PresentationFormat>
  <Paragraphs>1987</Paragraphs>
  <Slides>42</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THÁNG 4 VÀ NHIỆM VỤ TRỌNG TÂM THÁNG 5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1692</cp:revision>
  <cp:lastPrinted>2024-05-03T08:59:22Z</cp:lastPrinted>
  <dcterms:created xsi:type="dcterms:W3CDTF">2021-10-19T01:28:52Z</dcterms:created>
  <dcterms:modified xsi:type="dcterms:W3CDTF">2024-05-06T10:28:40Z</dcterms:modified>
</cp:coreProperties>
</file>