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2" r:id="rId2"/>
  </p:sldMasterIdLst>
  <p:notesMasterIdLst>
    <p:notesMasterId r:id="rId31"/>
  </p:notesMasterIdLst>
  <p:handoutMasterIdLst>
    <p:handoutMasterId r:id="rId32"/>
  </p:handoutMasterIdLst>
  <p:sldIdLst>
    <p:sldId id="2147474108" r:id="rId3"/>
    <p:sldId id="2147473530" r:id="rId4"/>
    <p:sldId id="2147473493" r:id="rId5"/>
    <p:sldId id="2147476268" r:id="rId6"/>
    <p:sldId id="2147473917" r:id="rId7"/>
    <p:sldId id="2147473856" r:id="rId8"/>
    <p:sldId id="2147473729" r:id="rId9"/>
    <p:sldId id="2147473909" r:id="rId10"/>
    <p:sldId id="2147473664" r:id="rId11"/>
    <p:sldId id="2147473737" r:id="rId12"/>
    <p:sldId id="2147476267" r:id="rId13"/>
    <p:sldId id="2147474041" r:id="rId14"/>
    <p:sldId id="2147473681" r:id="rId15"/>
    <p:sldId id="2147473933" r:id="rId16"/>
    <p:sldId id="2147473941" r:id="rId17"/>
    <p:sldId id="2147473800" r:id="rId18"/>
    <p:sldId id="2147473854" r:id="rId19"/>
    <p:sldId id="2147473950" r:id="rId20"/>
    <p:sldId id="2147474037" r:id="rId21"/>
    <p:sldId id="2147474036" r:id="rId22"/>
    <p:sldId id="2147473968" r:id="rId23"/>
    <p:sldId id="2147476269" r:id="rId24"/>
    <p:sldId id="541" r:id="rId25"/>
    <p:sldId id="2147473768" r:id="rId26"/>
    <p:sldId id="2147468741" r:id="rId27"/>
    <p:sldId id="2147473896" r:id="rId28"/>
    <p:sldId id="2147476266" r:id="rId29"/>
    <p:sldId id="2147473466" r:id="rId3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717"/>
    <a:srgbClr val="6C0000"/>
    <a:srgbClr val="000099"/>
    <a:srgbClr val="960000"/>
    <a:srgbClr val="381850"/>
    <a:srgbClr val="040206"/>
    <a:srgbClr val="CCCC00"/>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1373" autoAdjust="0"/>
  </p:normalViewPr>
  <p:slideViewPr>
    <p:cSldViewPr snapToGrid="0">
      <p:cViewPr varScale="1">
        <p:scale>
          <a:sx n="58" d="100"/>
          <a:sy n="58" d="100"/>
        </p:scale>
        <p:origin x="90" y="606"/>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3" qsCatId="simple" csTypeId="urn:microsoft.com/office/officeart/2005/8/colors/colorful2" csCatId="colorful" phldr="1"/>
      <dgm:spPr/>
      <dgm:t>
        <a:bodyPr/>
        <a:lstStyle/>
        <a:p>
          <a:endParaRPr lang="en-US"/>
        </a:p>
      </dgm:t>
    </dgm:pt>
    <dgm:pt modelId="{9F7F1530-5E8A-4EF1-80F4-CFCABBCD35E2}">
      <dgm:prSet phldrT="[Text]" custT="1"/>
      <dgm:spPr/>
      <dgm:t>
        <a:bodyPr/>
        <a:lstStyle/>
        <a:p>
          <a:r>
            <a:rPr lang="en-US" sz="2400" b="1">
              <a:latin typeface="Times New Roman" panose="02020603050405020304" pitchFamily="18" charset="0"/>
              <a:cs typeface="Times New Roman" panose="02020603050405020304" pitchFamily="18" charset="0"/>
            </a:rPr>
            <a:t>1</a:t>
          </a:r>
        </a:p>
      </dgm:t>
    </dgm:pt>
    <dgm:pt modelId="{A87E0440-88F3-471E-9EE4-D260C18C2FCB}" type="parTrans" cxnId="{500D854E-DE73-4F6F-9E82-F3BA4AC91C06}">
      <dgm:prSet/>
      <dgm:spPr/>
      <dgm:t>
        <a:bodyPr/>
        <a:lstStyle/>
        <a:p>
          <a:endParaRPr lang="en-US">
            <a:latin typeface="Times New Roman" panose="02020603050405020304" pitchFamily="18" charset="0"/>
            <a:cs typeface="Times New Roman" panose="02020603050405020304" pitchFamily="18" charset="0"/>
          </a:endParaRPr>
        </a:p>
      </dgm:t>
    </dgm:pt>
    <dgm:pt modelId="{E9666DC9-D2FA-42BF-A81C-50E3E67A8DA2}" type="sibTrans" cxnId="{500D854E-DE73-4F6F-9E82-F3BA4AC91C06}">
      <dgm:prSet/>
      <dgm:spPr/>
      <dgm:t>
        <a:bodyPr/>
        <a:lstStyle/>
        <a:p>
          <a:endParaRPr lang="en-US">
            <a:latin typeface="Times New Roman" panose="02020603050405020304" pitchFamily="18" charset="0"/>
            <a:cs typeface="Times New Roman" panose="02020603050405020304" pitchFamily="18" charset="0"/>
          </a:endParaRPr>
        </a:p>
      </dgm:t>
    </dgm:pt>
    <dgm:pt modelId="{82ABC07D-ABA9-461E-A985-B020FA27660F}">
      <dgm:prSet phldrT="[Text]" custT="1"/>
      <dgm:spPr/>
      <dgm:t>
        <a:bodyPr/>
        <a:lstStyle/>
        <a:p>
          <a:pPr algn="l">
            <a:spcAft>
              <a:spcPts val="0"/>
            </a:spcAft>
          </a:pPr>
          <a:r>
            <a:rPr lang="nl-NL"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Tập trung chỉ đạo sản xuất nông nghiệp, phòng chống dịch bệnh, với quyết tâm giành thắng lợi vụ sản xuất Đông Xuân 202</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3</a:t>
          </a:r>
          <a:r>
            <a:rPr lang="nl-NL"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-202</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4</a:t>
          </a:r>
          <a:endParaRPr lang="en-US"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963D7B37-6B42-4646-BA6E-8BEA0E958EE0}" type="parTrans" cxnId="{61C0B7E0-71A9-475F-9488-911F3A9C4278}">
      <dgm:prSet/>
      <dgm:spPr/>
      <dgm:t>
        <a:bodyPr/>
        <a:lstStyle/>
        <a:p>
          <a:endParaRPr lang="en-US">
            <a:latin typeface="Times New Roman" panose="02020603050405020304" pitchFamily="18" charset="0"/>
            <a:cs typeface="Times New Roman" panose="02020603050405020304" pitchFamily="18" charset="0"/>
          </a:endParaRPr>
        </a:p>
      </dgm:t>
    </dgm:pt>
    <dgm:pt modelId="{76857578-D14C-475D-82F0-92FCDCE99C3E}" type="sibTrans" cxnId="{61C0B7E0-71A9-475F-9488-911F3A9C4278}">
      <dgm:prSet/>
      <dgm:spPr/>
      <dgm:t>
        <a:bodyPr/>
        <a:lstStyle/>
        <a:p>
          <a:endParaRPr lang="en-US">
            <a:latin typeface="Times New Roman" panose="02020603050405020304" pitchFamily="18" charset="0"/>
            <a:cs typeface="Times New Roman" panose="02020603050405020304" pitchFamily="18" charset="0"/>
          </a:endParaRPr>
        </a:p>
      </dgm:t>
    </dgm:pt>
    <dgm:pt modelId="{3A47E239-3B68-471A-BC88-561FF403BA50}">
      <dgm:prSet phldrT="[Text]" custT="1"/>
      <dgm:spPr/>
      <dgm:t>
        <a:bodyPr/>
        <a:lstStyle/>
        <a:p>
          <a:r>
            <a:rPr lang="en-US" sz="2400" b="1">
              <a:latin typeface="Times New Roman" panose="02020603050405020304" pitchFamily="18" charset="0"/>
              <a:cs typeface="Times New Roman" panose="02020603050405020304" pitchFamily="18" charset="0"/>
            </a:rPr>
            <a:t>2</a:t>
          </a:r>
        </a:p>
      </dgm:t>
    </dgm:pt>
    <dgm:pt modelId="{6EFAC4F9-469D-42B9-87BE-889143674961}" type="parTrans" cxnId="{86F1637B-207F-43B5-98C7-F8B4A21897ED}">
      <dgm:prSet/>
      <dgm:spPr/>
      <dgm:t>
        <a:bodyPr/>
        <a:lstStyle/>
        <a:p>
          <a:endParaRPr lang="en-US">
            <a:latin typeface="Times New Roman" panose="02020603050405020304" pitchFamily="18" charset="0"/>
            <a:cs typeface="Times New Roman" panose="02020603050405020304" pitchFamily="18" charset="0"/>
          </a:endParaRPr>
        </a:p>
      </dgm:t>
    </dgm:pt>
    <dgm:pt modelId="{34917C90-4692-4C64-9F5D-530FC044A5BC}" type="sibTrans" cxnId="{86F1637B-207F-43B5-98C7-F8B4A21897ED}">
      <dgm:prSet/>
      <dgm:spPr/>
      <dgm:t>
        <a:bodyPr/>
        <a:lstStyle/>
        <a:p>
          <a:endParaRPr lang="en-US">
            <a:latin typeface="Times New Roman" panose="02020603050405020304" pitchFamily="18" charset="0"/>
            <a:cs typeface="Times New Roman" panose="02020603050405020304" pitchFamily="18" charset="0"/>
          </a:endParaRPr>
        </a:p>
      </dgm:t>
    </dgm:pt>
    <dgm:pt modelId="{A1C5ACE9-4A4C-4B78-A1ED-2825FEE83F72}">
      <dgm:prSet phldrT="[Text]" custT="1"/>
      <dgm:spPr/>
      <dgm:t>
        <a:bodyPr/>
        <a:lstStyle/>
        <a:p>
          <a:pPr marL="0" lvl="0" indent="0" algn="l" defTabSz="1244600">
            <a:lnSpc>
              <a:spcPct val="90000"/>
            </a:lnSpc>
            <a:spcBef>
              <a:spcPct val="0"/>
            </a:spcBef>
            <a:spcAft>
              <a:spcPct val="35000"/>
            </a:spcAft>
            <a:buNone/>
          </a:pPr>
          <a:r>
            <a:rPr lang="it-IT"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Tăng cường công tác quản lý đất đai, tài nguyên khoáng sản, bảo vệ môi trường. Triển khai quyết liệt, đồng bộ phương án xử lý vấn đề môi trường trên địa bàn tỉnh, nhất là trong thu gom, vận chuyển, xử lý rác, chất thải, nước thải</a:t>
          </a:r>
          <a:r>
            <a:rPr lang="vi-VN"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a:t>
          </a:r>
          <a:endParaRPr lang="en-US"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2098E87D-4D3D-4C74-AAFA-1E91FC77E154}" type="parTrans" cxnId="{84DCE863-6DCB-4C00-BCE6-E36C18E04711}">
      <dgm:prSet/>
      <dgm:spPr/>
      <dgm:t>
        <a:bodyPr/>
        <a:lstStyle/>
        <a:p>
          <a:endParaRPr lang="en-US">
            <a:latin typeface="Times New Roman" panose="02020603050405020304" pitchFamily="18" charset="0"/>
            <a:cs typeface="Times New Roman" panose="02020603050405020304" pitchFamily="18" charset="0"/>
          </a:endParaRPr>
        </a:p>
      </dgm:t>
    </dgm:pt>
    <dgm:pt modelId="{60DAB23D-17A2-4B65-837E-E314828200BE}" type="sibTrans" cxnId="{84DCE863-6DCB-4C00-BCE6-E36C18E04711}">
      <dgm:prSet/>
      <dgm:spPr/>
      <dgm:t>
        <a:bodyPr/>
        <a:lstStyle/>
        <a:p>
          <a:endParaRPr lang="en-US">
            <a:latin typeface="Times New Roman" panose="02020603050405020304" pitchFamily="18" charset="0"/>
            <a:cs typeface="Times New Roman" panose="02020603050405020304" pitchFamily="18" charset="0"/>
          </a:endParaRPr>
        </a:p>
      </dgm:t>
    </dgm:pt>
    <dgm:pt modelId="{B8C1ECAD-D5C0-45F3-962D-9B64CC5F591E}">
      <dgm:prSet phldrT="[Text]" custT="1"/>
      <dgm:spPr/>
      <dgm:t>
        <a:bodyPr/>
        <a:lstStyle/>
        <a:p>
          <a:r>
            <a:rPr lang="en-US" sz="2400" b="1">
              <a:latin typeface="Times New Roman" panose="02020603050405020304" pitchFamily="18" charset="0"/>
              <a:cs typeface="Times New Roman" panose="02020603050405020304" pitchFamily="18" charset="0"/>
            </a:rPr>
            <a:t>3</a:t>
          </a:r>
        </a:p>
      </dgm:t>
    </dgm:pt>
    <dgm:pt modelId="{B2CC3D09-B0BF-4FB2-9208-0F8BAD766D57}" type="parTrans" cxnId="{C31E9ECF-55F6-43C7-9DF2-CD321F587439}">
      <dgm:prSet/>
      <dgm:spPr/>
      <dgm:t>
        <a:bodyPr/>
        <a:lstStyle/>
        <a:p>
          <a:endParaRPr lang="en-US">
            <a:latin typeface="Times New Roman" panose="02020603050405020304" pitchFamily="18" charset="0"/>
            <a:cs typeface="Times New Roman" panose="02020603050405020304" pitchFamily="18" charset="0"/>
          </a:endParaRPr>
        </a:p>
      </dgm:t>
    </dgm:pt>
    <dgm:pt modelId="{0B48911A-E0C3-46AF-B473-189126411843}" type="sibTrans" cxnId="{C31E9ECF-55F6-43C7-9DF2-CD321F587439}">
      <dgm:prSet/>
      <dgm:spPr/>
      <dgm:t>
        <a:bodyPr/>
        <a:lstStyle/>
        <a:p>
          <a:endParaRPr lang="en-US">
            <a:latin typeface="Times New Roman" panose="02020603050405020304" pitchFamily="18" charset="0"/>
            <a:cs typeface="Times New Roman" panose="02020603050405020304" pitchFamily="18" charset="0"/>
          </a:endParaRPr>
        </a:p>
      </dgm:t>
    </dgm:pt>
    <dgm:pt modelId="{71C92471-879B-4FBF-A743-815B7DE17F01}">
      <dgm:prSet phldrT="[Text]" custT="1"/>
      <dgm:spPr/>
      <dgm:t>
        <a:bodyPr/>
        <a:lstStyle/>
        <a:p>
          <a:r>
            <a:rPr lang="en-US" sz="2400" b="1">
              <a:latin typeface="Times New Roman" panose="02020603050405020304" pitchFamily="18" charset="0"/>
              <a:cs typeface="Times New Roman" panose="02020603050405020304" pitchFamily="18" charset="0"/>
            </a:rPr>
            <a:t>4</a:t>
          </a:r>
        </a:p>
      </dgm:t>
    </dgm:pt>
    <dgm:pt modelId="{BBB8AE6A-0CFE-4D72-82E6-07E422CA6CD5}" type="parTrans" cxnId="{4A00A05D-4E95-4313-9BED-52B3D1FF1112}">
      <dgm:prSet/>
      <dgm:spPr/>
      <dgm:t>
        <a:bodyPr/>
        <a:lstStyle/>
        <a:p>
          <a:endParaRPr lang="en-US">
            <a:latin typeface="Times New Roman" panose="02020603050405020304" pitchFamily="18" charset="0"/>
            <a:cs typeface="Times New Roman" panose="02020603050405020304" pitchFamily="18" charset="0"/>
          </a:endParaRPr>
        </a:p>
      </dgm:t>
    </dgm:pt>
    <dgm:pt modelId="{0DC11AB2-07B9-400F-A1FB-FDD37AA1DE3E}" type="sibTrans" cxnId="{4A00A05D-4E95-4313-9BED-52B3D1FF1112}">
      <dgm:prSet/>
      <dgm:spPr/>
      <dgm:t>
        <a:bodyPr/>
        <a:lstStyle/>
        <a:p>
          <a:endParaRPr lang="en-US">
            <a:latin typeface="Times New Roman" panose="02020603050405020304" pitchFamily="18" charset="0"/>
            <a:cs typeface="Times New Roman" panose="02020603050405020304" pitchFamily="18" charset="0"/>
          </a:endParaRPr>
        </a:p>
      </dgm:t>
    </dgm:pt>
    <dgm:pt modelId="{0782324D-114D-49D4-9CED-AE6D469CEBAC}">
      <dgm:prSet phldrT="[Text]" custT="1"/>
      <dgm:spPr/>
      <dgm:t>
        <a:bodyPr/>
        <a:lstStyle/>
        <a:p>
          <a:pPr algn="l"/>
          <a:r>
            <a:rPr lang="nl-NL"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Tiếp tục đ</a:t>
          </a:r>
          <a:r>
            <a:rPr lang="it-IT"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ẩy mạnh công tác quảng bá, kêu gọi, thu hút các dự án vào Khu kinh tế Nhơn Hội, các khu, cụm công nghiệp và các khu, điểm du lịch. Tạo điều kiện cho các nhà đầu tư đẩy nhanh tiến độ xây dựng, </a:t>
          </a:r>
          <a:r>
            <a:rPr lang="vi-VN"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sớm</a:t>
          </a:r>
          <a:r>
            <a:rPr lang="it-IT"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đi vào hoạt động </a:t>
          </a:r>
          <a:endParaRPr lang="en-US"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50A6C66F-5B2F-46CD-996D-D2781A7309BA}" type="parTrans" cxnId="{66F27F99-AB60-4050-9B39-03B5BA31DE39}">
      <dgm:prSet/>
      <dgm:spPr/>
      <dgm:t>
        <a:bodyPr/>
        <a:lstStyle/>
        <a:p>
          <a:endParaRPr lang="en-US">
            <a:latin typeface="Times New Roman" panose="02020603050405020304" pitchFamily="18" charset="0"/>
            <a:cs typeface="Times New Roman" panose="02020603050405020304" pitchFamily="18" charset="0"/>
          </a:endParaRPr>
        </a:p>
      </dgm:t>
    </dgm:pt>
    <dgm:pt modelId="{CD268B29-791A-47D3-9F96-DE58441849A2}" type="sibTrans" cxnId="{66F27F99-AB60-4050-9B39-03B5BA31DE39}">
      <dgm:prSet/>
      <dgm:spPr/>
      <dgm:t>
        <a:bodyPr/>
        <a:lstStyle/>
        <a:p>
          <a:endParaRPr lang="en-US">
            <a:latin typeface="Times New Roman" panose="02020603050405020304" pitchFamily="18" charset="0"/>
            <a:cs typeface="Times New Roman" panose="02020603050405020304" pitchFamily="18" charset="0"/>
          </a:endParaRPr>
        </a:p>
      </dgm:t>
    </dgm:pt>
    <dgm:pt modelId="{25B3DA02-89E6-4C33-B080-B2699F2F5CE8}">
      <dgm:prSet phldrT="[Text]" custT="1"/>
      <dgm:spPr/>
      <dgm:t>
        <a:bodyPr/>
        <a:lstStyle/>
        <a:p>
          <a:pPr algn="l"/>
          <a:r>
            <a:rPr lang="it-IT"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Chủ động nắm bắt tình hình hoạt động của các doanh nghiệp; kịp thời hỗ trợ tháo gỡ khó khăn, vướng mắc để doanh nghiệp sản xuất, kinh doanh hiệu quả</a:t>
          </a:r>
          <a:r>
            <a:rPr lang="vi-VN"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it-IT"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Triển khai các giải pháp kích cầu, thúc đẩy thương mại, dịch vụ, du lịch</a:t>
          </a:r>
          <a:r>
            <a:rPr lang="vi-VN"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a:t>
          </a:r>
          <a:endParaRPr lang="en-US"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365A6916-A4A0-4231-9CD7-408B9F29A7A7}" type="parTrans" cxnId="{432D013D-461A-4DEC-B336-0557C9646B0A}">
      <dgm:prSet/>
      <dgm:spPr/>
      <dgm:t>
        <a:bodyPr/>
        <a:lstStyle/>
        <a:p>
          <a:endParaRPr lang="en-US">
            <a:latin typeface="Times New Roman" panose="02020603050405020304" pitchFamily="18" charset="0"/>
            <a:cs typeface="Times New Roman" panose="02020603050405020304" pitchFamily="18" charset="0"/>
          </a:endParaRPr>
        </a:p>
      </dgm:t>
    </dgm:pt>
    <dgm:pt modelId="{E7744260-D9FA-40EA-85EE-C936DCD76570}" type="sibTrans" cxnId="{432D013D-461A-4DEC-B336-0557C9646B0A}">
      <dgm:prSet/>
      <dgm:spPr/>
      <dgm:t>
        <a:bodyPr/>
        <a:lstStyle/>
        <a:p>
          <a:endParaRPr lang="en-US">
            <a:latin typeface="Times New Roman" panose="02020603050405020304" pitchFamily="18" charset="0"/>
            <a:cs typeface="Times New Roman" panose="02020603050405020304" pitchFamily="18" charset="0"/>
          </a:endParaRPr>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E58FF343-5158-4A90-9837-A72F86E88703}" type="pres">
      <dgm:prSet presAssocID="{9F7F1530-5E8A-4EF1-80F4-CFCABBCD35E2}" presName="composite" presStyleCnt="0"/>
      <dgm:spPr/>
    </dgm:pt>
    <dgm:pt modelId="{7D5B63A6-13D4-4674-BC5F-E14764069460}" type="pres">
      <dgm:prSet presAssocID="{9F7F1530-5E8A-4EF1-80F4-CFCABBCD35E2}" presName="FirstChild" presStyleLbl="revTx" presStyleIdx="0" presStyleCnt="4" custScaleX="121416" custScaleY="52020" custLinFactNeighborX="-3118" custLinFactNeighborY="-3391">
        <dgm:presLayoutVars>
          <dgm:chMax val="0"/>
          <dgm:chPref val="0"/>
          <dgm:bulletEnabled val="1"/>
        </dgm:presLayoutVars>
      </dgm:prSet>
      <dgm:spPr/>
    </dgm:pt>
    <dgm:pt modelId="{2DA8B601-D096-476E-BD4A-9B0B2E7AAA16}" type="pres">
      <dgm:prSet presAssocID="{9F7F1530-5E8A-4EF1-80F4-CFCABBCD35E2}" presName="Parent" presStyleLbl="alignNode1" presStyleIdx="0" presStyleCnt="4" custScaleX="41102" custLinFactNeighborX="-29746">
        <dgm:presLayoutVars>
          <dgm:chMax val="3"/>
          <dgm:chPref val="3"/>
          <dgm:bulletEnabled val="1"/>
        </dgm:presLayoutVars>
      </dgm:prSet>
      <dgm:spPr/>
    </dgm:pt>
    <dgm:pt modelId="{A096979C-113B-456A-A016-80C106BAFC0D}" type="pres">
      <dgm:prSet presAssocID="{9F7F1530-5E8A-4EF1-80F4-CFCABBCD35E2}" presName="Accent" presStyleLbl="parChTrans1D1" presStyleIdx="0" presStyleCnt="4" custLinFactNeighborX="3905"/>
      <dgm:spPr/>
    </dgm:pt>
    <dgm:pt modelId="{69D0EC87-89B8-4E75-9DD8-674EE72BE2D6}" type="pres">
      <dgm:prSet presAssocID="{E9666DC9-D2FA-42BF-A81C-50E3E67A8DA2}" presName="sibTrans" presStyleCnt="0"/>
      <dgm:spPr/>
    </dgm:pt>
    <dgm:pt modelId="{D6B9CBE7-F134-4DF7-9335-E17D95A7FA66}" type="pres">
      <dgm:prSet presAssocID="{3A47E239-3B68-471A-BC88-561FF403BA50}" presName="composite" presStyleCnt="0"/>
      <dgm:spPr/>
    </dgm:pt>
    <dgm:pt modelId="{3B6881F4-25C6-42D9-B9DE-65CD14AABBD2}" type="pres">
      <dgm:prSet presAssocID="{3A47E239-3B68-471A-BC88-561FF403BA50}" presName="FirstChild" presStyleLbl="revTx" presStyleIdx="1" presStyleCnt="4" custScaleX="117990" custScaleY="82336" custLinFactNeighborX="-4416" custLinFactNeighborY="10180">
        <dgm:presLayoutVars>
          <dgm:chMax val="0"/>
          <dgm:chPref val="0"/>
          <dgm:bulletEnabled val="1"/>
        </dgm:presLayoutVars>
      </dgm:prSet>
      <dgm:spPr/>
    </dgm:pt>
    <dgm:pt modelId="{F554227D-044F-4DE2-8960-72AD0A2E7D8A}" type="pres">
      <dgm:prSet presAssocID="{3A47E239-3B68-471A-BC88-561FF403BA50}" presName="Parent" presStyleLbl="alignNode1" presStyleIdx="1" presStyleCnt="4" custScaleX="41102" custLinFactNeighborX="-29746">
        <dgm:presLayoutVars>
          <dgm:chMax val="3"/>
          <dgm:chPref val="3"/>
          <dgm:bulletEnabled val="1"/>
        </dgm:presLayoutVars>
      </dgm:prSet>
      <dgm:spPr/>
    </dgm:pt>
    <dgm:pt modelId="{7B5EAA56-50F0-4F40-B4BA-F9D899B8FACB}" type="pres">
      <dgm:prSet presAssocID="{3A47E239-3B68-471A-BC88-561FF403BA50}" presName="Accent" presStyleLbl="parChTrans1D1" presStyleIdx="1" presStyleCnt="4" custLinFactNeighborX="3142"/>
      <dgm:spPr/>
    </dgm:pt>
    <dgm:pt modelId="{F2D70AA6-AC2C-482A-81C8-2639C3D3B9EF}" type="pres">
      <dgm:prSet presAssocID="{34917C90-4692-4C64-9F5D-530FC044A5BC}" presName="sibTrans" presStyleCnt="0"/>
      <dgm:spPr/>
    </dgm:pt>
    <dgm:pt modelId="{1954A633-E32E-42A1-8363-C0B410E314E1}" type="pres">
      <dgm:prSet presAssocID="{B8C1ECAD-D5C0-45F3-962D-9B64CC5F591E}" presName="composite" presStyleCnt="0"/>
      <dgm:spPr/>
    </dgm:pt>
    <dgm:pt modelId="{C9CEDFDF-D679-479A-9C36-1A5C21B9F768}" type="pres">
      <dgm:prSet presAssocID="{B8C1ECAD-D5C0-45F3-962D-9B64CC5F591E}" presName="FirstChild" presStyleLbl="revTx" presStyleIdx="2" presStyleCnt="4" custScaleX="121441" custLinFactNeighborX="-3270" custLinFactNeighborY="-11383">
        <dgm:presLayoutVars>
          <dgm:chMax val="0"/>
          <dgm:chPref val="0"/>
          <dgm:bulletEnabled val="1"/>
        </dgm:presLayoutVars>
      </dgm:prSet>
      <dgm:spPr/>
    </dgm:pt>
    <dgm:pt modelId="{26A338F4-670E-4B7D-B9AC-9CAB07FDE5E1}" type="pres">
      <dgm:prSet presAssocID="{B8C1ECAD-D5C0-45F3-962D-9B64CC5F591E}" presName="Parent" presStyleLbl="alignNode1" presStyleIdx="2" presStyleCnt="4" custScaleX="41102" custLinFactNeighborX="-29746">
        <dgm:presLayoutVars>
          <dgm:chMax val="3"/>
          <dgm:chPref val="3"/>
          <dgm:bulletEnabled val="1"/>
        </dgm:presLayoutVars>
      </dgm:prSet>
      <dgm:spPr/>
    </dgm:pt>
    <dgm:pt modelId="{7DE02C26-EE18-42A4-BE48-6789A6997DB0}" type="pres">
      <dgm:prSet presAssocID="{B8C1ECAD-D5C0-45F3-962D-9B64CC5F591E}" presName="Accent" presStyleLbl="parChTrans1D1" presStyleIdx="2" presStyleCnt="4" custLinFactNeighborX="3542"/>
      <dgm:spPr/>
    </dgm:pt>
    <dgm:pt modelId="{87D11D51-CB0D-4FDD-BC73-2A5C7758ADBC}" type="pres">
      <dgm:prSet presAssocID="{0B48911A-E0C3-46AF-B473-189126411843}" presName="sibTrans" presStyleCnt="0"/>
      <dgm:spPr/>
    </dgm:pt>
    <dgm:pt modelId="{817546C4-2B40-46A7-9DCF-1A7043256BD7}" type="pres">
      <dgm:prSet presAssocID="{71C92471-879B-4FBF-A743-815B7DE17F01}" presName="composite" presStyleCnt="0"/>
      <dgm:spPr/>
    </dgm:pt>
    <dgm:pt modelId="{8D2EFB67-B1CE-45EF-A10A-28C5F1E2DEA3}" type="pres">
      <dgm:prSet presAssocID="{71C92471-879B-4FBF-A743-815B7DE17F01}" presName="FirstChild" presStyleLbl="revTx" presStyleIdx="3" presStyleCnt="4" custScaleX="123860" custScaleY="65935" custLinFactNeighborX="-2083" custLinFactNeighborY="-1210">
        <dgm:presLayoutVars>
          <dgm:chMax val="0"/>
          <dgm:chPref val="0"/>
          <dgm:bulletEnabled val="1"/>
        </dgm:presLayoutVars>
      </dgm:prSet>
      <dgm:spPr/>
    </dgm:pt>
    <dgm:pt modelId="{43AC833B-96AE-40BD-B7E6-75B1C76810E5}" type="pres">
      <dgm:prSet presAssocID="{71C92471-879B-4FBF-A743-815B7DE17F01}" presName="Parent" presStyleLbl="alignNode1" presStyleIdx="3" presStyleCnt="4" custScaleX="41102" custLinFactNeighborX="-29746">
        <dgm:presLayoutVars>
          <dgm:chMax val="3"/>
          <dgm:chPref val="3"/>
          <dgm:bulletEnabled val="1"/>
        </dgm:presLayoutVars>
      </dgm:prSet>
      <dgm:spPr/>
    </dgm:pt>
    <dgm:pt modelId="{467C13CD-C13D-4E65-868A-8573DEC9CD61}" type="pres">
      <dgm:prSet presAssocID="{71C92471-879B-4FBF-A743-815B7DE17F01}" presName="Accent" presStyleLbl="parChTrans1D1" presStyleIdx="3" presStyleCnt="4" custLinFactNeighborX="2691"/>
      <dgm:spPr/>
    </dgm:pt>
  </dgm:ptLst>
  <dgm:cxnLst>
    <dgm:cxn modelId="{0D449C04-091A-46B4-A505-EB124061744C}" type="presOf" srcId="{71C92471-879B-4FBF-A743-815B7DE17F01}" destId="{43AC833B-96AE-40BD-B7E6-75B1C76810E5}" srcOrd="0" destOrd="0" presId="urn:microsoft.com/office/officeart/2011/layout/TabList"/>
    <dgm:cxn modelId="{ECAEA210-A460-42FF-AD8E-71ED5D2201D8}" type="presOf" srcId="{25B3DA02-89E6-4C33-B080-B2699F2F5CE8}" destId="{C9CEDFDF-D679-479A-9C36-1A5C21B9F768}" srcOrd="0" destOrd="0" presId="urn:microsoft.com/office/officeart/2011/layout/TabList"/>
    <dgm:cxn modelId="{D543B924-8F36-47AF-9DCA-FFE4448392F8}" type="presOf" srcId="{9F7F1530-5E8A-4EF1-80F4-CFCABBCD35E2}" destId="{2DA8B601-D096-476E-BD4A-9B0B2E7AAA16}" srcOrd="0" destOrd="0" presId="urn:microsoft.com/office/officeart/2011/layout/TabList"/>
    <dgm:cxn modelId="{432D013D-461A-4DEC-B336-0557C9646B0A}" srcId="{B8C1ECAD-D5C0-45F3-962D-9B64CC5F591E}" destId="{25B3DA02-89E6-4C33-B080-B2699F2F5CE8}" srcOrd="0" destOrd="0" parTransId="{365A6916-A4A0-4231-9CD7-408B9F29A7A7}" sibTransId="{E7744260-D9FA-40EA-85EE-C936DCD76570}"/>
    <dgm:cxn modelId="{4A00A05D-4E95-4313-9BED-52B3D1FF1112}" srcId="{71122926-23E9-4DA1-96DC-340223CFC003}" destId="{71C92471-879B-4FBF-A743-815B7DE17F01}" srcOrd="3" destOrd="0" parTransId="{BBB8AE6A-0CFE-4D72-82E6-07E422CA6CD5}" sibTransId="{0DC11AB2-07B9-400F-A1FB-FDD37AA1DE3E}"/>
    <dgm:cxn modelId="{84DCE863-6DCB-4C00-BCE6-E36C18E04711}" srcId="{3A47E239-3B68-471A-BC88-561FF403BA50}" destId="{A1C5ACE9-4A4C-4B78-A1ED-2825FEE83F72}" srcOrd="0" destOrd="0" parTransId="{2098E87D-4D3D-4C74-AAFA-1E91FC77E154}" sibTransId="{60DAB23D-17A2-4B65-837E-E314828200BE}"/>
    <dgm:cxn modelId="{500D854E-DE73-4F6F-9E82-F3BA4AC91C06}" srcId="{71122926-23E9-4DA1-96DC-340223CFC003}" destId="{9F7F1530-5E8A-4EF1-80F4-CFCABBCD35E2}" srcOrd="0" destOrd="0" parTransId="{A87E0440-88F3-471E-9EE4-D260C18C2FCB}" sibTransId="{E9666DC9-D2FA-42BF-A81C-50E3E67A8DA2}"/>
    <dgm:cxn modelId="{E393404F-EB71-43E0-93CB-5A10B623C573}" type="presOf" srcId="{B8C1ECAD-D5C0-45F3-962D-9B64CC5F591E}" destId="{26A338F4-670E-4B7D-B9AC-9CAB07FDE5E1}" srcOrd="0" destOrd="0" presId="urn:microsoft.com/office/officeart/2011/layout/TabList"/>
    <dgm:cxn modelId="{A0DFA951-C477-46B4-AA1C-FFBB9DE174A7}" type="presOf" srcId="{82ABC07D-ABA9-461E-A985-B020FA27660F}" destId="{7D5B63A6-13D4-4674-BC5F-E14764069460}" srcOrd="0" destOrd="0" presId="urn:microsoft.com/office/officeart/2011/layout/TabList"/>
    <dgm:cxn modelId="{86F1637B-207F-43B5-98C7-F8B4A21897ED}" srcId="{71122926-23E9-4DA1-96DC-340223CFC003}" destId="{3A47E239-3B68-471A-BC88-561FF403BA50}" srcOrd="1" destOrd="0" parTransId="{6EFAC4F9-469D-42B9-87BE-889143674961}" sibTransId="{34917C90-4692-4C64-9F5D-530FC044A5BC}"/>
    <dgm:cxn modelId="{C4E9E982-C5B9-43B7-9664-9C7128391E73}" type="presOf" srcId="{3A47E239-3B68-471A-BC88-561FF403BA50}" destId="{F554227D-044F-4DE2-8960-72AD0A2E7D8A}" srcOrd="0" destOrd="0" presId="urn:microsoft.com/office/officeart/2011/layout/TabList"/>
    <dgm:cxn modelId="{647E0988-BECA-4ADC-8F31-503600F38560}" type="presOf" srcId="{A1C5ACE9-4A4C-4B78-A1ED-2825FEE83F72}" destId="{3B6881F4-25C6-42D9-B9DE-65CD14AABBD2}" srcOrd="0" destOrd="0" presId="urn:microsoft.com/office/officeart/2011/layout/TabList"/>
    <dgm:cxn modelId="{9CF0BD8D-3B85-4BF8-A43B-43C5833C8D39}" type="presOf" srcId="{0782324D-114D-49D4-9CED-AE6D469CEBAC}" destId="{8D2EFB67-B1CE-45EF-A10A-28C5F1E2DEA3}"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66F27F99-AB60-4050-9B39-03B5BA31DE39}" srcId="{71C92471-879B-4FBF-A743-815B7DE17F01}" destId="{0782324D-114D-49D4-9CED-AE6D469CEBAC}" srcOrd="0" destOrd="0" parTransId="{50A6C66F-5B2F-46CD-996D-D2781A7309BA}" sibTransId="{CD268B29-791A-47D3-9F96-DE58441849A2}"/>
    <dgm:cxn modelId="{C31E9ECF-55F6-43C7-9DF2-CD321F587439}" srcId="{71122926-23E9-4DA1-96DC-340223CFC003}" destId="{B8C1ECAD-D5C0-45F3-962D-9B64CC5F591E}" srcOrd="2" destOrd="0" parTransId="{B2CC3D09-B0BF-4FB2-9208-0F8BAD766D57}" sibTransId="{0B48911A-E0C3-46AF-B473-189126411843}"/>
    <dgm:cxn modelId="{61C0B7E0-71A9-475F-9488-911F3A9C4278}" srcId="{9F7F1530-5E8A-4EF1-80F4-CFCABBCD35E2}" destId="{82ABC07D-ABA9-461E-A985-B020FA27660F}" srcOrd="0" destOrd="0" parTransId="{963D7B37-6B42-4646-BA6E-8BEA0E958EE0}" sibTransId="{76857578-D14C-475D-82F0-92FCDCE99C3E}"/>
    <dgm:cxn modelId="{32292781-79FA-4B4A-A6BE-F58B6D948C4D}" type="presParOf" srcId="{81A4BF3E-D2DE-4F9B-BFF4-EEEE8CAB0147}" destId="{E58FF343-5158-4A90-9837-A72F86E88703}" srcOrd="0" destOrd="0" presId="urn:microsoft.com/office/officeart/2011/layout/TabList"/>
    <dgm:cxn modelId="{5179D659-417B-4323-8484-8DB34DB1E89D}" type="presParOf" srcId="{E58FF343-5158-4A90-9837-A72F86E88703}" destId="{7D5B63A6-13D4-4674-BC5F-E14764069460}" srcOrd="0" destOrd="0" presId="urn:microsoft.com/office/officeart/2011/layout/TabList"/>
    <dgm:cxn modelId="{763C5A2C-FA9B-4825-B90E-9AB831787097}" type="presParOf" srcId="{E58FF343-5158-4A90-9837-A72F86E88703}" destId="{2DA8B601-D096-476E-BD4A-9B0B2E7AAA16}" srcOrd="1" destOrd="0" presId="urn:microsoft.com/office/officeart/2011/layout/TabList"/>
    <dgm:cxn modelId="{787BA61E-8E93-4AA7-A3E5-A6A466A661A5}" type="presParOf" srcId="{E58FF343-5158-4A90-9837-A72F86E88703}" destId="{A096979C-113B-456A-A016-80C106BAFC0D}" srcOrd="2" destOrd="0" presId="urn:microsoft.com/office/officeart/2011/layout/TabList"/>
    <dgm:cxn modelId="{54AE420A-B750-418E-BA0C-C5520A9C586D}" type="presParOf" srcId="{81A4BF3E-D2DE-4F9B-BFF4-EEEE8CAB0147}" destId="{69D0EC87-89B8-4E75-9DD8-674EE72BE2D6}" srcOrd="1" destOrd="0" presId="urn:microsoft.com/office/officeart/2011/layout/TabList"/>
    <dgm:cxn modelId="{30F104F7-6A59-4250-B2A8-5F9F80B4C154}" type="presParOf" srcId="{81A4BF3E-D2DE-4F9B-BFF4-EEEE8CAB0147}" destId="{D6B9CBE7-F134-4DF7-9335-E17D95A7FA66}" srcOrd="2" destOrd="0" presId="urn:microsoft.com/office/officeart/2011/layout/TabList"/>
    <dgm:cxn modelId="{E029B8EB-25D8-47EA-BE17-2FC4C6E8C0D3}" type="presParOf" srcId="{D6B9CBE7-F134-4DF7-9335-E17D95A7FA66}" destId="{3B6881F4-25C6-42D9-B9DE-65CD14AABBD2}" srcOrd="0" destOrd="0" presId="urn:microsoft.com/office/officeart/2011/layout/TabList"/>
    <dgm:cxn modelId="{8067110F-C5C9-4F1D-8CE4-357BE50A2BF1}" type="presParOf" srcId="{D6B9CBE7-F134-4DF7-9335-E17D95A7FA66}" destId="{F554227D-044F-4DE2-8960-72AD0A2E7D8A}" srcOrd="1" destOrd="0" presId="urn:microsoft.com/office/officeart/2011/layout/TabList"/>
    <dgm:cxn modelId="{1A51DD06-83E4-42BC-BDDE-05EEC0052B48}" type="presParOf" srcId="{D6B9CBE7-F134-4DF7-9335-E17D95A7FA66}" destId="{7B5EAA56-50F0-4F40-B4BA-F9D899B8FACB}" srcOrd="2" destOrd="0" presId="urn:microsoft.com/office/officeart/2011/layout/TabList"/>
    <dgm:cxn modelId="{D2F558D5-3CA1-4E9F-9DFE-0C7405EB75D5}" type="presParOf" srcId="{81A4BF3E-D2DE-4F9B-BFF4-EEEE8CAB0147}" destId="{F2D70AA6-AC2C-482A-81C8-2639C3D3B9EF}" srcOrd="3" destOrd="0" presId="urn:microsoft.com/office/officeart/2011/layout/TabList"/>
    <dgm:cxn modelId="{0E605EB4-365C-4255-8E3E-AEB8540940E6}" type="presParOf" srcId="{81A4BF3E-D2DE-4F9B-BFF4-EEEE8CAB0147}" destId="{1954A633-E32E-42A1-8363-C0B410E314E1}" srcOrd="4" destOrd="0" presId="urn:microsoft.com/office/officeart/2011/layout/TabList"/>
    <dgm:cxn modelId="{3B73BD78-AF14-4927-86C9-AB42A94AAF87}" type="presParOf" srcId="{1954A633-E32E-42A1-8363-C0B410E314E1}" destId="{C9CEDFDF-D679-479A-9C36-1A5C21B9F768}" srcOrd="0" destOrd="0" presId="urn:microsoft.com/office/officeart/2011/layout/TabList"/>
    <dgm:cxn modelId="{9D6EA327-FBC9-496E-8DF6-BDD91CE96320}" type="presParOf" srcId="{1954A633-E32E-42A1-8363-C0B410E314E1}" destId="{26A338F4-670E-4B7D-B9AC-9CAB07FDE5E1}" srcOrd="1" destOrd="0" presId="urn:microsoft.com/office/officeart/2011/layout/TabList"/>
    <dgm:cxn modelId="{C6EB4E84-C962-41E8-A8B9-2B4155502814}" type="presParOf" srcId="{1954A633-E32E-42A1-8363-C0B410E314E1}" destId="{7DE02C26-EE18-42A4-BE48-6789A6997DB0}" srcOrd="2" destOrd="0" presId="urn:microsoft.com/office/officeart/2011/layout/TabList"/>
    <dgm:cxn modelId="{46028178-2619-422E-8216-5BFABBD86DF4}" type="presParOf" srcId="{81A4BF3E-D2DE-4F9B-BFF4-EEEE8CAB0147}" destId="{87D11D51-CB0D-4FDD-BC73-2A5C7758ADBC}" srcOrd="5" destOrd="0" presId="urn:microsoft.com/office/officeart/2011/layout/TabList"/>
    <dgm:cxn modelId="{A1B36B3F-3CF5-471D-82D8-E5E81A151F9F}" type="presParOf" srcId="{81A4BF3E-D2DE-4F9B-BFF4-EEEE8CAB0147}" destId="{817546C4-2B40-46A7-9DCF-1A7043256BD7}" srcOrd="6" destOrd="0" presId="urn:microsoft.com/office/officeart/2011/layout/TabList"/>
    <dgm:cxn modelId="{EBDD635B-9D73-47E3-8A85-54C88250B567}" type="presParOf" srcId="{817546C4-2B40-46A7-9DCF-1A7043256BD7}" destId="{8D2EFB67-B1CE-45EF-A10A-28C5F1E2DEA3}" srcOrd="0" destOrd="0" presId="urn:microsoft.com/office/officeart/2011/layout/TabList"/>
    <dgm:cxn modelId="{735597EC-1ABA-4DA3-9423-BB4D92DDCD53}" type="presParOf" srcId="{817546C4-2B40-46A7-9DCF-1A7043256BD7}" destId="{43AC833B-96AE-40BD-B7E6-75B1C76810E5}" srcOrd="1" destOrd="0" presId="urn:microsoft.com/office/officeart/2011/layout/TabList"/>
    <dgm:cxn modelId="{3980162F-C466-4BC0-A3F6-632175591F1C}" type="presParOf" srcId="{817546C4-2B40-46A7-9DCF-1A7043256BD7}" destId="{467C13CD-C13D-4E65-868A-8573DEC9CD61}"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3" qsCatId="simple" csTypeId="urn:microsoft.com/office/officeart/2005/8/colors/colorful2" csCatId="colorful" phldr="1"/>
      <dgm:spPr/>
      <dgm:t>
        <a:bodyPr/>
        <a:lstStyle/>
        <a:p>
          <a:endParaRPr lang="en-US"/>
        </a:p>
      </dgm:t>
    </dgm:pt>
    <dgm:pt modelId="{9F7F1530-5E8A-4EF1-80F4-CFCABBCD35E2}">
      <dgm:prSet phldrT="[Text]" custT="1"/>
      <dgm:spPr/>
      <dgm:t>
        <a:bodyPr/>
        <a:lstStyle/>
        <a:p>
          <a:r>
            <a:rPr lang="en-US" sz="2400" b="1">
              <a:latin typeface="Times New Roman" panose="02020603050405020304" pitchFamily="18" charset="0"/>
              <a:cs typeface="Times New Roman" panose="02020603050405020304" pitchFamily="18" charset="0"/>
            </a:rPr>
            <a:t>5</a:t>
          </a:r>
        </a:p>
      </dgm:t>
    </dgm:pt>
    <dgm:pt modelId="{A87E0440-88F3-471E-9EE4-D260C18C2FCB}" type="parTrans" cxnId="{500D854E-DE73-4F6F-9E82-F3BA4AC91C06}">
      <dgm:prSet/>
      <dgm:spPr/>
      <dgm:t>
        <a:bodyPr/>
        <a:lstStyle/>
        <a:p>
          <a:endParaRPr lang="en-US">
            <a:latin typeface="Times New Roman" panose="02020603050405020304" pitchFamily="18" charset="0"/>
            <a:cs typeface="Times New Roman" panose="02020603050405020304" pitchFamily="18" charset="0"/>
          </a:endParaRPr>
        </a:p>
      </dgm:t>
    </dgm:pt>
    <dgm:pt modelId="{E9666DC9-D2FA-42BF-A81C-50E3E67A8DA2}" type="sibTrans" cxnId="{500D854E-DE73-4F6F-9E82-F3BA4AC91C06}">
      <dgm:prSet/>
      <dgm:spPr/>
      <dgm:t>
        <a:bodyPr/>
        <a:lstStyle/>
        <a:p>
          <a:endParaRPr lang="en-US">
            <a:latin typeface="Times New Roman" panose="02020603050405020304" pitchFamily="18" charset="0"/>
            <a:cs typeface="Times New Roman" panose="02020603050405020304" pitchFamily="18" charset="0"/>
          </a:endParaRPr>
        </a:p>
      </dgm:t>
    </dgm:pt>
    <dgm:pt modelId="{82ABC07D-ABA9-461E-A985-B020FA27660F}">
      <dgm:prSet phldrT="[Text]" custT="1"/>
      <dgm:spPr/>
      <dgm:t>
        <a:bodyPr/>
        <a:lstStyle/>
        <a:p>
          <a:pPr algn="l">
            <a:spcAft>
              <a:spcPts val="0"/>
            </a:spcAft>
          </a:pP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Đ</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ẩy mạnh thu ngân sách, huy động vốn cho đầu tư phát triển</a:t>
          </a:r>
          <a:endParaRPr lang="en-US"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963D7B37-6B42-4646-BA6E-8BEA0E958EE0}" type="parTrans" cxnId="{61C0B7E0-71A9-475F-9488-911F3A9C4278}">
      <dgm:prSet/>
      <dgm:spPr/>
      <dgm:t>
        <a:bodyPr/>
        <a:lstStyle/>
        <a:p>
          <a:endParaRPr lang="en-US">
            <a:latin typeface="Times New Roman" panose="02020603050405020304" pitchFamily="18" charset="0"/>
            <a:cs typeface="Times New Roman" panose="02020603050405020304" pitchFamily="18" charset="0"/>
          </a:endParaRPr>
        </a:p>
      </dgm:t>
    </dgm:pt>
    <dgm:pt modelId="{76857578-D14C-475D-82F0-92FCDCE99C3E}" type="sibTrans" cxnId="{61C0B7E0-71A9-475F-9488-911F3A9C4278}">
      <dgm:prSet/>
      <dgm:spPr/>
      <dgm:t>
        <a:bodyPr/>
        <a:lstStyle/>
        <a:p>
          <a:endParaRPr lang="en-US">
            <a:latin typeface="Times New Roman" panose="02020603050405020304" pitchFamily="18" charset="0"/>
            <a:cs typeface="Times New Roman" panose="02020603050405020304" pitchFamily="18" charset="0"/>
          </a:endParaRPr>
        </a:p>
      </dgm:t>
    </dgm:pt>
    <dgm:pt modelId="{3A47E239-3B68-471A-BC88-561FF403BA50}">
      <dgm:prSet phldrT="[Text]" custT="1"/>
      <dgm:spPr/>
      <dgm:t>
        <a:bodyPr/>
        <a:lstStyle/>
        <a:p>
          <a:r>
            <a:rPr lang="en-US" sz="2400" b="1">
              <a:latin typeface="Times New Roman" panose="02020603050405020304" pitchFamily="18" charset="0"/>
              <a:cs typeface="Times New Roman" panose="02020603050405020304" pitchFamily="18" charset="0"/>
            </a:rPr>
            <a:t>6</a:t>
          </a:r>
        </a:p>
      </dgm:t>
    </dgm:pt>
    <dgm:pt modelId="{6EFAC4F9-469D-42B9-87BE-889143674961}" type="parTrans" cxnId="{86F1637B-207F-43B5-98C7-F8B4A21897ED}">
      <dgm:prSet/>
      <dgm:spPr/>
      <dgm:t>
        <a:bodyPr/>
        <a:lstStyle/>
        <a:p>
          <a:endParaRPr lang="en-US">
            <a:latin typeface="Times New Roman" panose="02020603050405020304" pitchFamily="18" charset="0"/>
            <a:cs typeface="Times New Roman" panose="02020603050405020304" pitchFamily="18" charset="0"/>
          </a:endParaRPr>
        </a:p>
      </dgm:t>
    </dgm:pt>
    <dgm:pt modelId="{34917C90-4692-4C64-9F5D-530FC044A5BC}" type="sibTrans" cxnId="{86F1637B-207F-43B5-98C7-F8B4A21897ED}">
      <dgm:prSet/>
      <dgm:spPr/>
      <dgm:t>
        <a:bodyPr/>
        <a:lstStyle/>
        <a:p>
          <a:endParaRPr lang="en-US">
            <a:latin typeface="Times New Roman" panose="02020603050405020304" pitchFamily="18" charset="0"/>
            <a:cs typeface="Times New Roman" panose="02020603050405020304" pitchFamily="18" charset="0"/>
          </a:endParaRPr>
        </a:p>
      </dgm:t>
    </dgm:pt>
    <dgm:pt modelId="{A1C5ACE9-4A4C-4B78-A1ED-2825FEE83F72}">
      <dgm:prSet phldrT="[Text]" custT="1"/>
      <dgm:spPr/>
      <dgm:t>
        <a:bodyPr/>
        <a:lstStyle/>
        <a:p>
          <a:pPr marL="0" lvl="0" indent="0" algn="l" defTabSz="1244600">
            <a:lnSpc>
              <a:spcPct val="90000"/>
            </a:lnSpc>
            <a:spcBef>
              <a:spcPct val="0"/>
            </a:spcBef>
            <a:spcAft>
              <a:spcPts val="0"/>
            </a:spcAft>
            <a:buNone/>
          </a:pPr>
          <a:r>
            <a:rPr lang="it-IT" sz="2800" kern="1200">
              <a:latin typeface="Times New Roman" panose="02020603050405020304" pitchFamily="18" charset="0"/>
              <a:cs typeface="Times New Roman" panose="02020603050405020304" pitchFamily="18" charset="0"/>
            </a:rPr>
            <a:t>Chỉ đạo đẩy mạnh công tác đầu tư, xây dựng cơ bản ngay từ đầu năm, nhất là các công trình, dự án trọng điểm, các công trình đã có trong kế hoạch năm 2024</a:t>
          </a:r>
          <a:endParaRPr lang="en-US"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2098E87D-4D3D-4C74-AAFA-1E91FC77E154}" type="parTrans" cxnId="{84DCE863-6DCB-4C00-BCE6-E36C18E04711}">
      <dgm:prSet/>
      <dgm:spPr/>
      <dgm:t>
        <a:bodyPr/>
        <a:lstStyle/>
        <a:p>
          <a:endParaRPr lang="en-US">
            <a:latin typeface="Times New Roman" panose="02020603050405020304" pitchFamily="18" charset="0"/>
            <a:cs typeface="Times New Roman" panose="02020603050405020304" pitchFamily="18" charset="0"/>
          </a:endParaRPr>
        </a:p>
      </dgm:t>
    </dgm:pt>
    <dgm:pt modelId="{60DAB23D-17A2-4B65-837E-E314828200BE}" type="sibTrans" cxnId="{84DCE863-6DCB-4C00-BCE6-E36C18E04711}">
      <dgm:prSet/>
      <dgm:spPr/>
      <dgm:t>
        <a:bodyPr/>
        <a:lstStyle/>
        <a:p>
          <a:endParaRPr lang="en-US">
            <a:latin typeface="Times New Roman" panose="02020603050405020304" pitchFamily="18" charset="0"/>
            <a:cs typeface="Times New Roman" panose="02020603050405020304" pitchFamily="18" charset="0"/>
          </a:endParaRPr>
        </a:p>
      </dgm:t>
    </dgm:pt>
    <dgm:pt modelId="{B8C1ECAD-D5C0-45F3-962D-9B64CC5F591E}">
      <dgm:prSet phldrT="[Text]" custT="1"/>
      <dgm:spPr/>
      <dgm:t>
        <a:bodyPr/>
        <a:lstStyle/>
        <a:p>
          <a:r>
            <a:rPr lang="en-US" sz="2400" b="1">
              <a:latin typeface="Times New Roman" panose="02020603050405020304" pitchFamily="18" charset="0"/>
              <a:cs typeface="Times New Roman" panose="02020603050405020304" pitchFamily="18" charset="0"/>
            </a:rPr>
            <a:t>7</a:t>
          </a:r>
        </a:p>
      </dgm:t>
    </dgm:pt>
    <dgm:pt modelId="{B2CC3D09-B0BF-4FB2-9208-0F8BAD766D57}" type="parTrans" cxnId="{C31E9ECF-55F6-43C7-9DF2-CD321F587439}">
      <dgm:prSet/>
      <dgm:spPr/>
      <dgm:t>
        <a:bodyPr/>
        <a:lstStyle/>
        <a:p>
          <a:endParaRPr lang="en-US">
            <a:latin typeface="Times New Roman" panose="02020603050405020304" pitchFamily="18" charset="0"/>
            <a:cs typeface="Times New Roman" panose="02020603050405020304" pitchFamily="18" charset="0"/>
          </a:endParaRPr>
        </a:p>
      </dgm:t>
    </dgm:pt>
    <dgm:pt modelId="{0B48911A-E0C3-46AF-B473-189126411843}" type="sibTrans" cxnId="{C31E9ECF-55F6-43C7-9DF2-CD321F587439}">
      <dgm:prSet/>
      <dgm:spPr/>
      <dgm:t>
        <a:bodyPr/>
        <a:lstStyle/>
        <a:p>
          <a:endParaRPr lang="en-US">
            <a:latin typeface="Times New Roman" panose="02020603050405020304" pitchFamily="18" charset="0"/>
            <a:cs typeface="Times New Roman" panose="02020603050405020304" pitchFamily="18" charset="0"/>
          </a:endParaRPr>
        </a:p>
      </dgm:t>
    </dgm:pt>
    <dgm:pt modelId="{71C92471-879B-4FBF-A743-815B7DE17F01}">
      <dgm:prSet phldrT="[Text]" custT="1"/>
      <dgm:spPr/>
      <dgm:t>
        <a:bodyPr/>
        <a:lstStyle/>
        <a:p>
          <a:r>
            <a:rPr lang="en-US" sz="2400" b="1">
              <a:latin typeface="Times New Roman" panose="02020603050405020304" pitchFamily="18" charset="0"/>
              <a:cs typeface="Times New Roman" panose="02020603050405020304" pitchFamily="18" charset="0"/>
            </a:rPr>
            <a:t>8</a:t>
          </a:r>
        </a:p>
      </dgm:t>
    </dgm:pt>
    <dgm:pt modelId="{BBB8AE6A-0CFE-4D72-82E6-07E422CA6CD5}" type="parTrans" cxnId="{4A00A05D-4E95-4313-9BED-52B3D1FF1112}">
      <dgm:prSet/>
      <dgm:spPr/>
      <dgm:t>
        <a:bodyPr/>
        <a:lstStyle/>
        <a:p>
          <a:endParaRPr lang="en-US">
            <a:latin typeface="Times New Roman" panose="02020603050405020304" pitchFamily="18" charset="0"/>
            <a:cs typeface="Times New Roman" panose="02020603050405020304" pitchFamily="18" charset="0"/>
          </a:endParaRPr>
        </a:p>
      </dgm:t>
    </dgm:pt>
    <dgm:pt modelId="{0DC11AB2-07B9-400F-A1FB-FDD37AA1DE3E}" type="sibTrans" cxnId="{4A00A05D-4E95-4313-9BED-52B3D1FF1112}">
      <dgm:prSet/>
      <dgm:spPr/>
      <dgm:t>
        <a:bodyPr/>
        <a:lstStyle/>
        <a:p>
          <a:endParaRPr lang="en-US">
            <a:latin typeface="Times New Roman" panose="02020603050405020304" pitchFamily="18" charset="0"/>
            <a:cs typeface="Times New Roman" panose="02020603050405020304" pitchFamily="18" charset="0"/>
          </a:endParaRPr>
        </a:p>
      </dgm:t>
    </dgm:pt>
    <dgm:pt modelId="{0782324D-114D-49D4-9CED-AE6D469CEBAC}">
      <dgm:prSet phldrT="[Text]" custT="1"/>
      <dgm:spPr/>
      <dgm:t>
        <a:bodyPr/>
        <a:lstStyle/>
        <a:p>
          <a:pPr marL="0" lvl="0" indent="0" algn="l" defTabSz="1244600">
            <a:lnSpc>
              <a:spcPct val="90000"/>
            </a:lnSpc>
            <a:spcBef>
              <a:spcPct val="0"/>
            </a:spcBef>
            <a:spcAft>
              <a:spcPts val="0"/>
            </a:spcAft>
            <a:buNone/>
          </a:pP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Đ</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ảm bảo quốc phòng – an ninh</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t</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ổ chức tốt công tác giao quân đợt 1 năm 2024 theo chỉ tiêu kế hoạch đề ra</a:t>
          </a:r>
          <a:endParaRPr lang="en-US"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50A6C66F-5B2F-46CD-996D-D2781A7309BA}" type="parTrans" cxnId="{66F27F99-AB60-4050-9B39-03B5BA31DE39}">
      <dgm:prSet/>
      <dgm:spPr/>
      <dgm:t>
        <a:bodyPr/>
        <a:lstStyle/>
        <a:p>
          <a:endParaRPr lang="en-US">
            <a:latin typeface="Times New Roman" panose="02020603050405020304" pitchFamily="18" charset="0"/>
            <a:cs typeface="Times New Roman" panose="02020603050405020304" pitchFamily="18" charset="0"/>
          </a:endParaRPr>
        </a:p>
      </dgm:t>
    </dgm:pt>
    <dgm:pt modelId="{CD268B29-791A-47D3-9F96-DE58441849A2}" type="sibTrans" cxnId="{66F27F99-AB60-4050-9B39-03B5BA31DE39}">
      <dgm:prSet/>
      <dgm:spPr/>
      <dgm:t>
        <a:bodyPr/>
        <a:lstStyle/>
        <a:p>
          <a:endParaRPr lang="en-US">
            <a:latin typeface="Times New Roman" panose="02020603050405020304" pitchFamily="18" charset="0"/>
            <a:cs typeface="Times New Roman" panose="02020603050405020304" pitchFamily="18" charset="0"/>
          </a:endParaRPr>
        </a:p>
      </dgm:t>
    </dgm:pt>
    <dgm:pt modelId="{25B3DA02-89E6-4C33-B080-B2699F2F5CE8}">
      <dgm:prSet phldrT="[Text]" custT="1"/>
      <dgm:spPr/>
      <dgm:t>
        <a:bodyPr/>
        <a:lstStyle/>
        <a:p>
          <a:pPr marL="0" lvl="0" indent="0" algn="l" defTabSz="1244600">
            <a:lnSpc>
              <a:spcPct val="90000"/>
            </a:lnSpc>
            <a:spcBef>
              <a:spcPct val="0"/>
            </a:spcBef>
            <a:spcAft>
              <a:spcPts val="0"/>
            </a:spcAft>
            <a:buNone/>
          </a:pP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N</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âng cao chất lượng hoạt động trên các lĩnh vực văn hóa - xã hội</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t</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ổ chức </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tốt </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các sự kiện, chương trình, lễ hội năm 2024, nhất là các sự kiện phục vụ Tết Nguyên đán Giáp Thìn</a:t>
          </a:r>
          <a:endParaRPr lang="en-US"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365A6916-A4A0-4231-9CD7-408B9F29A7A7}" type="parTrans" cxnId="{432D013D-461A-4DEC-B336-0557C9646B0A}">
      <dgm:prSet/>
      <dgm:spPr/>
      <dgm:t>
        <a:bodyPr/>
        <a:lstStyle/>
        <a:p>
          <a:endParaRPr lang="en-US">
            <a:latin typeface="Times New Roman" panose="02020603050405020304" pitchFamily="18" charset="0"/>
            <a:cs typeface="Times New Roman" panose="02020603050405020304" pitchFamily="18" charset="0"/>
          </a:endParaRPr>
        </a:p>
      </dgm:t>
    </dgm:pt>
    <dgm:pt modelId="{E7744260-D9FA-40EA-85EE-C936DCD76570}" type="sibTrans" cxnId="{432D013D-461A-4DEC-B336-0557C9646B0A}">
      <dgm:prSet/>
      <dgm:spPr/>
      <dgm:t>
        <a:bodyPr/>
        <a:lstStyle/>
        <a:p>
          <a:endParaRPr lang="en-US">
            <a:latin typeface="Times New Roman" panose="02020603050405020304" pitchFamily="18" charset="0"/>
            <a:cs typeface="Times New Roman" panose="02020603050405020304" pitchFamily="18" charset="0"/>
          </a:endParaRPr>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E58FF343-5158-4A90-9837-A72F86E88703}" type="pres">
      <dgm:prSet presAssocID="{9F7F1530-5E8A-4EF1-80F4-CFCABBCD35E2}" presName="composite" presStyleCnt="0"/>
      <dgm:spPr/>
    </dgm:pt>
    <dgm:pt modelId="{7D5B63A6-13D4-4674-BC5F-E14764069460}" type="pres">
      <dgm:prSet presAssocID="{9F7F1530-5E8A-4EF1-80F4-CFCABBCD35E2}" presName="FirstChild" presStyleLbl="revTx" presStyleIdx="0" presStyleCnt="4" custScaleX="115848" custScaleY="52020" custLinFactNeighborX="-5592" custLinFactNeighborY="-970">
        <dgm:presLayoutVars>
          <dgm:chMax val="0"/>
          <dgm:chPref val="0"/>
          <dgm:bulletEnabled val="1"/>
        </dgm:presLayoutVars>
      </dgm:prSet>
      <dgm:spPr/>
    </dgm:pt>
    <dgm:pt modelId="{2DA8B601-D096-476E-BD4A-9B0B2E7AAA16}" type="pres">
      <dgm:prSet presAssocID="{9F7F1530-5E8A-4EF1-80F4-CFCABBCD35E2}" presName="Parent" presStyleLbl="alignNode1" presStyleIdx="0" presStyleCnt="4" custScaleX="41102" custLinFactNeighborX="-29746">
        <dgm:presLayoutVars>
          <dgm:chMax val="3"/>
          <dgm:chPref val="3"/>
          <dgm:bulletEnabled val="1"/>
        </dgm:presLayoutVars>
      </dgm:prSet>
      <dgm:spPr/>
    </dgm:pt>
    <dgm:pt modelId="{A096979C-113B-456A-A016-80C106BAFC0D}" type="pres">
      <dgm:prSet presAssocID="{9F7F1530-5E8A-4EF1-80F4-CFCABBCD35E2}" presName="Accent" presStyleLbl="parChTrans1D1" presStyleIdx="0" presStyleCnt="4" custLinFactNeighborX="3905"/>
      <dgm:spPr/>
    </dgm:pt>
    <dgm:pt modelId="{69D0EC87-89B8-4E75-9DD8-674EE72BE2D6}" type="pres">
      <dgm:prSet presAssocID="{E9666DC9-D2FA-42BF-A81C-50E3E67A8DA2}" presName="sibTrans" presStyleCnt="0"/>
      <dgm:spPr/>
    </dgm:pt>
    <dgm:pt modelId="{D6B9CBE7-F134-4DF7-9335-E17D95A7FA66}" type="pres">
      <dgm:prSet presAssocID="{3A47E239-3B68-471A-BC88-561FF403BA50}" presName="composite" presStyleCnt="0"/>
      <dgm:spPr/>
    </dgm:pt>
    <dgm:pt modelId="{3B6881F4-25C6-42D9-B9DE-65CD14AABBD2}" type="pres">
      <dgm:prSet presAssocID="{3A47E239-3B68-471A-BC88-561FF403BA50}" presName="FirstChild" presStyleLbl="revTx" presStyleIdx="1" presStyleCnt="4" custScaleX="117990" custScaleY="82336" custLinFactNeighborX="-4171" custLinFactNeighborY="-970">
        <dgm:presLayoutVars>
          <dgm:chMax val="0"/>
          <dgm:chPref val="0"/>
          <dgm:bulletEnabled val="1"/>
        </dgm:presLayoutVars>
      </dgm:prSet>
      <dgm:spPr/>
    </dgm:pt>
    <dgm:pt modelId="{F554227D-044F-4DE2-8960-72AD0A2E7D8A}" type="pres">
      <dgm:prSet presAssocID="{3A47E239-3B68-471A-BC88-561FF403BA50}" presName="Parent" presStyleLbl="alignNode1" presStyleIdx="1" presStyleCnt="4" custScaleX="41102" custLinFactNeighborX="-29746">
        <dgm:presLayoutVars>
          <dgm:chMax val="3"/>
          <dgm:chPref val="3"/>
          <dgm:bulletEnabled val="1"/>
        </dgm:presLayoutVars>
      </dgm:prSet>
      <dgm:spPr/>
    </dgm:pt>
    <dgm:pt modelId="{7B5EAA56-50F0-4F40-B4BA-F9D899B8FACB}" type="pres">
      <dgm:prSet presAssocID="{3A47E239-3B68-471A-BC88-561FF403BA50}" presName="Accent" presStyleLbl="parChTrans1D1" presStyleIdx="1" presStyleCnt="4" custLinFactNeighborX="3142"/>
      <dgm:spPr/>
    </dgm:pt>
    <dgm:pt modelId="{F2D70AA6-AC2C-482A-81C8-2639C3D3B9EF}" type="pres">
      <dgm:prSet presAssocID="{34917C90-4692-4C64-9F5D-530FC044A5BC}" presName="sibTrans" presStyleCnt="0"/>
      <dgm:spPr/>
    </dgm:pt>
    <dgm:pt modelId="{1954A633-E32E-42A1-8363-C0B410E314E1}" type="pres">
      <dgm:prSet presAssocID="{B8C1ECAD-D5C0-45F3-962D-9B64CC5F591E}" presName="composite" presStyleCnt="0"/>
      <dgm:spPr/>
    </dgm:pt>
    <dgm:pt modelId="{C9CEDFDF-D679-479A-9C36-1A5C21B9F768}" type="pres">
      <dgm:prSet presAssocID="{B8C1ECAD-D5C0-45F3-962D-9B64CC5F591E}" presName="FirstChild" presStyleLbl="revTx" presStyleIdx="2" presStyleCnt="4" custScaleX="119093" custLinFactNeighborX="-3651" custLinFactNeighborY="-2910">
        <dgm:presLayoutVars>
          <dgm:chMax val="0"/>
          <dgm:chPref val="0"/>
          <dgm:bulletEnabled val="1"/>
        </dgm:presLayoutVars>
      </dgm:prSet>
      <dgm:spPr/>
    </dgm:pt>
    <dgm:pt modelId="{26A338F4-670E-4B7D-B9AC-9CAB07FDE5E1}" type="pres">
      <dgm:prSet presAssocID="{B8C1ECAD-D5C0-45F3-962D-9B64CC5F591E}" presName="Parent" presStyleLbl="alignNode1" presStyleIdx="2" presStyleCnt="4" custScaleX="41102" custLinFactNeighborX="-29746">
        <dgm:presLayoutVars>
          <dgm:chMax val="3"/>
          <dgm:chPref val="3"/>
          <dgm:bulletEnabled val="1"/>
        </dgm:presLayoutVars>
      </dgm:prSet>
      <dgm:spPr/>
    </dgm:pt>
    <dgm:pt modelId="{7DE02C26-EE18-42A4-BE48-6789A6997DB0}" type="pres">
      <dgm:prSet presAssocID="{B8C1ECAD-D5C0-45F3-962D-9B64CC5F591E}" presName="Accent" presStyleLbl="parChTrans1D1" presStyleIdx="2" presStyleCnt="4" custLinFactNeighborX="3542"/>
      <dgm:spPr/>
    </dgm:pt>
    <dgm:pt modelId="{87D11D51-CB0D-4FDD-BC73-2A5C7758ADBC}" type="pres">
      <dgm:prSet presAssocID="{0B48911A-E0C3-46AF-B473-189126411843}" presName="sibTrans" presStyleCnt="0"/>
      <dgm:spPr/>
    </dgm:pt>
    <dgm:pt modelId="{817546C4-2B40-46A7-9DCF-1A7043256BD7}" type="pres">
      <dgm:prSet presAssocID="{71C92471-879B-4FBF-A743-815B7DE17F01}" presName="composite" presStyleCnt="0"/>
      <dgm:spPr/>
    </dgm:pt>
    <dgm:pt modelId="{8D2EFB67-B1CE-45EF-A10A-28C5F1E2DEA3}" type="pres">
      <dgm:prSet presAssocID="{71C92471-879B-4FBF-A743-815B7DE17F01}" presName="FirstChild" presStyleLbl="revTx" presStyleIdx="3" presStyleCnt="4" custScaleX="114130" custScaleY="65935" custLinFactNeighborX="-6256" custLinFactNeighborY="0">
        <dgm:presLayoutVars>
          <dgm:chMax val="0"/>
          <dgm:chPref val="0"/>
          <dgm:bulletEnabled val="1"/>
        </dgm:presLayoutVars>
      </dgm:prSet>
      <dgm:spPr/>
    </dgm:pt>
    <dgm:pt modelId="{43AC833B-96AE-40BD-B7E6-75B1C76810E5}" type="pres">
      <dgm:prSet presAssocID="{71C92471-879B-4FBF-A743-815B7DE17F01}" presName="Parent" presStyleLbl="alignNode1" presStyleIdx="3" presStyleCnt="4" custScaleX="41102" custLinFactNeighborX="-29746">
        <dgm:presLayoutVars>
          <dgm:chMax val="3"/>
          <dgm:chPref val="3"/>
          <dgm:bulletEnabled val="1"/>
        </dgm:presLayoutVars>
      </dgm:prSet>
      <dgm:spPr/>
    </dgm:pt>
    <dgm:pt modelId="{467C13CD-C13D-4E65-868A-8573DEC9CD61}" type="pres">
      <dgm:prSet presAssocID="{71C92471-879B-4FBF-A743-815B7DE17F01}" presName="Accent" presStyleLbl="parChTrans1D1" presStyleIdx="3" presStyleCnt="4" custLinFactNeighborX="2691"/>
      <dgm:spPr/>
    </dgm:pt>
  </dgm:ptLst>
  <dgm:cxnLst>
    <dgm:cxn modelId="{0D449C04-091A-46B4-A505-EB124061744C}" type="presOf" srcId="{71C92471-879B-4FBF-A743-815B7DE17F01}" destId="{43AC833B-96AE-40BD-B7E6-75B1C76810E5}" srcOrd="0" destOrd="0" presId="urn:microsoft.com/office/officeart/2011/layout/TabList"/>
    <dgm:cxn modelId="{ECAEA210-A460-42FF-AD8E-71ED5D2201D8}" type="presOf" srcId="{25B3DA02-89E6-4C33-B080-B2699F2F5CE8}" destId="{C9CEDFDF-D679-479A-9C36-1A5C21B9F768}" srcOrd="0" destOrd="0" presId="urn:microsoft.com/office/officeart/2011/layout/TabList"/>
    <dgm:cxn modelId="{D543B924-8F36-47AF-9DCA-FFE4448392F8}" type="presOf" srcId="{9F7F1530-5E8A-4EF1-80F4-CFCABBCD35E2}" destId="{2DA8B601-D096-476E-BD4A-9B0B2E7AAA16}" srcOrd="0" destOrd="0" presId="urn:microsoft.com/office/officeart/2011/layout/TabList"/>
    <dgm:cxn modelId="{432D013D-461A-4DEC-B336-0557C9646B0A}" srcId="{B8C1ECAD-D5C0-45F3-962D-9B64CC5F591E}" destId="{25B3DA02-89E6-4C33-B080-B2699F2F5CE8}" srcOrd="0" destOrd="0" parTransId="{365A6916-A4A0-4231-9CD7-408B9F29A7A7}" sibTransId="{E7744260-D9FA-40EA-85EE-C936DCD76570}"/>
    <dgm:cxn modelId="{4A00A05D-4E95-4313-9BED-52B3D1FF1112}" srcId="{71122926-23E9-4DA1-96DC-340223CFC003}" destId="{71C92471-879B-4FBF-A743-815B7DE17F01}" srcOrd="3" destOrd="0" parTransId="{BBB8AE6A-0CFE-4D72-82E6-07E422CA6CD5}" sibTransId="{0DC11AB2-07B9-400F-A1FB-FDD37AA1DE3E}"/>
    <dgm:cxn modelId="{84DCE863-6DCB-4C00-BCE6-E36C18E04711}" srcId="{3A47E239-3B68-471A-BC88-561FF403BA50}" destId="{A1C5ACE9-4A4C-4B78-A1ED-2825FEE83F72}" srcOrd="0" destOrd="0" parTransId="{2098E87D-4D3D-4C74-AAFA-1E91FC77E154}" sibTransId="{60DAB23D-17A2-4B65-837E-E314828200BE}"/>
    <dgm:cxn modelId="{500D854E-DE73-4F6F-9E82-F3BA4AC91C06}" srcId="{71122926-23E9-4DA1-96DC-340223CFC003}" destId="{9F7F1530-5E8A-4EF1-80F4-CFCABBCD35E2}" srcOrd="0" destOrd="0" parTransId="{A87E0440-88F3-471E-9EE4-D260C18C2FCB}" sibTransId="{E9666DC9-D2FA-42BF-A81C-50E3E67A8DA2}"/>
    <dgm:cxn modelId="{E393404F-EB71-43E0-93CB-5A10B623C573}" type="presOf" srcId="{B8C1ECAD-D5C0-45F3-962D-9B64CC5F591E}" destId="{26A338F4-670E-4B7D-B9AC-9CAB07FDE5E1}" srcOrd="0" destOrd="0" presId="urn:microsoft.com/office/officeart/2011/layout/TabList"/>
    <dgm:cxn modelId="{A0DFA951-C477-46B4-AA1C-FFBB9DE174A7}" type="presOf" srcId="{82ABC07D-ABA9-461E-A985-B020FA27660F}" destId="{7D5B63A6-13D4-4674-BC5F-E14764069460}" srcOrd="0" destOrd="0" presId="urn:microsoft.com/office/officeart/2011/layout/TabList"/>
    <dgm:cxn modelId="{86F1637B-207F-43B5-98C7-F8B4A21897ED}" srcId="{71122926-23E9-4DA1-96DC-340223CFC003}" destId="{3A47E239-3B68-471A-BC88-561FF403BA50}" srcOrd="1" destOrd="0" parTransId="{6EFAC4F9-469D-42B9-87BE-889143674961}" sibTransId="{34917C90-4692-4C64-9F5D-530FC044A5BC}"/>
    <dgm:cxn modelId="{C4E9E982-C5B9-43B7-9664-9C7128391E73}" type="presOf" srcId="{3A47E239-3B68-471A-BC88-561FF403BA50}" destId="{F554227D-044F-4DE2-8960-72AD0A2E7D8A}" srcOrd="0" destOrd="0" presId="urn:microsoft.com/office/officeart/2011/layout/TabList"/>
    <dgm:cxn modelId="{647E0988-BECA-4ADC-8F31-503600F38560}" type="presOf" srcId="{A1C5ACE9-4A4C-4B78-A1ED-2825FEE83F72}" destId="{3B6881F4-25C6-42D9-B9DE-65CD14AABBD2}" srcOrd="0" destOrd="0" presId="urn:microsoft.com/office/officeart/2011/layout/TabList"/>
    <dgm:cxn modelId="{9CF0BD8D-3B85-4BF8-A43B-43C5833C8D39}" type="presOf" srcId="{0782324D-114D-49D4-9CED-AE6D469CEBAC}" destId="{8D2EFB67-B1CE-45EF-A10A-28C5F1E2DEA3}"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66F27F99-AB60-4050-9B39-03B5BA31DE39}" srcId="{71C92471-879B-4FBF-A743-815B7DE17F01}" destId="{0782324D-114D-49D4-9CED-AE6D469CEBAC}" srcOrd="0" destOrd="0" parTransId="{50A6C66F-5B2F-46CD-996D-D2781A7309BA}" sibTransId="{CD268B29-791A-47D3-9F96-DE58441849A2}"/>
    <dgm:cxn modelId="{C31E9ECF-55F6-43C7-9DF2-CD321F587439}" srcId="{71122926-23E9-4DA1-96DC-340223CFC003}" destId="{B8C1ECAD-D5C0-45F3-962D-9B64CC5F591E}" srcOrd="2" destOrd="0" parTransId="{B2CC3D09-B0BF-4FB2-9208-0F8BAD766D57}" sibTransId="{0B48911A-E0C3-46AF-B473-189126411843}"/>
    <dgm:cxn modelId="{61C0B7E0-71A9-475F-9488-911F3A9C4278}" srcId="{9F7F1530-5E8A-4EF1-80F4-CFCABBCD35E2}" destId="{82ABC07D-ABA9-461E-A985-B020FA27660F}" srcOrd="0" destOrd="0" parTransId="{963D7B37-6B42-4646-BA6E-8BEA0E958EE0}" sibTransId="{76857578-D14C-475D-82F0-92FCDCE99C3E}"/>
    <dgm:cxn modelId="{32292781-79FA-4B4A-A6BE-F58B6D948C4D}" type="presParOf" srcId="{81A4BF3E-D2DE-4F9B-BFF4-EEEE8CAB0147}" destId="{E58FF343-5158-4A90-9837-A72F86E88703}" srcOrd="0" destOrd="0" presId="urn:microsoft.com/office/officeart/2011/layout/TabList"/>
    <dgm:cxn modelId="{5179D659-417B-4323-8484-8DB34DB1E89D}" type="presParOf" srcId="{E58FF343-5158-4A90-9837-A72F86E88703}" destId="{7D5B63A6-13D4-4674-BC5F-E14764069460}" srcOrd="0" destOrd="0" presId="urn:microsoft.com/office/officeart/2011/layout/TabList"/>
    <dgm:cxn modelId="{763C5A2C-FA9B-4825-B90E-9AB831787097}" type="presParOf" srcId="{E58FF343-5158-4A90-9837-A72F86E88703}" destId="{2DA8B601-D096-476E-BD4A-9B0B2E7AAA16}" srcOrd="1" destOrd="0" presId="urn:microsoft.com/office/officeart/2011/layout/TabList"/>
    <dgm:cxn modelId="{787BA61E-8E93-4AA7-A3E5-A6A466A661A5}" type="presParOf" srcId="{E58FF343-5158-4A90-9837-A72F86E88703}" destId="{A096979C-113B-456A-A016-80C106BAFC0D}" srcOrd="2" destOrd="0" presId="urn:microsoft.com/office/officeart/2011/layout/TabList"/>
    <dgm:cxn modelId="{54AE420A-B750-418E-BA0C-C5520A9C586D}" type="presParOf" srcId="{81A4BF3E-D2DE-4F9B-BFF4-EEEE8CAB0147}" destId="{69D0EC87-89B8-4E75-9DD8-674EE72BE2D6}" srcOrd="1" destOrd="0" presId="urn:microsoft.com/office/officeart/2011/layout/TabList"/>
    <dgm:cxn modelId="{30F104F7-6A59-4250-B2A8-5F9F80B4C154}" type="presParOf" srcId="{81A4BF3E-D2DE-4F9B-BFF4-EEEE8CAB0147}" destId="{D6B9CBE7-F134-4DF7-9335-E17D95A7FA66}" srcOrd="2" destOrd="0" presId="urn:microsoft.com/office/officeart/2011/layout/TabList"/>
    <dgm:cxn modelId="{E029B8EB-25D8-47EA-BE17-2FC4C6E8C0D3}" type="presParOf" srcId="{D6B9CBE7-F134-4DF7-9335-E17D95A7FA66}" destId="{3B6881F4-25C6-42D9-B9DE-65CD14AABBD2}" srcOrd="0" destOrd="0" presId="urn:microsoft.com/office/officeart/2011/layout/TabList"/>
    <dgm:cxn modelId="{8067110F-C5C9-4F1D-8CE4-357BE50A2BF1}" type="presParOf" srcId="{D6B9CBE7-F134-4DF7-9335-E17D95A7FA66}" destId="{F554227D-044F-4DE2-8960-72AD0A2E7D8A}" srcOrd="1" destOrd="0" presId="urn:microsoft.com/office/officeart/2011/layout/TabList"/>
    <dgm:cxn modelId="{1A51DD06-83E4-42BC-BDDE-05EEC0052B48}" type="presParOf" srcId="{D6B9CBE7-F134-4DF7-9335-E17D95A7FA66}" destId="{7B5EAA56-50F0-4F40-B4BA-F9D899B8FACB}" srcOrd="2" destOrd="0" presId="urn:microsoft.com/office/officeart/2011/layout/TabList"/>
    <dgm:cxn modelId="{D2F558D5-3CA1-4E9F-9DFE-0C7405EB75D5}" type="presParOf" srcId="{81A4BF3E-D2DE-4F9B-BFF4-EEEE8CAB0147}" destId="{F2D70AA6-AC2C-482A-81C8-2639C3D3B9EF}" srcOrd="3" destOrd="0" presId="urn:microsoft.com/office/officeart/2011/layout/TabList"/>
    <dgm:cxn modelId="{0E605EB4-365C-4255-8E3E-AEB8540940E6}" type="presParOf" srcId="{81A4BF3E-D2DE-4F9B-BFF4-EEEE8CAB0147}" destId="{1954A633-E32E-42A1-8363-C0B410E314E1}" srcOrd="4" destOrd="0" presId="urn:microsoft.com/office/officeart/2011/layout/TabList"/>
    <dgm:cxn modelId="{3B73BD78-AF14-4927-86C9-AB42A94AAF87}" type="presParOf" srcId="{1954A633-E32E-42A1-8363-C0B410E314E1}" destId="{C9CEDFDF-D679-479A-9C36-1A5C21B9F768}" srcOrd="0" destOrd="0" presId="urn:microsoft.com/office/officeart/2011/layout/TabList"/>
    <dgm:cxn modelId="{9D6EA327-FBC9-496E-8DF6-BDD91CE96320}" type="presParOf" srcId="{1954A633-E32E-42A1-8363-C0B410E314E1}" destId="{26A338F4-670E-4B7D-B9AC-9CAB07FDE5E1}" srcOrd="1" destOrd="0" presId="urn:microsoft.com/office/officeart/2011/layout/TabList"/>
    <dgm:cxn modelId="{C6EB4E84-C962-41E8-A8B9-2B4155502814}" type="presParOf" srcId="{1954A633-E32E-42A1-8363-C0B410E314E1}" destId="{7DE02C26-EE18-42A4-BE48-6789A6997DB0}" srcOrd="2" destOrd="0" presId="urn:microsoft.com/office/officeart/2011/layout/TabList"/>
    <dgm:cxn modelId="{46028178-2619-422E-8216-5BFABBD86DF4}" type="presParOf" srcId="{81A4BF3E-D2DE-4F9B-BFF4-EEEE8CAB0147}" destId="{87D11D51-CB0D-4FDD-BC73-2A5C7758ADBC}" srcOrd="5" destOrd="0" presId="urn:microsoft.com/office/officeart/2011/layout/TabList"/>
    <dgm:cxn modelId="{A1B36B3F-3CF5-471D-82D8-E5E81A151F9F}" type="presParOf" srcId="{81A4BF3E-D2DE-4F9B-BFF4-EEEE8CAB0147}" destId="{817546C4-2B40-46A7-9DCF-1A7043256BD7}" srcOrd="6" destOrd="0" presId="urn:microsoft.com/office/officeart/2011/layout/TabList"/>
    <dgm:cxn modelId="{EBDD635B-9D73-47E3-8A85-54C88250B567}" type="presParOf" srcId="{817546C4-2B40-46A7-9DCF-1A7043256BD7}" destId="{8D2EFB67-B1CE-45EF-A10A-28C5F1E2DEA3}" srcOrd="0" destOrd="0" presId="urn:microsoft.com/office/officeart/2011/layout/TabList"/>
    <dgm:cxn modelId="{735597EC-1ABA-4DA3-9423-BB4D92DDCD53}" type="presParOf" srcId="{817546C4-2B40-46A7-9DCF-1A7043256BD7}" destId="{43AC833B-96AE-40BD-B7E6-75B1C76810E5}" srcOrd="1" destOrd="0" presId="urn:microsoft.com/office/officeart/2011/layout/TabList"/>
    <dgm:cxn modelId="{3980162F-C466-4BC0-A3F6-632175591F1C}" type="presParOf" srcId="{817546C4-2B40-46A7-9DCF-1A7043256BD7}" destId="{467C13CD-C13D-4E65-868A-8573DEC9CD61}"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C13CD-C13D-4E65-868A-8573DEC9CD61}">
      <dsp:nvSpPr>
        <dsp:cNvPr id="0" name=""/>
        <dsp:cNvSpPr/>
      </dsp:nvSpPr>
      <dsp:spPr>
        <a:xfrm>
          <a:off x="-199649" y="5329435"/>
          <a:ext cx="115866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E02C26-EE18-42A4-BE48-6789A6997DB0}">
      <dsp:nvSpPr>
        <dsp:cNvPr id="0" name=""/>
        <dsp:cNvSpPr/>
      </dsp:nvSpPr>
      <dsp:spPr>
        <a:xfrm>
          <a:off x="-49195" y="3981311"/>
          <a:ext cx="115866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5EAA56-50F0-4F40-B4BA-F9D899B8FACB}">
      <dsp:nvSpPr>
        <dsp:cNvPr id="0" name=""/>
        <dsp:cNvSpPr/>
      </dsp:nvSpPr>
      <dsp:spPr>
        <a:xfrm>
          <a:off x="-21568" y="2633186"/>
          <a:ext cx="115866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96979C-113B-456A-A016-80C106BAFC0D}">
      <dsp:nvSpPr>
        <dsp:cNvPr id="0" name=""/>
        <dsp:cNvSpPr/>
      </dsp:nvSpPr>
      <dsp:spPr>
        <a:xfrm>
          <a:off x="-6599" y="1285062"/>
          <a:ext cx="115866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B63A6-13D4-4674-BC5F-E14764069460}">
      <dsp:nvSpPr>
        <dsp:cNvPr id="0" name=""/>
        <dsp:cNvSpPr/>
      </dsp:nvSpPr>
      <dsp:spPr>
        <a:xfrm>
          <a:off x="1368011" y="265610"/>
          <a:ext cx="10410348" cy="66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None/>
          </a:pPr>
          <a:r>
            <a:rPr lang="nl-NL"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Tập trung chỉ đạo sản xuất nông nghiệp, phòng chống dịch bệnh, với quyết tâm giành thắng lợi vụ sản xuất Đông Xuân 202</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3</a:t>
          </a:r>
          <a:r>
            <a:rPr lang="nl-NL"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-202</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4</a:t>
          </a:r>
          <a:endParaRPr lang="en-US"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1368011" y="265610"/>
        <a:ext cx="10410348" cy="667899"/>
      </dsp:txXfrm>
    </dsp:sp>
    <dsp:sp modelId="{2DA8B601-D096-476E-BD4A-9B0B2E7AAA16}">
      <dsp:nvSpPr>
        <dsp:cNvPr id="0" name=""/>
        <dsp:cNvSpPr/>
      </dsp:nvSpPr>
      <dsp:spPr>
        <a:xfrm>
          <a:off x="0" y="1134"/>
          <a:ext cx="1238208" cy="1283928"/>
        </a:xfrm>
        <a:prstGeom prst="round2SameRect">
          <a:avLst>
            <a:gd name="adj1" fmla="val 16670"/>
            <a:gd name="adj2" fmla="val 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1</a:t>
          </a:r>
        </a:p>
      </dsp:txBody>
      <dsp:txXfrm>
        <a:off x="60455" y="61589"/>
        <a:ext cx="1117298" cy="1223473"/>
      </dsp:txXfrm>
    </dsp:sp>
    <dsp:sp modelId="{3B6881F4-25C6-42D9-B9DE-65CD14AABBD2}">
      <dsp:nvSpPr>
        <dsp:cNvPr id="0" name=""/>
        <dsp:cNvSpPr/>
      </dsp:nvSpPr>
      <dsp:spPr>
        <a:xfrm>
          <a:off x="1477031" y="1593359"/>
          <a:ext cx="10116599" cy="1057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244600">
            <a:lnSpc>
              <a:spcPct val="90000"/>
            </a:lnSpc>
            <a:spcBef>
              <a:spcPct val="0"/>
            </a:spcBef>
            <a:spcAft>
              <a:spcPct val="35000"/>
            </a:spcAft>
            <a:buNone/>
          </a:pPr>
          <a:r>
            <a:rPr lang="it-IT"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Tăng cường công tác quản lý đất đai, tài nguyên khoáng sản, bảo vệ môi trường. Triển khai quyết liệt, đồng bộ phương án xử lý vấn đề môi trường trên địa bàn tỉnh, nhất là trong thu gom, vận chuyển, xử lý rác, chất thải, nước thải</a:t>
          </a:r>
          <a:r>
            <a:rPr lang="vi-VN"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a:t>
          </a:r>
          <a:endParaRPr lang="en-US"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1477031" y="1593359"/>
        <a:ext cx="10116599" cy="1057135"/>
      </dsp:txXfrm>
    </dsp:sp>
    <dsp:sp modelId="{F554227D-044F-4DE2-8960-72AD0A2E7D8A}">
      <dsp:nvSpPr>
        <dsp:cNvPr id="0" name=""/>
        <dsp:cNvSpPr/>
      </dsp:nvSpPr>
      <dsp:spPr>
        <a:xfrm>
          <a:off x="0" y="1349258"/>
          <a:ext cx="1238208" cy="1283928"/>
        </a:xfrm>
        <a:prstGeom prst="round2SameRect">
          <a:avLst>
            <a:gd name="adj1" fmla="val 16670"/>
            <a:gd name="adj2" fmla="val 0"/>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2</a:t>
          </a:r>
        </a:p>
      </dsp:txBody>
      <dsp:txXfrm>
        <a:off x="60455" y="1409713"/>
        <a:ext cx="1117298" cy="1223473"/>
      </dsp:txXfrm>
    </dsp:sp>
    <dsp:sp modelId="{C9CEDFDF-D679-479A-9C36-1A5C21B9F768}">
      <dsp:nvSpPr>
        <dsp:cNvPr id="0" name=""/>
        <dsp:cNvSpPr/>
      </dsp:nvSpPr>
      <dsp:spPr>
        <a:xfrm>
          <a:off x="1353371" y="2551233"/>
          <a:ext cx="10412491" cy="128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it-IT"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Chủ động nắm bắt tình hình hoạt động của các doanh nghiệp; kịp thời hỗ trợ tháo gỡ khó khăn, vướng mắc để doanh nghiệp sản xuất, kinh doanh hiệu quả</a:t>
          </a:r>
          <a:r>
            <a:rPr lang="vi-VN"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it-IT"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Triển khai các giải pháp kích cầu, thúc đẩy thương mại, dịch vụ, du lịch</a:t>
          </a:r>
          <a:r>
            <a:rPr lang="vi-VN"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a:t>
          </a:r>
          <a:endParaRPr lang="en-US"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1353371" y="2551233"/>
        <a:ext cx="10412491" cy="1283928"/>
      </dsp:txXfrm>
    </dsp:sp>
    <dsp:sp modelId="{26A338F4-670E-4B7D-B9AC-9CAB07FDE5E1}">
      <dsp:nvSpPr>
        <dsp:cNvPr id="0" name=""/>
        <dsp:cNvSpPr/>
      </dsp:nvSpPr>
      <dsp:spPr>
        <a:xfrm>
          <a:off x="0" y="2697383"/>
          <a:ext cx="1238208" cy="1283928"/>
        </a:xfrm>
        <a:prstGeom prst="round2SameRect">
          <a:avLst>
            <a:gd name="adj1" fmla="val 16670"/>
            <a:gd name="adj2" fmla="val 0"/>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3</a:t>
          </a:r>
        </a:p>
      </dsp:txBody>
      <dsp:txXfrm>
        <a:off x="60455" y="2757838"/>
        <a:ext cx="1117298" cy="1223473"/>
      </dsp:txXfrm>
    </dsp:sp>
    <dsp:sp modelId="{8D2EFB67-B1CE-45EF-A10A-28C5F1E2DEA3}">
      <dsp:nvSpPr>
        <dsp:cNvPr id="0" name=""/>
        <dsp:cNvSpPr/>
      </dsp:nvSpPr>
      <dsp:spPr>
        <a:xfrm>
          <a:off x="1299590" y="4248657"/>
          <a:ext cx="10619899" cy="846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nl-NL"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Tiếp tục đ</a:t>
          </a:r>
          <a:r>
            <a:rPr lang="it-IT"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ẩy mạnh công tác quảng bá, kêu gọi, thu hút các dự án vào Khu kinh tế Nhơn Hội, các khu, cụm công nghiệp và các khu, điểm du lịch. Tạo điều kiện cho các nhà đầu tư đẩy nhanh tiến độ xây dựng, </a:t>
          </a:r>
          <a:r>
            <a:rPr lang="vi-VN"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sớm</a:t>
          </a:r>
          <a:r>
            <a:rPr lang="it-IT"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đi vào hoạt động </a:t>
          </a:r>
          <a:endParaRPr lang="en-US"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1299590" y="4248657"/>
        <a:ext cx="10619899" cy="846558"/>
      </dsp:txXfrm>
    </dsp:sp>
    <dsp:sp modelId="{43AC833B-96AE-40BD-B7E6-75B1C76810E5}">
      <dsp:nvSpPr>
        <dsp:cNvPr id="0" name=""/>
        <dsp:cNvSpPr/>
      </dsp:nvSpPr>
      <dsp:spPr>
        <a:xfrm>
          <a:off x="0" y="4045507"/>
          <a:ext cx="1238208" cy="1283928"/>
        </a:xfrm>
        <a:prstGeom prst="round2SameRect">
          <a:avLst>
            <a:gd name="adj1" fmla="val 16670"/>
            <a:gd name="adj2" fmla="val 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4</a:t>
          </a:r>
        </a:p>
      </dsp:txBody>
      <dsp:txXfrm>
        <a:off x="60455" y="4105962"/>
        <a:ext cx="1117298" cy="1223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C13CD-C13D-4E65-868A-8573DEC9CD61}">
      <dsp:nvSpPr>
        <dsp:cNvPr id="0" name=""/>
        <dsp:cNvSpPr/>
      </dsp:nvSpPr>
      <dsp:spPr>
        <a:xfrm>
          <a:off x="0" y="5451581"/>
          <a:ext cx="11471221"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E02C26-EE18-42A4-BE48-6789A6997DB0}">
      <dsp:nvSpPr>
        <dsp:cNvPr id="0" name=""/>
        <dsp:cNvSpPr/>
      </dsp:nvSpPr>
      <dsp:spPr>
        <a:xfrm>
          <a:off x="0" y="4072559"/>
          <a:ext cx="11471221"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5EAA56-50F0-4F40-B4BA-F9D899B8FACB}">
      <dsp:nvSpPr>
        <dsp:cNvPr id="0" name=""/>
        <dsp:cNvSpPr/>
      </dsp:nvSpPr>
      <dsp:spPr>
        <a:xfrm>
          <a:off x="-21353" y="2693537"/>
          <a:ext cx="11471221"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96979C-113B-456A-A016-80C106BAFC0D}">
      <dsp:nvSpPr>
        <dsp:cNvPr id="0" name=""/>
        <dsp:cNvSpPr/>
      </dsp:nvSpPr>
      <dsp:spPr>
        <a:xfrm>
          <a:off x="0" y="1314514"/>
          <a:ext cx="11471221"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B63A6-13D4-4674-BC5F-E14764069460}">
      <dsp:nvSpPr>
        <dsp:cNvPr id="0" name=""/>
        <dsp:cNvSpPr/>
      </dsp:nvSpPr>
      <dsp:spPr>
        <a:xfrm>
          <a:off x="1498861" y="303494"/>
          <a:ext cx="9833994" cy="68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None/>
          </a:pP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Đ</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ẩy mạnh thu ngân sách, huy động vốn cho đầu tư phát triển</a:t>
          </a:r>
          <a:endParaRPr lang="en-US"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1498861" y="303494"/>
        <a:ext cx="9833994" cy="683207"/>
      </dsp:txXfrm>
    </dsp:sp>
    <dsp:sp modelId="{2DA8B601-D096-476E-BD4A-9B0B2E7AAA16}">
      <dsp:nvSpPr>
        <dsp:cNvPr id="0" name=""/>
        <dsp:cNvSpPr/>
      </dsp:nvSpPr>
      <dsp:spPr>
        <a:xfrm>
          <a:off x="0" y="1160"/>
          <a:ext cx="1225874" cy="1313354"/>
        </a:xfrm>
        <a:prstGeom prst="round2SameRect">
          <a:avLst>
            <a:gd name="adj1" fmla="val 16670"/>
            <a:gd name="adj2" fmla="val 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5</a:t>
          </a:r>
        </a:p>
      </dsp:txBody>
      <dsp:txXfrm>
        <a:off x="59853" y="61013"/>
        <a:ext cx="1106168" cy="1253501"/>
      </dsp:txXfrm>
    </dsp:sp>
    <dsp:sp modelId="{3B6881F4-25C6-42D9-B9DE-65CD14AABBD2}">
      <dsp:nvSpPr>
        <dsp:cNvPr id="0" name=""/>
        <dsp:cNvSpPr/>
      </dsp:nvSpPr>
      <dsp:spPr>
        <a:xfrm>
          <a:off x="1483115" y="1483438"/>
          <a:ext cx="10015822" cy="1081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None/>
          </a:pPr>
          <a:r>
            <a:rPr lang="it-IT" sz="2800" kern="1200">
              <a:latin typeface="Times New Roman" panose="02020603050405020304" pitchFamily="18" charset="0"/>
              <a:cs typeface="Times New Roman" panose="02020603050405020304" pitchFamily="18" charset="0"/>
            </a:rPr>
            <a:t>Chỉ đạo đẩy mạnh công tác đầu tư, xây dựng cơ bản ngay từ đầu năm, nhất là các công trình, dự án trọng điểm, các công trình đã có trong kế hoạch năm 2024</a:t>
          </a:r>
          <a:endParaRPr lang="en-US"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1483115" y="1483438"/>
        <a:ext cx="10015822" cy="1081363"/>
      </dsp:txXfrm>
    </dsp:sp>
    <dsp:sp modelId="{F554227D-044F-4DE2-8960-72AD0A2E7D8A}">
      <dsp:nvSpPr>
        <dsp:cNvPr id="0" name=""/>
        <dsp:cNvSpPr/>
      </dsp:nvSpPr>
      <dsp:spPr>
        <a:xfrm>
          <a:off x="0" y="1380182"/>
          <a:ext cx="1225874" cy="1313354"/>
        </a:xfrm>
        <a:prstGeom prst="round2SameRect">
          <a:avLst>
            <a:gd name="adj1" fmla="val 16670"/>
            <a:gd name="adj2" fmla="val 0"/>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6</a:t>
          </a:r>
        </a:p>
      </dsp:txBody>
      <dsp:txXfrm>
        <a:off x="59853" y="1440035"/>
        <a:ext cx="1106168" cy="1253501"/>
      </dsp:txXfrm>
    </dsp:sp>
    <dsp:sp modelId="{C9CEDFDF-D679-479A-9C36-1A5C21B9F768}">
      <dsp:nvSpPr>
        <dsp:cNvPr id="0" name=""/>
        <dsp:cNvSpPr/>
      </dsp:nvSpPr>
      <dsp:spPr>
        <a:xfrm>
          <a:off x="1457033" y="2720986"/>
          <a:ext cx="10109452" cy="1313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None/>
          </a:pP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N</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âng cao chất lượng hoạt động trên các lĩnh vực văn hóa - xã hội</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t</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ổ chức </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tốt </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các sự kiện, chương trình, lễ hội năm 2024, nhất là các sự kiện phục vụ Tết Nguyên đán Giáp Thìn</a:t>
          </a:r>
          <a:endParaRPr lang="en-US"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1457033" y="2720986"/>
        <a:ext cx="10109452" cy="1313354"/>
      </dsp:txXfrm>
    </dsp:sp>
    <dsp:sp modelId="{26A338F4-670E-4B7D-B9AC-9CAB07FDE5E1}">
      <dsp:nvSpPr>
        <dsp:cNvPr id="0" name=""/>
        <dsp:cNvSpPr/>
      </dsp:nvSpPr>
      <dsp:spPr>
        <a:xfrm>
          <a:off x="0" y="2759204"/>
          <a:ext cx="1225874" cy="1313354"/>
        </a:xfrm>
        <a:prstGeom prst="round2SameRect">
          <a:avLst>
            <a:gd name="adj1" fmla="val 16670"/>
            <a:gd name="adj2" fmla="val 0"/>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7</a:t>
          </a:r>
        </a:p>
      </dsp:txBody>
      <dsp:txXfrm>
        <a:off x="59853" y="2819057"/>
        <a:ext cx="1106168" cy="1253501"/>
      </dsp:txXfrm>
    </dsp:sp>
    <dsp:sp modelId="{8D2EFB67-B1CE-45EF-A10A-28C5F1E2DEA3}">
      <dsp:nvSpPr>
        <dsp:cNvPr id="0" name=""/>
        <dsp:cNvSpPr/>
      </dsp:nvSpPr>
      <dsp:spPr>
        <a:xfrm>
          <a:off x="1551873" y="4361924"/>
          <a:ext cx="9688158" cy="86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None/>
          </a:pP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Đ</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ảm bảo quốc phòng – an ninh</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t</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ổ chức tốt công tác giao quân đợt 1 năm 2024 theo chỉ tiêu kế hoạch đề ra</a:t>
          </a:r>
          <a:endParaRPr lang="en-US"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1551873" y="4361924"/>
        <a:ext cx="9688158" cy="865960"/>
      </dsp:txXfrm>
    </dsp:sp>
    <dsp:sp modelId="{43AC833B-96AE-40BD-B7E6-75B1C76810E5}">
      <dsp:nvSpPr>
        <dsp:cNvPr id="0" name=""/>
        <dsp:cNvSpPr/>
      </dsp:nvSpPr>
      <dsp:spPr>
        <a:xfrm>
          <a:off x="0" y="4138227"/>
          <a:ext cx="1225874" cy="1313354"/>
        </a:xfrm>
        <a:prstGeom prst="round2SameRect">
          <a:avLst>
            <a:gd name="adj1" fmla="val 16670"/>
            <a:gd name="adj2" fmla="val 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8</a:t>
          </a:r>
        </a:p>
      </dsp:txBody>
      <dsp:txXfrm>
        <a:off x="59853" y="4198080"/>
        <a:ext cx="1106168" cy="1253501"/>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B13A25BA-8A98-4EEA-8689-C0028DE6E2D9}" type="datetimeFigureOut">
              <a:rPr lang="en-US" smtClean="0"/>
              <a:t>5/2/2024</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769496F-9A71-4833-9730-4D2CD16F06D7}" type="datetimeFigureOut">
              <a:rPr lang="en-US" smtClean="0"/>
              <a:t>5/2/2024</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99875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58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87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010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1763" y="509588"/>
            <a:ext cx="4530725" cy="2549525"/>
          </a:xfrm>
        </p:spPr>
      </p:sp>
      <p:sp>
        <p:nvSpPr>
          <p:cNvPr id="3" name="Notes Placeholder 2"/>
          <p:cNvSpPr>
            <a:spLocks noGrp="1"/>
          </p:cNvSpPr>
          <p:nvPr>
            <p:ph type="body" idx="1"/>
          </p:nvPr>
        </p:nvSpPr>
        <p:spPr/>
        <p:txBody>
          <a:bodyPr/>
          <a:lstStyle/>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dịch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2022,</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ước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12,9 tỷ </a:t>
            </a:r>
            <a:r>
              <a:rPr lang="en-GB" sz="1000" b="0" dirty="0">
                <a:effectLst/>
                <a:latin typeface="Times New Roman" panose="02020603050405020304" pitchFamily="18" charset="0"/>
                <a:ea typeface="Times New Roman" panose="02020603050405020304" pitchFamily="18" charset="0"/>
                <a:cs typeface="Times New Roman" panose="02020603050405020304" pitchFamily="18" charset="0"/>
              </a:rPr>
              <a:t>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145,2%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so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vi-V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25,5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 23,6</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100"/>
              </a:spcAft>
            </a:pP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Nhập siêu dịch vụ </a:t>
            </a:r>
            <a:r>
              <a:rPr lang="es-NI"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NI" sz="1000" b="1" dirty="0">
                <a:effectLst/>
                <a:latin typeface="Times New Roman" panose="02020603050405020304" pitchFamily="18" charset="0"/>
                <a:ea typeface="Times New Roman" panose="02020603050405020304" pitchFamily="18" charset="0"/>
                <a:cs typeface="Times New Roman" panose="02020603050405020304" pitchFamily="18" charset="0"/>
              </a:rPr>
              <a:t>12,6 tỷ USD </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đó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dịch vụ vận tải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bảo hiểm</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9 tỷ USD</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50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1763" y="509588"/>
            <a:ext cx="4530725" cy="2549525"/>
          </a:xfrm>
        </p:spPr>
      </p:sp>
      <p:sp>
        <p:nvSpPr>
          <p:cNvPr id="3" name="Notes Placeholder 2"/>
          <p:cNvSpPr>
            <a:spLocks noGrp="1"/>
          </p:cNvSpPr>
          <p:nvPr>
            <p:ph type="body" idx="1"/>
          </p:nvPr>
        </p:nvSpPr>
        <p:spPr/>
        <p:txBody>
          <a:bodyPr/>
          <a:lstStyle/>
          <a:p>
            <a:pPr algn="just">
              <a:lnSpc>
                <a:spcPct val="150000"/>
              </a:lnSpc>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01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7124-9FD4-0734-9A18-E09798AD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4BDE3-4F8E-3CC8-227C-1154A433F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749C4-28D0-F8EB-DB12-38688CB2D68D}"/>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05741F04-C8E6-0A4F-1093-18C234AA18A4}"/>
              </a:ext>
            </a:extLst>
          </p:cNvPr>
          <p:cNvSpPr>
            <a:spLocks noGrp="1"/>
          </p:cNvSpPr>
          <p:nvPr>
            <p:ph type="sldNum" sz="quarter" idx="10"/>
          </p:nvPr>
        </p:nvSpPr>
        <p:spPr/>
        <p:txBody>
          <a:bodyPr/>
          <a:lstStyle/>
          <a:p>
            <a:fld id="{B4F1694E-3169-44A7-8401-E9E00CD4E96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1704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62745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0437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slideMaster" Target="../slideMasters/slideMaster2.xml"/><Relationship Id="rId4" Type="http://schemas.openxmlformats.org/officeDocument/2006/relationships/tags" Target="../tags/tag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C8FD8C-CF71-431A-B047-B9C0AD90297B}" type="datetime1">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F1C53-03C2-49CB-85BD-9F1805AA3A86}" type="datetime1">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29A47-9FA6-482E-AAAD-41E7E8B8F414}" type="datetime1">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980686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1137579-B847-4EB5-981F-3534B96300A7}"/>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endParaRPr>
          </a:p>
        </p:txBody>
      </p:sp>
      <p:pic>
        <p:nvPicPr>
          <p:cNvPr id="4" name="Picture 3">
            <a:extLst>
              <a:ext uri="{FF2B5EF4-FFF2-40B4-BE49-F238E27FC236}">
                <a16:creationId xmlns:a16="http://schemas.microsoft.com/office/drawing/2014/main" id="{A76312C5-E0E5-4523-BCA1-3FAC43AF8F7C}"/>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bwMode="ltGray">
          <a:xfrm>
            <a:off x="5003111" y="2336415"/>
            <a:ext cx="2185778" cy="2185171"/>
          </a:xfrm>
          <a:prstGeom prst="rect">
            <a:avLst/>
          </a:prstGeom>
        </p:spPr>
      </p:pic>
    </p:spTree>
    <p:extLst>
      <p:ext uri="{BB962C8B-B14F-4D97-AF65-F5344CB8AC3E}">
        <p14:creationId xmlns:p14="http://schemas.microsoft.com/office/powerpoint/2010/main" val="274610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5499AC-552A-459C-ADE0-B317E3F6822D}" type="datetime1">
              <a:rPr lang="en-US" smtClean="0">
                <a:solidFill>
                  <a:prstClr val="black">
                    <a:tint val="75000"/>
                  </a:prstClr>
                </a:solidFill>
              </a:r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548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62ED7-F7B0-4FF8-BD19-7361FF1B6B6C}" type="datetime1">
              <a:rPr lang="en-US" smtClean="0">
                <a:solidFill>
                  <a:prstClr val="black">
                    <a:tint val="75000"/>
                  </a:prstClr>
                </a:solidFill>
              </a:r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87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F3C5F-052E-4ADC-B2C1-0C749083E065}" type="datetime1">
              <a:rPr lang="en-US" smtClean="0">
                <a:solidFill>
                  <a:prstClr val="black">
                    <a:tint val="75000"/>
                  </a:prstClr>
                </a:solidFill>
              </a:r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267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C83293-D424-43FC-9854-D5AF3EAA3B2F}" type="datetime1">
              <a:rPr lang="en-US" smtClean="0">
                <a:solidFill>
                  <a:prstClr val="black">
                    <a:tint val="75000"/>
                  </a:prstClr>
                </a:solidFill>
              </a:rPr>
              <a:t>5/2/2024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263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51BB24-B24C-4E96-96FD-3964D3CA77EE}" type="datetime1">
              <a:rPr lang="en-US" smtClean="0">
                <a:solidFill>
                  <a:prstClr val="black">
                    <a:tint val="75000"/>
                  </a:prstClr>
                </a:solidFill>
              </a:rPr>
              <a:t>5/2/2024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7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53F58D-D92B-48FB-8F0F-3BD6ED8A8D88}" type="datetime1">
              <a:rPr lang="en-US" smtClean="0">
                <a:solidFill>
                  <a:prstClr val="black">
                    <a:tint val="75000"/>
                  </a:prstClr>
                </a:solidFill>
              </a:rPr>
              <a:t>5/2/2024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474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6D199-5E33-47D3-9619-6DE3F9F40B6E}" type="datetime1">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F0C49-B718-4DBF-9CD5-AF076E6C4F62}" type="datetime1">
              <a:rPr lang="en-US" smtClean="0">
                <a:solidFill>
                  <a:prstClr val="black">
                    <a:tint val="75000"/>
                  </a:prstClr>
                </a:solidFill>
              </a:rPr>
              <a:t>5/2/2024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4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D284D6-ED95-4EE4-A014-2FFAAF555D19}" type="datetime1">
              <a:rPr lang="en-US" smtClean="0">
                <a:solidFill>
                  <a:prstClr val="black">
                    <a:tint val="75000"/>
                  </a:prstClr>
                </a:solidFill>
              </a:rPr>
              <a:t>5/2/2024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97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3612F-5B49-4879-B99A-F14DF3D27031}" type="datetime1">
              <a:rPr lang="en-US" smtClean="0">
                <a:solidFill>
                  <a:prstClr val="black">
                    <a:tint val="75000"/>
                  </a:prstClr>
                </a:solidFill>
              </a:rPr>
              <a:t>5/2/2024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391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64286-EBB9-4DD2-BE4A-BDAE3ACBDFA5}" type="datetime1">
              <a:rPr lang="en-US" smtClean="0">
                <a:solidFill>
                  <a:prstClr val="black">
                    <a:tint val="75000"/>
                  </a:prstClr>
                </a:solidFill>
              </a:r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39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64894-728A-43C7-808A-BF58C7990684}" type="datetime1">
              <a:rPr lang="en-US" smtClean="0">
                <a:solidFill>
                  <a:prstClr val="black">
                    <a:tint val="75000"/>
                  </a:prstClr>
                </a:solidFill>
              </a:r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32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itchFamily="34" charset="0"/>
              </a:defRPr>
            </a:lvl1pPr>
          </a:lstStyle>
          <a:p>
            <a:pPr>
              <a:defRPr/>
            </a:pPr>
            <a:fld id="{66D911F5-5C36-497D-9EEB-1EC39DB548F0}" type="slidenum">
              <a:rPr lang="en-US"/>
              <a:pPr>
                <a:defRPr/>
              </a:pPr>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itchFamily="34" charset="0"/>
              </a:defRPr>
            </a:lvl1pPr>
          </a:lstStyle>
          <a:p>
            <a:pPr>
              <a:defRPr/>
            </a:pPr>
            <a:r>
              <a:rPr lang="en-US"/>
              <a:t>www.themegallery.com</a:t>
            </a:r>
          </a:p>
        </p:txBody>
      </p:sp>
    </p:spTree>
    <p:extLst>
      <p:ext uri="{BB962C8B-B14F-4D97-AF65-F5344CB8AC3E}">
        <p14:creationId xmlns:p14="http://schemas.microsoft.com/office/powerpoint/2010/main" val="3758909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rtlCol="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buNone/>
            </a:pPr>
            <a:r>
              <a:rPr lang="vi-VN"/>
              <a:t>Add tracker</a:t>
            </a:r>
          </a:p>
        </p:txBody>
      </p:sp>
      <p:sp>
        <p:nvSpPr>
          <p:cNvPr id="6" name="5. Source" hidden="1">
            <a:extLst>
              <a:ext uri="{FF2B5EF4-FFF2-40B4-BE49-F238E27FC236}">
                <a16:creationId xmlns:a16="http://schemas.microsoft.com/office/drawing/2014/main" id="{2A305796-4420-41B5-A522-C826E0D23B4A}"/>
              </a:ext>
            </a:extLst>
          </p:cNvPr>
          <p:cNvSpPr txBox="1"/>
          <p:nvPr userDrawn="1">
            <p:custDataLst>
              <p:tags r:id="rId4"/>
            </p:custDataLst>
          </p:nvPr>
        </p:nvSpPr>
        <p:spPr>
          <a:xfrm>
            <a:off x="554734" y="6498754"/>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vi-VN"/>
              <a:t>Source: …</a:t>
            </a:r>
          </a:p>
        </p:txBody>
      </p:sp>
    </p:spTree>
    <p:extLst>
      <p:ext uri="{BB962C8B-B14F-4D97-AF65-F5344CB8AC3E}">
        <p14:creationId xmlns:p14="http://schemas.microsoft.com/office/powerpoint/2010/main" val="2323213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mj-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8784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5058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5438"/>
            <a:ext cx="10972800" cy="927100"/>
          </a:xfrm>
        </p:spPr>
        <p:txBody>
          <a:bodyPr/>
          <a:lstStyle>
            <a:lvl1pPr>
              <a:defRPr sz="3600"/>
            </a:lvl1p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52066070-0DE7-42E7-B2EA-1B718EC8B148}" type="slidenum">
              <a:rPr lang="en-US"/>
              <a:pPr/>
              <a:t>‹#›</a:t>
            </a:fld>
            <a:endParaRPr lang="en-US"/>
          </a:p>
        </p:txBody>
      </p:sp>
    </p:spTree>
    <p:extLst>
      <p:ext uri="{BB962C8B-B14F-4D97-AF65-F5344CB8AC3E}">
        <p14:creationId xmlns:p14="http://schemas.microsoft.com/office/powerpoint/2010/main" val="289176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51D20-0B7B-41C7-896B-D41C104A9383}" type="datetime1">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389069"/>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A4746-4A6C-4A62-990F-F4AA37400A59}" type="datetime1">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6285-9ED6-430D-A781-598168792AEF}" type="datetime1">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10B97-8853-466D-B8AB-5B32F0D0322C}" type="datetime1">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FE87-39CD-44B3-9FF2-DC3EF63DB0BA}" type="datetime1">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B62C4-F791-4682-8657-84D8891863B9}" type="datetime1">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AF4ED-3D47-404A-837F-A108FBF8983F}" type="datetime1">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AB78-1B7C-4E9D-A349-0557F68F1021}" type="datetime1">
              <a:rPr lang="en-US" smtClean="0"/>
              <a:t>5/2/2024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6" r:id="rId12"/>
    <p:sldLayoutId id="2147483932"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D5FDE-F135-48DD-A941-D334C99FBE0F}" type="datetime1">
              <a:rPr lang="en-US" smtClean="0">
                <a:solidFill>
                  <a:prstClr val="black">
                    <a:tint val="75000"/>
                  </a:prstClr>
                </a:solidFill>
              </a:rPr>
              <a:t>5/2/2024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1221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30" r:id="rId12"/>
    <p:sldLayoutId id="2147483931" r:id="rId13"/>
    <p:sldLayoutId id="2147483937" r:id="rId14"/>
    <p:sldLayoutId id="2147483938" r:id="rId15"/>
    <p:sldLayoutId id="2147483939" r:id="rId16"/>
    <p:sldLayoutId id="2147483940"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6.x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tags" Target="../tags/tag7.xml"/><Relationship Id="rId6" Type="http://schemas.openxmlformats.org/officeDocument/2006/relationships/image" Target="../media/image23.jpg"/><Relationship Id="rId5" Type="http://schemas.openxmlformats.org/officeDocument/2006/relationships/image" Target="../media/image4.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986481" y="2432808"/>
            <a:ext cx="8900719" cy="1753202"/>
          </a:xfrm>
        </p:spPr>
        <p:txBody>
          <a:bodyPr/>
          <a:lstStyle/>
          <a:p>
            <a:pPr algn="ctr"/>
            <a:r>
              <a:rPr lang="vi-VN" sz="4400">
                <a:solidFill>
                  <a:srgbClr val="FF0000"/>
                </a:solidFill>
                <a:latin typeface="Times New Roman" panose="02020603050405020304" pitchFamily="18" charset="0"/>
                <a:cs typeface="Times New Roman" panose="02020603050405020304" pitchFamily="18" charset="0"/>
              </a:rPr>
              <a:t>BÁO CÁO</a:t>
            </a:r>
            <a:br>
              <a:rPr lang="vi-VN" sz="2000">
                <a:solidFill>
                  <a:schemeClr val="tx1"/>
                </a:solidFill>
                <a:latin typeface="Times New Roman" panose="02020603050405020304" pitchFamily="18" charset="0"/>
                <a:cs typeface="Times New Roman" panose="02020603050405020304" pitchFamily="18" charset="0"/>
              </a:rPr>
            </a:br>
            <a:r>
              <a:rPr lang="vi-VN" sz="2800">
                <a:solidFill>
                  <a:schemeClr val="tx1"/>
                </a:solidFill>
                <a:latin typeface="Times New Roman" panose="02020603050405020304" pitchFamily="18" charset="0"/>
                <a:cs typeface="Times New Roman" panose="02020603050405020304" pitchFamily="18" charset="0"/>
              </a:rPr>
              <a:t>TÌNH HÌNH KINH TẾ - XÃ HỘI THÁNG 01</a:t>
            </a:r>
            <a:br>
              <a:rPr lang="vi-VN" sz="2800">
                <a:solidFill>
                  <a:schemeClr val="tx1"/>
                </a:solidFill>
                <a:latin typeface="Times New Roman" panose="02020603050405020304" pitchFamily="18" charset="0"/>
                <a:cs typeface="Times New Roman" panose="02020603050405020304" pitchFamily="18" charset="0"/>
              </a:rPr>
            </a:br>
            <a:r>
              <a:rPr lang="vi-VN" sz="2800">
                <a:solidFill>
                  <a:schemeClr val="tx1"/>
                </a:solidFill>
                <a:latin typeface="Times New Roman" panose="02020603050405020304" pitchFamily="18" charset="0"/>
                <a:cs typeface="Times New Roman" panose="02020603050405020304" pitchFamily="18" charset="0"/>
              </a:rPr>
              <a:t>VÀ NHIỆM VỤ TRỌNG TÂM THÁNG 02 NĂM 2024</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3ECDD4D-370A-4B98-94E6-EF72DAE6A1B1}"/>
              </a:ext>
            </a:extLst>
          </p:cNvPr>
          <p:cNvSpPr txBox="1"/>
          <p:nvPr/>
        </p:nvSpPr>
        <p:spPr>
          <a:xfrm>
            <a:off x="5232298" y="5577533"/>
            <a:ext cx="481076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Bình Định, tháng 02 năm 2024</a:t>
            </a:r>
            <a:endPar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8" name="Title 1">
            <a:extLst>
              <a:ext uri="{FF2B5EF4-FFF2-40B4-BE49-F238E27FC236}">
                <a16:creationId xmlns:a16="http://schemas.microsoft.com/office/drawing/2014/main" id="{5D09801C-DDC5-F877-D511-25C6985E04FB}"/>
              </a:ext>
            </a:extLst>
          </p:cNvPr>
          <p:cNvSpPr txBox="1">
            <a:spLocks/>
          </p:cNvSpPr>
          <p:nvPr/>
        </p:nvSpPr>
        <p:spPr>
          <a:xfrm>
            <a:off x="2646232" y="162048"/>
            <a:ext cx="9664118" cy="8938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600">
                <a:solidFill>
                  <a:srgbClr val="FF0000"/>
                </a:solidFill>
                <a:latin typeface="Times New Roman" panose="02020603050405020304" pitchFamily="18" charset="0"/>
                <a:cs typeface="Times New Roman" panose="02020603050405020304" pitchFamily="18" charset="0"/>
              </a:rPr>
              <a:t>ỦY BAN NHÂN DÂN TỈNH BÌNH ĐỊNH</a:t>
            </a:r>
            <a:br>
              <a:rPr lang="vi-VN" sz="2000">
                <a:latin typeface="Times New Roman" panose="02020603050405020304" pitchFamily="18" charset="0"/>
                <a:cs typeface="Times New Roman" panose="02020603050405020304" pitchFamily="18" charset="0"/>
              </a:rPr>
            </a:br>
            <a:endParaRPr lang="vi-VN" sz="20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9489FC2-3835-9225-4A8E-3D91AF5BDA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007" y="757247"/>
            <a:ext cx="1202453" cy="1217356"/>
          </a:xfrm>
          <a:prstGeom prst="rect">
            <a:avLst/>
          </a:prstGeom>
        </p:spPr>
      </p:pic>
    </p:spTree>
    <p:extLst>
      <p:ext uri="{BB962C8B-B14F-4D97-AF65-F5344CB8AC3E}">
        <p14:creationId xmlns:p14="http://schemas.microsoft.com/office/powerpoint/2010/main" val="185579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669866" y="312790"/>
            <a:ext cx="247849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1.1.4. Thủy sản</a:t>
            </a: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3345071105"/>
              </p:ext>
            </p:extLst>
          </p:nvPr>
        </p:nvGraphicFramePr>
        <p:xfrm>
          <a:off x="375965" y="1173679"/>
          <a:ext cx="6897664" cy="3413760"/>
        </p:xfrm>
        <a:graphic>
          <a:graphicData uri="http://schemas.openxmlformats.org/drawingml/2006/table">
            <a:tbl>
              <a:tblPr firstRow="1" bandRow="1"/>
              <a:tblGrid>
                <a:gridCol w="6897664">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i="0" kern="1200" dirty="0">
                          <a:solidFill>
                            <a:schemeClr val="dk1"/>
                          </a:solidFill>
                          <a:effectLst/>
                          <a:latin typeface="Times New Roman" panose="02020603050405020304" pitchFamily="18" charset="0"/>
                          <a:ea typeface="+mn-ea"/>
                          <a:cs typeface="Times New Roman" panose="02020603050405020304" pitchFamily="18" charset="0"/>
                        </a:rPr>
                        <a:t>T</a:t>
                      </a:r>
                      <a:r>
                        <a:rPr lang="es-ES" sz="2200" b="0" i="0" kern="1200" dirty="0" err="1">
                          <a:solidFill>
                            <a:schemeClr val="dk1"/>
                          </a:solidFill>
                          <a:effectLst/>
                          <a:latin typeface="Times New Roman" panose="02020603050405020304" pitchFamily="18" charset="0"/>
                          <a:ea typeface="+mn-ea"/>
                          <a:cs typeface="Times New Roman" panose="02020603050405020304" pitchFamily="18" charset="0"/>
                        </a:rPr>
                        <a:t>ình</a:t>
                      </a:r>
                      <a:r>
                        <a:rPr lang="es-ES" sz="2200" b="0"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2200" b="0" i="0" kern="1200" dirty="0" err="1">
                          <a:solidFill>
                            <a:schemeClr val="dk1"/>
                          </a:solidFill>
                          <a:effectLst/>
                          <a:latin typeface="Times New Roman" panose="02020603050405020304" pitchFamily="18" charset="0"/>
                          <a:ea typeface="+mn-ea"/>
                          <a:cs typeface="Times New Roman" panose="02020603050405020304" pitchFamily="18" charset="0"/>
                        </a:rPr>
                        <a:t>hình</a:t>
                      </a:r>
                      <a:r>
                        <a:rPr lang="es-ES" sz="2200" b="0"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2200" b="0" i="0" kern="1200" dirty="0" err="1">
                          <a:solidFill>
                            <a:schemeClr val="dk1"/>
                          </a:solidFill>
                          <a:effectLst/>
                          <a:latin typeface="Times New Roman" panose="02020603050405020304" pitchFamily="18" charset="0"/>
                          <a:ea typeface="+mn-ea"/>
                          <a:cs typeface="Times New Roman" panose="02020603050405020304" pitchFamily="18" charset="0"/>
                        </a:rPr>
                        <a:t>thời</a:t>
                      </a:r>
                      <a:r>
                        <a:rPr lang="es-ES" sz="2200" b="0"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2200" b="0" i="0"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s-ES" sz="2200" b="0"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2200" b="0" kern="1200" dirty="0" err="1">
                          <a:solidFill>
                            <a:schemeClr val="tx1"/>
                          </a:solidFill>
                          <a:effectLst/>
                          <a:latin typeface="Times New Roman" panose="02020603050405020304" pitchFamily="18" charset="0"/>
                          <a:ea typeface="+mn-ea"/>
                          <a:cs typeface="Times New Roman" panose="02020603050405020304" pitchFamily="18" charset="0"/>
                        </a:rPr>
                        <a:t>tương</a:t>
                      </a:r>
                      <a:r>
                        <a:rPr lang="es-ES" sz="2200" b="0" kern="1200" dirty="0">
                          <a:solidFill>
                            <a:schemeClr val="tx1"/>
                          </a:solidFill>
                          <a:effectLst/>
                          <a:latin typeface="Times New Roman" panose="02020603050405020304" pitchFamily="18" charset="0"/>
                          <a:ea typeface="+mn-ea"/>
                          <a:cs typeface="Times New Roman" panose="02020603050405020304" pitchFamily="18" charset="0"/>
                        </a:rPr>
                        <a:t> </a:t>
                      </a:r>
                      <a:r>
                        <a:rPr lang="es-ES" sz="2200" b="0" kern="1200" dirty="0" err="1">
                          <a:solidFill>
                            <a:schemeClr val="tx1"/>
                          </a:solidFill>
                          <a:effectLst/>
                          <a:latin typeface="Times New Roman" panose="02020603050405020304" pitchFamily="18" charset="0"/>
                          <a:ea typeface="+mn-ea"/>
                          <a:cs typeface="Times New Roman" panose="02020603050405020304" pitchFamily="18" charset="0"/>
                        </a:rPr>
                        <a:t>đối</a:t>
                      </a:r>
                      <a:r>
                        <a:rPr lang="es-ES" sz="2200" b="0" kern="1200" dirty="0">
                          <a:solidFill>
                            <a:schemeClr val="tx1"/>
                          </a:solidFill>
                          <a:effectLst/>
                          <a:latin typeface="Times New Roman" panose="02020603050405020304" pitchFamily="18" charset="0"/>
                          <a:ea typeface="+mn-ea"/>
                          <a:cs typeface="Times New Roman" panose="02020603050405020304" pitchFamily="18" charset="0"/>
                        </a:rPr>
                        <a:t> </a:t>
                      </a:r>
                      <a:r>
                        <a:rPr lang="es-ES" sz="2200" b="0" kern="1200" dirty="0" err="1">
                          <a:solidFill>
                            <a:schemeClr val="tx1"/>
                          </a:solidFill>
                          <a:effectLst/>
                          <a:latin typeface="Times New Roman" panose="02020603050405020304" pitchFamily="18" charset="0"/>
                          <a:ea typeface="+mn-ea"/>
                          <a:cs typeface="Times New Roman" panose="02020603050405020304" pitchFamily="18" charset="0"/>
                        </a:rPr>
                        <a:t>thuận</a:t>
                      </a:r>
                      <a:r>
                        <a:rPr lang="es-ES" sz="2200" b="0" kern="1200" dirty="0">
                          <a:solidFill>
                            <a:schemeClr val="tx1"/>
                          </a:solidFill>
                          <a:effectLst/>
                          <a:latin typeface="Times New Roman" panose="02020603050405020304" pitchFamily="18" charset="0"/>
                          <a:ea typeface="+mn-ea"/>
                          <a:cs typeface="Times New Roman" panose="02020603050405020304" pitchFamily="18" charset="0"/>
                        </a:rPr>
                        <a:t> </a:t>
                      </a:r>
                      <a:r>
                        <a:rPr lang="es-ES" sz="2200" b="0" kern="1200" dirty="0" err="1">
                          <a:solidFill>
                            <a:schemeClr val="tx1"/>
                          </a:solidFill>
                          <a:effectLst/>
                          <a:latin typeface="Times New Roman" panose="02020603050405020304" pitchFamily="18" charset="0"/>
                          <a:ea typeface="+mn-ea"/>
                          <a:cs typeface="Times New Roman" panose="02020603050405020304" pitchFamily="18" charset="0"/>
                        </a:rPr>
                        <a:t>lợi</a:t>
                      </a:r>
                      <a:r>
                        <a:rPr lang="es-ES" sz="2200" b="0" kern="1200" dirty="0">
                          <a:solidFill>
                            <a:schemeClr val="tx1"/>
                          </a:solidFill>
                          <a:effectLst/>
                          <a:latin typeface="Times New Roman" panose="02020603050405020304" pitchFamily="18" charset="0"/>
                          <a:ea typeface="+mn-ea"/>
                          <a:cs typeface="Times New Roman" panose="02020603050405020304" pitchFamily="18" charset="0"/>
                        </a:rPr>
                        <a:t> cho </a:t>
                      </a:r>
                      <a:r>
                        <a:rPr lang="es-ES" sz="2200" b="0" kern="1200" dirty="0" err="1">
                          <a:solidFill>
                            <a:schemeClr val="tx1"/>
                          </a:solidFill>
                          <a:effectLst/>
                          <a:latin typeface="Times New Roman" panose="02020603050405020304" pitchFamily="18" charset="0"/>
                          <a:ea typeface="+mn-ea"/>
                          <a:cs typeface="Times New Roman" panose="02020603050405020304" pitchFamily="18" charset="0"/>
                        </a:rPr>
                        <a:t>hoạt</a:t>
                      </a:r>
                      <a:r>
                        <a:rPr lang="es-ES" sz="2200" b="0" kern="1200" dirty="0">
                          <a:solidFill>
                            <a:schemeClr val="tx1"/>
                          </a:solidFill>
                          <a:effectLst/>
                          <a:latin typeface="Times New Roman" panose="02020603050405020304" pitchFamily="18" charset="0"/>
                          <a:ea typeface="+mn-ea"/>
                          <a:cs typeface="Times New Roman" panose="02020603050405020304" pitchFamily="18" charset="0"/>
                        </a:rPr>
                        <a:t> </a:t>
                      </a:r>
                      <a:r>
                        <a:rPr lang="es-ES" sz="2200" b="0" kern="1200" dirty="0" err="1">
                          <a:solidFill>
                            <a:schemeClr val="tx1"/>
                          </a:solidFill>
                          <a:effectLst/>
                          <a:latin typeface="Times New Roman" panose="02020603050405020304" pitchFamily="18" charset="0"/>
                          <a:ea typeface="+mn-ea"/>
                          <a:cs typeface="Times New Roman" panose="02020603050405020304" pitchFamily="18" charset="0"/>
                        </a:rPr>
                        <a:t>động</a:t>
                      </a:r>
                      <a:r>
                        <a:rPr lang="es-ES" sz="2200" b="0" kern="1200" dirty="0">
                          <a:solidFill>
                            <a:schemeClr val="tx1"/>
                          </a:solidFill>
                          <a:effectLst/>
                          <a:latin typeface="Times New Roman" panose="02020603050405020304" pitchFamily="18" charset="0"/>
                          <a:ea typeface="+mn-ea"/>
                          <a:cs typeface="Times New Roman" panose="02020603050405020304" pitchFamily="18" charset="0"/>
                        </a:rPr>
                        <a:t> </a:t>
                      </a:r>
                      <a:r>
                        <a:rPr lang="es-ES" sz="2200" b="0" kern="1200" dirty="0" err="1">
                          <a:solidFill>
                            <a:schemeClr val="tx1"/>
                          </a:solidFill>
                          <a:effectLst/>
                          <a:latin typeface="Times New Roman" panose="02020603050405020304" pitchFamily="18" charset="0"/>
                          <a:ea typeface="+mn-ea"/>
                          <a:cs typeface="Times New Roman" panose="02020603050405020304" pitchFamily="18" charset="0"/>
                        </a:rPr>
                        <a:t>khai</a:t>
                      </a:r>
                      <a:r>
                        <a:rPr lang="es-ES" sz="2200" b="0" kern="1200" dirty="0">
                          <a:solidFill>
                            <a:schemeClr val="tx1"/>
                          </a:solidFill>
                          <a:effectLst/>
                          <a:latin typeface="Times New Roman" panose="02020603050405020304" pitchFamily="18" charset="0"/>
                          <a:ea typeface="+mn-ea"/>
                          <a:cs typeface="Times New Roman" panose="02020603050405020304" pitchFamily="18" charset="0"/>
                        </a:rPr>
                        <a:t> </a:t>
                      </a:r>
                      <a:r>
                        <a:rPr lang="es-ES" sz="2200" b="0" kern="1200" dirty="0" err="1">
                          <a:solidFill>
                            <a:schemeClr val="tx1"/>
                          </a:solidFill>
                          <a:effectLst/>
                          <a:latin typeface="Times New Roman" panose="02020603050405020304" pitchFamily="18" charset="0"/>
                          <a:ea typeface="+mn-ea"/>
                          <a:cs typeface="Times New Roman" panose="02020603050405020304" pitchFamily="18" charset="0"/>
                        </a:rPr>
                        <a:t>thác</a:t>
                      </a:r>
                      <a:r>
                        <a:rPr lang="es-ES" sz="2200" b="0" kern="1200" dirty="0">
                          <a:solidFill>
                            <a:schemeClr val="tx1"/>
                          </a:solidFill>
                          <a:effectLst/>
                          <a:latin typeface="Times New Roman" panose="02020603050405020304" pitchFamily="18" charset="0"/>
                          <a:ea typeface="+mn-ea"/>
                          <a:cs typeface="Times New Roman" panose="02020603050405020304" pitchFamily="18" charset="0"/>
                        </a:rPr>
                        <a:t> </a:t>
                      </a:r>
                      <a:r>
                        <a:rPr lang="es-ES" sz="2200" b="0" kern="1200" dirty="0" err="1">
                          <a:solidFill>
                            <a:schemeClr val="tx1"/>
                          </a:solidFill>
                          <a:effectLst/>
                          <a:latin typeface="Times New Roman" panose="02020603050405020304" pitchFamily="18" charset="0"/>
                          <a:ea typeface="+mn-ea"/>
                          <a:cs typeface="Times New Roman" panose="02020603050405020304" pitchFamily="18" charset="0"/>
                        </a:rPr>
                        <a:t>thủy</a:t>
                      </a:r>
                      <a:r>
                        <a:rPr lang="es-ES" sz="2200" b="0" kern="1200" dirty="0">
                          <a:solidFill>
                            <a:schemeClr val="tx1"/>
                          </a:solidFill>
                          <a:effectLst/>
                          <a:latin typeface="Times New Roman" panose="02020603050405020304" pitchFamily="18" charset="0"/>
                          <a:ea typeface="+mn-ea"/>
                          <a:cs typeface="Times New Roman" panose="02020603050405020304" pitchFamily="18" charset="0"/>
                        </a:rPr>
                        <a:t> </a:t>
                      </a:r>
                      <a:r>
                        <a:rPr lang="es-ES" sz="2200" b="0" kern="1200" dirty="0" err="1">
                          <a:solidFill>
                            <a:schemeClr val="tx1"/>
                          </a:solidFill>
                          <a:effectLst/>
                          <a:latin typeface="Times New Roman" panose="02020603050405020304" pitchFamily="18" charset="0"/>
                          <a:ea typeface="+mn-ea"/>
                          <a:cs typeface="Times New Roman" panose="02020603050405020304" pitchFamily="18" charset="0"/>
                        </a:rPr>
                        <a:t>sản</a:t>
                      </a:r>
                      <a:r>
                        <a:rPr lang="es-ES" sz="2200" b="0" kern="1200" dirty="0">
                          <a:solidFill>
                            <a:schemeClr val="tx1"/>
                          </a:solidFill>
                          <a:effectLst/>
                          <a:latin typeface="Times New Roman" panose="02020603050405020304" pitchFamily="18" charset="0"/>
                          <a:ea typeface="+mn-ea"/>
                          <a:cs typeface="Times New Roman" panose="02020603050405020304" pitchFamily="18" charset="0"/>
                        </a:rPr>
                        <a:t> </a:t>
                      </a:r>
                      <a:r>
                        <a:rPr lang="es-ES" sz="2200" b="0" kern="1200" dirty="0" err="1">
                          <a:solidFill>
                            <a:schemeClr val="tx1"/>
                          </a:solidFill>
                          <a:effectLst/>
                          <a:latin typeface="Times New Roman" panose="02020603050405020304" pitchFamily="18" charset="0"/>
                          <a:ea typeface="+mn-ea"/>
                          <a:cs typeface="Times New Roman" panose="02020603050405020304" pitchFamily="18" charset="0"/>
                        </a:rPr>
                        <a:t>trên</a:t>
                      </a:r>
                      <a:r>
                        <a:rPr lang="es-ES" sz="2200" b="0" kern="1200" dirty="0">
                          <a:solidFill>
                            <a:schemeClr val="tx1"/>
                          </a:solidFill>
                          <a:effectLst/>
                          <a:latin typeface="Times New Roman" panose="02020603050405020304" pitchFamily="18" charset="0"/>
                          <a:ea typeface="+mn-ea"/>
                          <a:cs typeface="Times New Roman" panose="02020603050405020304" pitchFamily="18" charset="0"/>
                        </a:rPr>
                        <a:t> </a:t>
                      </a:r>
                      <a:r>
                        <a:rPr lang="es-ES" sz="2200" b="0" kern="1200" err="1">
                          <a:solidFill>
                            <a:schemeClr val="tx1"/>
                          </a:solidFill>
                          <a:effectLst/>
                          <a:latin typeface="Times New Roman" panose="02020603050405020304" pitchFamily="18" charset="0"/>
                          <a:ea typeface="+mn-ea"/>
                          <a:cs typeface="Times New Roman" panose="02020603050405020304" pitchFamily="18" charset="0"/>
                        </a:rPr>
                        <a:t>biển</a:t>
                      </a:r>
                      <a:r>
                        <a:rPr lang="es-ES" sz="2200" b="0" kern="1200">
                          <a:solidFill>
                            <a:schemeClr val="tx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200" b="0" kern="1200">
                          <a:solidFill>
                            <a:schemeClr val="tx1"/>
                          </a:solidFill>
                          <a:effectLst/>
                          <a:latin typeface="Times New Roman" panose="02020603050405020304" pitchFamily="18" charset="0"/>
                          <a:ea typeface="+mn-ea"/>
                          <a:cs typeface="Times New Roman" panose="02020603050405020304" pitchFamily="18" charset="0"/>
                        </a:rPr>
                        <a:t>Sản lượng khai thác thủy sản tháng 01 ước đạt 18.425 tấn, tăng 13,8% so với cùng kỳ. Riêng khai thác cá ngừ đại dương ước đạt 650,8 tấn, giảm 12,1% so với cùng kỳ</a:t>
                      </a:r>
                      <a:endParaRPr lang="es-ES" sz="22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200" b="0" i="0" kern="1200">
                          <a:solidFill>
                            <a:schemeClr val="dk1"/>
                          </a:solidFill>
                          <a:effectLst/>
                          <a:latin typeface="Times New Roman" panose="02020603050405020304" pitchFamily="18" charset="0"/>
                          <a:ea typeface="+mn-ea"/>
                          <a:cs typeface="Times New Roman" panose="02020603050405020304" pitchFamily="18" charset="0"/>
                        </a:rPr>
                        <a:t>Toàn tỉnh tiếp tục tập trung triển khai thực hiện các nhiệm vụ, giải pháp cấp bách, trọng tâm chống khai thác hải sản bất hợp pháp, không báo cáo và không theo quy định, gỡ cảnh báo “Thẻ vàng” của Ủy ban châu Âu </a:t>
                      </a:r>
                      <a:endParaRPr lang="vi-VN" sz="2200" b="0" i="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 name="Picture 1">
            <a:extLst>
              <a:ext uri="{FF2B5EF4-FFF2-40B4-BE49-F238E27FC236}">
                <a16:creationId xmlns:a16="http://schemas.microsoft.com/office/drawing/2014/main" id="{56062293-557D-4F7E-7A6A-F260FA821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764" y="836010"/>
            <a:ext cx="4280271" cy="2662615"/>
          </a:xfrm>
          <a:prstGeom prst="rect">
            <a:avLst/>
          </a:prstGeom>
        </p:spPr>
      </p:pic>
    </p:spTree>
    <p:extLst>
      <p:ext uri="{BB962C8B-B14F-4D97-AF65-F5344CB8AC3E}">
        <p14:creationId xmlns:p14="http://schemas.microsoft.com/office/powerpoint/2010/main" val="374442674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4145344180"/>
              </p:ext>
            </p:extLst>
          </p:nvPr>
        </p:nvGraphicFramePr>
        <p:xfrm>
          <a:off x="498017" y="1419098"/>
          <a:ext cx="5167077" cy="5196840"/>
        </p:xfrm>
        <a:graphic>
          <a:graphicData uri="http://schemas.openxmlformats.org/drawingml/2006/table">
            <a:tbl>
              <a:tblPr firstRow="1" bandRow="1"/>
              <a:tblGrid>
                <a:gridCol w="5167077">
                  <a:extLst>
                    <a:ext uri="{9D8B030D-6E8A-4147-A177-3AD203B41FA5}">
                      <a16:colId xmlns:a16="http://schemas.microsoft.com/office/drawing/2014/main" val="3655493598"/>
                    </a:ext>
                  </a:extLst>
                </a:gridCol>
              </a:tblGrid>
              <a:tr h="16203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Bước vào năm 2024, tiếp nối đà phục hồi của những tháng cuối năm 2023, tình hình sản xuất công nghiệp của tỉnh tiếp tục duy trì đà tăng trưởng.</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Chỉ số sản xuất công nghiệp (IIP) tháng 01/2024 tăng 18,38% so với cùng kỳ.</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Nguyên nhân chủ yếu chỉ số sản xuất công nghiệp tháng 01/2024 tăng cao so với cùng kỳ là do thời gian sản xuất tháng 01/2024 dài hơn so với cùng kỳ (</a:t>
                      </a:r>
                      <a:r>
                        <a:rPr lang="en-US" sz="2000" b="0" i="1" kern="1200">
                          <a:solidFill>
                            <a:schemeClr val="dk1"/>
                          </a:solidFill>
                          <a:effectLst/>
                          <a:latin typeface="Times New Roman" panose="02020603050405020304" pitchFamily="18" charset="0"/>
                          <a:ea typeface="+mn-ea"/>
                          <a:cs typeface="Times New Roman" panose="02020603050405020304" pitchFamily="18" charset="0"/>
                        </a:rPr>
                        <a:t>tháng 01/2023, các doanh nghiệp, cơ sở sản xuất nghỉ Tết Nguyên đán khoảng 10 ngày</a:t>
                      </a:r>
                      <a:r>
                        <a:rPr lang="en-US" sz="2000" b="0" kern="1200">
                          <a:solidFill>
                            <a:schemeClr val="dk1"/>
                          </a:solidFill>
                          <a:effectLst/>
                          <a:latin typeface="Times New Roman" panose="02020603050405020304" pitchFamily="18" charset="0"/>
                          <a:ea typeface="+mn-ea"/>
                          <a:cs typeface="Times New Roman" panose="02020603050405020304" pitchFamily="18" charset="0"/>
                        </a:rPr>
                        <a:t>).</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Một </a:t>
                      </a:r>
                      <a:r>
                        <a:rPr lang="vi-VN" sz="2000" b="0" kern="1200" dirty="0">
                          <a:solidFill>
                            <a:schemeClr val="dk1"/>
                          </a:solidFill>
                          <a:effectLst/>
                          <a:latin typeface="Times New Roman" panose="02020603050405020304" pitchFamily="18" charset="0"/>
                          <a:ea typeface="+mn-ea"/>
                          <a:cs typeface="Times New Roman" panose="02020603050405020304" pitchFamily="18" charset="0"/>
                        </a:rPr>
                        <a:t>số ngành có chỉ số sản xuất tăng cao so với cùng kỳ như: Sản xuất chế biến thực phẩm </a:t>
                      </a:r>
                      <a:r>
                        <a:rPr lang="vi-VN" sz="2000" b="0" kern="1200">
                          <a:solidFill>
                            <a:schemeClr val="dk1"/>
                          </a:solidFill>
                          <a:effectLst/>
                          <a:latin typeface="Times New Roman" panose="02020603050405020304" pitchFamily="18" charset="0"/>
                          <a:ea typeface="+mn-ea"/>
                          <a:cs typeface="Times New Roman" panose="02020603050405020304" pitchFamily="18" charset="0"/>
                        </a:rPr>
                        <a:t>tăng 21,02%; </a:t>
                      </a:r>
                      <a:r>
                        <a:rPr lang="vi-VN" sz="2000" b="0" kern="1200" dirty="0">
                          <a:solidFill>
                            <a:schemeClr val="dk1"/>
                          </a:solidFill>
                          <a:effectLst/>
                          <a:latin typeface="Times New Roman" panose="02020603050405020304" pitchFamily="18" charset="0"/>
                          <a:ea typeface="+mn-ea"/>
                          <a:cs typeface="Times New Roman" panose="02020603050405020304" pitchFamily="18" charset="0"/>
                        </a:rPr>
                        <a:t>Chế biến gỗ </a:t>
                      </a:r>
                      <a:r>
                        <a:rPr lang="vi-VN" sz="2000" b="0" kern="1200">
                          <a:solidFill>
                            <a:schemeClr val="dk1"/>
                          </a:solidFill>
                          <a:effectLst/>
                          <a:latin typeface="Times New Roman" panose="02020603050405020304" pitchFamily="18" charset="0"/>
                          <a:ea typeface="+mn-ea"/>
                          <a:cs typeface="Times New Roman" panose="02020603050405020304" pitchFamily="18" charset="0"/>
                        </a:rPr>
                        <a:t>tăng 20,83%; </a:t>
                      </a:r>
                      <a:r>
                        <a:rPr lang="en-US" sz="2000" b="0" kern="1200">
                          <a:solidFill>
                            <a:schemeClr val="dk1"/>
                          </a:solidFill>
                          <a:effectLst/>
                          <a:latin typeface="Times New Roman" panose="02020603050405020304" pitchFamily="18" charset="0"/>
                          <a:ea typeface="+mn-ea"/>
                          <a:cs typeface="Times New Roman" panose="02020603050405020304" pitchFamily="18" charset="0"/>
                        </a:rPr>
                        <a:t>Sản xuất giường, tủ, bàn, ghế tăng 27,01%</a:t>
                      </a:r>
                      <a:r>
                        <a:rPr lang="vi-VN" sz="2000" b="0" kern="1200">
                          <a:solidFill>
                            <a:schemeClr val="dk1"/>
                          </a:solidFill>
                          <a:effectLst/>
                          <a:latin typeface="Times New Roman" panose="02020603050405020304" pitchFamily="18" charset="0"/>
                          <a:ea typeface="+mn-ea"/>
                          <a:cs typeface="Times New Roman" panose="02020603050405020304" pitchFamily="18" charset="0"/>
                        </a:rPr>
                        <a:t>...</a:t>
                      </a:r>
                      <a:endParaRPr lang="en-US" sz="20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2.1. Công nghiệp</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2" y="271551"/>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pic>
        <p:nvPicPr>
          <p:cNvPr id="5" name="Picture 4" descr="A poster with different types of industrial objects&#10;&#10;Description automatically generated with medium confidence">
            <a:extLst>
              <a:ext uri="{FF2B5EF4-FFF2-40B4-BE49-F238E27FC236}">
                <a16:creationId xmlns:a16="http://schemas.microsoft.com/office/drawing/2014/main" id="{BECF0646-FE17-DCA6-6AD3-1A650F1BB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093" y="1503946"/>
            <a:ext cx="6398273" cy="4587240"/>
          </a:xfrm>
          <a:prstGeom prst="rect">
            <a:avLst/>
          </a:prstGeom>
        </p:spPr>
      </p:pic>
      <p:sp>
        <p:nvSpPr>
          <p:cNvPr id="2" name="TextBox 1">
            <a:extLst>
              <a:ext uri="{FF2B5EF4-FFF2-40B4-BE49-F238E27FC236}">
                <a16:creationId xmlns:a16="http://schemas.microsoft.com/office/drawing/2014/main" id="{E38B1C3C-0A37-D3AB-C413-A951B08B1258}"/>
              </a:ext>
            </a:extLst>
          </p:cNvPr>
          <p:cNvSpPr txBox="1"/>
          <p:nvPr/>
        </p:nvSpPr>
        <p:spPr>
          <a:xfrm>
            <a:off x="5793727" y="6176034"/>
            <a:ext cx="6398273"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Chỉ số sản xuất công nghiệp tháng 01 năm 2024</a:t>
            </a:r>
            <a:endParaRPr lang="vi-VN" sz="2400" b="1" dirty="0">
              <a:latin typeface="+mj-lt"/>
              <a:cs typeface="Arial" panose="020B0604020202020204" pitchFamily="34" charset="0"/>
            </a:endParaRPr>
          </a:p>
        </p:txBody>
      </p:sp>
    </p:spTree>
    <p:extLst>
      <p:ext uri="{BB962C8B-B14F-4D97-AF65-F5344CB8AC3E}">
        <p14:creationId xmlns:p14="http://schemas.microsoft.com/office/powerpoint/2010/main" val="381078205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2.1. Công nghiệp (tt)</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2" y="271551"/>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graphicFrame>
        <p:nvGraphicFramePr>
          <p:cNvPr id="2" name="Table 1">
            <a:extLst>
              <a:ext uri="{FF2B5EF4-FFF2-40B4-BE49-F238E27FC236}">
                <a16:creationId xmlns:a16="http://schemas.microsoft.com/office/drawing/2014/main" id="{39E2DA21-FF3E-F191-1589-8A33F036713F}"/>
              </a:ext>
            </a:extLst>
          </p:cNvPr>
          <p:cNvGraphicFramePr>
            <a:graphicFrameLocks noGrp="1"/>
          </p:cNvGraphicFramePr>
          <p:nvPr>
            <p:extLst>
              <p:ext uri="{D42A27DB-BD31-4B8C-83A1-F6EECF244321}">
                <p14:modId xmlns:p14="http://schemas.microsoft.com/office/powerpoint/2010/main" val="2721574668"/>
              </p:ext>
            </p:extLst>
          </p:nvPr>
        </p:nvGraphicFramePr>
        <p:xfrm>
          <a:off x="316447" y="1656546"/>
          <a:ext cx="5494805" cy="4998720"/>
        </p:xfrm>
        <a:graphic>
          <a:graphicData uri="http://schemas.openxmlformats.org/drawingml/2006/table">
            <a:tbl>
              <a:tblPr firstRow="1" bandRow="1"/>
              <a:tblGrid>
                <a:gridCol w="5494805">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pt-BR" sz="2400" b="0" kern="1200" baseline="0">
                          <a:solidFill>
                            <a:schemeClr val="dk1"/>
                          </a:solidFill>
                          <a:effectLst/>
                          <a:latin typeface="Times New Roman" panose="02020603050405020304" pitchFamily="18" charset="0"/>
                          <a:ea typeface="+mn-ea"/>
                          <a:cs typeface="Times New Roman" panose="02020603050405020304" pitchFamily="18" charset="0"/>
                        </a:rPr>
                        <a:t>Trong tháng 01, UBND tỉnh đã tổ chức Hội nghị công bố Quyết định giao chỉ tiêu đầu tư, phát triển năm 2024 đối với các khu, cụm công nghiệp trên địa bàn tỉnh.</a:t>
                      </a:r>
                      <a:endParaRPr lang="vi-VN" sz="2400" b="0" kern="1200" baseline="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pt-BR" sz="2400" b="0" kern="1200" baseline="0">
                          <a:solidFill>
                            <a:schemeClr val="dk1"/>
                          </a:solidFill>
                          <a:effectLst/>
                          <a:latin typeface="Times New Roman" panose="02020603050405020304" pitchFamily="18" charset="0"/>
                          <a:ea typeface="+mn-ea"/>
                          <a:cs typeface="Times New Roman" panose="02020603050405020304" pitchFamily="18" charset="0"/>
                        </a:rPr>
                        <a:t>Đây là lần đầu tiên tỉnh tiến hành giao chỉ tiêu đầu tư, phát triển cho các khu, cụm công nghiệp trong toàn tỉnh. UBND tỉnh đã cụ thể hóa các quy định của pháp luật để các doanh nghiệp làm cơ sở triển khai thực hiện, mục tiêu phát triển các khu công nghiệp, cụm công nghiệp theo hướng đồng bộ, bền vững.</a:t>
                      </a:r>
                      <a:endParaRPr lang="vi-VN" sz="2400" b="0" kern="1200" baseline="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5" name="Picture 4" descr="A group of people sitting at a table&#10;&#10;Description automatically generated">
            <a:extLst>
              <a:ext uri="{FF2B5EF4-FFF2-40B4-BE49-F238E27FC236}">
                <a16:creationId xmlns:a16="http://schemas.microsoft.com/office/drawing/2014/main" id="{D10FBE65-E1C5-BEDB-F8FA-B8331D6744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683466"/>
            <a:ext cx="5779553" cy="2795937"/>
          </a:xfrm>
          <a:prstGeom prst="rect">
            <a:avLst/>
          </a:prstGeom>
        </p:spPr>
      </p:pic>
      <p:pic>
        <p:nvPicPr>
          <p:cNvPr id="8" name="Picture 7" descr="A group of people standing in front of a red banner&#10;&#10;Description automatically generated">
            <a:extLst>
              <a:ext uri="{FF2B5EF4-FFF2-40B4-BE49-F238E27FC236}">
                <a16:creationId xmlns:a16="http://schemas.microsoft.com/office/drawing/2014/main" id="{7DB2F177-144B-3554-D6FD-5EFA2071CF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72440"/>
            <a:ext cx="5779553" cy="2956560"/>
          </a:xfrm>
          <a:prstGeom prst="rect">
            <a:avLst/>
          </a:prstGeom>
        </p:spPr>
      </p:pic>
    </p:spTree>
    <p:extLst>
      <p:ext uri="{BB962C8B-B14F-4D97-AF65-F5344CB8AC3E}">
        <p14:creationId xmlns:p14="http://schemas.microsoft.com/office/powerpoint/2010/main" val="65806097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918169031"/>
              </p:ext>
            </p:extLst>
          </p:nvPr>
        </p:nvGraphicFramePr>
        <p:xfrm>
          <a:off x="433036" y="1629550"/>
          <a:ext cx="5859480" cy="4160520"/>
        </p:xfrm>
        <a:graphic>
          <a:graphicData uri="http://schemas.openxmlformats.org/drawingml/2006/table">
            <a:tbl>
              <a:tblPr firstRow="1" bandRow="1"/>
              <a:tblGrid>
                <a:gridCol w="585948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1800" b="0" kern="1200">
                          <a:solidFill>
                            <a:schemeClr val="dk1"/>
                          </a:solidFill>
                          <a:effectLst/>
                          <a:latin typeface="Times New Roman" panose="02020603050405020304" pitchFamily="18" charset="0"/>
                          <a:ea typeface="+mn-ea"/>
                          <a:cs typeface="Times New Roman" panose="02020603050405020304" pitchFamily="18" charset="0"/>
                        </a:rPr>
                        <a:t> Tập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tác</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bồi</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GPMB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dự</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án</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vi-VN" sz="1800" b="0" kern="1200" dirty="0">
                          <a:solidFill>
                            <a:schemeClr val="dk1"/>
                          </a:solidFill>
                          <a:effectLst/>
                          <a:latin typeface="Times New Roman" panose="02020603050405020304" pitchFamily="18" charset="0"/>
                          <a:ea typeface="+mn-ea"/>
                          <a:cs typeface="Times New Roman" panose="02020603050405020304" pitchFamily="18" charset="0"/>
                        </a:rPr>
                        <a:t>cao tốc Bắc-Nam</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it-IT" sz="1800" b="0" kern="1200" dirty="0">
                          <a:solidFill>
                            <a:schemeClr val="dk1"/>
                          </a:solidFill>
                          <a:effectLst/>
                          <a:latin typeface="Times New Roman" panose="02020603050405020304" pitchFamily="18" charset="0"/>
                          <a:ea typeface="+mn-ea"/>
                          <a:cs typeface="Times New Roman" panose="02020603050405020304" pitchFamily="18" charset="0"/>
                        </a:rPr>
                        <a:t>đoạn qua địa bàn tỉnh</a:t>
                      </a:r>
                      <a:r>
                        <a:rPr lang="vi-VN" sz="1800" b="0" kern="1200" dirty="0">
                          <a:solidFill>
                            <a:schemeClr val="dk1"/>
                          </a:solidFill>
                          <a:effectLst/>
                          <a:latin typeface="Times New Roman" panose="02020603050405020304" pitchFamily="18" charset="0"/>
                          <a:ea typeface="+mn-ea"/>
                          <a:cs typeface="Times New Roman" panose="02020603050405020304" pitchFamily="18" charset="0"/>
                        </a:rPr>
                        <a:t>; đ</a:t>
                      </a:r>
                      <a:r>
                        <a:rPr lang="nl-NL" sz="1800" b="0" kern="1200" dirty="0">
                          <a:solidFill>
                            <a:schemeClr val="dk1"/>
                          </a:solidFill>
                          <a:effectLst/>
                          <a:latin typeface="Times New Roman" panose="02020603050405020304" pitchFamily="18" charset="0"/>
                          <a:ea typeface="+mn-ea"/>
                          <a:cs typeface="Times New Roman" panose="02020603050405020304" pitchFamily="18" charset="0"/>
                        </a:rPr>
                        <a:t>ã bàn giao mặt </a:t>
                      </a:r>
                      <a:r>
                        <a:rPr lang="nl-NL" sz="1800" b="0" kern="1200">
                          <a:solidFill>
                            <a:schemeClr val="dk1"/>
                          </a:solidFill>
                          <a:effectLst/>
                          <a:latin typeface="Times New Roman" panose="02020603050405020304" pitchFamily="18" charset="0"/>
                          <a:ea typeface="+mn-ea"/>
                          <a:cs typeface="Times New Roman" panose="02020603050405020304" pitchFamily="18" charset="0"/>
                        </a:rPr>
                        <a:t>bằng </a:t>
                      </a:r>
                      <a:r>
                        <a:rPr lang="vi-VN" sz="1800" b="0" kern="1200">
                          <a:solidFill>
                            <a:schemeClr val="dk1"/>
                          </a:solidFill>
                          <a:effectLst/>
                          <a:latin typeface="Times New Roman" panose="02020603050405020304" pitchFamily="18" charset="0"/>
                          <a:ea typeface="+mn-ea"/>
                          <a:cs typeface="Times New Roman" panose="02020603050405020304" pitchFamily="18" charset="0"/>
                        </a:rPr>
                        <a:t>117,4</a:t>
                      </a:r>
                      <a:r>
                        <a:rPr lang="nl-NL" sz="1800" b="0" kern="1200">
                          <a:solidFill>
                            <a:schemeClr val="dk1"/>
                          </a:solidFill>
                          <a:effectLst/>
                          <a:latin typeface="Times New Roman" panose="02020603050405020304" pitchFamily="18" charset="0"/>
                          <a:ea typeface="+mn-ea"/>
                          <a:cs typeface="Times New Roman" panose="02020603050405020304" pitchFamily="18" charset="0"/>
                        </a:rPr>
                        <a:t>/117,</a:t>
                      </a:r>
                      <a:r>
                        <a:rPr lang="vi-VN" sz="1800" b="0" kern="1200">
                          <a:solidFill>
                            <a:schemeClr val="dk1"/>
                          </a:solidFill>
                          <a:effectLst/>
                          <a:latin typeface="Times New Roman" panose="02020603050405020304" pitchFamily="18" charset="0"/>
                          <a:ea typeface="+mn-ea"/>
                          <a:cs typeface="Times New Roman" panose="02020603050405020304" pitchFamily="18" charset="0"/>
                        </a:rPr>
                        <a:t>8</a:t>
                      </a:r>
                      <a:r>
                        <a:rPr lang="nl-NL" sz="1800" b="0" kern="1200">
                          <a:solidFill>
                            <a:schemeClr val="dk1"/>
                          </a:solidFill>
                          <a:effectLst/>
                          <a:latin typeface="Times New Roman" panose="02020603050405020304" pitchFamily="18" charset="0"/>
                          <a:ea typeface="+mn-ea"/>
                          <a:cs typeface="Times New Roman" panose="02020603050405020304" pitchFamily="18" charset="0"/>
                        </a:rPr>
                        <a:t>km </a:t>
                      </a:r>
                      <a:r>
                        <a:rPr lang="nl-NL" sz="1800" b="0" kern="1200" dirty="0">
                          <a:solidFill>
                            <a:schemeClr val="dk1"/>
                          </a:solidFill>
                          <a:effectLst/>
                          <a:latin typeface="Times New Roman" panose="02020603050405020304" pitchFamily="18" charset="0"/>
                          <a:ea typeface="+mn-ea"/>
                          <a:cs typeface="Times New Roman" panose="02020603050405020304" pitchFamily="18" charset="0"/>
                        </a:rPr>
                        <a:t>chiều dài toàn tuyến</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nl-NL" sz="1800" b="0" kern="1200">
                          <a:solidFill>
                            <a:schemeClr val="dk1"/>
                          </a:solidFill>
                          <a:effectLst/>
                          <a:latin typeface="Times New Roman" panose="02020603050405020304" pitchFamily="18" charset="0"/>
                          <a:ea typeface="+mn-ea"/>
                          <a:cs typeface="Times New Roman" panose="02020603050405020304" pitchFamily="18" charset="0"/>
                        </a:rPr>
                        <a:t>đạt </a:t>
                      </a:r>
                      <a:r>
                        <a:rPr lang="vi-VN" sz="1800" b="0" kern="1200">
                          <a:solidFill>
                            <a:schemeClr val="dk1"/>
                          </a:solidFill>
                          <a:effectLst/>
                          <a:latin typeface="Times New Roman" panose="02020603050405020304" pitchFamily="18" charset="0"/>
                          <a:ea typeface="+mn-ea"/>
                          <a:cs typeface="Times New Roman" panose="02020603050405020304" pitchFamily="18" charset="0"/>
                        </a:rPr>
                        <a:t>99,5%</a:t>
                      </a:r>
                      <a:r>
                        <a:rPr lang="nl-NL" sz="1800" b="0" kern="1200">
                          <a:solidFill>
                            <a:schemeClr val="dk1"/>
                          </a:solidFill>
                          <a:effectLst/>
                          <a:latin typeface="Times New Roman" panose="02020603050405020304" pitchFamily="18" charset="0"/>
                          <a:ea typeface="+mn-ea"/>
                          <a:cs typeface="Times New Roman" panose="02020603050405020304" pitchFamily="18" charset="0"/>
                        </a:rPr>
                        <a:t> </a:t>
                      </a:r>
                      <a:endParaRPr lang="vi-VN" sz="18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1800" b="0" kern="1200">
                          <a:solidFill>
                            <a:schemeClr val="dk1"/>
                          </a:solidFill>
                          <a:effectLst/>
                          <a:latin typeface="Times New Roman" panose="02020603050405020304" pitchFamily="18" charset="0"/>
                          <a:ea typeface="+mn-ea"/>
                          <a:cs typeface="Times New Roman" panose="02020603050405020304" pitchFamily="18" charset="0"/>
                        </a:rPr>
                        <a:t> Đến nay có 05 địa phương đã bàn giao 100% chiều dài tuyến chính cho Chủ đầu tư là: Hoài Nhơn, Phù Mỹ, Phù Cát, Tây Sơn và Quy Nhơn; 03 địa phương chưa hoàn thành bàn giao là Tuy Phước (99,8%), Hoài Ân (99%) và An Nhơn (97,3%).</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1800" b="0" kern="1200">
                          <a:solidFill>
                            <a:schemeClr val="tx1"/>
                          </a:solidFill>
                          <a:effectLst/>
                          <a:latin typeface="Times New Roman" panose="02020603050405020304" pitchFamily="18" charset="0"/>
                          <a:ea typeface="+mn-ea"/>
                          <a:cs typeface="Times New Roman" panose="02020603050405020304" pitchFamily="18" charset="0"/>
                        </a:rPr>
                        <a:t> Các ngành, các địa phương </a:t>
                      </a:r>
                      <a:r>
                        <a:rPr lang="vi-VN" sz="1800" b="0" kern="1200">
                          <a:solidFill>
                            <a:schemeClr val="dk1"/>
                          </a:solidFill>
                          <a:effectLst/>
                          <a:latin typeface="Times New Roman" panose="02020603050405020304" pitchFamily="18" charset="0"/>
                          <a:ea typeface="+mn-ea"/>
                          <a:cs typeface="Times New Roman" panose="02020603050405020304" pitchFamily="18" charset="0"/>
                        </a:rPr>
                        <a:t>t</a:t>
                      </a:r>
                      <a:r>
                        <a:rPr lang="it-IT" sz="1800" b="0" kern="1200">
                          <a:solidFill>
                            <a:schemeClr val="dk1"/>
                          </a:solidFill>
                          <a:effectLst/>
                          <a:latin typeface="Times New Roman" panose="02020603050405020304" pitchFamily="18" charset="0"/>
                          <a:ea typeface="+mn-ea"/>
                          <a:cs typeface="Times New Roman" panose="02020603050405020304" pitchFamily="18" charset="0"/>
                        </a:rPr>
                        <a:t>iếp </a:t>
                      </a:r>
                      <a:r>
                        <a:rPr lang="it-IT" sz="1800" b="0" kern="1200" dirty="0">
                          <a:solidFill>
                            <a:schemeClr val="dk1"/>
                          </a:solidFill>
                          <a:effectLst/>
                          <a:latin typeface="Times New Roman" panose="02020603050405020304" pitchFamily="18" charset="0"/>
                          <a:ea typeface="+mn-ea"/>
                          <a:cs typeface="Times New Roman" panose="02020603050405020304" pitchFamily="18" charset="0"/>
                        </a:rPr>
                        <a:t>tục </a:t>
                      </a:r>
                      <a:r>
                        <a:rPr lang="vi-VN" sz="1800" b="0" kern="1200" dirty="0">
                          <a:solidFill>
                            <a:schemeClr val="dk1"/>
                          </a:solidFill>
                          <a:effectLst/>
                          <a:latin typeface="Times New Roman" panose="02020603050405020304" pitchFamily="18" charset="0"/>
                          <a:ea typeface="+mn-ea"/>
                          <a:cs typeface="Times New Roman" panose="02020603050405020304" pitchFamily="18" charset="0"/>
                        </a:rPr>
                        <a:t>triển khai các giải pháp nâng cao chất lượng các công trình xây dựng cơ bản trên địa bàn </a:t>
                      </a:r>
                      <a:r>
                        <a:rPr lang="vi-VN" sz="1800" b="0" kern="1200">
                          <a:solidFill>
                            <a:schemeClr val="dk1"/>
                          </a:solidFill>
                          <a:effectLst/>
                          <a:latin typeface="Times New Roman" panose="02020603050405020304" pitchFamily="18" charset="0"/>
                          <a:ea typeface="+mn-ea"/>
                          <a:cs typeface="Times New Roman" panose="02020603050405020304" pitchFamily="18" charset="0"/>
                        </a:rPr>
                        <a:t>tỉnh</a:t>
                      </a:r>
                      <a:r>
                        <a:rPr lang="en-US" sz="1800" b="0" kern="1200">
                          <a:solidFill>
                            <a:schemeClr val="dk1"/>
                          </a:solidFill>
                          <a:effectLst/>
                          <a:latin typeface="Times New Roman" panose="02020603050405020304" pitchFamily="18" charset="0"/>
                          <a:ea typeface="+mn-ea"/>
                          <a:cs typeface="Times New Roman" panose="02020603050405020304" pitchFamily="18" charset="0"/>
                        </a:rPr>
                        <a:t>.</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1800" b="0" kern="1200">
                          <a:solidFill>
                            <a:schemeClr val="dk1"/>
                          </a:solidFill>
                          <a:effectLst/>
                          <a:latin typeface="Times New Roman" panose="02020603050405020304" pitchFamily="18" charset="0"/>
                          <a:ea typeface="+mn-ea"/>
                          <a:cs typeface="Times New Roman" panose="02020603050405020304" pitchFamily="18" charset="0"/>
                        </a:rPr>
                        <a:t> </a:t>
                      </a:r>
                      <a:r>
                        <a:rPr lang="vi-VN" sz="1800" b="0" kern="1200">
                          <a:solidFill>
                            <a:schemeClr val="tx1"/>
                          </a:solidFill>
                          <a:effectLst/>
                          <a:latin typeface="Times New Roman" panose="02020603050405020304" pitchFamily="18" charset="0"/>
                          <a:ea typeface="+mn-ea"/>
                          <a:cs typeface="Times New Roman" panose="02020603050405020304" pitchFamily="18" charset="0"/>
                        </a:rPr>
                        <a:t>Các Sở quản lý công trình chuyên ngành, UBND các huyện, thị xã, thành phố thường xuyên, chủ động thực hiện công tác kiểm tra chất lượng công trình đạt kết quả tốt</a:t>
                      </a:r>
                      <a:endParaRPr lang="it-IT" sz="18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93EF2A67-E697-52DD-6F39-0BAEA5AC34EE}"/>
              </a:ext>
            </a:extLst>
          </p:cNvPr>
          <p:cNvSpPr txBox="1"/>
          <p:nvPr/>
        </p:nvSpPr>
        <p:spPr>
          <a:xfrm>
            <a:off x="720565" y="326899"/>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sp>
        <p:nvSpPr>
          <p:cNvPr id="10" name="TextBox 9">
            <a:extLst>
              <a:ext uri="{FF2B5EF4-FFF2-40B4-BE49-F238E27FC236}">
                <a16:creationId xmlns:a16="http://schemas.microsoft.com/office/drawing/2014/main" id="{25C96158-722F-D4BE-94A7-161452760777}"/>
              </a:ext>
            </a:extLst>
          </p:cNvPr>
          <p:cNvSpPr txBox="1"/>
          <p:nvPr/>
        </p:nvSpPr>
        <p:spPr>
          <a:xfrm>
            <a:off x="1334359" y="801117"/>
            <a:ext cx="2247740" cy="461665"/>
          </a:xfrm>
          <a:prstGeom prst="rect">
            <a:avLst/>
          </a:prstGeom>
          <a:noFill/>
        </p:spPr>
        <p:txBody>
          <a:bodyPr wrap="square">
            <a:spAutoFit/>
          </a:bodyPr>
          <a:lstStyle/>
          <a:p>
            <a:pPr>
              <a:lnSpc>
                <a:spcPct val="100000"/>
              </a:lnSpc>
            </a:pPr>
            <a:r>
              <a:rPr lang="vi-VN" sz="2400" b="1" dirty="0">
                <a:latin typeface="+mj-lt"/>
                <a:cs typeface="Arial" panose="020B0604020202020204" pitchFamily="34" charset="0"/>
              </a:rPr>
              <a:t>2.2. Xây dựng</a:t>
            </a:r>
          </a:p>
        </p:txBody>
      </p:sp>
      <p:pic>
        <p:nvPicPr>
          <p:cNvPr id="4" name="Picture 3" descr="An aerial view of a road&#10;&#10;Description automatically generated">
            <a:extLst>
              <a:ext uri="{FF2B5EF4-FFF2-40B4-BE49-F238E27FC236}">
                <a16:creationId xmlns:a16="http://schemas.microsoft.com/office/drawing/2014/main" id="{473B1434-00EE-10B0-62E8-8E8262E73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989" y="1031948"/>
            <a:ext cx="5473868" cy="4758121"/>
          </a:xfrm>
          <a:prstGeom prst="rect">
            <a:avLst/>
          </a:prstGeom>
        </p:spPr>
      </p:pic>
    </p:spTree>
    <p:extLst>
      <p:ext uri="{BB962C8B-B14F-4D97-AF65-F5344CB8AC3E}">
        <p14:creationId xmlns:p14="http://schemas.microsoft.com/office/powerpoint/2010/main" val="29380361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880670127"/>
              </p:ext>
            </p:extLst>
          </p:nvPr>
        </p:nvGraphicFramePr>
        <p:xfrm>
          <a:off x="320011" y="1539214"/>
          <a:ext cx="5658063" cy="5334000"/>
        </p:xfrm>
        <a:graphic>
          <a:graphicData uri="http://schemas.openxmlformats.org/drawingml/2006/table">
            <a:tbl>
              <a:tblPr firstRow="1" bandRow="1"/>
              <a:tblGrid>
                <a:gridCol w="5658063">
                  <a:extLst>
                    <a:ext uri="{9D8B030D-6E8A-4147-A177-3AD203B41FA5}">
                      <a16:colId xmlns:a16="http://schemas.microsoft.com/office/drawing/2014/main" val="3655493598"/>
                    </a:ext>
                  </a:extLst>
                </a:gridCol>
              </a:tblGrid>
              <a:tr h="345411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000" b="0" kern="1200">
                          <a:solidFill>
                            <a:schemeClr val="dk1"/>
                          </a:solidFill>
                          <a:effectLst/>
                          <a:latin typeface="Times New Roman" panose="02020603050405020304" pitchFamily="18" charset="0"/>
                          <a:ea typeface="+mn-ea"/>
                          <a:cs typeface="Times New Roman" panose="02020603050405020304" pitchFamily="18" charset="0"/>
                        </a:rPr>
                        <a:t>Tháng 01/2024 là tháng cao điểm chuẩn bị hàng hóa phục vụ Tết Nguyên đán Giáp Thìn năm 2024 nên nhu cầu mua sắm tại các chợ truyền thống, siêu thị và trung tâm thương mại nhộn nhịp và sôi động hơn những tháng trước.</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Thị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trường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hàng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hóa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phong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đa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dạng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giá</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cả</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ổn</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đáp</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ứng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tốt</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nhu</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cầu</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mua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sắm</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err="1">
                          <a:solidFill>
                            <a:schemeClr val="dk1"/>
                          </a:solidFill>
                          <a:effectLst/>
                          <a:latin typeface="Times New Roman" panose="02020603050405020304" pitchFamily="18" charset="0"/>
                          <a:ea typeface="+mn-ea"/>
                          <a:cs typeface="Times New Roman" panose="02020603050405020304" pitchFamily="18" charset="0"/>
                        </a:rPr>
                        <a:t>dân</a:t>
                      </a:r>
                      <a:r>
                        <a:rPr lang="en-US" sz="2000" b="0" kern="1200">
                          <a:solidFill>
                            <a:schemeClr val="dk1"/>
                          </a:solidFill>
                          <a:effectLst/>
                          <a:latin typeface="Times New Roman" panose="02020603050405020304" pitchFamily="18" charset="0"/>
                          <a:ea typeface="+mn-ea"/>
                          <a:cs typeface="Times New Roman" panose="02020603050405020304" pitchFamily="18" charset="0"/>
                        </a:rPr>
                        <a:t>.</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Tổng mức bán lẻ hàng hóa và doanh thu dịch vụ tiêu dùng tháng 01/2024 ước đạt 9.077,7 tỷ đồng, 5,0% so với tháng trước và tăng 4,7%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2000" b="0" kern="1200">
                          <a:solidFill>
                            <a:schemeClr val="dk1"/>
                          </a:solidFill>
                          <a:effectLst/>
                          <a:latin typeface="Times New Roman" panose="02020603050405020304" pitchFamily="18" charset="0"/>
                          <a:ea typeface="+mn-ea"/>
                          <a:cs typeface="Times New Roman" panose="02020603050405020304" pitchFamily="18" charset="0"/>
                        </a:rPr>
                        <a:t>Công tác kiểm tra, kiểm soát thị trường trước Tết được tăng cường góp phần đáng kể ổn định </a:t>
                      </a:r>
                      <a:r>
                        <a:rPr lang="nl-NL" sz="1800" b="1" kern="1200">
                          <a:solidFill>
                            <a:schemeClr val="lt1"/>
                          </a:solidFill>
                          <a:effectLst/>
                          <a:latin typeface="Calibri"/>
                          <a:ea typeface="+mn-ea"/>
                          <a:cs typeface="+mn-cs"/>
                        </a:rPr>
                        <a:t>thị</a:t>
                      </a:r>
                      <a:endParaRPr lang="en-US" sz="20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4852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6" name="TextBox 5">
            <a:extLst>
              <a:ext uri="{FF2B5EF4-FFF2-40B4-BE49-F238E27FC236}">
                <a16:creationId xmlns:a16="http://schemas.microsoft.com/office/drawing/2014/main" id="{1CB0CB7C-2336-84B1-57C9-3361036915F6}"/>
              </a:ext>
            </a:extLst>
          </p:cNvPr>
          <p:cNvSpPr txBox="1"/>
          <p:nvPr/>
        </p:nvSpPr>
        <p:spPr>
          <a:xfrm>
            <a:off x="694611" y="272372"/>
            <a:ext cx="679606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a:t>
            </a:r>
            <a:r>
              <a:rPr lang="en-US" sz="2400" b="1" spc="-20">
                <a:solidFill>
                  <a:srgbClr val="100717"/>
                </a:solidFill>
                <a:latin typeface="Times New Roman" panose="02020603050405020304" pitchFamily="18" charset="0"/>
                <a:cs typeface="Times New Roman" panose="02020603050405020304" pitchFamily="18" charset="0"/>
              </a:rPr>
              <a:t>Thương mại, dịch vụ, du lịch, tài chính</a:t>
            </a:r>
            <a:endParaRPr lang="vi-VN" sz="2400" b="1">
              <a:latin typeface="+mj-lt"/>
              <a:cs typeface="Arial" panose="020B0604020202020204" pitchFamily="34" charset="0"/>
            </a:endParaRPr>
          </a:p>
        </p:txBody>
      </p:sp>
      <p:sp>
        <p:nvSpPr>
          <p:cNvPr id="7" name="TextBox 6">
            <a:extLst>
              <a:ext uri="{FF2B5EF4-FFF2-40B4-BE49-F238E27FC236}">
                <a16:creationId xmlns:a16="http://schemas.microsoft.com/office/drawing/2014/main" id="{C04F4D96-45AD-953D-5897-218BC956CD36}"/>
              </a:ext>
            </a:extLst>
          </p:cNvPr>
          <p:cNvSpPr txBox="1"/>
          <p:nvPr/>
        </p:nvSpPr>
        <p:spPr>
          <a:xfrm>
            <a:off x="1321863" y="691210"/>
            <a:ext cx="679606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3.1. </a:t>
            </a:r>
            <a:r>
              <a:rPr lang="en-US" sz="2400" b="1" spc="-20" dirty="0" err="1">
                <a:solidFill>
                  <a:srgbClr val="100717"/>
                </a:solidFill>
                <a:latin typeface="Times New Roman" panose="02020603050405020304" pitchFamily="18" charset="0"/>
                <a:cs typeface="Times New Roman" panose="02020603050405020304" pitchFamily="18" charset="0"/>
              </a:rPr>
              <a:t>Thương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mại</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dịch</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vụ</a:t>
            </a:r>
            <a:endParaRPr lang="vi-VN" sz="2400" b="1" dirty="0">
              <a:latin typeface="+mj-lt"/>
              <a:cs typeface="Arial" panose="020B0604020202020204" pitchFamily="34" charset="0"/>
            </a:endParaRPr>
          </a:p>
        </p:txBody>
      </p:sp>
      <p:pic>
        <p:nvPicPr>
          <p:cNvPr id="3" name="Picture 2" descr="A poster with images and text&#10;&#10;Description automatically generated with medium confidence">
            <a:extLst>
              <a:ext uri="{FF2B5EF4-FFF2-40B4-BE49-F238E27FC236}">
                <a16:creationId xmlns:a16="http://schemas.microsoft.com/office/drawing/2014/main" id="{3E9A733D-C02B-73FA-AECB-AEE49C1BF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927" y="656970"/>
            <a:ext cx="5803542" cy="5509820"/>
          </a:xfrm>
          <a:prstGeom prst="rect">
            <a:avLst/>
          </a:prstGeom>
        </p:spPr>
      </p:pic>
    </p:spTree>
    <p:extLst>
      <p:ext uri="{BB962C8B-B14F-4D97-AF65-F5344CB8AC3E}">
        <p14:creationId xmlns:p14="http://schemas.microsoft.com/office/powerpoint/2010/main" val="213681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B4ABF-B441-1F98-8475-ADC2F5108218}"/>
              </a:ext>
            </a:extLst>
          </p:cNvPr>
          <p:cNvSpPr txBox="1"/>
          <p:nvPr/>
        </p:nvSpPr>
        <p:spPr>
          <a:xfrm>
            <a:off x="1020335" y="595272"/>
            <a:ext cx="6796060" cy="492443"/>
          </a:xfrm>
          <a:prstGeom prst="rect">
            <a:avLst/>
          </a:prstGeom>
          <a:noFill/>
        </p:spPr>
        <p:txBody>
          <a:bodyPr wrap="square">
            <a:spAutoFit/>
          </a:bodyPr>
          <a:lstStyle/>
          <a:p>
            <a:pPr>
              <a:lnSpc>
                <a:spcPct val="100000"/>
              </a:lnSpc>
            </a:pPr>
            <a:r>
              <a:rPr lang="vi-VN" sz="2600" b="1">
                <a:latin typeface="+mj-lt"/>
                <a:cs typeface="Arial" panose="020B0604020202020204" pitchFamily="34" charset="0"/>
              </a:rPr>
              <a:t>3.</a:t>
            </a:r>
            <a:r>
              <a:rPr lang="vi-VN" sz="2600" b="1" dirty="0">
                <a:latin typeface="Times New Roman" panose="02020603050405020304" pitchFamily="18" charset="0"/>
                <a:cs typeface="Times New Roman" panose="02020603050405020304" pitchFamily="18" charset="0"/>
              </a:rPr>
              <a:t>2</a:t>
            </a:r>
            <a:r>
              <a:rPr lang="vi-VN" sz="2600" b="1">
                <a:latin typeface="+mj-lt"/>
                <a:cs typeface="Arial" panose="020B0604020202020204" pitchFamily="34" charset="0"/>
              </a:rPr>
              <a:t>. </a:t>
            </a:r>
            <a:r>
              <a:rPr lang="en-US" sz="2600" b="1" spc="-20" dirty="0" err="1">
                <a:solidFill>
                  <a:srgbClr val="100717"/>
                </a:solidFill>
                <a:latin typeface="Times New Roman" panose="02020603050405020304" pitchFamily="18" charset="0"/>
                <a:cs typeface="Times New Roman" panose="02020603050405020304" pitchFamily="18" charset="0"/>
              </a:rPr>
              <a:t>Xuất</a:t>
            </a:r>
            <a:r>
              <a:rPr lang="en-US" sz="2600" b="1" spc="-20" dirty="0">
                <a:solidFill>
                  <a:srgbClr val="100717"/>
                </a:solidFill>
                <a:latin typeface="Times New Roman" panose="02020603050405020304" pitchFamily="18" charset="0"/>
                <a:cs typeface="Times New Roman" panose="02020603050405020304" pitchFamily="18" charset="0"/>
              </a:rPr>
              <a:t> </a:t>
            </a:r>
            <a:r>
              <a:rPr lang="en-US" sz="2600" b="1" spc="-20" dirty="0" err="1">
                <a:solidFill>
                  <a:srgbClr val="100717"/>
                </a:solidFill>
                <a:latin typeface="Times New Roman" panose="02020603050405020304" pitchFamily="18" charset="0"/>
                <a:cs typeface="Times New Roman" panose="02020603050405020304" pitchFamily="18" charset="0"/>
              </a:rPr>
              <a:t>Nhập</a:t>
            </a:r>
            <a:r>
              <a:rPr lang="en-US" sz="2600" b="1" spc="-20" dirty="0">
                <a:solidFill>
                  <a:srgbClr val="100717"/>
                </a:solidFill>
                <a:latin typeface="Times New Roman" panose="02020603050405020304" pitchFamily="18" charset="0"/>
                <a:cs typeface="Times New Roman" panose="02020603050405020304" pitchFamily="18" charset="0"/>
              </a:rPr>
              <a:t> </a:t>
            </a:r>
            <a:r>
              <a:rPr lang="en-US" sz="2600" b="1" spc="-20" dirty="0" err="1">
                <a:solidFill>
                  <a:srgbClr val="100717"/>
                </a:solidFill>
                <a:latin typeface="Times New Roman" panose="02020603050405020304" pitchFamily="18" charset="0"/>
                <a:cs typeface="Times New Roman" panose="02020603050405020304" pitchFamily="18" charset="0"/>
              </a:rPr>
              <a:t>khẩu</a:t>
            </a:r>
            <a:endParaRPr lang="vi-VN" sz="2600" b="1" dirty="0">
              <a:latin typeface="+mj-lt"/>
              <a:cs typeface="Arial" panose="020B0604020202020204" pitchFamily="34" charset="0"/>
            </a:endParaRPr>
          </a:p>
        </p:txBody>
      </p:sp>
      <p:graphicFrame>
        <p:nvGraphicFramePr>
          <p:cNvPr id="4" name="Table 3">
            <a:extLst>
              <a:ext uri="{FF2B5EF4-FFF2-40B4-BE49-F238E27FC236}">
                <a16:creationId xmlns:a16="http://schemas.microsoft.com/office/drawing/2014/main" id="{1AB8787A-1FEA-32E8-0574-EE49DE59D798}"/>
              </a:ext>
            </a:extLst>
          </p:cNvPr>
          <p:cNvGraphicFramePr>
            <a:graphicFrameLocks noGrp="1"/>
          </p:cNvGraphicFramePr>
          <p:nvPr>
            <p:extLst>
              <p:ext uri="{D42A27DB-BD31-4B8C-83A1-F6EECF244321}">
                <p14:modId xmlns:p14="http://schemas.microsoft.com/office/powerpoint/2010/main" val="453024124"/>
              </p:ext>
            </p:extLst>
          </p:nvPr>
        </p:nvGraphicFramePr>
        <p:xfrm>
          <a:off x="261312" y="1263590"/>
          <a:ext cx="4788860" cy="5273040"/>
        </p:xfrm>
        <a:graphic>
          <a:graphicData uri="http://schemas.openxmlformats.org/drawingml/2006/table">
            <a:tbl>
              <a:tblPr firstRow="1" bandRow="1"/>
              <a:tblGrid>
                <a:gridCol w="4788860">
                  <a:extLst>
                    <a:ext uri="{9D8B030D-6E8A-4147-A177-3AD203B41FA5}">
                      <a16:colId xmlns:a16="http://schemas.microsoft.com/office/drawing/2014/main" val="3655493598"/>
                    </a:ext>
                  </a:extLst>
                </a:gridCol>
              </a:tblGrid>
              <a:tr h="20643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Kim ngạch hàng hóa xuất khẩu tháng 01/2024 ước đạt 115,5 triệu USD, </a:t>
                      </a:r>
                      <a:r>
                        <a:rPr lang="nl-NL" sz="2000" b="0" kern="1200">
                          <a:solidFill>
                            <a:schemeClr val="dk1"/>
                          </a:solidFill>
                          <a:effectLst/>
                          <a:latin typeface="Times New Roman" panose="02020603050405020304" pitchFamily="18" charset="0"/>
                          <a:ea typeface="+mn-ea"/>
                          <a:cs typeface="Times New Roman" panose="02020603050405020304" pitchFamily="18" charset="0"/>
                        </a:rPr>
                        <a:t>đạt 7,0% kế hoạch năm (</a:t>
                      </a:r>
                      <a:r>
                        <a:rPr lang="nl-NL" sz="2000" b="0" i="1" kern="1200">
                          <a:solidFill>
                            <a:schemeClr val="dk1"/>
                          </a:solidFill>
                          <a:effectLst/>
                          <a:latin typeface="Times New Roman" panose="02020603050405020304" pitchFamily="18" charset="0"/>
                          <a:ea typeface="+mn-ea"/>
                          <a:cs typeface="Times New Roman" panose="02020603050405020304" pitchFamily="18" charset="0"/>
                        </a:rPr>
                        <a:t>kế hoạch năm 2024 là 1.650 triệu USD</a:t>
                      </a:r>
                      <a:r>
                        <a:rPr lang="nl-NL" sz="2000" b="0" kern="1200">
                          <a:solidFill>
                            <a:schemeClr val="dk1"/>
                          </a:solidFill>
                          <a:effectLst/>
                          <a:latin typeface="Times New Roman" panose="02020603050405020304" pitchFamily="18" charset="0"/>
                          <a:ea typeface="+mn-ea"/>
                          <a:cs typeface="Times New Roman" panose="02020603050405020304" pitchFamily="18" charset="0"/>
                        </a:rPr>
                        <a:t>), tăng 7,9% so với cùng kỳ</a:t>
                      </a:r>
                      <a:r>
                        <a:rPr lang="vi-VN" sz="2000" b="0" kern="1200">
                          <a:solidFill>
                            <a:schemeClr val="dk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Các nhóm hàng xuất khẩu tăng mạnh so cùng kỳ gồm sắn và sản phẩm từ sắn tăng 46,4%; Quặng và khoáng sản khác tăng 168,8%; Sản phẩm từ chất dẻo tăng </a:t>
                      </a:r>
                      <a:r>
                        <a:rPr lang="en-US" sz="2000" b="0" kern="1200">
                          <a:solidFill>
                            <a:schemeClr val="dk1"/>
                          </a:solidFill>
                          <a:effectLst/>
                          <a:latin typeface="Times New Roman" panose="02020603050405020304" pitchFamily="18" charset="0"/>
                          <a:ea typeface="+mn-ea"/>
                          <a:cs typeface="Times New Roman" panose="02020603050405020304" pitchFamily="18" charset="0"/>
                        </a:rPr>
                        <a:t>30,4</a:t>
                      </a:r>
                      <a:r>
                        <a:rPr lang="vi-VN" sz="2000" b="0" kern="1200">
                          <a:solidFill>
                            <a:schemeClr val="dk1"/>
                          </a:solidFill>
                          <a:effectLst/>
                          <a:latin typeface="Times New Roman" panose="02020603050405020304" pitchFamily="18" charset="0"/>
                          <a:ea typeface="+mn-ea"/>
                          <a:cs typeface="Times New Roman" panose="02020603050405020304" pitchFamily="18" charset="0"/>
                        </a:rPr>
                        <a:t>%; Gỗ tăng 2,1%; Sản phẩm gỗ tăng 1,9%; Hàng dệt may tăng </a:t>
                      </a:r>
                      <a:r>
                        <a:rPr lang="en-US" sz="2000" b="0" kern="1200">
                          <a:solidFill>
                            <a:schemeClr val="dk1"/>
                          </a:solidFill>
                          <a:effectLst/>
                          <a:latin typeface="Times New Roman" panose="02020603050405020304" pitchFamily="18" charset="0"/>
                          <a:ea typeface="+mn-ea"/>
                          <a:cs typeface="Times New Roman" panose="02020603050405020304" pitchFamily="18" charset="0"/>
                        </a:rPr>
                        <a:t>4,1</a:t>
                      </a:r>
                      <a:r>
                        <a:rPr lang="vi-VN" sz="2000" b="0" kern="1200">
                          <a:solidFill>
                            <a:schemeClr val="dk1"/>
                          </a:solidFill>
                          <a:effectLst/>
                          <a:latin typeface="Times New Roman" panose="02020603050405020304" pitchFamily="18" charset="0"/>
                          <a:ea typeface="+mn-ea"/>
                          <a:cs typeface="Times New Roman" panose="02020603050405020304" pitchFamily="18" charset="0"/>
                        </a:rPr>
                        <a:t>%; Giày dép các loại tăng 25,7%. </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Kim ngạch hàng hóa nhập khẩu tháng 01/2024 ước đạt </a:t>
                      </a:r>
                      <a:r>
                        <a:rPr lang="en-US" sz="2000" b="0" kern="1200">
                          <a:solidFill>
                            <a:schemeClr val="dk1"/>
                          </a:solidFill>
                          <a:effectLst/>
                          <a:latin typeface="Times New Roman" panose="02020603050405020304" pitchFamily="18" charset="0"/>
                          <a:ea typeface="+mn-ea"/>
                          <a:cs typeface="Times New Roman" panose="02020603050405020304" pitchFamily="18" charset="0"/>
                        </a:rPr>
                        <a:t>30,3 triệu USD, giảm 30,2% so tháng trước và tăng 0,3% </a:t>
                      </a:r>
                      <a:r>
                        <a:rPr lang="vi-VN" sz="2000" b="0" kern="1200">
                          <a:solidFill>
                            <a:schemeClr val="dk1"/>
                          </a:solidFill>
                          <a:effectLst/>
                          <a:latin typeface="Times New Roman" panose="02020603050405020304" pitchFamily="18" charset="0"/>
                          <a:ea typeface="+mn-ea"/>
                          <a:cs typeface="Times New Roman" panose="02020603050405020304" pitchFamily="18" charset="0"/>
                        </a:rPr>
                        <a:t>so với cùng kỳ.</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5" name="Picture 4" descr="A group of different types of transportation&#10;&#10;Description automatically generated">
            <a:extLst>
              <a:ext uri="{FF2B5EF4-FFF2-40B4-BE49-F238E27FC236}">
                <a16:creationId xmlns:a16="http://schemas.microsoft.com/office/drawing/2014/main" id="{A45F0454-DCBA-93E4-B92D-C639AB438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837" y="595272"/>
            <a:ext cx="6496957" cy="4907170"/>
          </a:xfrm>
          <a:prstGeom prst="rect">
            <a:avLst/>
          </a:prstGeom>
        </p:spPr>
      </p:pic>
    </p:spTree>
    <p:extLst>
      <p:ext uri="{BB962C8B-B14F-4D97-AF65-F5344CB8AC3E}">
        <p14:creationId xmlns:p14="http://schemas.microsoft.com/office/powerpoint/2010/main" val="2698442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741818" y="307290"/>
            <a:ext cx="1902765"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3.3. Du </a:t>
            </a:r>
            <a:r>
              <a:rPr lang="en-US" sz="2800" b="1" spc="-20" err="1">
                <a:solidFill>
                  <a:srgbClr val="100717"/>
                </a:solidFill>
                <a:latin typeface="Times New Roman" panose="02020603050405020304" pitchFamily="18" charset="0"/>
                <a:cs typeface="Times New Roman" panose="02020603050405020304" pitchFamily="18" charset="0"/>
              </a:rPr>
              <a:t>lịch</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07C86B0-DBF4-FD20-221B-BD96FD50EA79}"/>
              </a:ext>
            </a:extLst>
          </p:cNvPr>
          <p:cNvGraphicFramePr>
            <a:graphicFrameLocks noGrp="1"/>
          </p:cNvGraphicFramePr>
          <p:nvPr>
            <p:extLst>
              <p:ext uri="{D42A27DB-BD31-4B8C-83A1-F6EECF244321}">
                <p14:modId xmlns:p14="http://schemas.microsoft.com/office/powerpoint/2010/main" val="2543182773"/>
              </p:ext>
            </p:extLst>
          </p:nvPr>
        </p:nvGraphicFramePr>
        <p:xfrm>
          <a:off x="539045" y="936215"/>
          <a:ext cx="6224362" cy="6164781"/>
        </p:xfrm>
        <a:graphic>
          <a:graphicData uri="http://schemas.openxmlformats.org/drawingml/2006/table">
            <a:tbl>
              <a:tblPr firstRow="1" bandRow="1"/>
              <a:tblGrid>
                <a:gridCol w="6224362">
                  <a:extLst>
                    <a:ext uri="{9D8B030D-6E8A-4147-A177-3AD203B41FA5}">
                      <a16:colId xmlns:a16="http://schemas.microsoft.com/office/drawing/2014/main" val="3655493598"/>
                    </a:ext>
                  </a:extLst>
                </a:gridCol>
              </a:tblGrid>
              <a:tr h="5464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1800" b="0" kern="1200">
                          <a:solidFill>
                            <a:schemeClr val="tx1"/>
                          </a:solidFill>
                          <a:effectLst/>
                          <a:latin typeface="Times New Roman" panose="02020603050405020304" pitchFamily="18" charset="0"/>
                          <a:ea typeface="+mn-ea"/>
                          <a:cs typeface="Times New Roman" panose="02020603050405020304" pitchFamily="18" charset="0"/>
                        </a:rPr>
                        <a:t> Để thu hút du khách đến tham quan, tạo không khí vui tươi mừng năm mới, ngành du lịch đã xây dựng, tổ chức nhiều Chương trình, sự kiện thu hút nhân dân và du khách tham quan, thưởng thức. Qua đó, đánh dấu bước khởi đầu thành công trong chuỗi các sự kiện văn hoá - thể thao - du lịch của tỉnh Bình Định năm 2024 với chủ đề “Thiên đường biển - Toả sáng phát triển” và góp phần đẩy mạnh quảng bá, xúc tiến du lịch về Quy Nhơn - Bình Định.</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1800" b="0" kern="1200">
                          <a:solidFill>
                            <a:schemeClr val="tx1"/>
                          </a:solidFill>
                          <a:effectLst/>
                          <a:latin typeface="Times New Roman" panose="02020603050405020304" pitchFamily="18" charset="0"/>
                          <a:ea typeface="+mn-ea"/>
                          <a:cs typeface="Times New Roman" panose="02020603050405020304" pitchFamily="18" charset="0"/>
                        </a:rPr>
                        <a:t> Tại các khu, điểm, điểm đến du lịch; các cơ sở lưu trú lớn đã trang trí các biểu tượng về Tết cổ truyền Việt Nam tại các khu vực riêng để du khách check-in, chụp ảnh và có nhiều chương trình khuyến mãi, giảm giá hấp dẫn để thu hút khách</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800" b="0" kern="1200">
                          <a:solidFill>
                            <a:schemeClr val="tx1"/>
                          </a:solidFill>
                          <a:effectLst/>
                          <a:latin typeface="Times New Roman" panose="02020603050405020304" pitchFamily="18" charset="0"/>
                          <a:ea typeface="+mn-ea"/>
                          <a:cs typeface="Times New Roman" panose="02020603050405020304" pitchFamily="18" charset="0"/>
                        </a:rPr>
                        <a:t> Lượng khách du lịch đến tỉnh đạt khoảng 490.000 nghìn lượt, tăng 3% so với cùng kỳ; doanh thu du lịch đạt 1.024 tỷ đồng, tăng 3,9% so với cùng kỳ</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800" b="0" kern="1200">
                          <a:solidFill>
                            <a:schemeClr val="tx1"/>
                          </a:solidFill>
                          <a:effectLst/>
                          <a:latin typeface="Times New Roman" panose="02020603050405020304" pitchFamily="18" charset="0"/>
                          <a:ea typeface="+mn-ea"/>
                          <a:cs typeface="Times New Roman" panose="02020603050405020304" pitchFamily="18" charset="0"/>
                        </a:rPr>
                        <a:t> Tiếp tục đẩy mạnh quảng bá xúc tiến để đưa Bình Định là địa phương dẫn đầu về đón khách du lịch MICE của khu vực miền Trung và cả nước, trong tháng 1 năm 2024, cả tỉnh đã tổ chức hơn 30 hội nghị, hội thảo thu hút gần 4.890 lượt khách</a:t>
                      </a:r>
                      <a:endParaRPr lang="vi-VN" sz="1800" b="0" kern="120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40406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1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pic>
        <p:nvPicPr>
          <p:cNvPr id="4" name="Picture 3" descr="A group of sailboats on a beach&#10;&#10;Description automatically generated">
            <a:extLst>
              <a:ext uri="{FF2B5EF4-FFF2-40B4-BE49-F238E27FC236}">
                <a16:creationId xmlns:a16="http://schemas.microsoft.com/office/drawing/2014/main" id="{F53343DB-9632-2572-A86F-50CDD8D37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139" y="568900"/>
            <a:ext cx="5078807" cy="3051516"/>
          </a:xfrm>
          <a:prstGeom prst="rect">
            <a:avLst/>
          </a:prstGeom>
        </p:spPr>
      </p:pic>
      <p:pic>
        <p:nvPicPr>
          <p:cNvPr id="6" name="Picture 5" descr="Several sailboats in the water&#10;&#10;Description automatically generated">
            <a:extLst>
              <a:ext uri="{FF2B5EF4-FFF2-40B4-BE49-F238E27FC236}">
                <a16:creationId xmlns:a16="http://schemas.microsoft.com/office/drawing/2014/main" id="{45CD76DB-7D15-2C61-77AC-AA74C6CC6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139" y="3770559"/>
            <a:ext cx="5078806" cy="2953521"/>
          </a:xfrm>
          <a:prstGeom prst="rect">
            <a:avLst/>
          </a:prstGeom>
        </p:spPr>
      </p:pic>
    </p:spTree>
    <p:extLst>
      <p:ext uri="{BB962C8B-B14F-4D97-AF65-F5344CB8AC3E}">
        <p14:creationId xmlns:p14="http://schemas.microsoft.com/office/powerpoint/2010/main" val="202805001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A953A66-BAF1-340A-A407-B9DFF5A3A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4200017" y="3390629"/>
            <a:ext cx="1364668" cy="1429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p:cNvSpPr/>
          <p:nvPr/>
        </p:nvSpPr>
        <p:spPr>
          <a:xfrm>
            <a:off x="5634436" y="895505"/>
            <a:ext cx="5921084" cy="14936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6441510" y="851400"/>
            <a:ext cx="4774245" cy="83099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nội địa</a:t>
            </a:r>
          </a:p>
          <a:p>
            <a:pPr algn="ctr"/>
            <a:r>
              <a:rPr lang="en-US" b="1">
                <a:solidFill>
                  <a:srgbClr val="002060"/>
                </a:solidFill>
                <a:latin typeface="Times New Roman" panose="02020603050405020304" pitchFamily="18" charset="0"/>
                <a:cs typeface="Times New Roman" panose="02020603050405020304" pitchFamily="18" charset="0"/>
              </a:rPr>
              <a:t>(trừ tiền SDĐ, XSKT và lợi nhuận được chia)</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720" name="TextBox 719"/>
          <p:cNvSpPr txBox="1"/>
          <p:nvPr/>
        </p:nvSpPr>
        <p:spPr>
          <a:xfrm>
            <a:off x="6778501" y="1557466"/>
            <a:ext cx="4774245"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819,7 </a:t>
            </a:r>
            <a:r>
              <a:rPr lang="en-US" sz="2400" b="1" err="1">
                <a:solidFill>
                  <a:srgbClr val="C00000"/>
                </a:solidFill>
                <a:latin typeface="Times New Roman" panose="02020603050405020304" pitchFamily="18" charset="0"/>
                <a:cs typeface="Times New Roman" panose="02020603050405020304" pitchFamily="18" charset="0"/>
              </a:rPr>
              <a:t>tỷ</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đồng</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đạt</a:t>
            </a:r>
            <a:r>
              <a:rPr lang="en-US" sz="2400" b="1">
                <a:solidFill>
                  <a:srgbClr val="C00000"/>
                </a:solidFill>
                <a:latin typeface="Times New Roman" panose="02020603050405020304" pitchFamily="18" charset="0"/>
                <a:cs typeface="Times New Roman" panose="02020603050405020304" pitchFamily="18" charset="0"/>
              </a:rPr>
              <a:t> 10,2% </a:t>
            </a:r>
            <a:r>
              <a:rPr lang="en-US" sz="2400" b="1" err="1">
                <a:solidFill>
                  <a:srgbClr val="C00000"/>
                </a:solidFill>
                <a:latin typeface="Times New Roman" panose="02020603050405020304" pitchFamily="18" charset="0"/>
                <a:cs typeface="Times New Roman" panose="02020603050405020304" pitchFamily="18" charset="0"/>
              </a:rPr>
              <a:t>dự</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toán</a:t>
            </a:r>
            <a:endParaRPr lang="en-US" sz="2400" b="1">
              <a:solidFill>
                <a:srgbClr val="C00000"/>
              </a:solidFill>
              <a:latin typeface="Times New Roman" panose="02020603050405020304" pitchFamily="18" charset="0"/>
              <a:cs typeface="Times New Roman" panose="02020603050405020304" pitchFamily="18" charset="0"/>
            </a:endParaRPr>
          </a:p>
          <a:p>
            <a:pPr algn="ctr"/>
            <a:r>
              <a:rPr lang="en-US" sz="2400" b="1">
                <a:solidFill>
                  <a:srgbClr val="C00000"/>
                </a:solidFill>
                <a:latin typeface="Times New Roman" panose="02020603050405020304" pitchFamily="18" charset="0"/>
                <a:cs typeface="Times New Roman" panose="02020603050405020304" pitchFamily="18" charset="0"/>
              </a:rPr>
              <a:t>     31,5%</a:t>
            </a:r>
          </a:p>
        </p:txBody>
      </p:sp>
      <p:sp>
        <p:nvSpPr>
          <p:cNvPr id="724" name="Rectangle 723"/>
          <p:cNvSpPr/>
          <p:nvPr/>
        </p:nvSpPr>
        <p:spPr>
          <a:xfrm>
            <a:off x="5648335" y="2687365"/>
            <a:ext cx="5904411" cy="12212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7231134" y="2723966"/>
            <a:ext cx="2968819" cy="461665"/>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Thu tiền sử dụng đất</a:t>
            </a:r>
          </a:p>
        </p:txBody>
      </p:sp>
      <p:sp>
        <p:nvSpPr>
          <p:cNvPr id="726" name="TextBox 725"/>
          <p:cNvSpPr txBox="1"/>
          <p:nvPr/>
        </p:nvSpPr>
        <p:spPr>
          <a:xfrm>
            <a:off x="6441510" y="3077662"/>
            <a:ext cx="4893897"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354,2 </a:t>
            </a:r>
            <a:r>
              <a:rPr lang="en-US" sz="2400" b="1" err="1">
                <a:solidFill>
                  <a:srgbClr val="C00000"/>
                </a:solidFill>
                <a:latin typeface="Times New Roman" panose="02020603050405020304" pitchFamily="18" charset="0"/>
                <a:cs typeface="Times New Roman" panose="02020603050405020304" pitchFamily="18" charset="0"/>
              </a:rPr>
              <a:t>tỷ</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đồng</a:t>
            </a:r>
            <a:r>
              <a:rPr lang="en-US" sz="2400" b="1">
                <a:solidFill>
                  <a:srgbClr val="C00000"/>
                </a:solidFill>
                <a:latin typeface="Times New Roman" panose="02020603050405020304" pitchFamily="18" charset="0"/>
                <a:cs typeface="Times New Roman" panose="02020603050405020304" pitchFamily="18" charset="0"/>
              </a:rPr>
              <a:t>, đạt 5,8% </a:t>
            </a:r>
            <a:r>
              <a:rPr lang="en-US" sz="2400" b="1" err="1">
                <a:solidFill>
                  <a:srgbClr val="C00000"/>
                </a:solidFill>
                <a:latin typeface="Times New Roman" panose="02020603050405020304" pitchFamily="18" charset="0"/>
                <a:cs typeface="Times New Roman" panose="02020603050405020304" pitchFamily="18" charset="0"/>
              </a:rPr>
              <a:t>dự</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toán</a:t>
            </a:r>
            <a:endParaRPr lang="en-US" sz="2400" b="1">
              <a:solidFill>
                <a:srgbClr val="C00000"/>
              </a:solidFill>
              <a:latin typeface="Times New Roman" panose="02020603050405020304" pitchFamily="18" charset="0"/>
              <a:cs typeface="Times New Roman" panose="02020603050405020304" pitchFamily="18" charset="0"/>
            </a:endParaRPr>
          </a:p>
          <a:p>
            <a:pPr algn="ctr"/>
            <a:r>
              <a:rPr lang="en-US" sz="2400" b="1">
                <a:solidFill>
                  <a:srgbClr val="C00000"/>
                </a:solidFill>
                <a:latin typeface="Times New Roman" panose="02020603050405020304" pitchFamily="18" charset="0"/>
                <a:cs typeface="Times New Roman" panose="02020603050405020304" pitchFamily="18" charset="0"/>
              </a:rPr>
              <a:t>  121,2%</a:t>
            </a:r>
          </a:p>
        </p:txBody>
      </p:sp>
      <p:sp>
        <p:nvSpPr>
          <p:cNvPr id="730" name="Arrow: Down 59">
            <a:extLst>
              <a:ext uri="{FF2B5EF4-FFF2-40B4-BE49-F238E27FC236}">
                <a16:creationId xmlns:a16="http://schemas.microsoft.com/office/drawing/2014/main" id="{76FC2223-CBDC-4B1C-A8C6-0DBB61B65684}"/>
              </a:ext>
            </a:extLst>
          </p:cNvPr>
          <p:cNvSpPr/>
          <p:nvPr/>
        </p:nvSpPr>
        <p:spPr>
          <a:xfrm rot="10800000">
            <a:off x="8166892" y="3557768"/>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2" name="Rectangle 1">
            <a:extLst>
              <a:ext uri="{FF2B5EF4-FFF2-40B4-BE49-F238E27FC236}">
                <a16:creationId xmlns:a16="http://schemas.microsoft.com/office/drawing/2014/main" id="{80607D77-8D89-B2B8-17A1-5EC409702721}"/>
              </a:ext>
            </a:extLst>
          </p:cNvPr>
          <p:cNvSpPr/>
          <p:nvPr/>
        </p:nvSpPr>
        <p:spPr>
          <a:xfrm>
            <a:off x="177757" y="2060553"/>
            <a:ext cx="3983309" cy="1314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231854" y="2543889"/>
            <a:ext cx="4802530" cy="830997"/>
          </a:xfrm>
          <a:prstGeom prst="rect">
            <a:avLst/>
          </a:prstGeom>
          <a:noFill/>
        </p:spPr>
        <p:txBody>
          <a:bodyPr wrap="square" rtlCol="0">
            <a:spAutoFit/>
          </a:bodyPr>
          <a:lstStyle/>
          <a:p>
            <a:pPr algn="ctr"/>
            <a:r>
              <a:rPr lang="en-US" sz="2200" b="1">
                <a:solidFill>
                  <a:srgbClr val="C00000"/>
                </a:solidFill>
                <a:latin typeface="Times New Roman" panose="02020603050405020304" pitchFamily="18" charset="0"/>
                <a:cs typeface="Times New Roman" panose="02020603050405020304" pitchFamily="18" charset="0"/>
              </a:rPr>
              <a:t>1.343,4 tỷ </a:t>
            </a:r>
            <a:r>
              <a:rPr lang="en-US" sz="2200" b="1" err="1">
                <a:solidFill>
                  <a:srgbClr val="C00000"/>
                </a:solidFill>
                <a:latin typeface="Times New Roman" panose="02020603050405020304" pitchFamily="18" charset="0"/>
                <a:cs typeface="Times New Roman" panose="02020603050405020304" pitchFamily="18" charset="0"/>
              </a:rPr>
              <a:t>đồng</a:t>
            </a:r>
            <a:r>
              <a:rPr lang="en-US" sz="2200" b="1">
                <a:solidFill>
                  <a:srgbClr val="C00000"/>
                </a:solidFill>
                <a:latin typeface="Times New Roman" panose="02020603050405020304" pitchFamily="18" charset="0"/>
                <a:cs typeface="Times New Roman" panose="02020603050405020304" pitchFamily="18" charset="0"/>
              </a:rPr>
              <a:t>, </a:t>
            </a:r>
            <a:r>
              <a:rPr lang="en-US" sz="2200" b="1" err="1">
                <a:solidFill>
                  <a:srgbClr val="C00000"/>
                </a:solidFill>
                <a:latin typeface="Times New Roman" panose="02020603050405020304" pitchFamily="18" charset="0"/>
                <a:cs typeface="Times New Roman" panose="02020603050405020304" pitchFamily="18" charset="0"/>
              </a:rPr>
              <a:t>đạt</a:t>
            </a:r>
            <a:r>
              <a:rPr lang="en-US" sz="2200" b="1">
                <a:solidFill>
                  <a:srgbClr val="C00000"/>
                </a:solidFill>
                <a:latin typeface="Times New Roman" panose="02020603050405020304" pitchFamily="18" charset="0"/>
                <a:cs typeface="Times New Roman" panose="02020603050405020304" pitchFamily="18" charset="0"/>
              </a:rPr>
              <a:t> 9,0% </a:t>
            </a:r>
            <a:r>
              <a:rPr lang="en-US" b="1" err="1">
                <a:solidFill>
                  <a:srgbClr val="C00000"/>
                </a:solidFill>
                <a:latin typeface="Times New Roman" panose="02020603050405020304" pitchFamily="18" charset="0"/>
                <a:cs typeface="Times New Roman" panose="02020603050405020304" pitchFamily="18" charset="0"/>
              </a:rPr>
              <a:t>dự</a:t>
            </a:r>
            <a:r>
              <a:rPr lang="en-US" b="1">
                <a:solidFill>
                  <a:srgbClr val="C00000"/>
                </a:solidFill>
                <a:latin typeface="Times New Roman" panose="02020603050405020304" pitchFamily="18" charset="0"/>
                <a:cs typeface="Times New Roman" panose="02020603050405020304" pitchFamily="18" charset="0"/>
              </a:rPr>
              <a:t> </a:t>
            </a:r>
            <a:r>
              <a:rPr lang="en-US" b="1" err="1">
                <a:solidFill>
                  <a:srgbClr val="C00000"/>
                </a:solidFill>
                <a:latin typeface="Times New Roman" panose="02020603050405020304" pitchFamily="18" charset="0"/>
                <a:cs typeface="Times New Roman" panose="02020603050405020304" pitchFamily="18" charset="0"/>
              </a:rPr>
              <a:t>toán</a:t>
            </a:r>
            <a:endParaRPr lang="en-US" b="1">
              <a:solidFill>
                <a:srgbClr val="C00000"/>
              </a:solidFill>
              <a:latin typeface="Times New Roman" panose="02020603050405020304" pitchFamily="18" charset="0"/>
              <a:cs typeface="Times New Roman" panose="02020603050405020304" pitchFamily="18" charset="0"/>
            </a:endParaRPr>
          </a:p>
          <a:p>
            <a:pPr algn="ctr"/>
            <a:r>
              <a:rPr lang="en-US"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66%</a:t>
            </a:r>
            <a:endParaRPr lang="en-US" b="1">
              <a:solidFill>
                <a:srgbClr val="C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50931EF-4279-23FD-6428-18C12049025E}"/>
              </a:ext>
            </a:extLst>
          </p:cNvPr>
          <p:cNvSpPr txBox="1"/>
          <p:nvPr/>
        </p:nvSpPr>
        <p:spPr>
          <a:xfrm>
            <a:off x="226837" y="2152411"/>
            <a:ext cx="4129108" cy="400110"/>
          </a:xfrm>
          <a:prstGeom prst="rect">
            <a:avLst/>
          </a:prstGeom>
          <a:noFill/>
        </p:spPr>
        <p:txBody>
          <a:bodyPr wrap="square" rtlCol="0">
            <a:spAutoFit/>
          </a:bodyPr>
          <a:lstStyle/>
          <a:p>
            <a:pPr algn="ctr"/>
            <a:r>
              <a:rPr lang="en-US" sz="2000" b="1">
                <a:solidFill>
                  <a:srgbClr val="002060"/>
                </a:solidFill>
                <a:latin typeface="Times New Roman" panose="02020603050405020304" pitchFamily="18" charset="0"/>
                <a:cs typeface="Times New Roman" panose="02020603050405020304" pitchFamily="18" charset="0"/>
              </a:rPr>
              <a:t>Tổng thu ngân sách nhà nước</a:t>
            </a:r>
          </a:p>
        </p:txBody>
      </p:sp>
      <p:sp>
        <p:nvSpPr>
          <p:cNvPr id="13" name="Arrow: Down 59">
            <a:extLst>
              <a:ext uri="{FF2B5EF4-FFF2-40B4-BE49-F238E27FC236}">
                <a16:creationId xmlns:a16="http://schemas.microsoft.com/office/drawing/2014/main" id="{CFB1DF66-0E98-FC84-B508-AAB8AC25D4B3}"/>
              </a:ext>
            </a:extLst>
          </p:cNvPr>
          <p:cNvSpPr/>
          <p:nvPr/>
        </p:nvSpPr>
        <p:spPr>
          <a:xfrm rot="10800000">
            <a:off x="1597809" y="2963935"/>
            <a:ext cx="394238" cy="3340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2FB61F8A-9A24-43C5-EEAD-699E1478B087}"/>
              </a:ext>
            </a:extLst>
          </p:cNvPr>
          <p:cNvSpPr/>
          <p:nvPr/>
        </p:nvSpPr>
        <p:spPr>
          <a:xfrm>
            <a:off x="5648334" y="4097789"/>
            <a:ext cx="5904411"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6673485" y="4154207"/>
            <a:ext cx="4125893"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Xuất nhập khẩu</a:t>
            </a:r>
          </a:p>
        </p:txBody>
      </p:sp>
      <p:sp>
        <p:nvSpPr>
          <p:cNvPr id="16" name="TextBox 15">
            <a:extLst>
              <a:ext uri="{FF2B5EF4-FFF2-40B4-BE49-F238E27FC236}">
                <a16:creationId xmlns:a16="http://schemas.microsoft.com/office/drawing/2014/main" id="{CD1FFBD1-4EFA-ED54-8F81-E3C9559069D4}"/>
              </a:ext>
            </a:extLst>
          </p:cNvPr>
          <p:cNvSpPr txBox="1"/>
          <p:nvPr/>
        </p:nvSpPr>
        <p:spPr>
          <a:xfrm>
            <a:off x="6441510" y="4603535"/>
            <a:ext cx="4548068"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108,8 </a:t>
            </a:r>
            <a:r>
              <a:rPr lang="en-US" sz="2400" b="1" err="1">
                <a:solidFill>
                  <a:srgbClr val="C00000"/>
                </a:solidFill>
                <a:latin typeface="Times New Roman" panose="02020603050405020304" pitchFamily="18" charset="0"/>
                <a:cs typeface="Times New Roman" panose="02020603050405020304" pitchFamily="18" charset="0"/>
              </a:rPr>
              <a:t>tỷ</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đồng</a:t>
            </a:r>
            <a:r>
              <a:rPr lang="en-US" sz="2400" b="1">
                <a:solidFill>
                  <a:srgbClr val="C00000"/>
                </a:solidFill>
                <a:latin typeface="Times New Roman" panose="02020603050405020304" pitchFamily="18" charset="0"/>
                <a:cs typeface="Times New Roman" panose="02020603050405020304" pitchFamily="18" charset="0"/>
              </a:rPr>
              <a:t>, đạt 24,2% </a:t>
            </a:r>
            <a:r>
              <a:rPr lang="en-US" sz="2400" b="1" err="1">
                <a:solidFill>
                  <a:srgbClr val="C00000"/>
                </a:solidFill>
                <a:latin typeface="Times New Roman" panose="02020603050405020304" pitchFamily="18" charset="0"/>
                <a:cs typeface="Times New Roman" panose="02020603050405020304" pitchFamily="18" charset="0"/>
              </a:rPr>
              <a:t>dự</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toán</a:t>
            </a:r>
            <a:endParaRPr lang="en-US" sz="2400" b="1">
              <a:solidFill>
                <a:srgbClr val="C00000"/>
              </a:solidFill>
              <a:latin typeface="Times New Roman" panose="02020603050405020304" pitchFamily="18" charset="0"/>
              <a:cs typeface="Times New Roman" panose="02020603050405020304" pitchFamily="18" charset="0"/>
            </a:endParaRPr>
          </a:p>
          <a:p>
            <a:pPr algn="ctr"/>
            <a:r>
              <a:rPr lang="en-US" sz="2400" b="1">
                <a:solidFill>
                  <a:srgbClr val="C00000"/>
                </a:solidFill>
                <a:latin typeface="Times New Roman" panose="02020603050405020304" pitchFamily="18" charset="0"/>
                <a:cs typeface="Times New Roman" panose="02020603050405020304" pitchFamily="18" charset="0"/>
              </a:rPr>
              <a:t>        659,2%</a:t>
            </a:r>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4185436" y="1557466"/>
            <a:ext cx="1357439" cy="1283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4208573" y="3078068"/>
            <a:ext cx="13443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BC7EEBC-AFA3-C4AC-D803-2EB717E2AF16}"/>
              </a:ext>
            </a:extLst>
          </p:cNvPr>
          <p:cNvSpPr/>
          <p:nvPr/>
        </p:nvSpPr>
        <p:spPr>
          <a:xfrm>
            <a:off x="1597810" y="5615736"/>
            <a:ext cx="9954935"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B6DC98-C123-5771-E46D-17ED3EE03739}"/>
              </a:ext>
            </a:extLst>
          </p:cNvPr>
          <p:cNvSpPr txBox="1"/>
          <p:nvPr/>
        </p:nvSpPr>
        <p:spPr>
          <a:xfrm>
            <a:off x="1607364" y="5906358"/>
            <a:ext cx="10271447" cy="830997"/>
          </a:xfrm>
          <a:prstGeom prst="rect">
            <a:avLst/>
          </a:prstGeom>
          <a:noFill/>
        </p:spPr>
        <p:txBody>
          <a:bodyPr wrap="square" rtlCol="0">
            <a:spAutoFit/>
          </a:bodyPr>
          <a:lstStyle/>
          <a:p>
            <a:r>
              <a:rPr lang="en-US" sz="2400" b="1" err="1">
                <a:solidFill>
                  <a:srgbClr val="002060"/>
                </a:solidFill>
                <a:latin typeface="Times New Roman" panose="02020603050405020304" pitchFamily="18" charset="0"/>
                <a:cs typeface="Times New Roman" panose="02020603050405020304" pitchFamily="18" charset="0"/>
              </a:rPr>
              <a:t>Tổng</a:t>
            </a:r>
            <a:r>
              <a:rPr lang="en-US" sz="2400" b="1">
                <a:solidFill>
                  <a:srgbClr val="002060"/>
                </a:solidFill>
                <a:latin typeface="Times New Roman" panose="02020603050405020304" pitchFamily="18" charset="0"/>
                <a:cs typeface="Times New Roman" panose="02020603050405020304" pitchFamily="18" charset="0"/>
              </a:rPr>
              <a:t> chi </a:t>
            </a:r>
            <a:r>
              <a:rPr lang="en-US" sz="2400" b="1" err="1">
                <a:solidFill>
                  <a:srgbClr val="002060"/>
                </a:solidFill>
                <a:latin typeface="Times New Roman" panose="02020603050405020304" pitchFamily="18" charset="0"/>
                <a:cs typeface="Times New Roman" panose="02020603050405020304" pitchFamily="18" charset="0"/>
              </a:rPr>
              <a:t>ngân</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sách</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nhà</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nước</a:t>
            </a:r>
            <a:r>
              <a:rPr lang="en-US" sz="2400" b="1">
                <a:solidFill>
                  <a:srgbClr val="00206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1.457,8 </a:t>
            </a:r>
            <a:r>
              <a:rPr lang="en-US" sz="2400" b="1" err="1">
                <a:solidFill>
                  <a:srgbClr val="C00000"/>
                </a:solidFill>
                <a:latin typeface="Times New Roman" panose="02020603050405020304" pitchFamily="18" charset="0"/>
                <a:cs typeface="Times New Roman" panose="02020603050405020304" pitchFamily="18" charset="0"/>
              </a:rPr>
              <a:t>tỷ</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đồng</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đạt</a:t>
            </a:r>
            <a:r>
              <a:rPr lang="en-US" sz="2400" b="1">
                <a:solidFill>
                  <a:srgbClr val="C00000"/>
                </a:solidFill>
                <a:latin typeface="Times New Roman" panose="02020603050405020304" pitchFamily="18" charset="0"/>
                <a:cs typeface="Times New Roman" panose="02020603050405020304" pitchFamily="18" charset="0"/>
              </a:rPr>
              <a:t> 6,8% </a:t>
            </a:r>
            <a:r>
              <a:rPr lang="en-US" sz="2400" b="1" err="1">
                <a:solidFill>
                  <a:srgbClr val="C00000"/>
                </a:solidFill>
                <a:latin typeface="Times New Roman" panose="02020603050405020304" pitchFamily="18" charset="0"/>
                <a:cs typeface="Times New Roman" panose="02020603050405020304" pitchFamily="18" charset="0"/>
              </a:rPr>
              <a:t>dự</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toán</a:t>
            </a:r>
            <a:r>
              <a:rPr lang="en-US" sz="2400" b="1">
                <a:solidFill>
                  <a:srgbClr val="C00000"/>
                </a:solidFill>
                <a:latin typeface="Times New Roman" panose="02020603050405020304" pitchFamily="18" charset="0"/>
                <a:cs typeface="Times New Roman" panose="02020603050405020304" pitchFamily="18" charset="0"/>
              </a:rPr>
              <a:t>,     19,5%</a:t>
            </a:r>
          </a:p>
          <a:p>
            <a:pPr algn="ctr"/>
            <a:r>
              <a:rPr lang="en-US" sz="2400" b="1">
                <a:solidFill>
                  <a:srgbClr val="002060"/>
                </a:solidFill>
                <a:latin typeface="Times New Roman" panose="02020603050405020304" pitchFamily="18" charset="0"/>
                <a:cs typeface="Times New Roman" panose="02020603050405020304" pitchFamily="18" charset="0"/>
              </a:rPr>
              <a:t> </a:t>
            </a:r>
          </a:p>
        </p:txBody>
      </p:sp>
      <p:sp>
        <p:nvSpPr>
          <p:cNvPr id="27" name="Rectangle 26">
            <a:extLst>
              <a:ext uri="{FF2B5EF4-FFF2-40B4-BE49-F238E27FC236}">
                <a16:creationId xmlns:a16="http://schemas.microsoft.com/office/drawing/2014/main" id="{01DC26C3-E6F4-C27A-8624-3A65D81B6008}"/>
              </a:ext>
            </a:extLst>
          </p:cNvPr>
          <p:cNvSpPr/>
          <p:nvPr/>
        </p:nvSpPr>
        <p:spPr>
          <a:xfrm>
            <a:off x="934226" y="328180"/>
            <a:ext cx="2250231"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 </a:t>
            </a:r>
            <a:r>
              <a:rPr lang="en-US" sz="2800" b="1" spc="-20" err="1">
                <a:solidFill>
                  <a:srgbClr val="100717"/>
                </a:solidFill>
                <a:latin typeface="Times New Roman" panose="02020603050405020304" pitchFamily="18" charset="0"/>
                <a:cs typeface="Times New Roman" panose="02020603050405020304" pitchFamily="18" charset="0"/>
              </a:rPr>
              <a:t>Tài</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chính</a:t>
            </a:r>
            <a:endParaRPr lang="en-US" sz="2800" b="1" spc="-20">
              <a:solidFill>
                <a:srgbClr val="100717"/>
              </a:solidFill>
              <a:latin typeface="Times New Roman" panose="02020603050405020304" pitchFamily="18" charset="0"/>
              <a:cs typeface="Times New Roman" panose="02020603050405020304" pitchFamily="18" charset="0"/>
            </a:endParaRPr>
          </a:p>
        </p:txBody>
      </p:sp>
      <p:sp>
        <p:nvSpPr>
          <p:cNvPr id="8" name="Arrow: Down 59">
            <a:extLst>
              <a:ext uri="{FF2B5EF4-FFF2-40B4-BE49-F238E27FC236}">
                <a16:creationId xmlns:a16="http://schemas.microsoft.com/office/drawing/2014/main" id="{B8FB4290-57FC-2558-7A55-FDD4B3AD5084}"/>
              </a:ext>
            </a:extLst>
          </p:cNvPr>
          <p:cNvSpPr/>
          <p:nvPr/>
        </p:nvSpPr>
        <p:spPr>
          <a:xfrm rot="10800000">
            <a:off x="8632064" y="2017404"/>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9" name="Arrow: Down 59">
            <a:extLst>
              <a:ext uri="{FF2B5EF4-FFF2-40B4-BE49-F238E27FC236}">
                <a16:creationId xmlns:a16="http://schemas.microsoft.com/office/drawing/2014/main" id="{DC9728D2-9FA3-9BE1-84A8-EE573067CDA5}"/>
              </a:ext>
            </a:extLst>
          </p:cNvPr>
          <p:cNvSpPr/>
          <p:nvPr/>
        </p:nvSpPr>
        <p:spPr>
          <a:xfrm rot="10800000">
            <a:off x="8166892" y="5075934"/>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0" name="Arrow: Down 59">
            <a:extLst>
              <a:ext uri="{FF2B5EF4-FFF2-40B4-BE49-F238E27FC236}">
                <a16:creationId xmlns:a16="http://schemas.microsoft.com/office/drawing/2014/main" id="{1E41EBCE-1ACE-56B8-F489-0F5C63BC1FBF}"/>
              </a:ext>
            </a:extLst>
          </p:cNvPr>
          <p:cNvSpPr/>
          <p:nvPr/>
        </p:nvSpPr>
        <p:spPr>
          <a:xfrm rot="10800000" flipV="1">
            <a:off x="10199951" y="6006600"/>
            <a:ext cx="268351" cy="315256"/>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7" name="Rectangle 6">
            <a:extLst>
              <a:ext uri="{FF2B5EF4-FFF2-40B4-BE49-F238E27FC236}">
                <a16:creationId xmlns:a16="http://schemas.microsoft.com/office/drawing/2014/main" id="{1D5BEF29-302C-58EC-1775-63A1A262249D}"/>
              </a:ext>
            </a:extLst>
          </p:cNvPr>
          <p:cNvSpPr/>
          <p:nvPr/>
        </p:nvSpPr>
        <p:spPr>
          <a:xfrm>
            <a:off x="1273991" y="733638"/>
            <a:ext cx="3991734"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3.4.1. Thu ngân sách tỉnh</a:t>
            </a:r>
          </a:p>
        </p:txBody>
      </p:sp>
    </p:spTree>
    <p:extLst>
      <p:ext uri="{BB962C8B-B14F-4D97-AF65-F5344CB8AC3E}">
        <p14:creationId xmlns:p14="http://schemas.microsoft.com/office/powerpoint/2010/main" val="595962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1DC26C3-E6F4-C27A-8624-3A65D81B6008}"/>
              </a:ext>
            </a:extLst>
          </p:cNvPr>
          <p:cNvSpPr/>
          <p:nvPr/>
        </p:nvSpPr>
        <p:spPr>
          <a:xfrm>
            <a:off x="1053198" y="245597"/>
            <a:ext cx="7729617" cy="992579"/>
          </a:xfrm>
          <a:prstGeom prst="rect">
            <a:avLst/>
          </a:prstGeom>
        </p:spPr>
        <p:txBody>
          <a:bodyPr wrap="none">
            <a:spAutoFit/>
          </a:bodyPr>
          <a:lstStyle/>
          <a:p>
            <a:pPr marL="127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3.4.2. </a:t>
            </a:r>
            <a:r>
              <a:rPr lang="de-DE" sz="2800" b="1">
                <a:latin typeface="Times New Roman" panose="02020603050405020304" pitchFamily="18" charset="0"/>
                <a:cs typeface="Times New Roman" panose="02020603050405020304" pitchFamily="18" charset="0"/>
              </a:rPr>
              <a:t>Thu ngân sách </a:t>
            </a:r>
            <a:r>
              <a:rPr lang="vi-VN" sz="2800" b="1">
                <a:latin typeface="Times New Roman" panose="02020603050405020304" pitchFamily="18" charset="0"/>
                <a:cs typeface="Times New Roman" panose="02020603050405020304" pitchFamily="18" charset="0"/>
              </a:rPr>
              <a:t>các huyện, thị xã, thành phố</a:t>
            </a:r>
            <a:endParaRPr lang="en-US" sz="2800" b="1" kern="0" spc="-10">
              <a:solidFill>
                <a:prstClr val="black"/>
              </a:solidFill>
              <a:ea typeface="Times New Roman" panose="02020603050405020304" pitchFamily="18" charset="0"/>
            </a:endParaRPr>
          </a:p>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666AD7DA-80CE-7A42-976C-2FA0789BF7F5}"/>
              </a:ext>
            </a:extLst>
          </p:cNvPr>
          <p:cNvGraphicFramePr>
            <a:graphicFrameLocks noGrp="1"/>
          </p:cNvGraphicFramePr>
          <p:nvPr/>
        </p:nvGraphicFramePr>
        <p:xfrm>
          <a:off x="9771603" y="880844"/>
          <a:ext cx="1936136" cy="822960"/>
        </p:xfrm>
        <a:graphic>
          <a:graphicData uri="http://schemas.openxmlformats.org/drawingml/2006/table">
            <a:tbl>
              <a:tblPr firstRow="1" bandRow="1"/>
              <a:tblGrid>
                <a:gridCol w="1936136">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400" b="0" i="1" kern="1200">
                          <a:solidFill>
                            <a:schemeClr val="tx1"/>
                          </a:solidFill>
                          <a:effectLst/>
                          <a:latin typeface="+mj-lt"/>
                          <a:ea typeface="+mn-ea"/>
                          <a:cs typeface="+mn-cs"/>
                        </a:rPr>
                        <a:t>Đơn vị tính: Triệu đồng</a:t>
                      </a:r>
                      <a:r>
                        <a:rPr lang="en-US" sz="1400" b="0" i="1" kern="1200">
                          <a:solidFill>
                            <a:schemeClr val="tx1"/>
                          </a:solidFill>
                          <a:effectLst/>
                          <a:latin typeface="+mj-lt"/>
                          <a:ea typeface="+mn-ea"/>
                          <a:cs typeface="+mn-cs"/>
                        </a:rPr>
                        <a:t> </a:t>
                      </a:r>
                      <a:endParaRPr lang="en-US" sz="1600" b="0" i="1" kern="1200">
                        <a:solidFill>
                          <a:schemeClr val="tx1"/>
                        </a:solidFill>
                        <a:effectLst/>
                        <a:latin typeface="+mj-lt"/>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4" name="Table 3">
            <a:extLst>
              <a:ext uri="{FF2B5EF4-FFF2-40B4-BE49-F238E27FC236}">
                <a16:creationId xmlns:a16="http://schemas.microsoft.com/office/drawing/2014/main" id="{19485ADB-42B7-6153-5ED6-A85B40F7EDC5}"/>
              </a:ext>
            </a:extLst>
          </p:cNvPr>
          <p:cNvGraphicFramePr>
            <a:graphicFrameLocks noGrp="1"/>
          </p:cNvGraphicFramePr>
          <p:nvPr>
            <p:extLst>
              <p:ext uri="{D42A27DB-BD31-4B8C-83A1-F6EECF244321}">
                <p14:modId xmlns:p14="http://schemas.microsoft.com/office/powerpoint/2010/main" val="863560185"/>
              </p:ext>
            </p:extLst>
          </p:nvPr>
        </p:nvGraphicFramePr>
        <p:xfrm>
          <a:off x="587229" y="1238176"/>
          <a:ext cx="11120510" cy="5095515"/>
        </p:xfrm>
        <a:graphic>
          <a:graphicData uri="http://schemas.openxmlformats.org/drawingml/2006/table">
            <a:tbl>
              <a:tblPr/>
              <a:tblGrid>
                <a:gridCol w="785732">
                  <a:extLst>
                    <a:ext uri="{9D8B030D-6E8A-4147-A177-3AD203B41FA5}">
                      <a16:colId xmlns:a16="http://schemas.microsoft.com/office/drawing/2014/main" val="3471024139"/>
                    </a:ext>
                  </a:extLst>
                </a:gridCol>
                <a:gridCol w="859895">
                  <a:extLst>
                    <a:ext uri="{9D8B030D-6E8A-4147-A177-3AD203B41FA5}">
                      <a16:colId xmlns:a16="http://schemas.microsoft.com/office/drawing/2014/main" val="1698367414"/>
                    </a:ext>
                  </a:extLst>
                </a:gridCol>
                <a:gridCol w="785732">
                  <a:extLst>
                    <a:ext uri="{9D8B030D-6E8A-4147-A177-3AD203B41FA5}">
                      <a16:colId xmlns:a16="http://schemas.microsoft.com/office/drawing/2014/main" val="3123584525"/>
                    </a:ext>
                  </a:extLst>
                </a:gridCol>
                <a:gridCol w="970138">
                  <a:extLst>
                    <a:ext uri="{9D8B030D-6E8A-4147-A177-3AD203B41FA5}">
                      <a16:colId xmlns:a16="http://schemas.microsoft.com/office/drawing/2014/main" val="151014608"/>
                    </a:ext>
                  </a:extLst>
                </a:gridCol>
                <a:gridCol w="970138">
                  <a:extLst>
                    <a:ext uri="{9D8B030D-6E8A-4147-A177-3AD203B41FA5}">
                      <a16:colId xmlns:a16="http://schemas.microsoft.com/office/drawing/2014/main" val="2140040941"/>
                    </a:ext>
                  </a:extLst>
                </a:gridCol>
                <a:gridCol w="721591">
                  <a:extLst>
                    <a:ext uri="{9D8B030D-6E8A-4147-A177-3AD203B41FA5}">
                      <a16:colId xmlns:a16="http://schemas.microsoft.com/office/drawing/2014/main" val="3797528390"/>
                    </a:ext>
                  </a:extLst>
                </a:gridCol>
                <a:gridCol w="922032">
                  <a:extLst>
                    <a:ext uri="{9D8B030D-6E8A-4147-A177-3AD203B41FA5}">
                      <a16:colId xmlns:a16="http://schemas.microsoft.com/office/drawing/2014/main" val="2124749597"/>
                    </a:ext>
                  </a:extLst>
                </a:gridCol>
                <a:gridCol w="922032">
                  <a:extLst>
                    <a:ext uri="{9D8B030D-6E8A-4147-A177-3AD203B41FA5}">
                      <a16:colId xmlns:a16="http://schemas.microsoft.com/office/drawing/2014/main" val="1157891309"/>
                    </a:ext>
                  </a:extLst>
                </a:gridCol>
                <a:gridCol w="721591">
                  <a:extLst>
                    <a:ext uri="{9D8B030D-6E8A-4147-A177-3AD203B41FA5}">
                      <a16:colId xmlns:a16="http://schemas.microsoft.com/office/drawing/2014/main" val="2374689828"/>
                    </a:ext>
                  </a:extLst>
                </a:gridCol>
                <a:gridCol w="753661">
                  <a:extLst>
                    <a:ext uri="{9D8B030D-6E8A-4147-A177-3AD203B41FA5}">
                      <a16:colId xmlns:a16="http://schemas.microsoft.com/office/drawing/2014/main" val="3654309814"/>
                    </a:ext>
                  </a:extLst>
                </a:gridCol>
                <a:gridCol w="753661">
                  <a:extLst>
                    <a:ext uri="{9D8B030D-6E8A-4147-A177-3AD203B41FA5}">
                      <a16:colId xmlns:a16="http://schemas.microsoft.com/office/drawing/2014/main" val="2872800166"/>
                    </a:ext>
                  </a:extLst>
                </a:gridCol>
                <a:gridCol w="667471">
                  <a:extLst>
                    <a:ext uri="{9D8B030D-6E8A-4147-A177-3AD203B41FA5}">
                      <a16:colId xmlns:a16="http://schemas.microsoft.com/office/drawing/2014/main" val="2048237765"/>
                    </a:ext>
                  </a:extLst>
                </a:gridCol>
                <a:gridCol w="643418">
                  <a:extLst>
                    <a:ext uri="{9D8B030D-6E8A-4147-A177-3AD203B41FA5}">
                      <a16:colId xmlns:a16="http://schemas.microsoft.com/office/drawing/2014/main" val="3427406203"/>
                    </a:ext>
                  </a:extLst>
                </a:gridCol>
                <a:gridCol w="643418">
                  <a:extLst>
                    <a:ext uri="{9D8B030D-6E8A-4147-A177-3AD203B41FA5}">
                      <a16:colId xmlns:a16="http://schemas.microsoft.com/office/drawing/2014/main" val="164034532"/>
                    </a:ext>
                  </a:extLst>
                </a:gridCol>
              </a:tblGrid>
              <a:tr h="554356">
                <a:tc rowSpan="3">
                  <a:txBody>
                    <a:bodyPr/>
                    <a:lstStyle/>
                    <a:p>
                      <a:pPr algn="ctr" fontAlgn="ctr"/>
                      <a:r>
                        <a:rPr lang="vi-VN" sz="1400" b="1" i="0" u="none" strike="noStrike">
                          <a:solidFill>
                            <a:srgbClr val="000000"/>
                          </a:solidFill>
                          <a:effectLst/>
                          <a:latin typeface="Times New Roman" panose="02020603050405020304" pitchFamily="18" charset="0"/>
                        </a:rPr>
                        <a:t>TT</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fontAlgn="ctr"/>
                      <a:r>
                        <a:rPr lang="vi-VN" sz="1400" b="1" i="0" u="none" strike="noStrike">
                          <a:solidFill>
                            <a:srgbClr val="000000"/>
                          </a:solidFill>
                          <a:effectLst/>
                          <a:latin typeface="Times New Roman" panose="02020603050405020304" pitchFamily="18" charset="0"/>
                        </a:rPr>
                        <a:t>Huyện, thị xã, thành phố</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vi-VN" sz="1400" b="1" i="0" u="none" strike="noStrike">
                          <a:solidFill>
                            <a:srgbClr val="000000"/>
                          </a:solidFill>
                          <a:effectLst/>
                          <a:latin typeface="Times New Roman" panose="02020603050405020304" pitchFamily="18" charset="0"/>
                        </a:rPr>
                        <a:t>Dự toán năm 2024</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1" i="0" u="none" strike="noStrike">
                          <a:solidFill>
                            <a:srgbClr val="000000"/>
                          </a:solidFill>
                          <a:effectLst/>
                          <a:latin typeface="Times New Roman" panose="02020603050405020304" pitchFamily="18" charset="0"/>
                        </a:rPr>
                        <a:t>Thực hiện tháng 01 năm 2024</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1" i="0" u="none" strike="noStrike">
                          <a:solidFill>
                            <a:srgbClr val="000000"/>
                          </a:solidFill>
                          <a:effectLst/>
                          <a:latin typeface="Times New Roman" panose="02020603050405020304" pitchFamily="18" charset="0"/>
                        </a:rPr>
                        <a:t>So sánh với dự toán 2024 (%)</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400" b="1" i="0" u="none" strike="noStrike">
                          <a:solidFill>
                            <a:srgbClr val="000000"/>
                          </a:solidFill>
                          <a:effectLst/>
                          <a:latin typeface="Times New Roman" panose="02020603050405020304" pitchFamily="18" charset="0"/>
                        </a:rPr>
                        <a:t>So sánh với cùng kỳ năm 2023 (%)</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461600096"/>
                  </a:ext>
                </a:extLst>
              </a:tr>
              <a:tr h="334133">
                <a:tc vMerge="1">
                  <a:txBody>
                    <a:bodyPr/>
                    <a:lstStyle/>
                    <a:p>
                      <a:endParaRPr lang="vi-VN"/>
                    </a:p>
                  </a:txBody>
                  <a:tcPr/>
                </a:tc>
                <a:tc vMerge="1">
                  <a:txBody>
                    <a:bodyPr/>
                    <a:lstStyle/>
                    <a:p>
                      <a:endParaRPr lang="vi-VN"/>
                    </a:p>
                  </a:txBody>
                  <a:tcPr/>
                </a:tc>
                <a:tc rowSpan="2">
                  <a:txBody>
                    <a:bodyPr/>
                    <a:lstStyle/>
                    <a:p>
                      <a:pPr algn="ctr" fontAlgn="ctr"/>
                      <a:r>
                        <a:rPr lang="vi-VN" sz="1200" b="1" i="0" u="none" strike="noStrike">
                          <a:solidFill>
                            <a:srgbClr val="000000"/>
                          </a:solidFill>
                          <a:effectLst/>
                          <a:latin typeface="Times New Roman" panose="02020603050405020304" pitchFamily="18" charset="0"/>
                        </a:rPr>
                        <a:t>Thu NSNN huyện, thị xã, thành phố </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200" b="0" i="0" u="none" strike="noStrike">
                          <a:solidFill>
                            <a:srgbClr val="000000"/>
                          </a:solidFill>
                          <a:effectLst/>
                          <a:latin typeface="Times New Roman" panose="02020603050405020304" pitchFamily="18" charset="0"/>
                        </a:rPr>
                        <a:t>Trong đó</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200" b="1" i="0" u="none" strike="noStrike">
                          <a:solidFill>
                            <a:srgbClr val="000000"/>
                          </a:solidFill>
                          <a:effectLst/>
                          <a:latin typeface="Times New Roman" panose="02020603050405020304" pitchFamily="18" charset="0"/>
                        </a:rPr>
                        <a:t>Thu NSNN huyện, thị xã, thành phố </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200" b="0" i="0" u="none" strike="noStrike">
                          <a:solidFill>
                            <a:srgbClr val="000000"/>
                          </a:solidFill>
                          <a:effectLst/>
                          <a:latin typeface="Times New Roman" panose="02020603050405020304" pitchFamily="18" charset="0"/>
                        </a:rPr>
                        <a:t>Trong đó</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200" b="1" i="0" u="none" strike="noStrike">
                          <a:solidFill>
                            <a:srgbClr val="000000"/>
                          </a:solidFill>
                          <a:effectLst/>
                          <a:latin typeface="Times New Roman" panose="02020603050405020304" pitchFamily="18" charset="0"/>
                        </a:rPr>
                        <a:t>Thu NSNN huyện, thị xã, thành phố</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200" b="0" i="0" u="none" strike="noStrike">
                          <a:solidFill>
                            <a:srgbClr val="000000"/>
                          </a:solidFill>
                          <a:effectLst/>
                          <a:latin typeface="Times New Roman" panose="02020603050405020304" pitchFamily="18" charset="0"/>
                        </a:rPr>
                        <a:t>Trong đó</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200" b="1" i="0" u="none" strike="noStrike">
                          <a:solidFill>
                            <a:srgbClr val="000000"/>
                          </a:solidFill>
                          <a:effectLst/>
                          <a:latin typeface="Times New Roman" panose="02020603050405020304" pitchFamily="18" charset="0"/>
                        </a:rPr>
                        <a:t>Thu NSNN huyện, thị xã, thành phố</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200" b="0" i="0" u="none" strike="noStrike">
                          <a:solidFill>
                            <a:srgbClr val="000000"/>
                          </a:solidFill>
                          <a:effectLst/>
                          <a:latin typeface="Times New Roman" panose="02020603050405020304" pitchFamily="18" charset="0"/>
                        </a:rPr>
                        <a:t>Trong đó</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extLst>
                  <a:ext uri="{0D108BD9-81ED-4DB2-BD59-A6C34878D82A}">
                    <a16:rowId xmlns:a16="http://schemas.microsoft.com/office/drawing/2014/main" val="3460132810"/>
                  </a:ext>
                </a:extLst>
              </a:tr>
              <a:tr h="1458035">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200" b="0" i="1" u="none" strike="noStrike">
                          <a:solidFill>
                            <a:srgbClr val="000000"/>
                          </a:solidFill>
                          <a:effectLst/>
                          <a:latin typeface="Times New Roman" panose="02020603050405020304" pitchFamily="18" charset="0"/>
                        </a:rPr>
                        <a:t>Tiền sử dụng đất huyện, thị xã, thành phố hưởng</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Thu NSNN huyện, thị xã, thành phố trừ tiền sử dụng đất</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tc>
                  <a:txBody>
                    <a:bodyPr/>
                    <a:lstStyle/>
                    <a:p>
                      <a:pPr algn="ctr" fontAlgn="ctr"/>
                      <a:r>
                        <a:rPr lang="vi-VN" sz="1200" b="0" i="1" u="none" strike="noStrike">
                          <a:solidFill>
                            <a:srgbClr val="000000"/>
                          </a:solidFill>
                          <a:effectLst/>
                          <a:latin typeface="Times New Roman" panose="02020603050405020304" pitchFamily="18" charset="0"/>
                        </a:rPr>
                        <a:t>Tiền sử dụng đất huyện, thị xã, thành phố hưởng</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Thu NSNN huyện, thị xã, thành phố trừ tiền sử dụng đất</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tc>
                  <a:txBody>
                    <a:bodyPr/>
                    <a:lstStyle/>
                    <a:p>
                      <a:pPr algn="ctr" fontAlgn="ctr"/>
                      <a:r>
                        <a:rPr lang="vi-VN" sz="1200" b="0" i="1" u="none" strike="noStrike">
                          <a:solidFill>
                            <a:srgbClr val="000000"/>
                          </a:solidFill>
                          <a:effectLst/>
                          <a:latin typeface="Times New Roman" panose="02020603050405020304" pitchFamily="18" charset="0"/>
                        </a:rPr>
                        <a:t>Tiền sử dụng đất huyện, thị xã, thành phố hưởng</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Thu NSNN huyện, thị xã, thành phố trừ tiền sử dụng đất</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tc>
                  <a:txBody>
                    <a:bodyPr/>
                    <a:lstStyle/>
                    <a:p>
                      <a:pPr algn="ctr" fontAlgn="ctr"/>
                      <a:r>
                        <a:rPr lang="vi-VN" sz="1200" b="0" i="1" u="none" strike="noStrike">
                          <a:solidFill>
                            <a:srgbClr val="000000"/>
                          </a:solidFill>
                          <a:effectLst/>
                          <a:latin typeface="Times New Roman" panose="02020603050405020304" pitchFamily="18" charset="0"/>
                        </a:rPr>
                        <a:t>Tiền sử dụng đất huyện, thị xã, thành phố hưởng</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Thu NSNN huyện, thị xã, thành phố trừ tiền sử dụng đất</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793828"/>
                  </a:ext>
                </a:extLst>
              </a:tr>
              <a:tr h="205036">
                <a:tc>
                  <a:txBody>
                    <a:bodyPr/>
                    <a:lstStyle/>
                    <a:p>
                      <a:pPr algn="ctr" fontAlgn="ctr"/>
                      <a:r>
                        <a:rPr lang="vi-VN" sz="1000" b="0" i="1" u="none" strike="noStrike">
                          <a:solidFill>
                            <a:srgbClr val="000000"/>
                          </a:solidFill>
                          <a:effectLst/>
                          <a:latin typeface="Times New Roman" panose="02020603050405020304" pitchFamily="18" charset="0"/>
                        </a:rPr>
                        <a:t>A</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B</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1</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2</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3</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4</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5</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6</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7</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8</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9</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10</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11</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12</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127536"/>
                  </a:ext>
                </a:extLst>
              </a:tr>
              <a:tr h="205036">
                <a:tc>
                  <a:txBody>
                    <a:bodyPr/>
                    <a:lstStyle/>
                    <a:p>
                      <a:pPr algn="l" fontAlgn="b"/>
                      <a:r>
                        <a:rPr lang="vi-VN" sz="1200" b="1" i="0" u="none" strike="noStrike">
                          <a:solidFill>
                            <a:srgbClr val="000000"/>
                          </a:solidFill>
                          <a:effectLst/>
                          <a:latin typeface="Times New Roman" panose="02020603050405020304" pitchFamily="18" charset="0"/>
                        </a:rPr>
                        <a:t> </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Tổng số</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7.843.260</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2.512.000</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5.331.260</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945.480</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276.968</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668.512</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12,1</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11,0</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12,5</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142,2</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204,0</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126,4</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934501519"/>
                  </a:ext>
                </a:extLst>
              </a:tr>
              <a:tr h="212629">
                <a:tc>
                  <a:txBody>
                    <a:bodyPr/>
                    <a:lstStyle/>
                    <a:p>
                      <a:pPr algn="ctr" fontAlgn="b"/>
                      <a:r>
                        <a:rPr lang="vi-VN" sz="1200" b="0" i="0" u="none" strike="noStrike">
                          <a:solidFill>
                            <a:srgbClr val="000000"/>
                          </a:solidFill>
                          <a:effectLst/>
                          <a:latin typeface="Times New Roman" panose="02020603050405020304" pitchFamily="18" charset="0"/>
                        </a:rPr>
                        <a:t>1</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Vân Canh</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133.862</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5.000</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128.862</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48.083</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120</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47.963</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35,9</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2,4</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37,2</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14,3</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0,4</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15,9</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679342125"/>
                  </a:ext>
                </a:extLst>
              </a:tr>
              <a:tr h="212629">
                <a:tc>
                  <a:txBody>
                    <a:bodyPr/>
                    <a:lstStyle/>
                    <a:p>
                      <a:pPr algn="ctr" fontAlgn="b"/>
                      <a:r>
                        <a:rPr lang="vi-VN" sz="1200" b="0" i="0" u="none" strike="noStrike">
                          <a:solidFill>
                            <a:srgbClr val="000000"/>
                          </a:solidFill>
                          <a:effectLst/>
                          <a:latin typeface="Times New Roman" panose="02020603050405020304" pitchFamily="18" charset="0"/>
                        </a:rPr>
                        <a:t>2</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Phù Mỹ</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390.577</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       150.000 </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240.577</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79.683</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45.765</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33.917</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20,4</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30,5</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14,1</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84,3</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124,2</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58,8</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455561068"/>
                  </a:ext>
                </a:extLst>
              </a:tr>
              <a:tr h="212629">
                <a:tc>
                  <a:txBody>
                    <a:bodyPr/>
                    <a:lstStyle/>
                    <a:p>
                      <a:pPr algn="ctr" fontAlgn="b"/>
                      <a:r>
                        <a:rPr lang="vi-VN" sz="1200" b="0" i="0" u="none" strike="noStrike">
                          <a:solidFill>
                            <a:srgbClr val="000000"/>
                          </a:solidFill>
                          <a:effectLst/>
                          <a:latin typeface="Times New Roman" panose="02020603050405020304" pitchFamily="18" charset="0"/>
                        </a:rPr>
                        <a:t>3</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Tuy Phước</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556.004</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       305.000 </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251.004</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112.581</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72.792</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39.789</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20,2</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23,9</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15,9</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323,3</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996,9</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144,6</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97451918"/>
                  </a:ext>
                </a:extLst>
              </a:tr>
              <a:tr h="212629">
                <a:tc>
                  <a:txBody>
                    <a:bodyPr/>
                    <a:lstStyle/>
                    <a:p>
                      <a:pPr algn="ctr" fontAlgn="b"/>
                      <a:r>
                        <a:rPr lang="vi-VN" sz="1200" b="0" i="0" u="none" strike="noStrike">
                          <a:solidFill>
                            <a:srgbClr val="000000"/>
                          </a:solidFill>
                          <a:effectLst/>
                          <a:latin typeface="Times New Roman" panose="02020603050405020304" pitchFamily="18" charset="0"/>
                        </a:rPr>
                        <a:t>4</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An Lão</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47.316</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10.000</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37.316</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8.922</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2.647</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6.276</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18,9</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26,5</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16,8</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63,2</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1.736,4</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44,9</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085325957"/>
                  </a:ext>
                </a:extLst>
              </a:tr>
              <a:tr h="212629">
                <a:tc>
                  <a:txBody>
                    <a:bodyPr/>
                    <a:lstStyle/>
                    <a:p>
                      <a:pPr algn="ctr" fontAlgn="b"/>
                      <a:r>
                        <a:rPr lang="vi-VN" sz="1200" b="0" i="0" u="none" strike="noStrike">
                          <a:solidFill>
                            <a:srgbClr val="000000"/>
                          </a:solidFill>
                          <a:effectLst/>
                          <a:latin typeface="Times New Roman" panose="02020603050405020304" pitchFamily="18" charset="0"/>
                        </a:rPr>
                        <a:t>5</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Vĩnh Thạnh</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93.126</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10.000</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83.126</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11.329</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396</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10.932</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12,2</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4,0</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13,2</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29,2</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4,4</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36,8</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902310220"/>
                  </a:ext>
                </a:extLst>
              </a:tr>
              <a:tr h="212629">
                <a:tc>
                  <a:txBody>
                    <a:bodyPr/>
                    <a:lstStyle/>
                    <a:p>
                      <a:pPr algn="ctr" fontAlgn="b"/>
                      <a:r>
                        <a:rPr lang="vi-VN" sz="1200" b="0" i="0" u="none" strike="noStrike">
                          <a:solidFill>
                            <a:srgbClr val="000000"/>
                          </a:solidFill>
                          <a:effectLst/>
                          <a:latin typeface="Times New Roman" panose="02020603050405020304" pitchFamily="18" charset="0"/>
                        </a:rPr>
                        <a:t>6</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Hoài Nhơn</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746.395</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430.000</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316.395</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87.651</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44.661</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42.989</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11,7</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10,4</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13,6</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269,5</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701,7</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164,3</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142016221"/>
                  </a:ext>
                </a:extLst>
              </a:tr>
              <a:tr h="212629">
                <a:tc>
                  <a:txBody>
                    <a:bodyPr/>
                    <a:lstStyle/>
                    <a:p>
                      <a:pPr algn="ctr" fontAlgn="b"/>
                      <a:r>
                        <a:rPr lang="vi-VN" sz="1200" b="0" i="0" u="none" strike="noStrike">
                          <a:solidFill>
                            <a:srgbClr val="000000"/>
                          </a:solidFill>
                          <a:effectLst/>
                          <a:latin typeface="Times New Roman" panose="02020603050405020304" pitchFamily="18" charset="0"/>
                        </a:rPr>
                        <a:t>7</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Quy Nhơn</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3.969.796</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       500.000 </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3.469.796</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433.190</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57.337</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375.853</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10,9</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11,5</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10,8</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2.496,3</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658,7</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4.345,5</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73119516"/>
                  </a:ext>
                </a:extLst>
              </a:tr>
              <a:tr h="212629">
                <a:tc>
                  <a:txBody>
                    <a:bodyPr/>
                    <a:lstStyle/>
                    <a:p>
                      <a:pPr algn="ctr" fontAlgn="b"/>
                      <a:r>
                        <a:rPr lang="vi-VN" sz="1200" b="0" i="0" u="none" strike="noStrike">
                          <a:solidFill>
                            <a:srgbClr val="000000"/>
                          </a:solidFill>
                          <a:effectLst/>
                          <a:latin typeface="Times New Roman" panose="02020603050405020304" pitchFamily="18" charset="0"/>
                        </a:rPr>
                        <a:t>8</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Hoài Ân</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104.479</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50.000</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54.479</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10.573</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2.679</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7.894</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10,1</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5,4</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14,5</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19,0</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11,1</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25,0</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714403181"/>
                  </a:ext>
                </a:extLst>
              </a:tr>
              <a:tr h="212629">
                <a:tc>
                  <a:txBody>
                    <a:bodyPr/>
                    <a:lstStyle/>
                    <a:p>
                      <a:pPr algn="ctr" fontAlgn="b"/>
                      <a:r>
                        <a:rPr lang="vi-VN" sz="1200" b="0" i="0" u="none" strike="noStrike">
                          <a:solidFill>
                            <a:srgbClr val="000000"/>
                          </a:solidFill>
                          <a:effectLst/>
                          <a:latin typeface="Times New Roman" panose="02020603050405020304" pitchFamily="18" charset="0"/>
                        </a:rPr>
                        <a:t>9</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Tây Sơn</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257.357</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135.000</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122.357</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23.631</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5.596</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18.035</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9,2</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4,1</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14,7</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200,1</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3.846,8</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154,6</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56577145"/>
                  </a:ext>
                </a:extLst>
              </a:tr>
              <a:tr h="212629">
                <a:tc>
                  <a:txBody>
                    <a:bodyPr/>
                    <a:lstStyle/>
                    <a:p>
                      <a:pPr algn="ctr" fontAlgn="b"/>
                      <a:r>
                        <a:rPr lang="vi-VN" sz="1200" b="0" i="0" u="none" strike="noStrike">
                          <a:solidFill>
                            <a:srgbClr val="000000"/>
                          </a:solidFill>
                          <a:effectLst/>
                          <a:latin typeface="Times New Roman" panose="02020603050405020304" pitchFamily="18" charset="0"/>
                        </a:rPr>
                        <a:t>10</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An Nhơn</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1.000.770</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600.000</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400.770</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85.000</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23.122</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61.878</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8,5</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3,9</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15,4</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606,3</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124.311,4</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442,0</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768981668"/>
                  </a:ext>
                </a:extLst>
              </a:tr>
              <a:tr h="212629">
                <a:tc>
                  <a:txBody>
                    <a:bodyPr/>
                    <a:lstStyle/>
                    <a:p>
                      <a:pPr algn="ctr" fontAlgn="b"/>
                      <a:r>
                        <a:rPr lang="vi-VN" sz="1200" b="0" i="0" u="none" strike="noStrike">
                          <a:solidFill>
                            <a:srgbClr val="000000"/>
                          </a:solidFill>
                          <a:effectLst/>
                          <a:latin typeface="Times New Roman" panose="02020603050405020304" pitchFamily="18" charset="0"/>
                        </a:rPr>
                        <a:t>11</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Phù Cát</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543.578</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317.000</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226.578</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44.839</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21.854</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1" u="none" strike="noStrike">
                          <a:solidFill>
                            <a:srgbClr val="000000"/>
                          </a:solidFill>
                          <a:effectLst/>
                          <a:latin typeface="Times New Roman" panose="02020603050405020304" pitchFamily="18" charset="0"/>
                        </a:rPr>
                        <a:t>22.985</a:t>
                      </a:r>
                    </a:p>
                  </a:txBody>
                  <a:tcPr marL="6239" marR="6239" marT="6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8,2</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6,9</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10,1</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285,8</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223,4</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1" u="none" strike="noStrike">
                          <a:solidFill>
                            <a:srgbClr val="000000"/>
                          </a:solidFill>
                          <a:effectLst/>
                          <a:latin typeface="Times New Roman" panose="02020603050405020304" pitchFamily="18" charset="0"/>
                        </a:rPr>
                        <a:t>389,1</a:t>
                      </a:r>
                    </a:p>
                  </a:txBody>
                  <a:tcPr marL="6239" marR="6239" marT="6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4725629"/>
                  </a:ext>
                </a:extLst>
              </a:tr>
            </a:tbl>
          </a:graphicData>
        </a:graphic>
      </p:graphicFrame>
    </p:spTree>
    <p:extLst>
      <p:ext uri="{BB962C8B-B14F-4D97-AF65-F5344CB8AC3E}">
        <p14:creationId xmlns:p14="http://schemas.microsoft.com/office/powerpoint/2010/main" val="3195957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572406426"/>
              </p:ext>
            </p:extLst>
          </p:nvPr>
        </p:nvGraphicFramePr>
        <p:xfrm>
          <a:off x="377037" y="947168"/>
          <a:ext cx="11191380" cy="5074920"/>
        </p:xfrm>
        <a:graphic>
          <a:graphicData uri="http://schemas.openxmlformats.org/drawingml/2006/table">
            <a:tbl>
              <a:tblPr firstRow="1" bandRow="1"/>
              <a:tblGrid>
                <a:gridCol w="11191380">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400" kern="1200" spc="-10">
                          <a:solidFill>
                            <a:prstClr val="black"/>
                          </a:solidFill>
                          <a:latin typeface="Times New Roman" panose="02020603050405020304" pitchFamily="18" charset="0"/>
                          <a:ea typeface="+mn-ea"/>
                          <a:cs typeface="Times New Roman" panose="02020603050405020304" pitchFamily="18" charset="0"/>
                        </a:rPr>
                        <a:t>Kế hoạch đầu tư phát triển năm 2024 nguồn ngân sách Trung ương và ngân sách địa phương đã được UBND tỉnh giao cho các đơn vị, địa phương tại Quyết định số 4565/QĐ-UBND ngày 08/12/2023. Tổng nguồn vốn đầu tư phát triển thực hiện trong năm 2024 trên địa bàn tỉnh là 8.622 tỷ đồng, trong đó vốn ngân sách Trung ương là 1.276,9 tỷ đồng, vốn ngân sách địa phương là 7.345,1 tỷ đồng.</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kern="1200" spc="-10">
                          <a:solidFill>
                            <a:prstClr val="black"/>
                          </a:solidFill>
                          <a:latin typeface="Times New Roman" panose="02020603050405020304" pitchFamily="18" charset="0"/>
                          <a:ea typeface="+mn-ea"/>
                          <a:cs typeface="Times New Roman" panose="02020603050405020304" pitchFamily="18" charset="0"/>
                        </a:rPr>
                        <a:t> Ngay sau từ đầu năm 2024, UBND tỉnh đã ban hành Chỉ thị số 02/CT-UBND ngày 09/01/2024 về việc đẩy mạnh giải ngân đầu tư công vốn ngân sách nhà nước do tỉnh quản lý năm 2024.</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kern="1200" spc="-10">
                          <a:solidFill>
                            <a:prstClr val="black"/>
                          </a:solidFill>
                          <a:latin typeface="Times New Roman" panose="02020603050405020304" pitchFamily="18" charset="0"/>
                          <a:ea typeface="+mn-ea"/>
                          <a:cs typeface="Times New Roman" panose="02020603050405020304" pitchFamily="18" charset="0"/>
                        </a:rPr>
                        <a:t> UBND tỉnh đã giao nhiệm vụ, phân công lãnh đạo chịu trách nhiệm theo dõi tiến độ thực hiện cho từng dự án ngay từ đầu năm, nhất là các dự án trọng điểm của tỉnh, các Chương trình mục tiêu quốc gia.</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kern="1200" spc="-10">
                          <a:solidFill>
                            <a:prstClr val="black"/>
                          </a:solidFill>
                          <a:latin typeface="Times New Roman" panose="02020603050405020304" pitchFamily="18" charset="0"/>
                          <a:ea typeface="+mn-ea"/>
                          <a:cs typeface="Times New Roman" panose="02020603050405020304" pitchFamily="18" charset="0"/>
                        </a:rPr>
                        <a:t> Giá </a:t>
                      </a:r>
                      <a:r>
                        <a:rPr lang="vi-VN" sz="2400" kern="1200" spc="-10" dirty="0">
                          <a:solidFill>
                            <a:prstClr val="black"/>
                          </a:solidFill>
                          <a:latin typeface="Times New Roman" panose="02020603050405020304" pitchFamily="18" charset="0"/>
                          <a:ea typeface="+mn-ea"/>
                          <a:cs typeface="Times New Roman" panose="02020603050405020304" pitchFamily="18" charset="0"/>
                        </a:rPr>
                        <a:t>trị giải ngân vốn đầu tư công do tỉnh quản lý </a:t>
                      </a:r>
                      <a:r>
                        <a:rPr lang="vi-VN" sz="2400" kern="1200" spc="-10">
                          <a:solidFill>
                            <a:prstClr val="black"/>
                          </a:solidFill>
                          <a:latin typeface="Times New Roman" panose="02020603050405020304" pitchFamily="18" charset="0"/>
                          <a:ea typeface="+mn-ea"/>
                          <a:cs typeface="Times New Roman" panose="02020603050405020304" pitchFamily="18" charset="0"/>
                        </a:rPr>
                        <a:t>đến 31/01/2024 là 578,5 </a:t>
                      </a:r>
                      <a:r>
                        <a:rPr lang="vi-VN" sz="2400" kern="1200" spc="-10" dirty="0">
                          <a:solidFill>
                            <a:prstClr val="black"/>
                          </a:solidFill>
                          <a:latin typeface="Times New Roman" panose="02020603050405020304" pitchFamily="18" charset="0"/>
                          <a:ea typeface="+mn-ea"/>
                          <a:cs typeface="Times New Roman" panose="02020603050405020304" pitchFamily="18" charset="0"/>
                        </a:rPr>
                        <a:t>tỷ đồng</a:t>
                      </a:r>
                      <a:r>
                        <a:rPr lang="en-US" sz="2400" kern="1200" spc="-10" dirty="0">
                          <a:solidFill>
                            <a:prstClr val="black"/>
                          </a:solidFill>
                          <a:latin typeface="Times New Roman" panose="02020603050405020304" pitchFamily="18" charset="0"/>
                          <a:ea typeface="+mn-ea"/>
                          <a:cs typeface="Times New Roman" panose="02020603050405020304" pitchFamily="18" charset="0"/>
                        </a:rPr>
                        <a:t>, </a:t>
                      </a:r>
                      <a:r>
                        <a:rPr lang="en-US" sz="2400" kern="1200" spc="-10" err="1">
                          <a:solidFill>
                            <a:prstClr val="black"/>
                          </a:solidFill>
                          <a:latin typeface="Times New Roman" panose="02020603050405020304" pitchFamily="18" charset="0"/>
                          <a:ea typeface="+mn-ea"/>
                          <a:cs typeface="Times New Roman" panose="02020603050405020304" pitchFamily="18" charset="0"/>
                        </a:rPr>
                        <a:t>đạt</a:t>
                      </a:r>
                      <a:r>
                        <a:rPr lang="en-US" sz="2400" kern="1200" spc="-10">
                          <a:solidFill>
                            <a:prstClr val="black"/>
                          </a:solidFill>
                          <a:latin typeface="Times New Roman" panose="02020603050405020304" pitchFamily="18" charset="0"/>
                          <a:ea typeface="+mn-ea"/>
                          <a:cs typeface="Times New Roman" panose="02020603050405020304" pitchFamily="18" charset="0"/>
                        </a:rPr>
                        <a:t> 6,71% </a:t>
                      </a:r>
                      <a:r>
                        <a:rPr lang="vi-VN" sz="2400" kern="1200" spc="-10">
                          <a:solidFill>
                            <a:prstClr val="black"/>
                          </a:solidFill>
                          <a:latin typeface="Times New Roman" panose="02020603050405020304" pitchFamily="18" charset="0"/>
                          <a:ea typeface="+mn-ea"/>
                          <a:cs typeface="Times New Roman" panose="02020603050405020304" pitchFamily="18" charset="0"/>
                        </a:rPr>
                        <a:t>kế hoạch năm. </a:t>
                      </a:r>
                      <a:endParaRPr lang="en-US" sz="2400" kern="1200" spc="-10" dirty="0">
                        <a:solidFill>
                          <a:prstClr val="black"/>
                        </a:solidFill>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7" name="TextBox 6">
            <a:extLst>
              <a:ext uri="{FF2B5EF4-FFF2-40B4-BE49-F238E27FC236}">
                <a16:creationId xmlns:a16="http://schemas.microsoft.com/office/drawing/2014/main" id="{6CE3C172-6B73-81D2-B734-810C1C811D2E}"/>
              </a:ext>
            </a:extLst>
          </p:cNvPr>
          <p:cNvSpPr txBox="1"/>
          <p:nvPr/>
        </p:nvSpPr>
        <p:spPr>
          <a:xfrm>
            <a:off x="991615" y="328909"/>
            <a:ext cx="4077938"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4. Đầu tư công</a:t>
            </a:r>
          </a:p>
        </p:txBody>
      </p:sp>
    </p:spTree>
    <p:extLst>
      <p:ext uri="{BB962C8B-B14F-4D97-AF65-F5344CB8AC3E}">
        <p14:creationId xmlns:p14="http://schemas.microsoft.com/office/powerpoint/2010/main" val="130722181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290909"/>
            <a:ext cx="5576082" cy="1665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0" y="2716434"/>
            <a:ext cx="5380239" cy="830997"/>
          </a:xfrm>
          <a:prstGeom prst="rect">
            <a:avLst/>
          </a:prstGeom>
        </p:spPr>
        <p:txBody>
          <a:bodyPr wrap="square">
            <a:spAutoFit/>
          </a:bodyPr>
          <a:lstStyle/>
          <a:p>
            <a:pPr algn="ctr"/>
            <a:r>
              <a:rPr lang="en-US" sz="24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 HÌNH KINH TẾ - XÃ HỘI THÁNG </a:t>
            </a:r>
            <a:r>
              <a:rPr lang="en-US" sz="2400" b="1" spc="-1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a:t>
            </a:r>
            <a:r>
              <a:rPr lang="en-US" sz="24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NĂM 2024</a:t>
            </a:r>
            <a:endParaRPr lang="en-US" sz="36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497497" y="1489222"/>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2170155" y="633176"/>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2197144" y="672160"/>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01</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633176"/>
            <a:ext cx="2170155"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690444" y="1063697"/>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beach with a city and a body of water&#10;&#10;Description automatically generated">
            <a:extLst>
              <a:ext uri="{FF2B5EF4-FFF2-40B4-BE49-F238E27FC236}">
                <a16:creationId xmlns:a16="http://schemas.microsoft.com/office/drawing/2014/main" id="{7926563C-1041-DA33-9F90-87C6FC2BD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3070" y="-26766"/>
            <a:ext cx="6588929" cy="6884766"/>
          </a:xfrm>
          <a:prstGeom prst="rect">
            <a:avLst/>
          </a:prstGeom>
        </p:spPr>
      </p:pic>
    </p:spTree>
    <p:extLst>
      <p:ext uri="{BB962C8B-B14F-4D97-AF65-F5344CB8AC3E}">
        <p14:creationId xmlns:p14="http://schemas.microsoft.com/office/powerpoint/2010/main" val="107955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809684" y="207340"/>
            <a:ext cx="6920741"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 Thu hút đầu tư và quản lý doanh nghiệp</a:t>
            </a: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208700015"/>
              </p:ext>
            </p:extLst>
          </p:nvPr>
        </p:nvGraphicFramePr>
        <p:xfrm>
          <a:off x="327492" y="1187301"/>
          <a:ext cx="11537016" cy="5334000"/>
        </p:xfrm>
        <a:graphic>
          <a:graphicData uri="http://schemas.openxmlformats.org/drawingml/2006/table">
            <a:tbl>
              <a:tblPr firstRow="1" bandRow="1"/>
              <a:tblGrid>
                <a:gridCol w="11537016">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nl-NL" sz="2400" b="1" i="1">
                          <a:solidFill>
                            <a:schemeClr val="tx1"/>
                          </a:solidFill>
                          <a:effectLst/>
                          <a:latin typeface="Times New Roman" panose="02020603050405020304" pitchFamily="18" charset="0"/>
                          <a:ea typeface="Times New Roman" panose="02020603050405020304" pitchFamily="18" charset="0"/>
                        </a:rPr>
                        <a:t> Về </a:t>
                      </a:r>
                      <a:r>
                        <a:rPr lang="nl-NL" sz="2400" b="1" i="1" dirty="0">
                          <a:solidFill>
                            <a:schemeClr val="tx1"/>
                          </a:solidFill>
                          <a:effectLst/>
                          <a:latin typeface="Times New Roman" panose="02020603050405020304" pitchFamily="18" charset="0"/>
                          <a:ea typeface="Times New Roman" panose="02020603050405020304" pitchFamily="18" charset="0"/>
                        </a:rPr>
                        <a:t>đầu tư nước ngoài (</a:t>
                      </a:r>
                      <a:r>
                        <a:rPr lang="nl-NL" sz="2400" b="1" i="1">
                          <a:solidFill>
                            <a:schemeClr val="tx1"/>
                          </a:solidFill>
                          <a:effectLst/>
                          <a:latin typeface="Times New Roman" panose="02020603050405020304" pitchFamily="18" charset="0"/>
                          <a:ea typeface="Times New Roman" panose="02020603050405020304" pitchFamily="18" charset="0"/>
                        </a:rPr>
                        <a:t>FDI):</a:t>
                      </a:r>
                      <a:r>
                        <a:rPr lang="vi-VN" sz="2400" b="1" i="1" spc="-10">
                          <a:solidFill>
                            <a:schemeClr val="tx1"/>
                          </a:solidFill>
                          <a:effectLst/>
                          <a:latin typeface="Times New Roman" panose="02020603050405020304" pitchFamily="18" charset="0"/>
                          <a:ea typeface="Times New Roman" panose="02020603050405020304" pitchFamily="18" charset="0"/>
                        </a:rPr>
                        <a:t> </a:t>
                      </a:r>
                      <a:r>
                        <a:rPr lang="vi-VN" sz="2400" b="0" spc="-10">
                          <a:solidFill>
                            <a:schemeClr val="tx1"/>
                          </a:solidFill>
                          <a:effectLst/>
                          <a:latin typeface="Times New Roman" panose="02020603050405020304" pitchFamily="18" charset="0"/>
                          <a:ea typeface="Times New Roman" panose="02020603050405020304" pitchFamily="18" charset="0"/>
                        </a:rPr>
                        <a:t>Từ đầu năm đến nay chưa phát sinh dự án mới.</a:t>
                      </a:r>
                      <a:endParaRPr lang="vi-VN" sz="2400" b="0" kern="1200" spc="-10" dirty="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2400" b="1" i="1">
                          <a:effectLst/>
                          <a:latin typeface="Times New Roman" panose="02020603050405020304" pitchFamily="18" charset="0"/>
                          <a:ea typeface="Times New Roman" panose="02020603050405020304" pitchFamily="18" charset="0"/>
                        </a:rPr>
                        <a:t> </a:t>
                      </a:r>
                      <a:r>
                        <a:rPr lang="nl-NL" sz="2400" b="1" i="1">
                          <a:effectLst/>
                          <a:latin typeface="Times New Roman" panose="02020603050405020304" pitchFamily="18" charset="0"/>
                          <a:ea typeface="Times New Roman" panose="02020603050405020304" pitchFamily="18" charset="0"/>
                        </a:rPr>
                        <a:t>Về đầu tư trong nước:</a:t>
                      </a:r>
                      <a:r>
                        <a:rPr lang="vi-VN" sz="2400" b="1" i="1">
                          <a:effectLst/>
                          <a:latin typeface="Times New Roman" panose="02020603050405020304" pitchFamily="18" charset="0"/>
                          <a:ea typeface="Times New Roman" panose="02020603050405020304" pitchFamily="18" charset="0"/>
                        </a:rPr>
                        <a:t> </a:t>
                      </a:r>
                      <a:r>
                        <a:rPr lang="en-US" sz="2400" b="0" kern="1200" spc="-10">
                          <a:solidFill>
                            <a:schemeClr val="tx1"/>
                          </a:solidFill>
                          <a:effectLst/>
                          <a:latin typeface="Times New Roman" panose="02020603050405020304" pitchFamily="18" charset="0"/>
                          <a:ea typeface="+mn-ea"/>
                          <a:cs typeface="+mn-cs"/>
                        </a:rPr>
                        <a:t>Trong tháng 01 năm 2024, toàn tỉnh </a:t>
                      </a:r>
                      <a:r>
                        <a:rPr lang="vi-VN" sz="2400" b="0" kern="1200" spc="-10">
                          <a:solidFill>
                            <a:schemeClr val="tx1"/>
                          </a:solidFill>
                          <a:effectLst/>
                          <a:latin typeface="Times New Roman" panose="02020603050405020304" pitchFamily="18" charset="0"/>
                          <a:ea typeface="+mn-ea"/>
                          <a:cs typeface="+mn-cs"/>
                        </a:rPr>
                        <a:t>thu hút mới 0</a:t>
                      </a:r>
                      <a:r>
                        <a:rPr lang="en-US" sz="2400" b="0" kern="1200" spc="-10">
                          <a:solidFill>
                            <a:schemeClr val="tx1"/>
                          </a:solidFill>
                          <a:effectLst/>
                          <a:latin typeface="Times New Roman" panose="02020603050405020304" pitchFamily="18" charset="0"/>
                          <a:ea typeface="+mn-ea"/>
                          <a:cs typeface="+mn-cs"/>
                        </a:rPr>
                        <a:t>9</a:t>
                      </a:r>
                      <a:r>
                        <a:rPr lang="vi-VN" sz="2400" b="0" kern="1200" spc="-10">
                          <a:solidFill>
                            <a:schemeClr val="tx1"/>
                          </a:solidFill>
                          <a:effectLst/>
                          <a:latin typeface="Times New Roman" panose="02020603050405020304" pitchFamily="18" charset="0"/>
                          <a:ea typeface="+mn-ea"/>
                          <a:cs typeface="+mn-cs"/>
                        </a:rPr>
                        <a:t> dự án đầu tư</a:t>
                      </a:r>
                      <a:r>
                        <a:rPr lang="en-US" sz="2400" b="0" kern="1200" spc="-10">
                          <a:solidFill>
                            <a:schemeClr val="tx1"/>
                          </a:solidFill>
                          <a:effectLst/>
                          <a:latin typeface="Times New Roman" panose="02020603050405020304" pitchFamily="18" charset="0"/>
                          <a:ea typeface="+mn-ea"/>
                          <a:cs typeface="+mn-cs"/>
                        </a:rPr>
                        <a:t> với tổng vốn đăng ký đầu tư là 1.717,1 tỷ đồng</a:t>
                      </a:r>
                      <a:r>
                        <a:rPr lang="vi-VN" sz="2400" b="0" kern="1200" spc="-10">
                          <a:solidFill>
                            <a:schemeClr val="tx1"/>
                          </a:solidFill>
                          <a:effectLst/>
                          <a:latin typeface="Times New Roman" panose="02020603050405020304" pitchFamily="18" charset="0"/>
                          <a:ea typeface="+mn-ea"/>
                          <a:cs typeface="+mn-cs"/>
                        </a:rPr>
                        <a:t>. </a:t>
                      </a:r>
                      <a:r>
                        <a:rPr lang="en-US" sz="2400" b="0" kern="1200" spc="-10">
                          <a:solidFill>
                            <a:schemeClr val="tx1"/>
                          </a:solidFill>
                          <a:effectLst/>
                          <a:latin typeface="Times New Roman" panose="02020603050405020304" pitchFamily="18" charset="0"/>
                          <a:ea typeface="+mn-ea"/>
                          <a:cs typeface="+mn-cs"/>
                        </a:rPr>
                        <a:t>Trong đó: </a:t>
                      </a:r>
                      <a:endParaRPr lang="vi-VN" sz="2400" b="0" kern="1200" spc="-10">
                        <a:solidFill>
                          <a:schemeClr val="tx1"/>
                        </a:solidFill>
                        <a:effectLst/>
                        <a:latin typeface="Times New Roman" panose="02020603050405020304" pitchFamily="18" charset="0"/>
                        <a:ea typeface="+mn-ea"/>
                        <a:cs typeface="+mn-cs"/>
                      </a:endParaRPr>
                    </a:p>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vi-VN" sz="2400" b="0" kern="1200" spc="-10">
                          <a:solidFill>
                            <a:schemeClr val="tx1"/>
                          </a:solidFill>
                          <a:effectLst/>
                          <a:latin typeface="Times New Roman" panose="02020603050405020304" pitchFamily="18" charset="0"/>
                          <a:ea typeface="+mn-ea"/>
                          <a:cs typeface="+mn-cs"/>
                        </a:rPr>
                        <a:t>- </a:t>
                      </a:r>
                      <a:r>
                        <a:rPr lang="en-US" sz="2400" b="0" kern="1200" spc="-10">
                          <a:solidFill>
                            <a:schemeClr val="tx1"/>
                          </a:solidFill>
                          <a:effectLst/>
                          <a:latin typeface="Times New Roman" panose="02020603050405020304" pitchFamily="18" charset="0"/>
                          <a:ea typeface="+mn-ea"/>
                          <a:cs typeface="+mn-cs"/>
                        </a:rPr>
                        <a:t>04</a:t>
                      </a:r>
                      <a:r>
                        <a:rPr lang="vi-VN" sz="2400" b="0" kern="1200" spc="-10">
                          <a:solidFill>
                            <a:schemeClr val="tx1"/>
                          </a:solidFill>
                          <a:effectLst/>
                          <a:latin typeface="Times New Roman" panose="02020603050405020304" pitchFamily="18" charset="0"/>
                          <a:ea typeface="+mn-ea"/>
                          <a:cs typeface="+mn-cs"/>
                        </a:rPr>
                        <a:t> dự án trong KKT, KCN với tổng vốn đầu tư </a:t>
                      </a:r>
                      <a:r>
                        <a:rPr lang="en-US" sz="2400" b="0" kern="1200" spc="-10">
                          <a:solidFill>
                            <a:schemeClr val="tx1"/>
                          </a:solidFill>
                          <a:effectLst/>
                          <a:latin typeface="Times New Roman" panose="02020603050405020304" pitchFamily="18" charset="0"/>
                          <a:ea typeface="+mn-ea"/>
                          <a:cs typeface="+mn-cs"/>
                        </a:rPr>
                        <a:t>158,35</a:t>
                      </a:r>
                      <a:r>
                        <a:rPr lang="vi-VN" sz="2400" b="0" kern="1200" spc="-10">
                          <a:solidFill>
                            <a:schemeClr val="tx1"/>
                          </a:solidFill>
                          <a:effectLst/>
                          <a:latin typeface="Times New Roman" panose="02020603050405020304" pitchFamily="18" charset="0"/>
                          <a:ea typeface="+mn-ea"/>
                          <a:cs typeface="+mn-cs"/>
                        </a:rPr>
                        <a:t> tỷ đồng.</a:t>
                      </a:r>
                    </a:p>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2400" b="0" kern="1200" spc="-10">
                          <a:solidFill>
                            <a:schemeClr val="tx1"/>
                          </a:solidFill>
                          <a:effectLst/>
                          <a:latin typeface="Times New Roman" panose="02020603050405020304" pitchFamily="18" charset="0"/>
                          <a:ea typeface="+mn-ea"/>
                          <a:cs typeface="+mn-cs"/>
                        </a:rPr>
                        <a:t>- 02 dự án </a:t>
                      </a:r>
                      <a:r>
                        <a:rPr lang="vi-VN" sz="2400" b="0" kern="1200" spc="-10">
                          <a:solidFill>
                            <a:schemeClr val="tx1"/>
                          </a:solidFill>
                          <a:effectLst/>
                          <a:latin typeface="Times New Roman" panose="02020603050405020304" pitchFamily="18" charset="0"/>
                          <a:ea typeface="+mn-ea"/>
                          <a:cs typeface="+mn-cs"/>
                        </a:rPr>
                        <a:t>trong CCN với tổng vốn đầu tư </a:t>
                      </a:r>
                      <a:r>
                        <a:rPr lang="en-US" sz="2400" b="0" kern="1200" spc="-10">
                          <a:solidFill>
                            <a:schemeClr val="tx1"/>
                          </a:solidFill>
                          <a:effectLst/>
                          <a:latin typeface="Times New Roman" panose="02020603050405020304" pitchFamily="18" charset="0"/>
                          <a:ea typeface="+mn-ea"/>
                          <a:cs typeface="+mn-cs"/>
                        </a:rPr>
                        <a:t>51,10 tỷ đồng.</a:t>
                      </a:r>
                      <a:endParaRPr lang="vi-VN" sz="2400" b="0" kern="1200" spc="-10">
                        <a:solidFill>
                          <a:schemeClr val="tx1"/>
                        </a:solidFill>
                        <a:effectLst/>
                        <a:latin typeface="Times New Roman" panose="02020603050405020304" pitchFamily="18" charset="0"/>
                        <a:ea typeface="+mn-ea"/>
                        <a:cs typeface="+mn-cs"/>
                      </a:endParaRPr>
                    </a:p>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vi-VN" sz="2400" b="0" kern="1200" spc="-10">
                          <a:solidFill>
                            <a:schemeClr val="tx1"/>
                          </a:solidFill>
                          <a:effectLst/>
                          <a:latin typeface="Times New Roman" panose="02020603050405020304" pitchFamily="18" charset="0"/>
                          <a:ea typeface="+mn-ea"/>
                          <a:cs typeface="+mn-cs"/>
                        </a:rPr>
                        <a:t>- </a:t>
                      </a:r>
                      <a:r>
                        <a:rPr lang="en-US" sz="2400" b="0" kern="1200" spc="-10">
                          <a:solidFill>
                            <a:schemeClr val="tx1"/>
                          </a:solidFill>
                          <a:effectLst/>
                          <a:latin typeface="Times New Roman" panose="02020603050405020304" pitchFamily="18" charset="0"/>
                          <a:ea typeface="+mn-ea"/>
                          <a:cs typeface="+mn-cs"/>
                        </a:rPr>
                        <a:t>03</a:t>
                      </a:r>
                      <a:r>
                        <a:rPr lang="vi-VN" sz="2400" b="0" kern="1200" spc="-10">
                          <a:solidFill>
                            <a:schemeClr val="tx1"/>
                          </a:solidFill>
                          <a:effectLst/>
                          <a:latin typeface="Times New Roman" panose="02020603050405020304" pitchFamily="18" charset="0"/>
                          <a:ea typeface="+mn-ea"/>
                          <a:cs typeface="+mn-cs"/>
                        </a:rPr>
                        <a:t> dự án </a:t>
                      </a:r>
                      <a:r>
                        <a:rPr lang="en-US" sz="2400" b="0" kern="1200" spc="-10">
                          <a:solidFill>
                            <a:schemeClr val="tx1"/>
                          </a:solidFill>
                          <a:effectLst/>
                          <a:latin typeface="Times New Roman" panose="02020603050405020304" pitchFamily="18" charset="0"/>
                          <a:ea typeface="+mn-ea"/>
                          <a:cs typeface="+mn-cs"/>
                        </a:rPr>
                        <a:t>ngoài</a:t>
                      </a:r>
                      <a:r>
                        <a:rPr lang="vi-VN" sz="2400" b="0" kern="1200" spc="-10">
                          <a:solidFill>
                            <a:schemeClr val="tx1"/>
                          </a:solidFill>
                          <a:effectLst/>
                          <a:latin typeface="Times New Roman" panose="02020603050405020304" pitchFamily="18" charset="0"/>
                          <a:ea typeface="+mn-ea"/>
                          <a:cs typeface="+mn-cs"/>
                        </a:rPr>
                        <a:t> KKT, KCN</a:t>
                      </a:r>
                      <a:r>
                        <a:rPr lang="en-US" sz="2400" b="0" kern="1200" spc="-10">
                          <a:solidFill>
                            <a:schemeClr val="tx1"/>
                          </a:solidFill>
                          <a:effectLst/>
                          <a:latin typeface="Times New Roman" panose="02020603050405020304" pitchFamily="18" charset="0"/>
                          <a:ea typeface="+mn-ea"/>
                          <a:cs typeface="+mn-cs"/>
                        </a:rPr>
                        <a:t>, CCN</a:t>
                      </a:r>
                      <a:r>
                        <a:rPr lang="vi-VN" sz="2400" b="0" kern="1200" spc="-10">
                          <a:solidFill>
                            <a:schemeClr val="tx1"/>
                          </a:solidFill>
                          <a:effectLst/>
                          <a:latin typeface="Times New Roman" panose="02020603050405020304" pitchFamily="18" charset="0"/>
                          <a:ea typeface="+mn-ea"/>
                          <a:cs typeface="+mn-cs"/>
                        </a:rPr>
                        <a:t> với tổng vốn đầu tư </a:t>
                      </a:r>
                      <a:r>
                        <a:rPr lang="en-US" sz="2400" b="0" kern="1200" spc="-10">
                          <a:solidFill>
                            <a:schemeClr val="tx1"/>
                          </a:solidFill>
                          <a:effectLst/>
                          <a:latin typeface="Times New Roman" panose="02020603050405020304" pitchFamily="18" charset="0"/>
                          <a:ea typeface="+mn-ea"/>
                          <a:cs typeface="+mn-cs"/>
                        </a:rPr>
                        <a:t>1.507,68</a:t>
                      </a:r>
                      <a:r>
                        <a:rPr lang="vi-VN" sz="2400" b="0" kern="1200" spc="-10">
                          <a:solidFill>
                            <a:schemeClr val="tx1"/>
                          </a:solidFill>
                          <a:effectLst/>
                          <a:latin typeface="Times New Roman" panose="02020603050405020304" pitchFamily="18" charset="0"/>
                          <a:ea typeface="+mn-ea"/>
                          <a:cs typeface="+mn-cs"/>
                        </a:rPr>
                        <a:t> tỷ đồng.</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2400" b="0" kern="1200" spc="-10">
                          <a:solidFill>
                            <a:schemeClr val="tx1"/>
                          </a:solidFill>
                          <a:effectLst/>
                          <a:latin typeface="Times New Roman" panose="02020603050405020304" pitchFamily="18" charset="0"/>
                          <a:ea typeface="+mn-ea"/>
                          <a:cs typeface="+mn-cs"/>
                        </a:rPr>
                        <a:t> </a:t>
                      </a:r>
                      <a:r>
                        <a:rPr lang="en-US" sz="2400" b="0" kern="1200" spc="-10">
                          <a:solidFill>
                            <a:schemeClr val="tx1"/>
                          </a:solidFill>
                          <a:effectLst/>
                          <a:latin typeface="Times New Roman" panose="02020603050405020304" pitchFamily="18" charset="0"/>
                          <a:ea typeface="+mn-ea"/>
                          <a:cs typeface="+mn-cs"/>
                        </a:rPr>
                        <a:t>Bên cạnh đó đã thực hiện điều chỉnh 03 dự án với vốn đầu tư tăng thêm 80 tỷ đồng</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2400" b="0" kern="1200" spc="-10">
                          <a:solidFill>
                            <a:schemeClr val="tx1"/>
                          </a:solidFill>
                          <a:effectLst/>
                          <a:latin typeface="Times New Roman" panose="02020603050405020304" pitchFamily="18" charset="0"/>
                          <a:ea typeface="+mn-ea"/>
                          <a:cs typeface="+mn-cs"/>
                        </a:rPr>
                        <a:t> Một số dự án lớn đã được chấp thuận chủ trương trong thời gian qua như: Dự án Khu nhà ở kết hợp chỉnh trang đô thị tại khu vực phía Nam và phía Bắc đường Tăng Bạt Hổ, thị trấn Diêu Trì, huyện Tuy Phước với tổng vốn đầu tư 861 tỷ đồng; Dự án Khu sản xuất, chế biến nông, lâm sản tập trung của Công ty Cổ phần Vinanutrifood Bình Địnhvới tổng vốn đầu tư 495 tỷ đồng</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E3F2BF9A-C482-E244-621B-6DF71CDC208B}"/>
              </a:ext>
            </a:extLst>
          </p:cNvPr>
          <p:cNvSpPr/>
          <p:nvPr/>
        </p:nvSpPr>
        <p:spPr>
          <a:xfrm>
            <a:off x="1280866" y="668823"/>
            <a:ext cx="3115853"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5.1. Thu hút đầu tư</a:t>
            </a:r>
          </a:p>
        </p:txBody>
      </p:sp>
    </p:spTree>
    <p:extLst>
      <p:ext uri="{BB962C8B-B14F-4D97-AF65-F5344CB8AC3E}">
        <p14:creationId xmlns:p14="http://schemas.microsoft.com/office/powerpoint/2010/main" val="141072283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FAC93A3-CC52-7E25-D621-8AF9041E90C3}"/>
              </a:ext>
            </a:extLst>
          </p:cNvPr>
          <p:cNvGrpSpPr>
            <a:grpSpLocks/>
          </p:cNvGrpSpPr>
          <p:nvPr/>
        </p:nvGrpSpPr>
        <p:grpSpPr>
          <a:xfrm>
            <a:off x="6938749" y="1974252"/>
            <a:ext cx="2576082" cy="1683379"/>
            <a:chOff x="3724249" y="3747130"/>
            <a:chExt cx="1932061" cy="1167660"/>
          </a:xfrm>
        </p:grpSpPr>
        <p:sp>
          <p:nvSpPr>
            <p:cNvPr id="18" name="Rectangle: Rounded Corners 17">
              <a:extLst>
                <a:ext uri="{FF2B5EF4-FFF2-40B4-BE49-F238E27FC236}">
                  <a16:creationId xmlns:a16="http://schemas.microsoft.com/office/drawing/2014/main" id="{E673C169-3C56-42A3-8AE4-82AC7DD83B78}"/>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23" name="TextBox 22">
              <a:extLst>
                <a:ext uri="{FF2B5EF4-FFF2-40B4-BE49-F238E27FC236}">
                  <a16:creationId xmlns:a16="http://schemas.microsoft.com/office/drawing/2014/main" id="{9B99CA6F-60A4-1539-0412-8BA71C01EAF3}"/>
                </a:ext>
              </a:extLst>
            </p:cNvPr>
            <p:cNvSpPr txBox="1">
              <a:spLocks/>
            </p:cNvSpPr>
            <p:nvPr/>
          </p:nvSpPr>
          <p:spPr>
            <a:xfrm>
              <a:off x="3954330" y="3876701"/>
              <a:ext cx="1406058" cy="405624"/>
            </a:xfrm>
            <a:prstGeom prst="rect">
              <a:avLst/>
            </a:prstGeom>
            <a:noFill/>
          </p:spPr>
          <p:txBody>
            <a:bodyPr wrap="none" rtlCol="0">
              <a:spAutoFit/>
            </a:bodyPr>
            <a:lstStyle/>
            <a:p>
              <a:r>
                <a:rPr lang="vi-VN" sz="1600" b="1" spc="-31">
                  <a:ea typeface="Roboto"/>
                  <a:cs typeface="Roboto"/>
                  <a:sym typeface="Roboto"/>
                </a:rPr>
                <a:t>Tổng vốn đăng ký</a:t>
              </a:r>
              <a:endParaRPr lang="en-US" sz="1600" b="1" spc="-31" dirty="0">
                <a:ea typeface="Roboto"/>
                <a:cs typeface="Roboto"/>
                <a:sym typeface="Roboto"/>
              </a:endParaRPr>
            </a:p>
            <a:p>
              <a:endParaRPr lang="en-US" sz="1600" dirty="0"/>
            </a:p>
          </p:txBody>
        </p:sp>
        <p:sp>
          <p:nvSpPr>
            <p:cNvPr id="27" name="TextBox 26">
              <a:extLst>
                <a:ext uri="{FF2B5EF4-FFF2-40B4-BE49-F238E27FC236}">
                  <a16:creationId xmlns:a16="http://schemas.microsoft.com/office/drawing/2014/main" id="{8D0CB480-EC39-4DC1-0353-768C8526261D}"/>
                </a:ext>
              </a:extLst>
            </p:cNvPr>
            <p:cNvSpPr txBox="1">
              <a:spLocks/>
            </p:cNvSpPr>
            <p:nvPr/>
          </p:nvSpPr>
          <p:spPr>
            <a:xfrm>
              <a:off x="3805911" y="4090606"/>
              <a:ext cx="1656944"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351,2</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2400"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tỷ đồng</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DD5A653-6B03-584A-539A-C531FCC0C782}"/>
                </a:ext>
              </a:extLst>
            </p:cNvPr>
            <p:cNvSpPr txBox="1">
              <a:spLocks/>
            </p:cNvSpPr>
            <p:nvPr/>
          </p:nvSpPr>
          <p:spPr>
            <a:xfrm>
              <a:off x="3987466" y="4464660"/>
              <a:ext cx="1466988" cy="362927"/>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Fira Sans Extra Condensed"/>
                  <a:sym typeface="Wingdings 3" panose="05040102010807070707" pitchFamily="18" charset="2"/>
                </a:rPr>
                <a:t>Giảm 60,7</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grpSp>
      <p:grpSp>
        <p:nvGrpSpPr>
          <p:cNvPr id="16" name="Group 15">
            <a:extLst>
              <a:ext uri="{FF2B5EF4-FFF2-40B4-BE49-F238E27FC236}">
                <a16:creationId xmlns:a16="http://schemas.microsoft.com/office/drawing/2014/main" id="{2A2B04AE-86A0-AF97-8E7B-7F49808F4821}"/>
              </a:ext>
            </a:extLst>
          </p:cNvPr>
          <p:cNvGrpSpPr>
            <a:grpSpLocks/>
          </p:cNvGrpSpPr>
          <p:nvPr/>
        </p:nvGrpSpPr>
        <p:grpSpPr>
          <a:xfrm>
            <a:off x="2631252" y="2029449"/>
            <a:ext cx="2725529" cy="1655629"/>
            <a:chOff x="1689126" y="3163300"/>
            <a:chExt cx="2044147" cy="1241722"/>
          </a:xfrm>
        </p:grpSpPr>
        <p:sp>
          <p:nvSpPr>
            <p:cNvPr id="17" name="Rectangle: Rounded Corners 16">
              <a:extLst>
                <a:ext uri="{FF2B5EF4-FFF2-40B4-BE49-F238E27FC236}">
                  <a16:creationId xmlns:a16="http://schemas.microsoft.com/office/drawing/2014/main" id="{A8D2D624-BB6D-4108-9EA0-2C505879A899}"/>
                </a:ext>
              </a:extLst>
            </p:cNvPr>
            <p:cNvSpPr>
              <a:spLocks/>
            </p:cNvSpPr>
            <p:nvPr/>
          </p:nvSpPr>
          <p:spPr>
            <a:xfrm>
              <a:off x="1689126" y="3163300"/>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20" name="TextBox 19">
              <a:extLst>
                <a:ext uri="{FF2B5EF4-FFF2-40B4-BE49-F238E27FC236}">
                  <a16:creationId xmlns:a16="http://schemas.microsoft.com/office/drawing/2014/main" id="{394D8737-1CA3-C18F-155A-3F82403D4E3B}"/>
                </a:ext>
              </a:extLst>
            </p:cNvPr>
            <p:cNvSpPr txBox="1">
              <a:spLocks/>
            </p:cNvSpPr>
            <p:nvPr/>
          </p:nvSpPr>
          <p:spPr>
            <a:xfrm>
              <a:off x="1825058" y="3493286"/>
              <a:ext cx="1908215"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117</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7" name="TextBox 6">
              <a:extLst>
                <a:ext uri="{FF2B5EF4-FFF2-40B4-BE49-F238E27FC236}">
                  <a16:creationId xmlns:a16="http://schemas.microsoft.com/office/drawing/2014/main" id="{9D6372A8-9B94-C236-4A83-70E1DF9D7C7D}"/>
                </a:ext>
              </a:extLst>
            </p:cNvPr>
            <p:cNvSpPr txBox="1">
              <a:spLocks/>
            </p:cNvSpPr>
            <p:nvPr/>
          </p:nvSpPr>
          <p:spPr>
            <a:xfrm>
              <a:off x="1789715" y="3268785"/>
              <a:ext cx="1892009" cy="438581"/>
            </a:xfrm>
            <a:prstGeom prst="rect">
              <a:avLst/>
            </a:prstGeom>
            <a:noFill/>
          </p:spPr>
          <p:txBody>
            <a:bodyPr wrap="none" rtlCol="0">
              <a:spAutoFit/>
            </a:bodyPr>
            <a:lstStyle/>
            <a:p>
              <a:r>
                <a:rPr lang="en-US" sz="1600" b="1" spc="-31">
                  <a:ea typeface="Roboto"/>
                  <a:cs typeface="Roboto"/>
                  <a:sym typeface="Roboto"/>
                </a:rPr>
                <a:t>Doanh nghiệp thành lập </a:t>
              </a:r>
              <a:r>
                <a:rPr lang="en-US" sz="1600" b="1" spc="-31" dirty="0" err="1">
                  <a:ea typeface="Roboto"/>
                  <a:cs typeface="Roboto"/>
                  <a:sym typeface="Roboto"/>
                </a:rPr>
                <a:t>mới</a:t>
              </a:r>
              <a:endParaRPr lang="en-US" sz="1600" b="1" spc="-31" dirty="0">
                <a:ea typeface="Roboto"/>
                <a:cs typeface="Roboto"/>
                <a:sym typeface="Roboto"/>
              </a:endParaRPr>
            </a:p>
            <a:p>
              <a:endParaRPr lang="en-US" sz="1600" dirty="0"/>
            </a:p>
          </p:txBody>
        </p:sp>
        <p:sp>
          <p:nvSpPr>
            <p:cNvPr id="28" name="TextBox 27">
              <a:extLst>
                <a:ext uri="{FF2B5EF4-FFF2-40B4-BE49-F238E27FC236}">
                  <a16:creationId xmlns:a16="http://schemas.microsoft.com/office/drawing/2014/main" id="{0F9FC2CC-E142-6E69-C8D8-33B29DA66359}"/>
                </a:ext>
              </a:extLst>
            </p:cNvPr>
            <p:cNvSpPr txBox="1">
              <a:spLocks/>
            </p:cNvSpPr>
            <p:nvPr/>
          </p:nvSpPr>
          <p:spPr>
            <a:xfrm>
              <a:off x="1941155" y="3897733"/>
              <a:ext cx="1456217" cy="392415"/>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77,2</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grpSp>
      <p:grpSp>
        <p:nvGrpSpPr>
          <p:cNvPr id="11" name="Group 10">
            <a:extLst>
              <a:ext uri="{FF2B5EF4-FFF2-40B4-BE49-F238E27FC236}">
                <a16:creationId xmlns:a16="http://schemas.microsoft.com/office/drawing/2014/main" id="{A056682A-FE84-E5E6-AC49-2B648878C1ED}"/>
              </a:ext>
            </a:extLst>
          </p:cNvPr>
          <p:cNvGrpSpPr>
            <a:grpSpLocks/>
          </p:cNvGrpSpPr>
          <p:nvPr/>
        </p:nvGrpSpPr>
        <p:grpSpPr>
          <a:xfrm>
            <a:off x="4981275" y="4266163"/>
            <a:ext cx="2612051" cy="1683379"/>
            <a:chOff x="3724249" y="3747130"/>
            <a:chExt cx="1959038" cy="1167660"/>
          </a:xfrm>
        </p:grpSpPr>
        <p:sp>
          <p:nvSpPr>
            <p:cNvPr id="13" name="Rectangle: Rounded Corners 12">
              <a:extLst>
                <a:ext uri="{FF2B5EF4-FFF2-40B4-BE49-F238E27FC236}">
                  <a16:creationId xmlns:a16="http://schemas.microsoft.com/office/drawing/2014/main" id="{FB5C4770-67EE-8583-040C-598D9C5C9E53}"/>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31" name="TextBox 30">
              <a:extLst>
                <a:ext uri="{FF2B5EF4-FFF2-40B4-BE49-F238E27FC236}">
                  <a16:creationId xmlns:a16="http://schemas.microsoft.com/office/drawing/2014/main" id="{F63E7A46-F560-1E4C-2CD4-65FEB0E1A690}"/>
                </a:ext>
              </a:extLst>
            </p:cNvPr>
            <p:cNvSpPr txBox="1">
              <a:spLocks/>
            </p:cNvSpPr>
            <p:nvPr/>
          </p:nvSpPr>
          <p:spPr>
            <a:xfrm>
              <a:off x="3764396" y="3966243"/>
              <a:ext cx="1918891" cy="426973"/>
            </a:xfrm>
            <a:prstGeom prst="rect">
              <a:avLst/>
            </a:prstGeom>
            <a:noFill/>
          </p:spPr>
          <p:txBody>
            <a:bodyPr wrap="none" rtlCol="0">
              <a:spAutoFit/>
            </a:bodyPr>
            <a:lstStyle/>
            <a:p>
              <a:r>
                <a:rPr lang="vi-VN" b="1" spc="-31">
                  <a:ea typeface="Roboto"/>
                  <a:cs typeface="Roboto"/>
                  <a:sym typeface="Roboto"/>
                </a:rPr>
                <a:t>Tạm ngừng hoạt động</a:t>
              </a:r>
              <a:endParaRPr lang="en-US" b="1" spc="-31" dirty="0">
                <a:ea typeface="Roboto"/>
                <a:cs typeface="Roboto"/>
                <a:sym typeface="Roboto"/>
              </a:endParaRPr>
            </a:p>
            <a:p>
              <a:endParaRPr lang="en-US" sz="1600" dirty="0"/>
            </a:p>
          </p:txBody>
        </p:sp>
        <p:sp>
          <p:nvSpPr>
            <p:cNvPr id="37" name="TextBox 36">
              <a:extLst>
                <a:ext uri="{FF2B5EF4-FFF2-40B4-BE49-F238E27FC236}">
                  <a16:creationId xmlns:a16="http://schemas.microsoft.com/office/drawing/2014/main" id="{A633A4AB-4B54-9DFF-1D3F-EE9B0A4D52DA}"/>
                </a:ext>
              </a:extLst>
            </p:cNvPr>
            <p:cNvSpPr txBox="1">
              <a:spLocks/>
            </p:cNvSpPr>
            <p:nvPr/>
          </p:nvSpPr>
          <p:spPr>
            <a:xfrm>
              <a:off x="3929226" y="4249559"/>
              <a:ext cx="1602843"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355</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B728041A-EE30-07B5-495B-2067B5FDBF53}"/>
              </a:ext>
            </a:extLst>
          </p:cNvPr>
          <p:cNvGrpSpPr>
            <a:grpSpLocks/>
          </p:cNvGrpSpPr>
          <p:nvPr/>
        </p:nvGrpSpPr>
        <p:grpSpPr>
          <a:xfrm>
            <a:off x="8226788" y="4248096"/>
            <a:ext cx="2511155" cy="1701444"/>
            <a:chOff x="5735584" y="3158455"/>
            <a:chExt cx="1883366" cy="1246567"/>
          </a:xfrm>
        </p:grpSpPr>
        <p:sp>
          <p:nvSpPr>
            <p:cNvPr id="41" name="Rectangle: Rounded Corners 40">
              <a:extLst>
                <a:ext uri="{FF2B5EF4-FFF2-40B4-BE49-F238E27FC236}">
                  <a16:creationId xmlns:a16="http://schemas.microsoft.com/office/drawing/2014/main" id="{D82F5D01-EF85-0D4F-9DD2-72C3C2018CDA}"/>
                </a:ext>
              </a:extLst>
            </p:cNvPr>
            <p:cNvSpPr>
              <a:spLocks/>
            </p:cNvSpPr>
            <p:nvPr/>
          </p:nvSpPr>
          <p:spPr>
            <a:xfrm>
              <a:off x="5735584" y="3158455"/>
              <a:ext cx="1883366" cy="1246567"/>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6600"/>
                </a:solidFill>
                <a:ea typeface="Roboto" panose="02000000000000000000" pitchFamily="2" charset="0"/>
              </a:endParaRPr>
            </a:p>
          </p:txBody>
        </p:sp>
        <p:sp>
          <p:nvSpPr>
            <p:cNvPr id="42" name="TextBox 41">
              <a:extLst>
                <a:ext uri="{FF2B5EF4-FFF2-40B4-BE49-F238E27FC236}">
                  <a16:creationId xmlns:a16="http://schemas.microsoft.com/office/drawing/2014/main" id="{533E850C-484F-6D85-E716-06C684F9ABA9}"/>
                </a:ext>
              </a:extLst>
            </p:cNvPr>
            <p:cNvSpPr txBox="1">
              <a:spLocks/>
            </p:cNvSpPr>
            <p:nvPr/>
          </p:nvSpPr>
          <p:spPr>
            <a:xfrm>
              <a:off x="5931560" y="3391853"/>
              <a:ext cx="1502527" cy="473536"/>
            </a:xfrm>
            <a:prstGeom prst="rect">
              <a:avLst/>
            </a:prstGeom>
            <a:noFill/>
          </p:spPr>
          <p:txBody>
            <a:bodyPr wrap="none" rtlCol="0">
              <a:spAutoFit/>
            </a:bodyPr>
            <a:lstStyle/>
            <a:p>
              <a:pPr algn="ctr" defTabSz="914377">
                <a:defRPr/>
              </a:pPr>
              <a:r>
                <a:rPr lang="en-US" sz="2000" b="1">
                  <a:ea typeface="Roboto"/>
                  <a:cs typeface="Roboto"/>
                  <a:sym typeface="Roboto"/>
                </a:rPr>
                <a:t>Hoạt động trở lại</a:t>
              </a:r>
              <a:endParaRPr lang="en-US" sz="2000" b="1" dirty="0">
                <a:ea typeface="Roboto"/>
                <a:cs typeface="Roboto"/>
                <a:sym typeface="Roboto"/>
              </a:endParaRPr>
            </a:p>
            <a:p>
              <a:endParaRPr lang="en-US" sz="1600" dirty="0"/>
            </a:p>
          </p:txBody>
        </p:sp>
      </p:grpSp>
      <p:grpSp>
        <p:nvGrpSpPr>
          <p:cNvPr id="45" name="Group 44">
            <a:extLst>
              <a:ext uri="{FF2B5EF4-FFF2-40B4-BE49-F238E27FC236}">
                <a16:creationId xmlns:a16="http://schemas.microsoft.com/office/drawing/2014/main" id="{06271152-2A41-D1BC-EC51-7E4D229A886C}"/>
              </a:ext>
            </a:extLst>
          </p:cNvPr>
          <p:cNvGrpSpPr>
            <a:grpSpLocks/>
          </p:cNvGrpSpPr>
          <p:nvPr/>
        </p:nvGrpSpPr>
        <p:grpSpPr>
          <a:xfrm>
            <a:off x="1631165" y="4245339"/>
            <a:ext cx="2651269" cy="1655630"/>
            <a:chOff x="1655332" y="3147681"/>
            <a:chExt cx="1988453" cy="1241722"/>
          </a:xfrm>
        </p:grpSpPr>
        <p:sp>
          <p:nvSpPr>
            <p:cNvPr id="46" name="Rectangle: Rounded Corners 45">
              <a:extLst>
                <a:ext uri="{FF2B5EF4-FFF2-40B4-BE49-F238E27FC236}">
                  <a16:creationId xmlns:a16="http://schemas.microsoft.com/office/drawing/2014/main" id="{DAD5D991-4CEF-4143-52FE-FD87F16E38D8}"/>
                </a:ext>
              </a:extLst>
            </p:cNvPr>
            <p:cNvSpPr>
              <a:spLocks/>
            </p:cNvSpPr>
            <p:nvPr/>
          </p:nvSpPr>
          <p:spPr>
            <a:xfrm>
              <a:off x="1655332" y="3147681"/>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47" name="TextBox 46">
              <a:extLst>
                <a:ext uri="{FF2B5EF4-FFF2-40B4-BE49-F238E27FC236}">
                  <a16:creationId xmlns:a16="http://schemas.microsoft.com/office/drawing/2014/main" id="{615E2FF8-44B4-E5D2-386A-D270D5A07DA1}"/>
                </a:ext>
              </a:extLst>
            </p:cNvPr>
            <p:cNvSpPr txBox="1">
              <a:spLocks/>
            </p:cNvSpPr>
            <p:nvPr/>
          </p:nvSpPr>
          <p:spPr>
            <a:xfrm>
              <a:off x="1840130" y="3707823"/>
              <a:ext cx="1771159"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08</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48" name="TextBox 47">
              <a:extLst>
                <a:ext uri="{FF2B5EF4-FFF2-40B4-BE49-F238E27FC236}">
                  <a16:creationId xmlns:a16="http://schemas.microsoft.com/office/drawing/2014/main" id="{7D127646-423A-8F39-6355-BB4B258FA23E}"/>
                </a:ext>
              </a:extLst>
            </p:cNvPr>
            <p:cNvSpPr txBox="1">
              <a:spLocks/>
            </p:cNvSpPr>
            <p:nvPr/>
          </p:nvSpPr>
          <p:spPr>
            <a:xfrm>
              <a:off x="2122292" y="3350033"/>
              <a:ext cx="1132978" cy="577081"/>
            </a:xfrm>
            <a:prstGeom prst="rect">
              <a:avLst/>
            </a:prstGeom>
            <a:noFill/>
          </p:spPr>
          <p:txBody>
            <a:bodyPr wrap="square" rtlCol="0">
              <a:spAutoFit/>
            </a:bodyPr>
            <a:lstStyle/>
            <a:p>
              <a:r>
                <a:rPr lang="en-US" sz="2800" b="1" spc="-31">
                  <a:ea typeface="Roboto"/>
                  <a:cs typeface="Roboto"/>
                  <a:sym typeface="Roboto"/>
                </a:rPr>
                <a:t>Giải thể</a:t>
              </a:r>
              <a:endParaRPr lang="en-US" sz="2800" b="1" spc="-31" dirty="0">
                <a:ea typeface="Roboto"/>
                <a:cs typeface="Roboto"/>
                <a:sym typeface="Roboto"/>
              </a:endParaRPr>
            </a:p>
            <a:p>
              <a:endParaRPr lang="en-US" sz="1600" dirty="0"/>
            </a:p>
          </p:txBody>
        </p:sp>
      </p:grpSp>
      <p:sp>
        <p:nvSpPr>
          <p:cNvPr id="53" name="TextBox 52">
            <a:extLst>
              <a:ext uri="{FF2B5EF4-FFF2-40B4-BE49-F238E27FC236}">
                <a16:creationId xmlns:a16="http://schemas.microsoft.com/office/drawing/2014/main" id="{940E7436-8D16-138B-2BFE-178612083DAB}"/>
              </a:ext>
            </a:extLst>
          </p:cNvPr>
          <p:cNvSpPr txBox="1">
            <a:spLocks/>
          </p:cNvSpPr>
          <p:nvPr/>
        </p:nvSpPr>
        <p:spPr>
          <a:xfrm>
            <a:off x="8488090" y="4968347"/>
            <a:ext cx="2137124" cy="584775"/>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162</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2518717-EF87-0090-E7D4-4415084501BD}"/>
              </a:ext>
            </a:extLst>
          </p:cNvPr>
          <p:cNvSpPr/>
          <p:nvPr/>
        </p:nvSpPr>
        <p:spPr>
          <a:xfrm>
            <a:off x="1086449" y="555881"/>
            <a:ext cx="6598217"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5.2. Quản lý doanh nghiệp: Tháng 01/2024</a:t>
            </a:r>
            <a:endParaRPr lang="en-US" sz="2800" b="1" spc="-20" dirty="0">
              <a:solidFill>
                <a:srgbClr val="10071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406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B3F84-FF51-6B3B-D1EE-7DB859AA0E1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78A1601-9C98-9AFE-2816-FB28BDC5E5EF}"/>
              </a:ext>
            </a:extLst>
          </p:cNvPr>
          <p:cNvSpPr/>
          <p:nvPr/>
        </p:nvSpPr>
        <p:spPr>
          <a:xfrm>
            <a:off x="823943" y="46771"/>
            <a:ext cx="5120561" cy="1325563"/>
          </a:xfrm>
          <a:prstGeom prst="rect">
            <a:avLst/>
          </a:prstGeom>
        </p:spPr>
        <p:txBody>
          <a:bodyPr vert="horz" lIns="91440" tIns="45720" rIns="91440" bIns="45720" rtlCol="0" anchor="ctr">
            <a:normAutofit/>
          </a:bodyPr>
          <a:lstStyle/>
          <a:p>
            <a:pPr marL="12700">
              <a:lnSpc>
                <a:spcPct val="90000"/>
              </a:lnSpc>
              <a:spcBef>
                <a:spcPct val="0"/>
              </a:spcBef>
              <a:spcAft>
                <a:spcPts val="600"/>
              </a:spcAft>
              <a:defRPr/>
            </a:pPr>
            <a:r>
              <a:rPr lang="en-US" sz="4000" b="1" spc="-20">
                <a:latin typeface="Times New Roman" panose="02020603050405020304" pitchFamily="18" charset="0"/>
                <a:ea typeface="+mj-ea"/>
                <a:cs typeface="Times New Roman" panose="02020603050405020304" pitchFamily="18" charset="0"/>
              </a:rPr>
              <a:t>6</a:t>
            </a:r>
            <a:r>
              <a:rPr lang="en-US" sz="4000" b="1" kern="1200" spc="-20">
                <a:solidFill>
                  <a:schemeClr val="tx1"/>
                </a:solidFill>
                <a:latin typeface="Times New Roman" panose="02020603050405020304" pitchFamily="18" charset="0"/>
                <a:ea typeface="+mj-ea"/>
                <a:cs typeface="Times New Roman" panose="02020603050405020304" pitchFamily="18" charset="0"/>
              </a:rPr>
              <a:t>. Văn hóa – xã hội</a:t>
            </a:r>
          </a:p>
        </p:txBody>
      </p:sp>
      <p:sp>
        <p:nvSpPr>
          <p:cNvPr id="3" name="Rectangle 2">
            <a:extLst>
              <a:ext uri="{FF2B5EF4-FFF2-40B4-BE49-F238E27FC236}">
                <a16:creationId xmlns:a16="http://schemas.microsoft.com/office/drawing/2014/main" id="{B0E1E633-D255-1218-5C50-869F2AB0F13A}"/>
              </a:ext>
            </a:extLst>
          </p:cNvPr>
          <p:cNvSpPr/>
          <p:nvPr/>
        </p:nvSpPr>
        <p:spPr>
          <a:xfrm>
            <a:off x="-155512" y="1321919"/>
            <a:ext cx="6251512" cy="5489310"/>
          </a:xfrm>
          <a:prstGeom prst="rect">
            <a:avLst/>
          </a:prstGeom>
        </p:spPr>
        <p:txBody>
          <a:bodyPr vert="horz" lIns="91440" tIns="45720" rIns="91440" bIns="45720" rtlCol="0">
            <a:normAutofit lnSpcReduction="10000"/>
          </a:bodyPr>
          <a:lstStyle/>
          <a:p>
            <a:pPr lvl="1" indent="-228600" algn="just">
              <a:lnSpc>
                <a:spcPct val="110000"/>
              </a:lnSpc>
              <a:spcBef>
                <a:spcPts val="435"/>
              </a:spcBef>
              <a:spcAft>
                <a:spcPts val="1200"/>
              </a:spcAft>
              <a:buSzPct val="100000"/>
              <a:buFont typeface="Arial" panose="020B0604020202020204" pitchFamily="34" charset="0"/>
              <a:buChar char="•"/>
            </a:pPr>
            <a:r>
              <a:rPr lang="vi-VN" sz="2000" b="0" kern="1200" dirty="0">
                <a:solidFill>
                  <a:schemeClr val="dk1"/>
                </a:solidFill>
                <a:effectLst/>
                <a:latin typeface="Times New Roman" panose="02020603050405020304" pitchFamily="18" charset="0"/>
                <a:ea typeface="+mn-ea"/>
                <a:cs typeface="Times New Roman" panose="02020603050405020304" pitchFamily="18" charset="0"/>
              </a:rPr>
              <a:t>N</a:t>
            </a:r>
            <a:r>
              <a:rPr lang="nl-NL" sz="2000" b="0" kern="1200" dirty="0">
                <a:solidFill>
                  <a:schemeClr val="dk1"/>
                </a:solidFill>
                <a:effectLst/>
                <a:latin typeface="Times New Roman" panose="02020603050405020304" pitchFamily="18" charset="0"/>
                <a:ea typeface="+mn-ea"/>
                <a:cs typeface="Times New Roman" panose="02020603050405020304" pitchFamily="18" charset="0"/>
              </a:rPr>
              <a:t>gành Giáo dục và Đào tạo đã tổ chức sơ kết học kỳ I năm </a:t>
            </a:r>
            <a:r>
              <a:rPr lang="nl-NL" sz="2100" dirty="0">
                <a:solidFill>
                  <a:schemeClr val="dk1"/>
                </a:solidFill>
                <a:latin typeface="Times New Roman" panose="02020603050405020304" pitchFamily="18" charset="0"/>
                <a:cs typeface="Times New Roman" panose="02020603050405020304" pitchFamily="18" charset="0"/>
              </a:rPr>
              <a:t>học 2022-2023</a:t>
            </a:r>
          </a:p>
          <a:p>
            <a:pPr lvl="1" indent="-228600" algn="just">
              <a:lnSpc>
                <a:spcPct val="110000"/>
              </a:lnSpc>
              <a:spcBef>
                <a:spcPts val="435"/>
              </a:spcBef>
              <a:spcAft>
                <a:spcPts val="1200"/>
              </a:spcAft>
              <a:buSzPct val="100000"/>
              <a:buFont typeface="Arial" panose="020B0604020202020204" pitchFamily="34" charset="0"/>
              <a:buChar char="•"/>
            </a:pPr>
            <a:r>
              <a:rPr lang="vi-VN" sz="2100" dirty="0">
                <a:solidFill>
                  <a:schemeClr val="dk1"/>
                </a:solidFill>
                <a:latin typeface="Times New Roman" panose="02020603050405020304" pitchFamily="18" charset="0"/>
                <a:cs typeface="Times New Roman" panose="02020603050405020304" pitchFamily="18" charset="0"/>
              </a:rPr>
              <a:t>Các hoạt động văn hoá, thông tin, văn nghệ, thể dục thể thao, báo chí, phát thanh truyền hình chuẩn bị mừng Đảng mừng Xuân, đón tết Giáp Thìn 2024 được các ngành và các địa phương quan tâm</a:t>
            </a:r>
            <a:r>
              <a:rPr lang="en-US" sz="2100" dirty="0">
                <a:solidFill>
                  <a:schemeClr val="dk1"/>
                </a:solidFill>
                <a:latin typeface="Times New Roman" panose="02020603050405020304" pitchFamily="18" charset="0"/>
                <a:cs typeface="Times New Roman" panose="02020603050405020304" pitchFamily="18" charset="0"/>
              </a:rPr>
              <a:t>.</a:t>
            </a:r>
          </a:p>
          <a:p>
            <a:pPr lvl="1" indent="-228600" algn="just">
              <a:lnSpc>
                <a:spcPct val="110000"/>
              </a:lnSpc>
              <a:spcBef>
                <a:spcPts val="435"/>
              </a:spcBef>
              <a:spcAft>
                <a:spcPts val="1200"/>
              </a:spcAft>
              <a:buSzPct val="100000"/>
              <a:buFont typeface="Arial" panose="020B0604020202020204" pitchFamily="34" charset="0"/>
              <a:buChar char="•"/>
            </a:pPr>
            <a:r>
              <a:rPr lang="en-US" sz="2100" dirty="0" err="1">
                <a:solidFill>
                  <a:schemeClr val="dk1"/>
                </a:solidFill>
                <a:latin typeface="Times New Roman" panose="02020603050405020304" pitchFamily="18" charset="0"/>
                <a:cs typeface="Times New Roman" panose="02020603050405020304" pitchFamily="18" charset="0"/>
              </a:rPr>
              <a:t>Công</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tác</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quảng</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bá</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Giải</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đua</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thuyền</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máy</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nhà</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nghề</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quốc</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tế</a:t>
            </a:r>
            <a:r>
              <a:rPr lang="en-US" sz="2100" dirty="0">
                <a:solidFill>
                  <a:schemeClr val="dk1"/>
                </a:solidFill>
                <a:latin typeface="Times New Roman" panose="02020603050405020304" pitchFamily="18" charset="0"/>
                <a:cs typeface="Times New Roman" panose="02020603050405020304" pitchFamily="18" charset="0"/>
              </a:rPr>
              <a:t> UIM F1H2O </a:t>
            </a:r>
            <a:r>
              <a:rPr lang="vi-VN" sz="2100" dirty="0">
                <a:solidFill>
                  <a:schemeClr val="dk1"/>
                </a:solidFill>
                <a:latin typeface="Times New Roman" panose="02020603050405020304" pitchFamily="18" charset="0"/>
                <a:cs typeface="Times New Roman" panose="02020603050405020304" pitchFamily="18" charset="0"/>
              </a:rPr>
              <a:t>giải mô tô nước UIM-ABP AQUABIKE (Grand Prix Bình Ðịnh 2024) được đẩy mạnh triển khai với nhiều sự kiện hấp dẫn, độc đáo</a:t>
            </a:r>
            <a:r>
              <a:rPr lang="en-US" sz="2100" dirty="0">
                <a:solidFill>
                  <a:schemeClr val="dk1"/>
                </a:solidFill>
                <a:latin typeface="Times New Roman" panose="02020603050405020304" pitchFamily="18" charset="0"/>
                <a:cs typeface="Times New Roman" panose="02020603050405020304" pitchFamily="18" charset="0"/>
              </a:rPr>
              <a:t>.</a:t>
            </a:r>
          </a:p>
          <a:p>
            <a:pPr lvl="1" indent="-228600" algn="just">
              <a:lnSpc>
                <a:spcPct val="110000"/>
              </a:lnSpc>
              <a:spcBef>
                <a:spcPts val="435"/>
              </a:spcBef>
              <a:spcAft>
                <a:spcPts val="1200"/>
              </a:spcAft>
              <a:buSzPct val="100000"/>
              <a:buFont typeface="Arial" panose="020B0604020202020204" pitchFamily="34" charset="0"/>
              <a:buChar char="•"/>
            </a:pPr>
            <a:r>
              <a:rPr lang="vi-VN" sz="2100" dirty="0">
                <a:solidFill>
                  <a:schemeClr val="dk1"/>
                </a:solidFill>
                <a:latin typeface="Times New Roman" panose="02020603050405020304" pitchFamily="18" charset="0"/>
                <a:cs typeface="Times New Roman" panose="02020603050405020304" pitchFamily="18" charset="0"/>
              </a:rPr>
              <a:t>Công tác phòng, chống dịch bệnh được tập trung triển khai kịp thời, hiệu quả. Đảm bảo đầy đủ thuốc, hóa chất, vật tư, thiết bị phòng chống dịch bệnh trên địa bàn tỉnh</a:t>
            </a:r>
          </a:p>
        </p:txBody>
      </p:sp>
      <p:pic>
        <p:nvPicPr>
          <p:cNvPr id="6" name="Picture 5" descr="A group of people posing for a photo&#10;&#10;Description automatically generated">
            <a:extLst>
              <a:ext uri="{FF2B5EF4-FFF2-40B4-BE49-F238E27FC236}">
                <a16:creationId xmlns:a16="http://schemas.microsoft.com/office/drawing/2014/main" id="{490038AD-EA08-92D9-9580-FBD61DD70E6A}"/>
              </a:ext>
            </a:extLst>
          </p:cNvPr>
          <p:cNvPicPr>
            <a:picLocks noChangeAspect="1"/>
          </p:cNvPicPr>
          <p:nvPr/>
        </p:nvPicPr>
        <p:blipFill rotWithShape="1">
          <a:blip r:embed="rId3">
            <a:extLst>
              <a:ext uri="{28A0092B-C50C-407E-A947-70E740481C1C}">
                <a14:useLocalDpi xmlns:a14="http://schemas.microsoft.com/office/drawing/2010/main" val="0"/>
              </a:ext>
            </a:extLst>
          </a:blip>
          <a:srcRect l="12685" r="17971" b="-1"/>
          <a:stretch/>
        </p:blipFill>
        <p:spPr>
          <a:xfrm>
            <a:off x="7281645" y="2727729"/>
            <a:ext cx="49103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8" name="Picture 7" descr="A group of people standing together&#10;&#10;Description automatically generated">
            <a:extLst>
              <a:ext uri="{FF2B5EF4-FFF2-40B4-BE49-F238E27FC236}">
                <a16:creationId xmlns:a16="http://schemas.microsoft.com/office/drawing/2014/main" id="{09084854-7717-1782-D496-08A37DEE46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339" r="19819" b="-1"/>
          <a:stretch/>
        </p:blipFill>
        <p:spPr>
          <a:xfrm>
            <a:off x="6288577" y="1"/>
            <a:ext cx="4011995" cy="342899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537962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F6A53B-13E4-B860-BA70-773A997297E4}"/>
              </a:ext>
            </a:extLst>
          </p:cNvPr>
          <p:cNvSpPr/>
          <p:nvPr/>
        </p:nvSpPr>
        <p:spPr>
          <a:xfrm>
            <a:off x="823943" y="46771"/>
            <a:ext cx="5120561" cy="1325563"/>
          </a:xfrm>
          <a:prstGeom prst="rect">
            <a:avLst/>
          </a:prstGeom>
        </p:spPr>
        <p:txBody>
          <a:bodyPr vert="horz" lIns="91440" tIns="45720" rIns="91440" bIns="45720" rtlCol="0" anchor="ctr">
            <a:normAutofit/>
          </a:bodyPr>
          <a:lstStyle/>
          <a:p>
            <a:pPr marL="12700">
              <a:lnSpc>
                <a:spcPct val="90000"/>
              </a:lnSpc>
              <a:spcBef>
                <a:spcPct val="0"/>
              </a:spcBef>
              <a:spcAft>
                <a:spcPts val="600"/>
              </a:spcAft>
              <a:defRPr/>
            </a:pPr>
            <a:r>
              <a:rPr lang="en-US" sz="4000" b="1" spc="-20">
                <a:latin typeface="Times New Roman" panose="02020603050405020304" pitchFamily="18" charset="0"/>
                <a:ea typeface="+mj-ea"/>
                <a:cs typeface="Times New Roman" panose="02020603050405020304" pitchFamily="18" charset="0"/>
              </a:rPr>
              <a:t>6</a:t>
            </a:r>
            <a:r>
              <a:rPr lang="en-US" sz="4000" b="1" kern="1200" spc="-20">
                <a:solidFill>
                  <a:schemeClr val="tx1"/>
                </a:solidFill>
                <a:latin typeface="Times New Roman" panose="02020603050405020304" pitchFamily="18" charset="0"/>
                <a:ea typeface="+mj-ea"/>
                <a:cs typeface="Times New Roman" panose="02020603050405020304" pitchFamily="18" charset="0"/>
              </a:rPr>
              <a:t>. Văn hóa – xã hội</a:t>
            </a:r>
          </a:p>
        </p:txBody>
      </p:sp>
      <p:sp>
        <p:nvSpPr>
          <p:cNvPr id="3" name="Rectangle 2">
            <a:extLst>
              <a:ext uri="{FF2B5EF4-FFF2-40B4-BE49-F238E27FC236}">
                <a16:creationId xmlns:a16="http://schemas.microsoft.com/office/drawing/2014/main" id="{22B2B715-653C-5238-09BE-B01B91D4BD2D}"/>
              </a:ext>
            </a:extLst>
          </p:cNvPr>
          <p:cNvSpPr/>
          <p:nvPr/>
        </p:nvSpPr>
        <p:spPr>
          <a:xfrm>
            <a:off x="-155512" y="1321919"/>
            <a:ext cx="6251512" cy="5489310"/>
          </a:xfrm>
          <a:prstGeom prst="rect">
            <a:avLst/>
          </a:prstGeom>
        </p:spPr>
        <p:txBody>
          <a:bodyPr vert="horz" lIns="91440" tIns="45720" rIns="91440" bIns="45720" rtlCol="0">
            <a:normAutofit fontScale="85000" lnSpcReduction="20000"/>
          </a:bodyPr>
          <a:lstStyle/>
          <a:p>
            <a:pPr lvl="1" indent="-228600" algn="just">
              <a:lnSpc>
                <a:spcPct val="110000"/>
              </a:lnSpc>
              <a:spcBef>
                <a:spcPts val="435"/>
              </a:spcBef>
              <a:spcAft>
                <a:spcPts val="1200"/>
              </a:spcAft>
              <a:buSzPct val="100000"/>
              <a:buFont typeface="Arial" panose="020B0604020202020204" pitchFamily="34" charset="0"/>
              <a:buChar char="•"/>
            </a:pPr>
            <a:r>
              <a:rPr lang="nl-NL" sz="2100" dirty="0">
                <a:solidFill>
                  <a:schemeClr val="dk1"/>
                </a:solidFill>
                <a:latin typeface="Times New Roman" panose="02020603050405020304" pitchFamily="18" charset="0"/>
                <a:cs typeface="Times New Roman" panose="02020603050405020304" pitchFamily="18" charset="0"/>
              </a:rPr>
              <a:t>Nhân dịp Tết Nguyên đán </a:t>
            </a:r>
            <a:r>
              <a:rPr lang="en-US" sz="2100" dirty="0" err="1">
                <a:solidFill>
                  <a:schemeClr val="dk1"/>
                </a:solidFill>
                <a:latin typeface="Times New Roman" panose="02020603050405020304" pitchFamily="18" charset="0"/>
                <a:cs typeface="Times New Roman" panose="02020603050405020304" pitchFamily="18" charset="0"/>
              </a:rPr>
              <a:t>Giáp</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Thìn</a:t>
            </a:r>
            <a:r>
              <a:rPr lang="nl-NL" sz="2100" dirty="0">
                <a:solidFill>
                  <a:schemeClr val="dk1"/>
                </a:solidFill>
                <a:latin typeface="Times New Roman" panose="02020603050405020304" pitchFamily="18" charset="0"/>
                <a:cs typeface="Times New Roman" panose="02020603050405020304" pitchFamily="18" charset="0"/>
              </a:rPr>
              <a:t> – 2024, </a:t>
            </a:r>
            <a:r>
              <a:rPr lang="vi-VN" sz="2100" dirty="0">
                <a:solidFill>
                  <a:schemeClr val="dk1"/>
                </a:solidFill>
                <a:latin typeface="Times New Roman" panose="02020603050405020304" pitchFamily="18" charset="0"/>
                <a:cs typeface="Times New Roman" panose="02020603050405020304" pitchFamily="18" charset="0"/>
              </a:rPr>
              <a:t>Các cấp, các ngành của tỉnh đã tổ chức hoạt động cứu trợ, chăm lo đời sống các gia đình chính sách, người có công, hộ nghèo, gia đình bị thiệt hại ở các vùng lũ, đồng bào dân tộc thiểu số; thăm hỏi các đơn vị làm nhiệm vụ trực Tết, các xã nghèo, xã đặc biệt khó khă</a:t>
            </a:r>
            <a:r>
              <a:rPr lang="en-US" sz="2100" dirty="0">
                <a:solidFill>
                  <a:schemeClr val="dk1"/>
                </a:solidFill>
                <a:latin typeface="Times New Roman" panose="02020603050405020304" pitchFamily="18" charset="0"/>
                <a:cs typeface="Times New Roman" panose="02020603050405020304" pitchFamily="18" charset="0"/>
              </a:rPr>
              <a:t>n.</a:t>
            </a:r>
            <a:endParaRPr lang="vi-VN" sz="2100" dirty="0">
              <a:solidFill>
                <a:schemeClr val="dk1"/>
              </a:solidFill>
              <a:latin typeface="Times New Roman" panose="02020603050405020304" pitchFamily="18" charset="0"/>
              <a:cs typeface="Times New Roman" panose="02020603050405020304" pitchFamily="18" charset="0"/>
            </a:endParaRPr>
          </a:p>
          <a:p>
            <a:pPr lvl="1" indent="-228600" algn="just">
              <a:lnSpc>
                <a:spcPct val="110000"/>
              </a:lnSpc>
              <a:spcBef>
                <a:spcPts val="435"/>
              </a:spcBef>
              <a:spcAft>
                <a:spcPts val="1200"/>
              </a:spcAft>
              <a:buSzPct val="100000"/>
              <a:buFont typeface="Arial" panose="020B0604020202020204" pitchFamily="34" charset="0"/>
              <a:buChar char="•"/>
            </a:pPr>
            <a:r>
              <a:rPr lang="nl-NL" sz="2100" dirty="0">
                <a:solidFill>
                  <a:schemeClr val="dk1"/>
                </a:solidFill>
                <a:latin typeface="Times New Roman" panose="02020603050405020304" pitchFamily="18" charset="0"/>
                <a:cs typeface="Times New Roman" panose="02020603050405020304" pitchFamily="18" charset="0"/>
              </a:rPr>
              <a:t>Lãnh đạo Tỉnh, các địa phương đã tổ chức đi thăm và tặng quà đối tượng người có công với cách mạng, tổng cộng trên 101.479 suất quà và tiền, tổng trị giá trên 29,8 tỷ đồng.</a:t>
            </a:r>
          </a:p>
          <a:p>
            <a:pPr lvl="1" indent="-228600" algn="just">
              <a:lnSpc>
                <a:spcPct val="110000"/>
              </a:lnSpc>
              <a:spcBef>
                <a:spcPts val="435"/>
              </a:spcBef>
              <a:spcAft>
                <a:spcPts val="1200"/>
              </a:spcAft>
              <a:buSzPct val="100000"/>
              <a:buFont typeface="Arial" panose="020B0604020202020204" pitchFamily="34" charset="0"/>
              <a:buChar char="•"/>
            </a:pPr>
            <a:r>
              <a:rPr lang="vi-VN" sz="2100" dirty="0">
                <a:solidFill>
                  <a:schemeClr val="dk1"/>
                </a:solidFill>
                <a:latin typeface="Times New Roman" panose="02020603050405020304" pitchFamily="18" charset="0"/>
                <a:cs typeface="Times New Roman" panose="02020603050405020304" pitchFamily="18" charset="0"/>
              </a:rPr>
              <a:t>Hoàn tất việc phát 170.850 kg gạo của Trung ương hỗ trợ thiếu đói cho người dân các huyện Tây Sơn, Hoài Ân, Vân Canh và An Lão</a:t>
            </a:r>
            <a:r>
              <a:rPr lang="en-US" sz="2100" dirty="0">
                <a:solidFill>
                  <a:schemeClr val="dk1"/>
                </a:solidFill>
                <a:latin typeface="Times New Roman" panose="02020603050405020304" pitchFamily="18" charset="0"/>
                <a:cs typeface="Times New Roman" panose="02020603050405020304" pitchFamily="18" charset="0"/>
              </a:rPr>
              <a:t>.</a:t>
            </a:r>
          </a:p>
          <a:p>
            <a:pPr lvl="1" indent="-228600" algn="just">
              <a:lnSpc>
                <a:spcPct val="110000"/>
              </a:lnSpc>
              <a:spcBef>
                <a:spcPts val="435"/>
              </a:spcBef>
              <a:spcAft>
                <a:spcPts val="1200"/>
              </a:spcAft>
              <a:buSzPct val="100000"/>
              <a:buFont typeface="Arial" panose="020B0604020202020204" pitchFamily="34" charset="0"/>
              <a:buChar char="•"/>
            </a:pPr>
            <a:r>
              <a:rPr lang="vi-VN" sz="2100" dirty="0">
                <a:solidFill>
                  <a:schemeClr val="dk1"/>
                </a:solidFill>
                <a:latin typeface="Times New Roman" panose="02020603050405020304" pitchFamily="18" charset="0"/>
                <a:cs typeface="Times New Roman" panose="02020603050405020304" pitchFamily="18" charset="0"/>
              </a:rPr>
              <a:t>Tặng quà bằng tiền mặt cho các đối tượng là hộ nghèo trên 50.719 suất quà và tiền, tổng trị giá trên 23,71 tỷ đồng</a:t>
            </a:r>
            <a:r>
              <a:rPr lang="en-US" sz="2100" dirty="0">
                <a:solidFill>
                  <a:schemeClr val="dk1"/>
                </a:solidFill>
                <a:latin typeface="Times New Roman" panose="02020603050405020304" pitchFamily="18" charset="0"/>
                <a:cs typeface="Times New Roman" panose="02020603050405020304" pitchFamily="18" charset="0"/>
              </a:rPr>
              <a:t>.</a:t>
            </a:r>
          </a:p>
          <a:p>
            <a:pPr lvl="1" indent="-228600" algn="just">
              <a:lnSpc>
                <a:spcPct val="110000"/>
              </a:lnSpc>
              <a:spcBef>
                <a:spcPts val="435"/>
              </a:spcBef>
              <a:spcAft>
                <a:spcPts val="1200"/>
              </a:spcAft>
              <a:buSzPct val="100000"/>
              <a:buFont typeface="Arial" panose="020B0604020202020204" pitchFamily="34" charset="0"/>
              <a:buChar char="•"/>
            </a:pPr>
            <a:r>
              <a:rPr lang="vi-VN" sz="2100" dirty="0">
                <a:solidFill>
                  <a:schemeClr val="dk1"/>
                </a:solidFill>
                <a:latin typeface="Times New Roman" panose="02020603050405020304" pitchFamily="18" charset="0"/>
                <a:cs typeface="Times New Roman" panose="02020603050405020304" pitchFamily="18" charset="0"/>
              </a:rPr>
              <a:t>Tặng quà đối tượng hộ cận nghèo, bảo trợ xã hội, trẻ em có hoàn cảnh đặc biệt trên 40.590 suất quà và tiền, tổng trị giá trên 18,064 tỷ đồng</a:t>
            </a:r>
            <a:endParaRPr lang="it-IT" sz="2100" dirty="0">
              <a:solidFill>
                <a:schemeClr val="dk1"/>
              </a:solidFill>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group of people posing for a photo&#10;&#10;Description automatically generated">
            <a:extLst>
              <a:ext uri="{FF2B5EF4-FFF2-40B4-BE49-F238E27FC236}">
                <a16:creationId xmlns:a16="http://schemas.microsoft.com/office/drawing/2014/main" id="{77597500-E024-A573-FBC9-FA0B7E97BCC1}"/>
              </a:ext>
            </a:extLst>
          </p:cNvPr>
          <p:cNvPicPr>
            <a:picLocks noChangeAspect="1"/>
          </p:cNvPicPr>
          <p:nvPr/>
        </p:nvPicPr>
        <p:blipFill rotWithShape="1">
          <a:blip r:embed="rId3">
            <a:extLst>
              <a:ext uri="{28A0092B-C50C-407E-A947-70E740481C1C}">
                <a14:useLocalDpi xmlns:a14="http://schemas.microsoft.com/office/drawing/2010/main" val="0"/>
              </a:ext>
            </a:extLst>
          </a:blip>
          <a:srcRect l="12685" r="17971" b="-1"/>
          <a:stretch/>
        </p:blipFill>
        <p:spPr>
          <a:xfrm>
            <a:off x="7281645" y="2727729"/>
            <a:ext cx="49103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8" name="Arc 3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7" descr="A group of people standing together&#10;&#10;Description automatically generated">
            <a:extLst>
              <a:ext uri="{FF2B5EF4-FFF2-40B4-BE49-F238E27FC236}">
                <a16:creationId xmlns:a16="http://schemas.microsoft.com/office/drawing/2014/main" id="{61979A9A-6BA2-11A9-4367-F81B7D6A73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339" r="19819" b="-1"/>
          <a:stretch/>
        </p:blipFill>
        <p:spPr>
          <a:xfrm>
            <a:off x="6288577" y="1"/>
            <a:ext cx="4011995" cy="342899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3194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1101825" y="390575"/>
            <a:ext cx="34474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7. Công tác Nội chính</a:t>
            </a:r>
          </a:p>
        </p:txBody>
      </p:sp>
      <p:graphicFrame>
        <p:nvGraphicFramePr>
          <p:cNvPr id="9" name="Table 8">
            <a:extLst>
              <a:ext uri="{FF2B5EF4-FFF2-40B4-BE49-F238E27FC236}">
                <a16:creationId xmlns:a16="http://schemas.microsoft.com/office/drawing/2014/main" id="{0FC7DBA8-03B5-1D5D-B7A1-68AA6F62DF7E}"/>
              </a:ext>
            </a:extLst>
          </p:cNvPr>
          <p:cNvGraphicFramePr>
            <a:graphicFrameLocks noGrp="1"/>
          </p:cNvGraphicFramePr>
          <p:nvPr>
            <p:extLst>
              <p:ext uri="{D42A27DB-BD31-4B8C-83A1-F6EECF244321}">
                <p14:modId xmlns:p14="http://schemas.microsoft.com/office/powerpoint/2010/main" val="3012533355"/>
              </p:ext>
            </p:extLst>
          </p:nvPr>
        </p:nvGraphicFramePr>
        <p:xfrm>
          <a:off x="364406" y="913795"/>
          <a:ext cx="6212857" cy="5303520"/>
        </p:xfrm>
        <a:graphic>
          <a:graphicData uri="http://schemas.openxmlformats.org/drawingml/2006/table">
            <a:tbl>
              <a:tblPr firstRow="1" bandRow="1"/>
              <a:tblGrid>
                <a:gridCol w="6212857">
                  <a:extLst>
                    <a:ext uri="{9D8B030D-6E8A-4147-A177-3AD203B41FA5}">
                      <a16:colId xmlns:a16="http://schemas.microsoft.com/office/drawing/2014/main" val="3655493598"/>
                    </a:ext>
                  </a:extLst>
                </a:gridCol>
              </a:tblGrid>
              <a:tr h="47077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Công tác tiếp dân và xử lý đơn thư khiếu nại, tố cáo thực hiện theo quy chế</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a:t>
                      </a:r>
                      <a:r>
                        <a:rPr lang="es-ES" sz="2400" b="0" kern="1200">
                          <a:solidFill>
                            <a:schemeClr val="dk1"/>
                          </a:solidFill>
                          <a:effectLst/>
                          <a:latin typeface="Times New Roman" panose="02020603050405020304" pitchFamily="18" charset="0"/>
                          <a:ea typeface="+mn-ea"/>
                          <a:cs typeface="Times New Roman" panose="02020603050405020304" pitchFamily="18" charset="0"/>
                        </a:rPr>
                        <a:t>Tăng cường công tác kiểm tra cải cách hành chính, thực thi công vụ tại các cơ quan</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Tình hình an ninh chính trị và trật tự an toàn xã hội cơ bản ổn định. Tuy nhiên tình hình tai nạn giao thông tăng cao. Trong tháng 01 </a:t>
                      </a:r>
                      <a:r>
                        <a:rPr lang="it-IT" sz="2400" b="0" kern="1200">
                          <a:solidFill>
                            <a:schemeClr val="dk1"/>
                          </a:solidFill>
                          <a:effectLst/>
                          <a:latin typeface="Times New Roman" panose="02020603050405020304" pitchFamily="18" charset="0"/>
                          <a:ea typeface="+mn-ea"/>
                          <a:cs typeface="Times New Roman" panose="02020603050405020304" pitchFamily="18" charset="0"/>
                        </a:rPr>
                        <a:t>đã xảy ra </a:t>
                      </a:r>
                      <a:r>
                        <a:rPr lang="nl-NL" sz="2400" b="0" kern="1200">
                          <a:solidFill>
                            <a:schemeClr val="dk1"/>
                          </a:solidFill>
                          <a:effectLst/>
                          <a:latin typeface="Times New Roman" panose="02020603050405020304" pitchFamily="18" charset="0"/>
                          <a:ea typeface="+mn-ea"/>
                          <a:cs typeface="Times New Roman" panose="02020603050405020304" pitchFamily="18" charset="0"/>
                        </a:rPr>
                        <a:t>68 vụ tai nạn giao thông, làm chết </a:t>
                      </a:r>
                      <a:r>
                        <a:rPr lang="vi-VN" sz="2400" b="0" kern="1200">
                          <a:solidFill>
                            <a:schemeClr val="dk1"/>
                          </a:solidFill>
                          <a:effectLst/>
                          <a:latin typeface="Times New Roman" panose="02020603050405020304" pitchFamily="18" charset="0"/>
                          <a:ea typeface="+mn-ea"/>
                          <a:cs typeface="Times New Roman" panose="02020603050405020304" pitchFamily="18" charset="0"/>
                        </a:rPr>
                        <a:t>12</a:t>
                      </a:r>
                      <a:r>
                        <a:rPr lang="nl-NL" sz="2400" b="0" kern="1200">
                          <a:solidFill>
                            <a:schemeClr val="dk1"/>
                          </a:solidFill>
                          <a:effectLst/>
                          <a:latin typeface="Times New Roman" panose="02020603050405020304" pitchFamily="18" charset="0"/>
                          <a:ea typeface="+mn-ea"/>
                          <a:cs typeface="Times New Roman" panose="02020603050405020304" pitchFamily="18" charset="0"/>
                        </a:rPr>
                        <a:t> người và bị thương </a:t>
                      </a:r>
                      <a:r>
                        <a:rPr lang="vi-VN" sz="2400" b="0" kern="1200">
                          <a:solidFill>
                            <a:schemeClr val="dk1"/>
                          </a:solidFill>
                          <a:effectLst/>
                          <a:latin typeface="Times New Roman" panose="02020603050405020304" pitchFamily="18" charset="0"/>
                          <a:ea typeface="+mn-ea"/>
                          <a:cs typeface="Times New Roman" panose="02020603050405020304" pitchFamily="18" charset="0"/>
                        </a:rPr>
                        <a:t>80</a:t>
                      </a:r>
                      <a:r>
                        <a:rPr lang="nl-NL" sz="2400" b="0" kern="1200">
                          <a:solidFill>
                            <a:schemeClr val="dk1"/>
                          </a:solidFill>
                          <a:effectLst/>
                          <a:latin typeface="Times New Roman" panose="02020603050405020304" pitchFamily="18" charset="0"/>
                          <a:ea typeface="+mn-ea"/>
                          <a:cs typeface="Times New Roman" panose="02020603050405020304" pitchFamily="18" charset="0"/>
                        </a:rPr>
                        <a:t> người, so với cùng kỳ tăng 35 vụ (tăng 106,1%), giảm 08 người chết (giảm 40%) và tăng 61 người bị thương (tăng 321,1%).</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3" name="Picture 2" descr="A cartoon of a person with a broken leg and car with text&#10;&#10;Description automatically generated">
            <a:extLst>
              <a:ext uri="{FF2B5EF4-FFF2-40B4-BE49-F238E27FC236}">
                <a16:creationId xmlns:a16="http://schemas.microsoft.com/office/drawing/2014/main" id="{BB132763-36D5-410D-0E0C-3B57111B2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128" y="913795"/>
            <a:ext cx="4930466" cy="5393950"/>
          </a:xfrm>
          <a:prstGeom prst="rect">
            <a:avLst/>
          </a:prstGeom>
        </p:spPr>
      </p:pic>
    </p:spTree>
    <p:extLst>
      <p:ext uri="{BB962C8B-B14F-4D97-AF65-F5344CB8AC3E}">
        <p14:creationId xmlns:p14="http://schemas.microsoft.com/office/powerpoint/2010/main" val="142445627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131519"/>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308518" y="2456151"/>
            <a:ext cx="5240573" cy="954107"/>
          </a:xfrm>
          <a:prstGeom prst="rect">
            <a:avLst/>
          </a:prstGeom>
        </p:spPr>
        <p:txBody>
          <a:bodyPr wrap="square">
            <a:spAutoFit/>
          </a:bodyPr>
          <a:lstStyle/>
          <a:p>
            <a:pPr algn="ctr"/>
            <a:r>
              <a:rPr lang="en-US" sz="2800" b="1" spc="-10">
                <a:solidFill>
                  <a:srgbClr val="FF0000"/>
                </a:solidFill>
                <a:latin typeface="Times New Roman" panose="02020603050405020304" pitchFamily="18" charset="0"/>
                <a:cs typeface="Times New Roman" panose="02020603050405020304" pitchFamily="18" charset="0"/>
              </a:rPr>
              <a:t>NHIỆM VỤ TRỌNG TÂM</a:t>
            </a:r>
          </a:p>
          <a:p>
            <a:pPr algn="ctr"/>
            <a:r>
              <a:rPr lang="en-US" sz="2800" b="1" spc="-10">
                <a:solidFill>
                  <a:srgbClr val="FF0000"/>
                </a:solidFill>
                <a:latin typeface="Times New Roman" panose="02020603050405020304" pitchFamily="18" charset="0"/>
                <a:cs typeface="Times New Roman" panose="02020603050405020304" pitchFamily="18" charset="0"/>
              </a:rPr>
              <a:t>THÁNG 02 NĂM 2024</a:t>
            </a:r>
            <a:endParaRPr lang="en-US" sz="40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02</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stone structure on a hill&#10;&#10;Description automatically generated">
            <a:extLst>
              <a:ext uri="{FF2B5EF4-FFF2-40B4-BE49-F238E27FC236}">
                <a16:creationId xmlns:a16="http://schemas.microsoft.com/office/drawing/2014/main" id="{01FAFA2F-0A0A-6D16-AC35-872D4668D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666" y="0"/>
            <a:ext cx="6586334" cy="6858000"/>
          </a:xfrm>
          <a:prstGeom prst="rect">
            <a:avLst/>
          </a:prstGeom>
        </p:spPr>
      </p:pic>
    </p:spTree>
    <p:extLst>
      <p:ext uri="{BB962C8B-B14F-4D97-AF65-F5344CB8AC3E}">
        <p14:creationId xmlns:p14="http://schemas.microsoft.com/office/powerpoint/2010/main" val="3898226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565268742"/>
              </p:ext>
            </p:extLst>
          </p:nvPr>
        </p:nvGraphicFramePr>
        <p:xfrm>
          <a:off x="283779" y="1070231"/>
          <a:ext cx="11586643" cy="5330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E4D1AEC-95D2-4D70-8534-C1631F92B729}"/>
              </a:ext>
            </a:extLst>
          </p:cNvPr>
          <p:cNvSpPr txBox="1"/>
          <p:nvPr/>
        </p:nvSpPr>
        <p:spPr>
          <a:xfrm>
            <a:off x="675909" y="282629"/>
            <a:ext cx="7956363" cy="523220"/>
          </a:xfrm>
          <a:prstGeom prst="rect">
            <a:avLst/>
          </a:prstGeom>
          <a:noFill/>
        </p:spPr>
        <p:txBody>
          <a:bodyPr wrap="square">
            <a:spAutoFit/>
          </a:bodyPr>
          <a:lstStyle/>
          <a:p>
            <a:pPr>
              <a:lnSpc>
                <a:spcPct val="100000"/>
              </a:lnSpc>
            </a:pPr>
            <a:r>
              <a:rPr lang="en-US" sz="2800" b="1">
                <a:solidFill>
                  <a:schemeClr val="accent1">
                    <a:lumMod val="50000"/>
                  </a:schemeClr>
                </a:solidFill>
                <a:latin typeface="Times New Roman" panose="02020603050405020304" pitchFamily="18" charset="0"/>
                <a:cs typeface="Times New Roman" panose="02020603050405020304" pitchFamily="18" charset="0"/>
              </a:rPr>
              <a:t>NHIỆM VỤ TRỌNG TÂM THÁNG 02 NĂM 2024</a:t>
            </a:r>
            <a:endParaRPr lang="vi-VN" sz="2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61264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27938521"/>
              </p:ext>
            </p:extLst>
          </p:nvPr>
        </p:nvGraphicFramePr>
        <p:xfrm>
          <a:off x="315311" y="1024760"/>
          <a:ext cx="11471222" cy="5452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8A18C87-461A-6A71-67DB-2C044723E745}"/>
              </a:ext>
            </a:extLst>
          </p:cNvPr>
          <p:cNvSpPr txBox="1"/>
          <p:nvPr/>
        </p:nvSpPr>
        <p:spPr>
          <a:xfrm>
            <a:off x="675909" y="282629"/>
            <a:ext cx="7956363" cy="523220"/>
          </a:xfrm>
          <a:prstGeom prst="rect">
            <a:avLst/>
          </a:prstGeom>
          <a:noFill/>
        </p:spPr>
        <p:txBody>
          <a:bodyPr wrap="square">
            <a:spAutoFit/>
          </a:bodyPr>
          <a:lstStyle/>
          <a:p>
            <a:pPr>
              <a:lnSpc>
                <a:spcPct val="100000"/>
              </a:lnSpc>
            </a:pPr>
            <a:r>
              <a:rPr lang="en-US" sz="2800" b="1">
                <a:solidFill>
                  <a:schemeClr val="accent1">
                    <a:lumMod val="50000"/>
                  </a:schemeClr>
                </a:solidFill>
                <a:latin typeface="Times New Roman" panose="02020603050405020304" pitchFamily="18" charset="0"/>
                <a:cs typeface="Times New Roman" panose="02020603050405020304" pitchFamily="18" charset="0"/>
              </a:rPr>
              <a:t>NHIỆM VỤ TRỌNG TÂM THÁNG 02 NĂM 2024</a:t>
            </a:r>
            <a:endParaRPr lang="vi-VN" sz="2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4541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1F7088-9928-7396-D267-659762DCD728}"/>
              </a:ext>
            </a:extLst>
          </p:cNvPr>
          <p:cNvSpPr/>
          <p:nvPr/>
        </p:nvSpPr>
        <p:spPr>
          <a:xfrm>
            <a:off x="1534023" y="4599541"/>
            <a:ext cx="9400596" cy="1323439"/>
          </a:xfrm>
          <a:prstGeom prst="rect">
            <a:avLst/>
          </a:prstGeom>
        </p:spPr>
        <p:txBody>
          <a:bodyPr wrap="square">
            <a:spAutoFit/>
          </a:bodyPr>
          <a:lstStyle/>
          <a:p>
            <a:pPr algn="ctr"/>
            <a:r>
              <a:rPr lang="en-US" sz="8000" b="1" i="1" spc="-10">
                <a:latin typeface="Times New Roman" panose="02020603050405020304" pitchFamily="18" charset="0"/>
                <a:ea typeface="Times New Roman" panose="02020603050405020304" pitchFamily="18" charset="0"/>
                <a:cs typeface="Times New Roman" panose="02020603050405020304" pitchFamily="18" charset="0"/>
              </a:rPr>
              <a:t>Trân trọng cảm ơn</a:t>
            </a:r>
            <a:r>
              <a:rPr lang="en-US" sz="8000" b="1" i="1" spc="-1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500" b="1" i="1">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371819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A9C000-165F-E95A-7887-87E444772F67}"/>
              </a:ext>
            </a:extLst>
          </p:cNvPr>
          <p:cNvSpPr txBox="1"/>
          <p:nvPr/>
        </p:nvSpPr>
        <p:spPr>
          <a:xfrm>
            <a:off x="559573" y="790790"/>
            <a:ext cx="11298397" cy="2092881"/>
          </a:xfrm>
          <a:prstGeom prst="rect">
            <a:avLst/>
          </a:prstGeom>
          <a:noFill/>
        </p:spPr>
        <p:txBody>
          <a:bodyPr wrap="square">
            <a:spAutoFit/>
          </a:bodyPr>
          <a:lstStyle/>
          <a:p>
            <a:pPr marR="0" lvl="0" indent="-342900" algn="just" defTabSz="1219170" rtl="0" eaLnBrk="1" fontAlgn="auto" latinLnBrk="0" hangingPunct="1">
              <a:lnSpc>
                <a:spcPct val="100000"/>
              </a:lnSpc>
              <a:spcBef>
                <a:spcPts val="0"/>
              </a:spcBef>
              <a:spcAft>
                <a:spcPts val="1200"/>
              </a:spcAft>
              <a:buClrTx/>
              <a:buSzTx/>
              <a:buFont typeface="Wingdings" pitchFamily="2" charset="2"/>
              <a:buChar char="v"/>
              <a:tabLst/>
              <a:defRPr/>
            </a:pPr>
            <a:r>
              <a:rPr lang="en-US" sz="2000">
                <a:latin typeface="Times New Roman" panose="02020603050405020304" pitchFamily="18" charset="0"/>
                <a:cs typeface="Times New Roman" panose="02020603050405020304" pitchFamily="18" charset="0"/>
              </a:rPr>
              <a:t>Trong tháng 01/2024, UBND tỉnh Bình Định tập trung triển khai kế hoạch thực hiện các mục tiêu, nhiệm vụ trọng tâm năm 2024 và công tác chuẩn bị đón Tết Nguyên đán Giáp Thìn</a:t>
            </a:r>
          </a:p>
          <a:p>
            <a:pPr marR="0" lvl="0" indent="-342900" algn="just" defTabSz="1219170" rtl="0" eaLnBrk="1" fontAlgn="auto" latinLnBrk="0" hangingPunct="1">
              <a:lnSpc>
                <a:spcPct val="100000"/>
              </a:lnSpc>
              <a:spcBef>
                <a:spcPts val="0"/>
              </a:spcBef>
              <a:spcAft>
                <a:spcPts val="1200"/>
              </a:spcAft>
              <a:buClrTx/>
              <a:buSzTx/>
              <a:buFont typeface="Wingdings" pitchFamily="2" charset="2"/>
              <a:buChar char="v"/>
              <a:tabLst/>
              <a:defRPr/>
            </a:pPr>
            <a:r>
              <a:rPr lang="en-US" sz="2000">
                <a:latin typeface="Times New Roman" panose="02020603050405020304" pitchFamily="18" charset="0"/>
                <a:cs typeface="Times New Roman" panose="02020603050405020304" pitchFamily="18" charset="0"/>
              </a:rPr>
              <a:t>Triển khai Nghị Quyết số 75/NQ-HĐND ngày 06/12/2023 của Hội đồng nhân dân tỉnh về nhiệm vụ phát triển kinh tế - xã hội năm 2024, ngay đầu tháng 01/2024, lãnh đạo UBND tỉnh đã tổ chức làm việc với tất cả các sở, ban, ngành, địa phương trên địa bàn tỉnh để nắm chắc tình hình, chỉ đạo các cấp, các ngành, các địa phương trong tỉnh hoàn thành đạt mức cao nhất kế hoạch phát triển kinh tế - xã hội năm 2024</a:t>
            </a:r>
            <a:endParaRPr lang="it-IT" sz="20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249DB492-0ACE-EC4B-78A2-7FFF6DFB60DB}"/>
              </a:ext>
            </a:extLst>
          </p:cNvPr>
          <p:cNvSpPr txBox="1">
            <a:spLocks/>
          </p:cNvSpPr>
          <p:nvPr/>
        </p:nvSpPr>
        <p:spPr>
          <a:xfrm>
            <a:off x="379203" y="113914"/>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 TÌNH HÌNH KINH TẾ - XÃ HỘI THÁNG 01 NĂM 2024 </a:t>
            </a:r>
          </a:p>
          <a:p>
            <a:pPr>
              <a:lnSpc>
                <a:spcPct val="100000"/>
              </a:lnSpc>
            </a:pPr>
            <a:endParaRPr lang="vi-VN" sz="2800" b="1" dirty="0">
              <a:solidFill>
                <a:srgbClr val="064273"/>
              </a:solidFill>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7036BA89-8FEC-3B82-F77A-11D19639120F}"/>
              </a:ext>
            </a:extLst>
          </p:cNvPr>
          <p:cNvCxnSpPr>
            <a:cxnSpLocks/>
          </p:cNvCxnSpPr>
          <p:nvPr/>
        </p:nvCxnSpPr>
        <p:spPr>
          <a:xfrm>
            <a:off x="488466" y="592087"/>
            <a:ext cx="8940760"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7" name="Picture 6" descr="A group of people sitting at a table&#10;&#10;Description automatically generated">
            <a:extLst>
              <a:ext uri="{FF2B5EF4-FFF2-40B4-BE49-F238E27FC236}">
                <a16:creationId xmlns:a16="http://schemas.microsoft.com/office/drawing/2014/main" id="{911EE25D-034B-04F7-8556-91A85BDAB5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175" y="3084359"/>
            <a:ext cx="5259897" cy="2865606"/>
          </a:xfrm>
          <a:prstGeom prst="rect">
            <a:avLst/>
          </a:prstGeom>
        </p:spPr>
      </p:pic>
      <p:pic>
        <p:nvPicPr>
          <p:cNvPr id="10" name="Picture 9" descr="A group of people sitting at long tables&#10;&#10;Description automatically generated">
            <a:extLst>
              <a:ext uri="{FF2B5EF4-FFF2-40B4-BE49-F238E27FC236}">
                <a16:creationId xmlns:a16="http://schemas.microsoft.com/office/drawing/2014/main" id="{B2CA5B3C-293F-C489-1F35-BDAEF9069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337" y="3084360"/>
            <a:ext cx="5622134" cy="2862964"/>
          </a:xfrm>
          <a:prstGeom prst="rect">
            <a:avLst/>
          </a:prstGeom>
        </p:spPr>
      </p:pic>
    </p:spTree>
    <p:extLst>
      <p:ext uri="{BB962C8B-B14F-4D97-AF65-F5344CB8AC3E}">
        <p14:creationId xmlns:p14="http://schemas.microsoft.com/office/powerpoint/2010/main" val="98016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2F47907-BFA6-9C9C-7410-0773243570E0}"/>
              </a:ext>
            </a:extLst>
          </p:cNvPr>
          <p:cNvSpPr txBox="1"/>
          <p:nvPr/>
        </p:nvSpPr>
        <p:spPr>
          <a:xfrm>
            <a:off x="762000" y="151277"/>
            <a:ext cx="9871732"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I. KẾT QUẢ THỰC HIỆN CHỈ TIÊU HĐND VÀ UBND TỈNH GIAO</a:t>
            </a:r>
          </a:p>
        </p:txBody>
      </p:sp>
      <p:graphicFrame>
        <p:nvGraphicFramePr>
          <p:cNvPr id="7" name="Table 6">
            <a:extLst>
              <a:ext uri="{FF2B5EF4-FFF2-40B4-BE49-F238E27FC236}">
                <a16:creationId xmlns:a16="http://schemas.microsoft.com/office/drawing/2014/main" id="{EB1458C0-202F-BBD9-D125-261A61640748}"/>
              </a:ext>
            </a:extLst>
          </p:cNvPr>
          <p:cNvGraphicFramePr>
            <a:graphicFrameLocks noGrp="1"/>
          </p:cNvGraphicFramePr>
          <p:nvPr/>
        </p:nvGraphicFramePr>
        <p:xfrm>
          <a:off x="627321" y="612942"/>
          <a:ext cx="10483700" cy="5912304"/>
        </p:xfrm>
        <a:graphic>
          <a:graphicData uri="http://schemas.openxmlformats.org/drawingml/2006/table">
            <a:tbl>
              <a:tblPr/>
              <a:tblGrid>
                <a:gridCol w="500216">
                  <a:extLst>
                    <a:ext uri="{9D8B030D-6E8A-4147-A177-3AD203B41FA5}">
                      <a16:colId xmlns:a16="http://schemas.microsoft.com/office/drawing/2014/main" val="100931055"/>
                    </a:ext>
                  </a:extLst>
                </a:gridCol>
                <a:gridCol w="4692507">
                  <a:extLst>
                    <a:ext uri="{9D8B030D-6E8A-4147-A177-3AD203B41FA5}">
                      <a16:colId xmlns:a16="http://schemas.microsoft.com/office/drawing/2014/main" val="3899679535"/>
                    </a:ext>
                  </a:extLst>
                </a:gridCol>
                <a:gridCol w="1155261">
                  <a:extLst>
                    <a:ext uri="{9D8B030D-6E8A-4147-A177-3AD203B41FA5}">
                      <a16:colId xmlns:a16="http://schemas.microsoft.com/office/drawing/2014/main" val="2691066950"/>
                    </a:ext>
                  </a:extLst>
                </a:gridCol>
                <a:gridCol w="1491716">
                  <a:extLst>
                    <a:ext uri="{9D8B030D-6E8A-4147-A177-3AD203B41FA5}">
                      <a16:colId xmlns:a16="http://schemas.microsoft.com/office/drawing/2014/main" val="2028914166"/>
                    </a:ext>
                  </a:extLst>
                </a:gridCol>
                <a:gridCol w="1322000">
                  <a:extLst>
                    <a:ext uri="{9D8B030D-6E8A-4147-A177-3AD203B41FA5}">
                      <a16:colId xmlns:a16="http://schemas.microsoft.com/office/drawing/2014/main" val="2280201584"/>
                    </a:ext>
                  </a:extLst>
                </a:gridCol>
                <a:gridCol w="1322000">
                  <a:extLst>
                    <a:ext uri="{9D8B030D-6E8A-4147-A177-3AD203B41FA5}">
                      <a16:colId xmlns:a16="http://schemas.microsoft.com/office/drawing/2014/main" val="2724478203"/>
                    </a:ext>
                  </a:extLst>
                </a:gridCol>
              </a:tblGrid>
              <a:tr h="517450">
                <a:tc>
                  <a:txBody>
                    <a:bodyPr/>
                    <a:lstStyle/>
                    <a:p>
                      <a:pPr algn="ctr" fontAlgn="ctr"/>
                      <a:r>
                        <a:rPr lang="vi-VN" sz="1600" b="1" i="0" u="none" strike="noStrike">
                          <a:solidFill>
                            <a:srgbClr val="000000"/>
                          </a:solidFill>
                          <a:effectLst/>
                          <a:latin typeface="Times New Roman" panose="02020603050405020304" pitchFamily="18" charset="0"/>
                        </a:rPr>
                        <a:t>STT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Times New Roman" panose="02020603050405020304" pitchFamily="18" charset="0"/>
                        </a:rPr>
                        <a:t>Chỉ tiêu</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Times New Roman" panose="02020603050405020304" pitchFamily="18" charset="0"/>
                        </a:rPr>
                        <a:t>Đơn vị</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Times New Roman" panose="02020603050405020304" pitchFamily="18" charset="0"/>
                        </a:rPr>
                        <a:t>Kế hoạch năm 2024 UBND tỉnh giao</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Times New Roman" panose="02020603050405020304" pitchFamily="18" charset="0"/>
                        </a:rPr>
                        <a:t>Thực hiện tháng 01</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Times New Roman" panose="02020603050405020304" pitchFamily="18" charset="0"/>
                        </a:rPr>
                        <a:t>Thực hiện tháng 01 so với kế hoạch năm 2024</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707885309"/>
                  </a:ext>
                </a:extLst>
              </a:tr>
              <a:tr h="204855">
                <a:tc>
                  <a:txBody>
                    <a:bodyPr/>
                    <a:lstStyle/>
                    <a:p>
                      <a:pPr algn="ctr" fontAlgn="ctr"/>
                      <a:r>
                        <a:rPr lang="vi-VN" sz="1600" b="0" i="1" u="none" strike="noStrike">
                          <a:solidFill>
                            <a:srgbClr val="000000"/>
                          </a:solidFill>
                          <a:effectLst/>
                          <a:latin typeface="Times New Roman" panose="02020603050405020304" pitchFamily="18" charset="0"/>
                        </a:rPr>
                        <a:t>1</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2</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3</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4</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5</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6</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6392745"/>
                  </a:ext>
                </a:extLst>
              </a:tr>
              <a:tr h="250379">
                <a:tc>
                  <a:txBody>
                    <a:bodyPr/>
                    <a:lstStyle/>
                    <a:p>
                      <a:pPr algn="ctr" fontAlgn="ctr"/>
                      <a:r>
                        <a:rPr lang="vi-VN" sz="1600" b="1" i="0" u="none" strike="noStrike">
                          <a:solidFill>
                            <a:srgbClr val="000000"/>
                          </a:solidFill>
                          <a:effectLst/>
                          <a:latin typeface="Times New Roman" panose="02020603050405020304" pitchFamily="18" charset="0"/>
                        </a:rPr>
                        <a:t>I</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600" b="1" i="0" u="none" strike="noStrike">
                          <a:solidFill>
                            <a:srgbClr val="000000"/>
                          </a:solidFill>
                          <a:effectLst/>
                          <a:latin typeface="Times New Roman" panose="02020603050405020304" pitchFamily="18" charset="0"/>
                        </a:rPr>
                        <a:t>CHỈ TIÊU HỘI ĐỒNG NHÂN DÂN TỈNH GIAO</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37222317"/>
                  </a:ext>
                </a:extLst>
              </a:tr>
              <a:tr h="250379">
                <a:tc>
                  <a:txBody>
                    <a:bodyPr/>
                    <a:lstStyle/>
                    <a:p>
                      <a:pPr algn="ctr" fontAlgn="ctr"/>
                      <a:r>
                        <a:rPr lang="vi-VN" sz="1600" b="0" i="0" u="none" strike="noStrike">
                          <a:solidFill>
                            <a:srgbClr val="000000"/>
                          </a:solidFill>
                          <a:effectLst/>
                          <a:latin typeface="Times New Roman" panose="02020603050405020304" pitchFamily="18" charset="0"/>
                        </a:rPr>
                        <a:t>1</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Tốc độ tăng GRDP</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7,5 - 8,0</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5648019"/>
                  </a:ext>
                </a:extLst>
              </a:tr>
              <a:tr h="250379">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Trong đó:</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489646"/>
                  </a:ext>
                </a:extLst>
              </a:tr>
              <a:tr h="250379">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 Nông, lâm, thuỷ sản</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3,2 - 3,6</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7364319"/>
                  </a:ext>
                </a:extLst>
              </a:tr>
              <a:tr h="394536">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 Công nghiệp và xây dựng</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10,3 - 10,9</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1665500"/>
                  </a:ext>
                </a:extLst>
              </a:tr>
              <a:tr h="250379">
                <a:tc>
                  <a:txBody>
                    <a:bodyPr/>
                    <a:lstStyle/>
                    <a:p>
                      <a:pPr algn="ctr" fontAlgn="ctr"/>
                      <a:r>
                        <a:rPr lang="vi-VN" sz="1600" b="0" i="1"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1" u="none" strike="noStrike">
                          <a:solidFill>
                            <a:srgbClr val="000000"/>
                          </a:solidFill>
                          <a:effectLst/>
                          <a:latin typeface="Times New Roman" panose="02020603050405020304" pitchFamily="18" charset="0"/>
                        </a:rPr>
                        <a:t>     + Công nghiệp</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9,2 - 9,7</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6923059"/>
                  </a:ext>
                </a:extLst>
              </a:tr>
              <a:tr h="250379">
                <a:tc>
                  <a:txBody>
                    <a:bodyPr/>
                    <a:lstStyle/>
                    <a:p>
                      <a:pPr algn="ctr" fontAlgn="ctr"/>
                      <a:r>
                        <a:rPr lang="vi-VN" sz="1600" b="0" i="1"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1" u="none" strike="noStrike">
                          <a:solidFill>
                            <a:srgbClr val="000000"/>
                          </a:solidFill>
                          <a:effectLst/>
                          <a:latin typeface="Times New Roman" panose="02020603050405020304" pitchFamily="18" charset="0"/>
                        </a:rPr>
                        <a:t>     + Xây dựng</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12,2 - 13,0</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1155576"/>
                  </a:ext>
                </a:extLst>
              </a:tr>
              <a:tr h="402123">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 Dịch vụ</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7,9 - 8,4</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0109424"/>
                  </a:ext>
                </a:extLst>
              </a:tr>
              <a:tr h="250379">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 Thuế sản phẩm trừ trợ cấp sản phẩm</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9,0 - 9,5</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5375947"/>
                  </a:ext>
                </a:extLst>
              </a:tr>
              <a:tr h="250379">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 GRDP bình quân đầu người</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Triệu đồng</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85,3 - 85,7</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5663462"/>
                  </a:ext>
                </a:extLst>
              </a:tr>
              <a:tr h="250379">
                <a:tc>
                  <a:txBody>
                    <a:bodyPr/>
                    <a:lstStyle/>
                    <a:p>
                      <a:pPr algn="ctr" fontAlgn="ctr"/>
                      <a:r>
                        <a:rPr lang="vi-VN" sz="1600" b="0" i="0" u="none" strike="noStrike">
                          <a:solidFill>
                            <a:srgbClr val="000000"/>
                          </a:solidFill>
                          <a:effectLst/>
                          <a:latin typeface="Times New Roman" panose="02020603050405020304" pitchFamily="18" charset="0"/>
                        </a:rPr>
                        <a:t>2</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Chỉ số sản xuất CN (IIP)</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7,0 - 7,7</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18,38</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3074960"/>
                  </a:ext>
                </a:extLst>
              </a:tr>
              <a:tr h="250379">
                <a:tc>
                  <a:txBody>
                    <a:bodyPr/>
                    <a:lstStyle/>
                    <a:p>
                      <a:pPr algn="ctr" fontAlgn="ctr"/>
                      <a:r>
                        <a:rPr lang="vi-VN" sz="1600" b="0" i="0" u="none" strike="noStrike">
                          <a:solidFill>
                            <a:srgbClr val="000000"/>
                          </a:solidFill>
                          <a:effectLst/>
                          <a:latin typeface="Times New Roman" panose="02020603050405020304" pitchFamily="18" charset="0"/>
                        </a:rPr>
                        <a:t>3</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Kim ngạch xuất khẩu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Triệu USD</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1.650</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115,5</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7,00 %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6881047"/>
                  </a:ext>
                </a:extLst>
              </a:tr>
              <a:tr h="250379">
                <a:tc>
                  <a:txBody>
                    <a:bodyPr/>
                    <a:lstStyle/>
                    <a:p>
                      <a:pPr algn="ctr" fontAlgn="ctr"/>
                      <a:r>
                        <a:rPr lang="vi-VN" sz="1600" b="0" i="0" u="none" strike="noStrike">
                          <a:solidFill>
                            <a:srgbClr val="000000"/>
                          </a:solidFill>
                          <a:effectLst/>
                          <a:latin typeface="Times New Roman" panose="02020603050405020304" pitchFamily="18" charset="0"/>
                        </a:rPr>
                        <a:t>4</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Tổng thu ngân sách trên địa bàn</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Tỷ đồng</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15.000</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1.343,4</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8,96 %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6673206"/>
                  </a:ext>
                </a:extLst>
              </a:tr>
              <a:tr h="250379">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Trong đó:</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680125"/>
                  </a:ext>
                </a:extLst>
              </a:tr>
              <a:tr h="204855">
                <a:tc>
                  <a:txBody>
                    <a:bodyPr/>
                    <a:lstStyle/>
                    <a:p>
                      <a:pPr algn="ctr" fontAlgn="ctr"/>
                      <a:r>
                        <a:rPr lang="vi-VN" sz="1600" b="0" i="1"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1" u="none" strike="noStrike">
                          <a:solidFill>
                            <a:srgbClr val="000000"/>
                          </a:solidFill>
                          <a:effectLst/>
                          <a:latin typeface="Times New Roman" panose="02020603050405020304" pitchFamily="18" charset="0"/>
                        </a:rPr>
                        <a:t>- Thu nội địa</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Tỷ đồng</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14.267</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1.197,9</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8,40 %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6220768"/>
                  </a:ext>
                </a:extLst>
              </a:tr>
              <a:tr h="204855">
                <a:tc>
                  <a:txBody>
                    <a:bodyPr/>
                    <a:lstStyle/>
                    <a:p>
                      <a:pPr algn="ctr" fontAlgn="ctr"/>
                      <a:r>
                        <a:rPr lang="vi-VN" sz="1600" b="0" i="1"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1" u="none" strike="noStrike">
                          <a:solidFill>
                            <a:srgbClr val="000000"/>
                          </a:solidFill>
                          <a:effectLst/>
                          <a:latin typeface="Times New Roman" panose="02020603050405020304" pitchFamily="18" charset="0"/>
                        </a:rPr>
                        <a:t>- Thu thuế từ hoạt động xuất nhập khẩu</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Tỷ đồng</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450</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108,8</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24,18 %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6943847"/>
                  </a:ext>
                </a:extLst>
              </a:tr>
              <a:tr h="379361">
                <a:tc>
                  <a:txBody>
                    <a:bodyPr/>
                    <a:lstStyle/>
                    <a:p>
                      <a:pPr algn="ctr" fontAlgn="ctr"/>
                      <a:r>
                        <a:rPr lang="vi-VN" sz="1600" b="0" i="0" u="none" strike="noStrike">
                          <a:solidFill>
                            <a:srgbClr val="000000"/>
                          </a:solidFill>
                          <a:effectLst/>
                          <a:latin typeface="Times New Roman" panose="02020603050405020304" pitchFamily="18" charset="0"/>
                        </a:rPr>
                        <a:t>5</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Tốc độ tăng Tổng vốn đầu tư phát triển toàn xã hội</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10,5</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6214" marR="6214" marT="6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5794611"/>
                  </a:ext>
                </a:extLst>
              </a:tr>
            </a:tbl>
          </a:graphicData>
        </a:graphic>
      </p:graphicFrame>
    </p:spTree>
    <p:extLst>
      <p:ext uri="{BB962C8B-B14F-4D97-AF65-F5344CB8AC3E}">
        <p14:creationId xmlns:p14="http://schemas.microsoft.com/office/powerpoint/2010/main" val="2747364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12247637-6FF1-DA1B-ADA0-92BEB9DE1D80}"/>
              </a:ext>
            </a:extLst>
          </p:cNvPr>
          <p:cNvSpPr txBox="1"/>
          <p:nvPr/>
        </p:nvSpPr>
        <p:spPr>
          <a:xfrm>
            <a:off x="683965" y="130072"/>
            <a:ext cx="9871732"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I. KẾT QUẢ THỰC HIỆN CHỈ TIÊU HĐND VÀ UBND TỈNH GIAO (tt)</a:t>
            </a:r>
          </a:p>
        </p:txBody>
      </p:sp>
      <p:graphicFrame>
        <p:nvGraphicFramePr>
          <p:cNvPr id="3" name="Table 2">
            <a:extLst>
              <a:ext uri="{FF2B5EF4-FFF2-40B4-BE49-F238E27FC236}">
                <a16:creationId xmlns:a16="http://schemas.microsoft.com/office/drawing/2014/main" id="{1684F481-67BA-E2CD-F1CB-C54A58CAAFD3}"/>
              </a:ext>
            </a:extLst>
          </p:cNvPr>
          <p:cNvGraphicFramePr>
            <a:graphicFrameLocks noGrp="1"/>
          </p:cNvGraphicFramePr>
          <p:nvPr>
            <p:extLst>
              <p:ext uri="{D42A27DB-BD31-4B8C-83A1-F6EECF244321}">
                <p14:modId xmlns:p14="http://schemas.microsoft.com/office/powerpoint/2010/main" val="3003911017"/>
              </p:ext>
            </p:extLst>
          </p:nvPr>
        </p:nvGraphicFramePr>
        <p:xfrm>
          <a:off x="584791" y="586067"/>
          <a:ext cx="11153551" cy="6141861"/>
        </p:xfrm>
        <a:graphic>
          <a:graphicData uri="http://schemas.openxmlformats.org/drawingml/2006/table">
            <a:tbl>
              <a:tblPr/>
              <a:tblGrid>
                <a:gridCol w="532177">
                  <a:extLst>
                    <a:ext uri="{9D8B030D-6E8A-4147-A177-3AD203B41FA5}">
                      <a16:colId xmlns:a16="http://schemas.microsoft.com/office/drawing/2014/main" val="4112704773"/>
                    </a:ext>
                  </a:extLst>
                </a:gridCol>
                <a:gridCol w="4992332">
                  <a:extLst>
                    <a:ext uri="{9D8B030D-6E8A-4147-A177-3AD203B41FA5}">
                      <a16:colId xmlns:a16="http://schemas.microsoft.com/office/drawing/2014/main" val="2700663994"/>
                    </a:ext>
                  </a:extLst>
                </a:gridCol>
                <a:gridCol w="1229076">
                  <a:extLst>
                    <a:ext uri="{9D8B030D-6E8A-4147-A177-3AD203B41FA5}">
                      <a16:colId xmlns:a16="http://schemas.microsoft.com/office/drawing/2014/main" val="3143500002"/>
                    </a:ext>
                  </a:extLst>
                </a:gridCol>
                <a:gridCol w="1587028">
                  <a:extLst>
                    <a:ext uri="{9D8B030D-6E8A-4147-A177-3AD203B41FA5}">
                      <a16:colId xmlns:a16="http://schemas.microsoft.com/office/drawing/2014/main" val="474624485"/>
                    </a:ext>
                  </a:extLst>
                </a:gridCol>
                <a:gridCol w="1406469">
                  <a:extLst>
                    <a:ext uri="{9D8B030D-6E8A-4147-A177-3AD203B41FA5}">
                      <a16:colId xmlns:a16="http://schemas.microsoft.com/office/drawing/2014/main" val="4219942600"/>
                    </a:ext>
                  </a:extLst>
                </a:gridCol>
                <a:gridCol w="1406469">
                  <a:extLst>
                    <a:ext uri="{9D8B030D-6E8A-4147-A177-3AD203B41FA5}">
                      <a16:colId xmlns:a16="http://schemas.microsoft.com/office/drawing/2014/main" val="2924884118"/>
                    </a:ext>
                  </a:extLst>
                </a:gridCol>
              </a:tblGrid>
              <a:tr h="873467">
                <a:tc>
                  <a:txBody>
                    <a:bodyPr/>
                    <a:lstStyle/>
                    <a:p>
                      <a:pPr algn="ctr" fontAlgn="ctr"/>
                      <a:r>
                        <a:rPr lang="vi-VN" sz="1400" b="1" i="0" u="none" strike="noStrike">
                          <a:solidFill>
                            <a:srgbClr val="000000"/>
                          </a:solidFill>
                          <a:effectLst/>
                          <a:latin typeface="Times New Roman" panose="02020603050405020304" pitchFamily="18" charset="0"/>
                        </a:rPr>
                        <a:t>STT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Chỉ tiêu</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Đơn vị</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Kế hoạch năm 2024 UBND tỉnh giao</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Thực hiện tháng 01</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Times New Roman" panose="02020603050405020304" pitchFamily="18" charset="0"/>
                        </a:rPr>
                        <a:t>Thực hiện tháng 01 so với kế hoạch năm 2024</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29898213"/>
                  </a:ext>
                </a:extLst>
              </a:tr>
              <a:tr h="217294">
                <a:tc>
                  <a:txBody>
                    <a:bodyPr/>
                    <a:lstStyle/>
                    <a:p>
                      <a:pPr algn="ctr" fontAlgn="ctr"/>
                      <a:r>
                        <a:rPr lang="vi-VN" sz="1400" b="0" i="1" u="none" strike="noStrike">
                          <a:solidFill>
                            <a:srgbClr val="000000"/>
                          </a:solidFill>
                          <a:effectLst/>
                          <a:latin typeface="Times New Roman" panose="02020603050405020304" pitchFamily="18" charset="0"/>
                        </a:rPr>
                        <a:t>1</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4</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5</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6</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1503532"/>
                  </a:ext>
                </a:extLst>
              </a:tr>
              <a:tr h="352145">
                <a:tc>
                  <a:txBody>
                    <a:bodyPr/>
                    <a:lstStyle/>
                    <a:p>
                      <a:pPr algn="ctr" fontAlgn="ctr"/>
                      <a:r>
                        <a:rPr lang="vi-VN" sz="1400" b="1" i="0" u="none" strike="noStrike">
                          <a:solidFill>
                            <a:srgbClr val="000000"/>
                          </a:solidFill>
                          <a:effectLst/>
                          <a:latin typeface="Times New Roman" panose="02020603050405020304" pitchFamily="18" charset="0"/>
                        </a:rPr>
                        <a:t>I</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400" b="1" i="0" u="none" strike="noStrike">
                          <a:solidFill>
                            <a:srgbClr val="000000"/>
                          </a:solidFill>
                          <a:effectLst/>
                          <a:latin typeface="Times New Roman" panose="02020603050405020304" pitchFamily="18" charset="0"/>
                        </a:rPr>
                        <a:t>CHỈ TIÊU HỘI ĐỒNG NHÂN DÂN TỈNH GIAO</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0452887"/>
                  </a:ext>
                </a:extLst>
              </a:tr>
              <a:tr h="525919">
                <a:tc>
                  <a:txBody>
                    <a:bodyPr/>
                    <a:lstStyle/>
                    <a:p>
                      <a:pPr algn="ctr" fontAlgn="ctr"/>
                      <a:r>
                        <a:rPr lang="vi-VN" sz="1400" b="0" i="0" u="none" strike="noStrike">
                          <a:solidFill>
                            <a:srgbClr val="000000"/>
                          </a:solidFill>
                          <a:effectLst/>
                          <a:latin typeface="Times New Roman" panose="02020603050405020304" pitchFamily="18" charset="0"/>
                        </a:rPr>
                        <a:t>6</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Duy trì mức sinh thay thế bình quân mỗi phụ nữ trong độ tuổi sinh đẻ có từ 2,0 đến 2,2 con</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Duy trì</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5568867"/>
                  </a:ext>
                </a:extLst>
              </a:tr>
              <a:tr h="217294">
                <a:tc>
                  <a:txBody>
                    <a:bodyPr/>
                    <a:lstStyle/>
                    <a:p>
                      <a:pPr algn="ctr" fontAlgn="ctr"/>
                      <a:r>
                        <a:rPr lang="vi-VN" sz="1400" b="0" i="0" u="none" strike="noStrike">
                          <a:solidFill>
                            <a:srgbClr val="000000"/>
                          </a:solidFill>
                          <a:effectLst/>
                          <a:latin typeface="Times New Roman" panose="02020603050405020304" pitchFamily="18" charset="0"/>
                        </a:rPr>
                        <a:t>7</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Tạo việc làm mới</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Người</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32.500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5600824"/>
                  </a:ext>
                </a:extLst>
              </a:tr>
              <a:tr h="352145">
                <a:tc>
                  <a:txBody>
                    <a:bodyPr/>
                    <a:lstStyle/>
                    <a:p>
                      <a:pPr algn="ctr" fontAlgn="ctr"/>
                      <a:r>
                        <a:rPr lang="vi-VN" sz="1400" b="0" i="0" u="none" strike="noStrike">
                          <a:solidFill>
                            <a:srgbClr val="000000"/>
                          </a:solidFill>
                          <a:effectLst/>
                          <a:latin typeface="Times New Roman" panose="02020603050405020304" pitchFamily="18" charset="0"/>
                        </a:rPr>
                        <a:t>8</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lao động đã qua đào tạo, bồi dưỡng nghề</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64</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9091547"/>
                  </a:ext>
                </a:extLst>
              </a:tr>
              <a:tr h="217294">
                <a:tc>
                  <a:txBody>
                    <a:bodyPr/>
                    <a:lstStyle/>
                    <a:p>
                      <a:pPr algn="ctr" fontAlgn="ctr"/>
                      <a:r>
                        <a:rPr lang="vi-VN" sz="1400" b="0" i="0" u="none" strike="noStrike">
                          <a:solidFill>
                            <a:srgbClr val="000000"/>
                          </a:solidFill>
                          <a:effectLst/>
                          <a:latin typeface="Times New Roman" panose="02020603050405020304" pitchFamily="18" charset="0"/>
                        </a:rPr>
                        <a:t>9</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Giảm tỷ lệ hộ nghèo theo tiêu chí mới</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29336"/>
                  </a:ext>
                </a:extLst>
              </a:tr>
              <a:tr h="352145">
                <a:tc>
                  <a:txBody>
                    <a:bodyPr/>
                    <a:lstStyle/>
                    <a:p>
                      <a:pPr algn="ctr" fontAlgn="ctr"/>
                      <a:r>
                        <a:rPr lang="vi-VN" sz="1400" b="0" i="0" u="none" strike="noStrike">
                          <a:solidFill>
                            <a:srgbClr val="000000"/>
                          </a:solidFill>
                          <a:effectLst/>
                          <a:latin typeface="Times New Roman" panose="02020603050405020304" pitchFamily="18" charset="0"/>
                        </a:rPr>
                        <a:t>10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người lao động tham gia bảo hiểm xã hội</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19,3</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4874973"/>
                  </a:ext>
                </a:extLst>
              </a:tr>
              <a:tr h="217294">
                <a:tc>
                  <a:txBody>
                    <a:bodyPr/>
                    <a:lstStyle/>
                    <a:p>
                      <a:pPr algn="ctr" fontAlgn="ctr"/>
                      <a:r>
                        <a:rPr lang="vi-VN" sz="1400" b="0" i="0" u="none" strike="noStrike">
                          <a:solidFill>
                            <a:srgbClr val="000000"/>
                          </a:solidFill>
                          <a:effectLst/>
                          <a:latin typeface="Times New Roman" panose="02020603050405020304" pitchFamily="18" charset="0"/>
                        </a:rPr>
                        <a:t>11</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dân số tham gia bảo hiểm y tế</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96,1</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832674"/>
                  </a:ext>
                </a:extLst>
              </a:tr>
              <a:tr h="217294">
                <a:tc>
                  <a:txBody>
                    <a:bodyPr/>
                    <a:lstStyle/>
                    <a:p>
                      <a:pPr algn="ctr" fontAlgn="ctr"/>
                      <a:r>
                        <a:rPr lang="vi-VN" sz="1400" b="0" i="0" u="none" strike="noStrike">
                          <a:solidFill>
                            <a:srgbClr val="000000"/>
                          </a:solidFill>
                          <a:effectLst/>
                          <a:latin typeface="Times New Roman" panose="02020603050405020304" pitchFamily="18" charset="0"/>
                        </a:rPr>
                        <a:t>12</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trạm y tế có bác sỹ</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8740044"/>
                  </a:ext>
                </a:extLst>
              </a:tr>
              <a:tr h="217294">
                <a:tc>
                  <a:txBody>
                    <a:bodyPr/>
                    <a:lstStyle/>
                    <a:p>
                      <a:pPr algn="ctr" fontAlgn="ctr"/>
                      <a:r>
                        <a:rPr lang="vi-VN" sz="1400" b="0" i="0" u="none" strike="noStrike">
                          <a:solidFill>
                            <a:srgbClr val="000000"/>
                          </a:solidFill>
                          <a:effectLst/>
                          <a:latin typeface="Times New Roman" panose="02020603050405020304" pitchFamily="18" charset="0"/>
                        </a:rPr>
                        <a:t>13</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xã đạt chuẩn quốc gia về y tế</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90,6</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0147881"/>
                  </a:ext>
                </a:extLst>
              </a:tr>
              <a:tr h="217294">
                <a:tc>
                  <a:txBody>
                    <a:bodyPr/>
                    <a:lstStyle/>
                    <a:p>
                      <a:pPr algn="ctr" fontAlgn="ctr"/>
                      <a:r>
                        <a:rPr lang="vi-VN" sz="1400" b="0" i="0" u="none" strike="noStrike">
                          <a:solidFill>
                            <a:srgbClr val="000000"/>
                          </a:solidFill>
                          <a:effectLst/>
                          <a:latin typeface="Times New Roman" panose="02020603050405020304" pitchFamily="18" charset="0"/>
                        </a:rPr>
                        <a:t>14</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Số giường bệnh kế hoạch trên 1 vạn dân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Giường</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38</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117636"/>
                  </a:ext>
                </a:extLst>
              </a:tr>
              <a:tr h="352145">
                <a:tc>
                  <a:txBody>
                    <a:bodyPr/>
                    <a:lstStyle/>
                    <a:p>
                      <a:pPr algn="ctr" fontAlgn="ctr"/>
                      <a:r>
                        <a:rPr lang="vi-VN" sz="1400" b="0" i="0" u="none" strike="noStrike">
                          <a:solidFill>
                            <a:srgbClr val="000000"/>
                          </a:solidFill>
                          <a:effectLst/>
                          <a:latin typeface="Times New Roman" panose="02020603050405020304" pitchFamily="18" charset="0"/>
                        </a:rPr>
                        <a:t>15</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trẻ em dưới 5 tuổi suy dinh dưỡng thể nhẹ cân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7,0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6892934"/>
                  </a:ext>
                </a:extLst>
              </a:tr>
              <a:tr h="217294">
                <a:tc>
                  <a:txBody>
                    <a:bodyPr/>
                    <a:lstStyle/>
                    <a:p>
                      <a:pPr algn="ctr" fontAlgn="ctr"/>
                      <a:r>
                        <a:rPr lang="vi-VN" sz="1400" b="0" i="0" u="none" strike="noStrike">
                          <a:solidFill>
                            <a:srgbClr val="000000"/>
                          </a:solidFill>
                          <a:effectLst/>
                          <a:latin typeface="Times New Roman" panose="02020603050405020304" pitchFamily="18" charset="0"/>
                        </a:rPr>
                        <a:t>16</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che phủ rừng</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57,7</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4733453"/>
                  </a:ext>
                </a:extLst>
              </a:tr>
              <a:tr h="352145">
                <a:tc>
                  <a:txBody>
                    <a:bodyPr/>
                    <a:lstStyle/>
                    <a:p>
                      <a:pPr algn="ctr" fontAlgn="ctr"/>
                      <a:r>
                        <a:rPr lang="vi-VN" sz="1400" b="0" i="0" u="none" strike="noStrike">
                          <a:solidFill>
                            <a:srgbClr val="000000"/>
                          </a:solidFill>
                          <a:effectLst/>
                          <a:latin typeface="Times New Roman" panose="02020603050405020304" pitchFamily="18" charset="0"/>
                        </a:rPr>
                        <a:t>17</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dân cư nông thôn sử dụng nước hợp vệ sinh</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890822"/>
                  </a:ext>
                </a:extLst>
              </a:tr>
              <a:tr h="217294">
                <a:tc>
                  <a:txBody>
                    <a:bodyPr/>
                    <a:lstStyle/>
                    <a:p>
                      <a:pPr algn="ctr" fontAlgn="ctr"/>
                      <a:r>
                        <a:rPr lang="vi-VN" sz="1400" b="0" i="1"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Times New Roman" panose="02020603050405020304" pitchFamily="18" charset="0"/>
                        </a:rPr>
                        <a:t>Trong đó: Tỷ lệ sử dụng nước sạch</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36</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1847152"/>
                  </a:ext>
                </a:extLst>
              </a:tr>
              <a:tr h="217294">
                <a:tc>
                  <a:txBody>
                    <a:bodyPr/>
                    <a:lstStyle/>
                    <a:p>
                      <a:pPr algn="ctr" fontAlgn="ctr"/>
                      <a:r>
                        <a:rPr lang="vi-VN" sz="1400" b="0" i="0" u="none" strike="noStrike">
                          <a:solidFill>
                            <a:srgbClr val="000000"/>
                          </a:solidFill>
                          <a:effectLst/>
                          <a:latin typeface="Times New Roman" panose="02020603050405020304" pitchFamily="18" charset="0"/>
                        </a:rPr>
                        <a:t>18</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dân cư đô thị sử dụng nước sạch</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88 - 90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3569471"/>
                  </a:ext>
                </a:extLst>
              </a:tr>
              <a:tr h="220583">
                <a:tc>
                  <a:txBody>
                    <a:bodyPr/>
                    <a:lstStyle/>
                    <a:p>
                      <a:pPr algn="ctr" fontAlgn="ctr"/>
                      <a:r>
                        <a:rPr lang="vi-VN" sz="1400" b="0" i="0" u="none" strike="noStrike">
                          <a:solidFill>
                            <a:srgbClr val="000000"/>
                          </a:solidFill>
                          <a:effectLst/>
                          <a:latin typeface="Times New Roman" panose="02020603050405020304" pitchFamily="18" charset="0"/>
                        </a:rPr>
                        <a:t>19</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chất thải rắn ở đô thị được thu gom</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90 - 95</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8886016"/>
                  </a:ext>
                </a:extLst>
              </a:tr>
              <a:tr h="352145">
                <a:tc>
                  <a:txBody>
                    <a:bodyPr/>
                    <a:lstStyle/>
                    <a:p>
                      <a:pPr algn="ctr" fontAlgn="ctr"/>
                      <a:r>
                        <a:rPr lang="vi-VN" sz="1400" b="0" i="0" u="none" strike="noStrike">
                          <a:solidFill>
                            <a:srgbClr val="000000"/>
                          </a:solidFill>
                          <a:effectLst/>
                          <a:latin typeface="Times New Roman" panose="02020603050405020304" pitchFamily="18" charset="0"/>
                        </a:rPr>
                        <a:t>20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Tỷ lệ chất thải rắn ở nông thôn được thu gom</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70 - 75</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7207671"/>
                  </a:ext>
                </a:extLst>
              </a:tr>
              <a:tr h="217294">
                <a:tc>
                  <a:txBody>
                    <a:bodyPr/>
                    <a:lstStyle/>
                    <a:p>
                      <a:pPr algn="ctr" fontAlgn="ctr"/>
                      <a:r>
                        <a:rPr lang="vi-VN" sz="1400" b="0" i="0" u="none" strike="noStrike">
                          <a:solidFill>
                            <a:srgbClr val="000000"/>
                          </a:solidFill>
                          <a:effectLst/>
                          <a:latin typeface="Times New Roman" panose="02020603050405020304" pitchFamily="18" charset="0"/>
                        </a:rPr>
                        <a:t>21</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Times New Roman" panose="02020603050405020304" pitchFamily="18" charset="0"/>
                        </a:rPr>
                        <a:t>Số lượng căn hộ nhà ở xã hội hoàn thành</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Căn hộ</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1.400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1172978"/>
                  </a:ext>
                </a:extLst>
              </a:tr>
            </a:tbl>
          </a:graphicData>
        </a:graphic>
      </p:graphicFrame>
    </p:spTree>
    <p:extLst>
      <p:ext uri="{BB962C8B-B14F-4D97-AF65-F5344CB8AC3E}">
        <p14:creationId xmlns:p14="http://schemas.microsoft.com/office/powerpoint/2010/main" val="1664881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F99C3A99-3E83-02AA-4F66-9882F4B54011}"/>
              </a:ext>
            </a:extLst>
          </p:cNvPr>
          <p:cNvSpPr txBox="1"/>
          <p:nvPr/>
        </p:nvSpPr>
        <p:spPr>
          <a:xfrm>
            <a:off x="683964" y="231872"/>
            <a:ext cx="10339169"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I. KẾT QUẢ THỰC HIỆN CHỈ TIÊU HĐND VÀ UBND TỈNH GIAO (tt)</a:t>
            </a:r>
          </a:p>
        </p:txBody>
      </p:sp>
      <p:graphicFrame>
        <p:nvGraphicFramePr>
          <p:cNvPr id="2" name="Table 1">
            <a:extLst>
              <a:ext uri="{FF2B5EF4-FFF2-40B4-BE49-F238E27FC236}">
                <a16:creationId xmlns:a16="http://schemas.microsoft.com/office/drawing/2014/main" id="{ED1FDBEA-942B-962C-FDE0-85DA16F96DF9}"/>
              </a:ext>
            </a:extLst>
          </p:cNvPr>
          <p:cNvGraphicFramePr>
            <a:graphicFrameLocks noGrp="1"/>
          </p:cNvGraphicFramePr>
          <p:nvPr>
            <p:extLst>
              <p:ext uri="{D42A27DB-BD31-4B8C-83A1-F6EECF244321}">
                <p14:modId xmlns:p14="http://schemas.microsoft.com/office/powerpoint/2010/main" val="267615969"/>
              </p:ext>
            </p:extLst>
          </p:nvPr>
        </p:nvGraphicFramePr>
        <p:xfrm>
          <a:off x="683964" y="672648"/>
          <a:ext cx="10824072" cy="6136358"/>
        </p:xfrm>
        <a:graphic>
          <a:graphicData uri="http://schemas.openxmlformats.org/drawingml/2006/table">
            <a:tbl>
              <a:tblPr/>
              <a:tblGrid>
                <a:gridCol w="516456">
                  <a:extLst>
                    <a:ext uri="{9D8B030D-6E8A-4147-A177-3AD203B41FA5}">
                      <a16:colId xmlns:a16="http://schemas.microsoft.com/office/drawing/2014/main" val="277213617"/>
                    </a:ext>
                  </a:extLst>
                </a:gridCol>
                <a:gridCol w="4844855">
                  <a:extLst>
                    <a:ext uri="{9D8B030D-6E8A-4147-A177-3AD203B41FA5}">
                      <a16:colId xmlns:a16="http://schemas.microsoft.com/office/drawing/2014/main" val="439844352"/>
                    </a:ext>
                  </a:extLst>
                </a:gridCol>
                <a:gridCol w="1192769">
                  <a:extLst>
                    <a:ext uri="{9D8B030D-6E8A-4147-A177-3AD203B41FA5}">
                      <a16:colId xmlns:a16="http://schemas.microsoft.com/office/drawing/2014/main" val="1994929627"/>
                    </a:ext>
                  </a:extLst>
                </a:gridCol>
                <a:gridCol w="1540148">
                  <a:extLst>
                    <a:ext uri="{9D8B030D-6E8A-4147-A177-3AD203B41FA5}">
                      <a16:colId xmlns:a16="http://schemas.microsoft.com/office/drawing/2014/main" val="3798339926"/>
                    </a:ext>
                  </a:extLst>
                </a:gridCol>
                <a:gridCol w="1364922">
                  <a:extLst>
                    <a:ext uri="{9D8B030D-6E8A-4147-A177-3AD203B41FA5}">
                      <a16:colId xmlns:a16="http://schemas.microsoft.com/office/drawing/2014/main" val="802128546"/>
                    </a:ext>
                  </a:extLst>
                </a:gridCol>
                <a:gridCol w="1364922">
                  <a:extLst>
                    <a:ext uri="{9D8B030D-6E8A-4147-A177-3AD203B41FA5}">
                      <a16:colId xmlns:a16="http://schemas.microsoft.com/office/drawing/2014/main" val="2378083857"/>
                    </a:ext>
                  </a:extLst>
                </a:gridCol>
              </a:tblGrid>
              <a:tr h="645296">
                <a:tc>
                  <a:txBody>
                    <a:bodyPr/>
                    <a:lstStyle/>
                    <a:p>
                      <a:pPr algn="ctr" fontAlgn="ctr"/>
                      <a:r>
                        <a:rPr lang="vi-VN" sz="1600" b="1" i="0" u="none" strike="noStrike">
                          <a:solidFill>
                            <a:srgbClr val="000000"/>
                          </a:solidFill>
                          <a:effectLst/>
                          <a:latin typeface="Times New Roman" panose="02020603050405020304" pitchFamily="18" charset="0"/>
                        </a:rPr>
                        <a:t>STT</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Times New Roman" panose="02020603050405020304" pitchFamily="18" charset="0"/>
                        </a:rPr>
                        <a:t>Chỉ tiêu</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Times New Roman" panose="02020603050405020304" pitchFamily="18" charset="0"/>
                        </a:rPr>
                        <a:t>Đơn vị</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Times New Roman" panose="02020603050405020304" pitchFamily="18" charset="0"/>
                        </a:rPr>
                        <a:t>Kế hoạch năm 2024 UBND tỉnh giao</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Times New Roman" panose="02020603050405020304" pitchFamily="18" charset="0"/>
                        </a:rPr>
                        <a:t>Thực hiện tháng 01</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Times New Roman" panose="02020603050405020304" pitchFamily="18" charset="0"/>
                        </a:rPr>
                        <a:t>Thực hiện tháng 01 so với kế hoạch năm 2024</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108258166"/>
                  </a:ext>
                </a:extLst>
              </a:tr>
              <a:tr h="249641">
                <a:tc>
                  <a:txBody>
                    <a:bodyPr/>
                    <a:lstStyle/>
                    <a:p>
                      <a:pPr algn="ctr" fontAlgn="ctr"/>
                      <a:r>
                        <a:rPr lang="vi-VN" sz="1600" b="0" i="1" u="none" strike="noStrike">
                          <a:solidFill>
                            <a:srgbClr val="000000"/>
                          </a:solidFill>
                          <a:effectLst/>
                          <a:latin typeface="Times New Roman" panose="02020603050405020304" pitchFamily="18" charset="0"/>
                        </a:rPr>
                        <a:t>1</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2</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3</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4</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5</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Times New Roman" panose="02020603050405020304" pitchFamily="18" charset="0"/>
                        </a:rPr>
                        <a:t>6</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9252766"/>
                  </a:ext>
                </a:extLst>
              </a:tr>
              <a:tr h="249641">
                <a:tc>
                  <a:txBody>
                    <a:bodyPr/>
                    <a:lstStyle/>
                    <a:p>
                      <a:pPr algn="ctr" fontAlgn="ctr"/>
                      <a:r>
                        <a:rPr lang="vi-VN" sz="1600" b="1" i="0" u="none" strike="noStrike">
                          <a:solidFill>
                            <a:srgbClr val="000000"/>
                          </a:solidFill>
                          <a:effectLst/>
                          <a:latin typeface="Times New Roman" panose="02020603050405020304" pitchFamily="18" charset="0"/>
                        </a:rPr>
                        <a:t>II</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Times New Roman" panose="02020603050405020304" pitchFamily="18" charset="0"/>
                        </a:rPr>
                        <a:t>CÁC CHỈ TIÊU KHÁC ỦY BAN NHÂN DÂN TỈNH GIAO</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895004073"/>
                  </a:ext>
                </a:extLst>
              </a:tr>
              <a:tr h="305117">
                <a:tc>
                  <a:txBody>
                    <a:bodyPr/>
                    <a:lstStyle/>
                    <a:p>
                      <a:pPr algn="ctr" fontAlgn="ctr"/>
                      <a:r>
                        <a:rPr lang="vi-VN" sz="1600" b="0" i="0" u="none" strike="noStrike">
                          <a:solidFill>
                            <a:srgbClr val="000000"/>
                          </a:solidFill>
                          <a:effectLst/>
                          <a:latin typeface="Times New Roman" panose="02020603050405020304" pitchFamily="18" charset="0"/>
                        </a:rPr>
                        <a:t>1</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Tổng mức bán lẻ hàng hóa và doanh thu dịch vụ tiêu dùng</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Tỷ đồng</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114.700</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9.077,7</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7,91%</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6082229"/>
                  </a:ext>
                </a:extLst>
              </a:tr>
              <a:tr h="305117">
                <a:tc>
                  <a:txBody>
                    <a:bodyPr/>
                    <a:lstStyle/>
                    <a:p>
                      <a:pPr algn="ctr" fontAlgn="ctr"/>
                      <a:r>
                        <a:rPr lang="vi-VN" sz="1600" b="0" i="0" u="none" strike="noStrike">
                          <a:solidFill>
                            <a:srgbClr val="000000"/>
                          </a:solidFill>
                          <a:effectLst/>
                          <a:latin typeface="Times New Roman" panose="02020603050405020304" pitchFamily="18" charset="0"/>
                        </a:rPr>
                        <a:t>2</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Số xã đạt chuẩn nông thôn mới</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Xã</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2</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4231565"/>
                  </a:ext>
                </a:extLst>
              </a:tr>
              <a:tr h="305117">
                <a:tc>
                  <a:txBody>
                    <a:bodyPr/>
                    <a:lstStyle/>
                    <a:p>
                      <a:pPr algn="ctr" fontAlgn="ctr"/>
                      <a:r>
                        <a:rPr lang="vi-VN" sz="1600" b="0" i="0" u="none" strike="noStrike">
                          <a:solidFill>
                            <a:srgbClr val="000000"/>
                          </a:solidFill>
                          <a:effectLst/>
                          <a:latin typeface="Times New Roman" panose="02020603050405020304" pitchFamily="18" charset="0"/>
                        </a:rPr>
                        <a:t>3</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Số xã đạt chuẩn nông thôn mới nâng cao</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Xã</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11</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8704457"/>
                  </a:ext>
                </a:extLst>
              </a:tr>
              <a:tr h="305117">
                <a:tc>
                  <a:txBody>
                    <a:bodyPr/>
                    <a:lstStyle/>
                    <a:p>
                      <a:pPr algn="ctr" fontAlgn="ctr"/>
                      <a:r>
                        <a:rPr lang="vi-VN" sz="1600" b="0" i="0" u="none" strike="noStrike">
                          <a:solidFill>
                            <a:srgbClr val="000000"/>
                          </a:solidFill>
                          <a:effectLst/>
                          <a:latin typeface="Times New Roman" panose="02020603050405020304" pitchFamily="18" charset="0"/>
                        </a:rPr>
                        <a:t>4</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Số xã đạt chuẩn nông thôn mới kiểu mẫu</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Xã</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4</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2807887"/>
                  </a:ext>
                </a:extLst>
              </a:tr>
              <a:tr h="305117">
                <a:tc>
                  <a:txBody>
                    <a:bodyPr/>
                    <a:lstStyle/>
                    <a:p>
                      <a:pPr algn="ctr" fontAlgn="ctr"/>
                      <a:r>
                        <a:rPr lang="vi-VN" sz="1600" b="0" i="0" u="none" strike="noStrike">
                          <a:solidFill>
                            <a:srgbClr val="000000"/>
                          </a:solidFill>
                          <a:effectLst/>
                          <a:latin typeface="Times New Roman" panose="02020603050405020304" pitchFamily="18" charset="0"/>
                        </a:rPr>
                        <a:t>5</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Tổng lượng khách du lịch</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Lượt khách</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5.500.000</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490.000</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8,91%</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2370021"/>
                  </a:ext>
                </a:extLst>
              </a:tr>
              <a:tr h="305117">
                <a:tc>
                  <a:txBody>
                    <a:bodyPr/>
                    <a:lstStyle/>
                    <a:p>
                      <a:pPr algn="ctr" fontAlgn="ctr"/>
                      <a:r>
                        <a:rPr lang="vi-VN" sz="1600" b="0" i="0" u="none" strike="noStrike">
                          <a:solidFill>
                            <a:srgbClr val="000000"/>
                          </a:solidFill>
                          <a:effectLst/>
                          <a:latin typeface="Times New Roman" panose="02020603050405020304" pitchFamily="18" charset="0"/>
                        </a:rPr>
                        <a:t>6</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Doanh thu du lịch thuần túy</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Tỷ đồng</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18.500</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1.024</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5,54%</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8558132"/>
                  </a:ext>
                </a:extLst>
              </a:tr>
              <a:tr h="610233">
                <a:tc>
                  <a:txBody>
                    <a:bodyPr/>
                    <a:lstStyle/>
                    <a:p>
                      <a:pPr algn="ctr" fontAlgn="ctr"/>
                      <a:r>
                        <a:rPr lang="vi-VN" sz="1600" b="0" i="0" u="none" strike="noStrike">
                          <a:solidFill>
                            <a:srgbClr val="000000"/>
                          </a:solidFill>
                          <a:effectLst/>
                          <a:latin typeface="Times New Roman" panose="02020603050405020304" pitchFamily="18" charset="0"/>
                        </a:rPr>
                        <a:t>7</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Thu hút dự án mới</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Dự án</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100</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9,00%</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2073923"/>
                  </a:ext>
                </a:extLst>
              </a:tr>
              <a:tr h="249641">
                <a:tc>
                  <a:txBody>
                    <a:bodyPr/>
                    <a:lstStyle/>
                    <a:p>
                      <a:pPr algn="ctr" fontAlgn="ctr"/>
                      <a:r>
                        <a:rPr lang="vi-VN" sz="1600" b="0" i="0" u="none" strike="noStrike">
                          <a:solidFill>
                            <a:srgbClr val="000000"/>
                          </a:solidFill>
                          <a:effectLst/>
                          <a:latin typeface="Times New Roman" panose="02020603050405020304" pitchFamily="18" charset="0"/>
                        </a:rPr>
                        <a:t>8</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Số doanh nghiệp thành lập mới</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Doanh nghiệp</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1.000</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117</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11,7%</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4478801"/>
                  </a:ext>
                </a:extLst>
              </a:tr>
              <a:tr h="305117">
                <a:tc>
                  <a:txBody>
                    <a:bodyPr/>
                    <a:lstStyle/>
                    <a:p>
                      <a:pPr algn="ctr" fontAlgn="ctr"/>
                      <a:r>
                        <a:rPr lang="vi-VN" sz="1600" b="0" i="0" u="none" strike="noStrike">
                          <a:solidFill>
                            <a:srgbClr val="000000"/>
                          </a:solidFill>
                          <a:effectLst/>
                          <a:latin typeface="Times New Roman" panose="02020603050405020304" pitchFamily="18" charset="0"/>
                        </a:rPr>
                        <a:t>9</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Số vốn đăng ký của doanh nghiệp thành lập mới</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Tỷ đồng</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10.000</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351,2</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3,51%</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6568608"/>
                  </a:ext>
                </a:extLst>
              </a:tr>
              <a:tr h="305117">
                <a:tc>
                  <a:txBody>
                    <a:bodyPr/>
                    <a:lstStyle/>
                    <a:p>
                      <a:pPr algn="ctr" fontAlgn="ctr"/>
                      <a:r>
                        <a:rPr lang="vi-VN" sz="1600" b="0" i="0" u="none" strike="noStrike">
                          <a:solidFill>
                            <a:srgbClr val="000000"/>
                          </a:solidFill>
                          <a:effectLst/>
                          <a:latin typeface="Times New Roman" panose="02020603050405020304" pitchFamily="18" charset="0"/>
                        </a:rPr>
                        <a:t>10</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Phòng chống lấn chiếm đất đai</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1856024"/>
                  </a:ext>
                </a:extLst>
              </a:tr>
              <a:tr h="305117">
                <a:tc>
                  <a:txBody>
                    <a:bodyPr/>
                    <a:lstStyle/>
                    <a:p>
                      <a:pPr algn="ctr" fontAlgn="ctr"/>
                      <a:r>
                        <a:rPr lang="vi-VN" sz="1600" b="0" i="0" u="none" strike="noStrike">
                          <a:solidFill>
                            <a:srgbClr val="000000"/>
                          </a:solidFill>
                          <a:effectLst/>
                          <a:latin typeface="Times New Roman" panose="02020603050405020304" pitchFamily="18" charset="0"/>
                        </a:rPr>
                        <a:t>-</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Số vụ vi phạm được giải quyết trong năm</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Số vụ</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9.500</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680994"/>
                  </a:ext>
                </a:extLst>
              </a:tr>
              <a:tr h="305117">
                <a:tc>
                  <a:txBody>
                    <a:bodyPr/>
                    <a:lstStyle/>
                    <a:p>
                      <a:pPr algn="ctr" fontAlgn="ctr"/>
                      <a:r>
                        <a:rPr lang="vi-VN" sz="1600" b="0" i="0" u="none" strike="noStrike">
                          <a:solidFill>
                            <a:srgbClr val="000000"/>
                          </a:solidFill>
                          <a:effectLst/>
                          <a:latin typeface="Times New Roman" panose="02020603050405020304" pitchFamily="18" charset="0"/>
                        </a:rPr>
                        <a:t>11</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Giải phóng mặt bằng</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162194"/>
                  </a:ext>
                </a:extLst>
              </a:tr>
              <a:tr h="462298">
                <a:tc>
                  <a:txBody>
                    <a:bodyPr/>
                    <a:lstStyle/>
                    <a:p>
                      <a:pPr algn="ctr" fontAlgn="ctr"/>
                      <a:r>
                        <a:rPr lang="vi-VN" sz="1600" b="0" i="0" u="none" strike="noStrike">
                          <a:solidFill>
                            <a:srgbClr val="000000"/>
                          </a:solidFill>
                          <a:effectLst/>
                          <a:latin typeface="Times New Roman" panose="02020603050405020304" pitchFamily="18" charset="0"/>
                        </a:rPr>
                        <a:t>-</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50</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Times New Roman" panose="02020603050405020304" pitchFamily="18" charset="0"/>
                        </a:rPr>
                        <a:t> </a:t>
                      </a:r>
                    </a:p>
                  </a:txBody>
                  <a:tcPr marL="7311" marR="7311" marT="7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0746290"/>
                  </a:ext>
                </a:extLst>
              </a:tr>
            </a:tbl>
          </a:graphicData>
        </a:graphic>
      </p:graphicFrame>
    </p:spTree>
    <p:extLst>
      <p:ext uri="{BB962C8B-B14F-4D97-AF65-F5344CB8AC3E}">
        <p14:creationId xmlns:p14="http://schemas.microsoft.com/office/powerpoint/2010/main" val="3676880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111149" y="619232"/>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1. Nông, lâm, thủy sản</a:t>
            </a:r>
          </a:p>
        </p:txBody>
      </p:sp>
      <p:graphicFrame>
        <p:nvGraphicFramePr>
          <p:cNvPr id="3" name="Table 2">
            <a:extLst>
              <a:ext uri="{FF2B5EF4-FFF2-40B4-BE49-F238E27FC236}">
                <a16:creationId xmlns:a16="http://schemas.microsoft.com/office/drawing/2014/main" id="{19F8C869-87A6-0F98-C7BC-7F547BC514A6}"/>
              </a:ext>
            </a:extLst>
          </p:cNvPr>
          <p:cNvGraphicFramePr>
            <a:graphicFrameLocks noGrp="1"/>
          </p:cNvGraphicFramePr>
          <p:nvPr>
            <p:extLst>
              <p:ext uri="{D42A27DB-BD31-4B8C-83A1-F6EECF244321}">
                <p14:modId xmlns:p14="http://schemas.microsoft.com/office/powerpoint/2010/main" val="986398821"/>
              </p:ext>
            </p:extLst>
          </p:nvPr>
        </p:nvGraphicFramePr>
        <p:xfrm>
          <a:off x="302172" y="2069432"/>
          <a:ext cx="11587655" cy="4206240"/>
        </p:xfrm>
        <a:graphic>
          <a:graphicData uri="http://schemas.openxmlformats.org/drawingml/2006/table">
            <a:tbl>
              <a:tblPr firstRow="1" bandRow="1"/>
              <a:tblGrid>
                <a:gridCol w="11587655">
                  <a:extLst>
                    <a:ext uri="{9D8B030D-6E8A-4147-A177-3AD203B41FA5}">
                      <a16:colId xmlns:a16="http://schemas.microsoft.com/office/drawing/2014/main" val="3655493598"/>
                    </a:ext>
                  </a:extLst>
                </a:gridCol>
              </a:tblGrid>
              <a:tr h="373773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Trong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tháng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01/2024,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ngành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nghiệp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đạo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địa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phương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tập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triển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vụ</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Xuân 2023-2024</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Toàn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tỉnh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gieo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sạ</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46.312,8 ha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lúa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Xuân,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tăng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0,3% so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kỳ</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năm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trước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Hiện nay, lúa Đông Xuân có các đối tượng gây hại như chuột, bọ trĩ, ... Tuy nhiên, các đối tượng phát sinh gây hại cục bộ, tỷ lệ hại thấp và đã được hướng dẫn phòng trừ kịp thời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Diện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tích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gieo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cạn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sau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ngô</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1.559,5 ha,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giảm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8,6%;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6.375,3 ha,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giảm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1,6%;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rau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4.527,6 ha,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giảm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đậu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662 ha,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tăng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7,1% so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kỳ</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nay,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đang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tiếp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tục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gieo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cạn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vụ</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Xuân 2023-2024.</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Nhìn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chung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vụ</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Xuân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năm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nay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sinh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trưởng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triển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tốt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endParaRPr lang="vi-VN"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4" name="Rectangle 3">
            <a:extLst>
              <a:ext uri="{FF2B5EF4-FFF2-40B4-BE49-F238E27FC236}">
                <a16:creationId xmlns:a16="http://schemas.microsoft.com/office/drawing/2014/main" id="{1FA84E38-1AE4-2FD2-269D-531A1D51424D}"/>
              </a:ext>
            </a:extLst>
          </p:cNvPr>
          <p:cNvSpPr/>
          <p:nvPr/>
        </p:nvSpPr>
        <p:spPr>
          <a:xfrm>
            <a:off x="1447660" y="1050831"/>
            <a:ext cx="2363789"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 </a:t>
            </a:r>
            <a:r>
              <a:rPr lang="en-US" sz="2400" b="1" spc="-20" err="1">
                <a:solidFill>
                  <a:srgbClr val="100717"/>
                </a:solidFill>
                <a:latin typeface="Times New Roman" panose="02020603050405020304" pitchFamily="18" charset="0"/>
                <a:cs typeface="Times New Roman" panose="02020603050405020304" pitchFamily="18" charset="0"/>
              </a:rPr>
              <a:t>Nông</a:t>
            </a:r>
            <a:r>
              <a:rPr lang="en-US" sz="2400" b="1" spc="-20">
                <a:solidFill>
                  <a:srgbClr val="100717"/>
                </a:solidFill>
                <a:latin typeface="Times New Roman" panose="02020603050405020304" pitchFamily="18" charset="0"/>
                <a:cs typeface="Times New Roman" panose="02020603050405020304" pitchFamily="18" charset="0"/>
              </a:rPr>
              <a:t> </a:t>
            </a:r>
            <a:r>
              <a:rPr lang="en-US" sz="2400" b="1" spc="-20" err="1">
                <a:solidFill>
                  <a:srgbClr val="100717"/>
                </a:solidFill>
                <a:latin typeface="Times New Roman" panose="02020603050405020304" pitchFamily="18" charset="0"/>
                <a:cs typeface="Times New Roman" panose="02020603050405020304" pitchFamily="18" charset="0"/>
              </a:rPr>
              <a:t>nghiệp</a:t>
            </a:r>
            <a:endParaRPr lang="en-US" sz="2400" b="1" spc="-20">
              <a:solidFill>
                <a:srgbClr val="100717"/>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4620DA0-DCF6-700E-9776-6805AE4114E9}"/>
              </a:ext>
            </a:extLst>
          </p:cNvPr>
          <p:cNvSpPr/>
          <p:nvPr/>
        </p:nvSpPr>
        <p:spPr>
          <a:xfrm>
            <a:off x="1897747" y="1453955"/>
            <a:ext cx="2287934"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1.1.1  </a:t>
            </a:r>
            <a:r>
              <a:rPr lang="en-US" sz="2400" b="1" spc="-20" err="1">
                <a:solidFill>
                  <a:srgbClr val="100717"/>
                </a:solidFill>
                <a:latin typeface="Times New Roman" panose="02020603050405020304" pitchFamily="18" charset="0"/>
                <a:cs typeface="Times New Roman" panose="02020603050405020304" pitchFamily="18" charset="0"/>
              </a:rPr>
              <a:t>Trồng</a:t>
            </a:r>
            <a:r>
              <a:rPr lang="en-US" sz="2400" b="1" spc="-20">
                <a:solidFill>
                  <a:srgbClr val="100717"/>
                </a:solidFill>
                <a:latin typeface="Times New Roman" panose="02020603050405020304" pitchFamily="18" charset="0"/>
                <a:cs typeface="Times New Roman" panose="02020603050405020304" pitchFamily="18" charset="0"/>
              </a:rPr>
              <a:t> </a:t>
            </a:r>
            <a:r>
              <a:rPr lang="en-US" sz="2400" b="1" spc="-20" err="1">
                <a:solidFill>
                  <a:srgbClr val="100717"/>
                </a:solidFill>
                <a:latin typeface="Times New Roman" panose="02020603050405020304" pitchFamily="18" charset="0"/>
                <a:cs typeface="Times New Roman" panose="02020603050405020304" pitchFamily="18" charset="0"/>
              </a:rPr>
              <a:t>trọt</a:t>
            </a:r>
            <a:endParaRPr lang="en-US" sz="2400" b="1" spc="-20">
              <a:solidFill>
                <a:srgbClr val="100717"/>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D26251E-81C7-06F1-7885-14E83BF37741}"/>
              </a:ext>
            </a:extLst>
          </p:cNvPr>
          <p:cNvSpPr txBox="1"/>
          <p:nvPr/>
        </p:nvSpPr>
        <p:spPr>
          <a:xfrm>
            <a:off x="641618" y="216108"/>
            <a:ext cx="8323199"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II. PHÂN TÍCH CHI TIẾT CÁC NGÀNH, LĨNH VỰC</a:t>
            </a:r>
          </a:p>
        </p:txBody>
      </p:sp>
    </p:spTree>
    <p:extLst>
      <p:ext uri="{BB962C8B-B14F-4D97-AF65-F5344CB8AC3E}">
        <p14:creationId xmlns:p14="http://schemas.microsoft.com/office/powerpoint/2010/main" val="505796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C359A-8ADF-9DAA-4CA1-F82A916F1E2E}"/>
              </a:ext>
            </a:extLst>
          </p:cNvPr>
          <p:cNvSpPr/>
          <p:nvPr/>
        </p:nvSpPr>
        <p:spPr>
          <a:xfrm>
            <a:off x="733430" y="522701"/>
            <a:ext cx="2663550"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1.1.2. </a:t>
            </a:r>
            <a:r>
              <a:rPr lang="en-US" sz="2800" b="1" spc="-20" err="1">
                <a:solidFill>
                  <a:srgbClr val="100717"/>
                </a:solidFill>
                <a:latin typeface="Times New Roman" panose="02020603050405020304" pitchFamily="18" charset="0"/>
                <a:cs typeface="Times New Roman" panose="02020603050405020304" pitchFamily="18" charset="0"/>
              </a:rPr>
              <a:t>Chăn</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nuôi</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47027231-95EF-C8CE-4215-B126B807487B}"/>
              </a:ext>
            </a:extLst>
          </p:cNvPr>
          <p:cNvGraphicFramePr>
            <a:graphicFrameLocks noGrp="1"/>
          </p:cNvGraphicFramePr>
          <p:nvPr>
            <p:extLst>
              <p:ext uri="{D42A27DB-BD31-4B8C-83A1-F6EECF244321}">
                <p14:modId xmlns:p14="http://schemas.microsoft.com/office/powerpoint/2010/main" val="2762875013"/>
              </p:ext>
            </p:extLst>
          </p:nvPr>
        </p:nvGraphicFramePr>
        <p:xfrm>
          <a:off x="733429" y="1261412"/>
          <a:ext cx="10897097" cy="6278880"/>
        </p:xfrm>
        <a:graphic>
          <a:graphicData uri="http://schemas.openxmlformats.org/drawingml/2006/table">
            <a:tbl>
              <a:tblPr firstRow="1" bandRow="1"/>
              <a:tblGrid>
                <a:gridCol w="10897097">
                  <a:extLst>
                    <a:ext uri="{9D8B030D-6E8A-4147-A177-3AD203B41FA5}">
                      <a16:colId xmlns:a16="http://schemas.microsoft.com/office/drawing/2014/main" val="3655493598"/>
                    </a:ext>
                  </a:extLst>
                </a:gridCol>
              </a:tblGrid>
              <a:tr h="602053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600" b="0" kern="1200" dirty="0">
                          <a:solidFill>
                            <a:schemeClr val="dk1"/>
                          </a:solidFill>
                          <a:effectLst/>
                          <a:latin typeface="Times New Roman" panose="02020603050405020304" pitchFamily="18" charset="0"/>
                          <a:ea typeface="+mn-ea"/>
                          <a:cs typeface="Times New Roman" panose="02020603050405020304" pitchFamily="18" charset="0"/>
                        </a:rPr>
                        <a:t>Trong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tháng</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hình</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chăn</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nuôi</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địa</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bàn</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tỉnh</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nhìn</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chung</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triển</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ổn</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tác</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tái</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đàn</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đẩy</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mạnh</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tổng</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đàn</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vật</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nuôi</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tăng</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mạnh</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nhằm</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đảm</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cung</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phẩm</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dịp</a:t>
                      </a:r>
                      <a:r>
                        <a:rPr lang="en-U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a:solidFill>
                            <a:schemeClr val="dk1"/>
                          </a:solidFill>
                          <a:effectLst/>
                          <a:latin typeface="Times New Roman" panose="02020603050405020304" pitchFamily="18" charset="0"/>
                          <a:ea typeface="+mn-ea"/>
                          <a:cs typeface="Times New Roman" panose="02020603050405020304" pitchFamily="18" charset="0"/>
                        </a:rPr>
                        <a:t>Tết</a:t>
                      </a:r>
                      <a:endParaRPr lang="en-US" sz="2600" b="0" kern="1200" dirty="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600" b="0" kern="1200" dirty="0">
                          <a:solidFill>
                            <a:schemeClr val="tx1"/>
                          </a:solidFill>
                          <a:effectLst/>
                          <a:latin typeface="Times New Roman" panose="02020603050405020304" pitchFamily="18" charset="0"/>
                          <a:ea typeface="+mn-ea"/>
                          <a:cs typeface="Times New Roman" panose="02020603050405020304" pitchFamily="18" charset="0"/>
                        </a:rPr>
                        <a:t>Tổng đàn vật nuôi</a:t>
                      </a:r>
                      <a:r>
                        <a:rPr lang="en-US" sz="2600" b="0" kern="1200" dirty="0">
                          <a:solidFill>
                            <a:schemeClr val="tx1"/>
                          </a:solidFill>
                          <a:effectLst/>
                          <a:latin typeface="Times New Roman" panose="02020603050405020304" pitchFamily="18" charset="0"/>
                          <a:ea typeface="+mn-ea"/>
                          <a:cs typeface="Times New Roman" panose="02020603050405020304" pitchFamily="18" charset="0"/>
                        </a:rPr>
                        <a:t> </a:t>
                      </a:r>
                      <a:r>
                        <a:rPr lang="vi-VN" sz="2600" b="0" kern="1200" dirty="0">
                          <a:solidFill>
                            <a:schemeClr val="tx1"/>
                          </a:solidFill>
                          <a:effectLst/>
                          <a:latin typeface="Times New Roman" panose="02020603050405020304" pitchFamily="18" charset="0"/>
                          <a:ea typeface="+mn-ea"/>
                          <a:cs typeface="Times New Roman" panose="02020603050405020304" pitchFamily="18" charset="0"/>
                        </a:rPr>
                        <a:t>tháng 01/2024 ước đạt: Đàn bò 304.100 con, tăng 0,6% so với cùng kỳ; đàn lợn (không tính lợn con theo mẹ) 660.400 con, tăng 1,2% so với cùng kỳ; đàn gia cầm 9,6 triệu con, tăng 5,3% so với cùng kỳ</a:t>
                      </a:r>
                      <a:r>
                        <a:rPr lang="en-US" sz="2600" b="0" kern="1200" dirty="0">
                          <a:solidFill>
                            <a:schemeClr val="tx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hình</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dịch</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bệnh</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gia</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súc</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gia</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cầm</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cơ</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kiểm</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soát</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xử</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lý</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tốt</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ảnh</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hưởng</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lớn</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tác</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chăn</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nuôi</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Giá</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phẩm</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chăn</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nuôi</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duy</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trì</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ổn</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có</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tăng</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nhẹ</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vào</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gần</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Tết</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ở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mức</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55.000-58.000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/kg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lợn</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lợn</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CP: 60.500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/kg); 55.000-65.000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/kg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gà</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ta</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78.000-80.000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/kg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s-ES"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600" b="0" kern="1200" dirty="0" err="1">
                          <a:solidFill>
                            <a:schemeClr val="dk1"/>
                          </a:solidFill>
                          <a:effectLst/>
                          <a:latin typeface="Times New Roman" panose="02020603050405020304" pitchFamily="18" charset="0"/>
                          <a:ea typeface="+mn-ea"/>
                          <a:cs typeface="Times New Roman" panose="02020603050405020304" pitchFamily="18" charset="0"/>
                        </a:rPr>
                        <a:t>bò</a:t>
                      </a:r>
                      <a:endParaRPr lang="es-ES" sz="2600" b="0" kern="1200" dirty="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endParaRPr lang="en-US" sz="20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endParaRPr lang="en-US" sz="2000" b="0" kern="1200" dirty="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endParaRPr lang="vi-VN" sz="20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6675386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904328876"/>
              </p:ext>
            </p:extLst>
          </p:nvPr>
        </p:nvGraphicFramePr>
        <p:xfrm>
          <a:off x="1" y="1009397"/>
          <a:ext cx="7395410" cy="5013960"/>
        </p:xfrm>
        <a:graphic>
          <a:graphicData uri="http://schemas.openxmlformats.org/drawingml/2006/table">
            <a:tbl>
              <a:tblPr firstRow="1" bandRow="1"/>
              <a:tblGrid>
                <a:gridCol w="739541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Sản xuất lâm nghiệp trong tháng Một tập trung chủ yếu là công tác trồng, chăm sóc và bảo vệ rừng.</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Hiện nay, các đơn vị đang chuẩn bị thực hiện công tác chăm sóc rừng đợt 1 năm 2024 theo đúng lịch thời vụ, tạo điều kiện cho cây trồng sinh trưởng và phát triển tốt.</a:t>
                      </a:r>
                      <a:endParaRPr lang="vi-VN" sz="22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200" b="0" kern="1200">
                          <a:solidFill>
                            <a:schemeClr val="dk1"/>
                          </a:solidFill>
                          <a:effectLst/>
                          <a:latin typeface="Times New Roman" panose="02020603050405020304" pitchFamily="18" charset="0"/>
                          <a:ea typeface="+mn-ea"/>
                          <a:cs typeface="Times New Roman" panose="02020603050405020304" pitchFamily="18" charset="0"/>
                        </a:rPr>
                        <a:t>Tiếp </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tục mời </a:t>
                      </a:r>
                      <a:r>
                        <a:rPr lang="pt-BR" sz="2200" b="0" kern="1200" dirty="0">
                          <a:solidFill>
                            <a:schemeClr val="dk1"/>
                          </a:solidFill>
                          <a:effectLst/>
                          <a:latin typeface="Times New Roman" panose="02020603050405020304" pitchFamily="18" charset="0"/>
                          <a:ea typeface="+mn-ea"/>
                          <a:cs typeface="Times New Roman" panose="02020603050405020304" pitchFamily="18" charset="0"/>
                        </a:rPr>
                        <a:t>gọi</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 các doanh doanh nghiệ</a:t>
                      </a:r>
                      <a:r>
                        <a:rPr lang="pt-BR" sz="2200" b="0" kern="1200" dirty="0">
                          <a:solidFill>
                            <a:schemeClr val="dk1"/>
                          </a:solidFill>
                          <a:effectLst/>
                          <a:latin typeface="Times New Roman" panose="02020603050405020304" pitchFamily="18" charset="0"/>
                          <a:ea typeface="+mn-ea"/>
                          <a:cs typeface="Times New Roman" panose="02020603050405020304" pitchFamily="18" charset="0"/>
                        </a:rPr>
                        <a:t>p</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 chế biến gỗ</a:t>
                      </a:r>
                      <a:r>
                        <a:rPr lang="pt-BR" sz="2200" b="0" kern="1200" dirty="0">
                          <a:solidFill>
                            <a:schemeClr val="dk1"/>
                          </a:solidFill>
                          <a:effectLst/>
                          <a:latin typeface="Times New Roman" panose="02020603050405020304" pitchFamily="18" charset="0"/>
                          <a:ea typeface="+mn-ea"/>
                          <a:cs typeface="Times New Roman" panose="02020603050405020304" pitchFamily="18" charset="0"/>
                        </a:rPr>
                        <a:t> liên doanh, liên kết đầu tư trồng rừng để chủ động nguồn nguyên liệu, x</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ây dựng mô hình tổ chức sản xuất lâm nghiệp theo hình thức liên kết, hợp tác chặt chẽ giữa các doanh nghiệp sản xuất, chế biến với các hộ gia đình, cá nhân, tổ chức trồng rừng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triển</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vùng</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liệu</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gỗ</a:t>
                      </a:r>
                      <a:r>
                        <a:rPr lang="es-MX" sz="2200" b="0" kern="1200">
                          <a:solidFill>
                            <a:schemeClr val="dk1"/>
                          </a:solidFill>
                          <a:effectLst/>
                          <a:latin typeface="Times New Roman" panose="02020603050405020304" pitchFamily="18" charset="0"/>
                          <a:ea typeface="+mn-ea"/>
                          <a:cs typeface="Times New Roman" panose="02020603050405020304" pitchFamily="18" charset="0"/>
                        </a:rPr>
                        <a:t>. </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Kết quả thực hiện trồng rừng cây gỗ lớn: Trong tháng không có diện tích trồng, chuyển hóa rừng cây gỗ lớn. Lũy kế đến nay, diện tích trồng rừng gỗ lớn trên địa bàn tỉnh là 9.882 ha</a:t>
                      </a:r>
                      <a:endParaRPr lang="es-MX" sz="22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6" name="Picture 5" descr="A picture containing tree, outdoor, plant, forest&#10;&#10;Description automatically generated">
            <a:extLst>
              <a:ext uri="{FF2B5EF4-FFF2-40B4-BE49-F238E27FC236}">
                <a16:creationId xmlns:a16="http://schemas.microsoft.com/office/drawing/2014/main" id="{B6FBF1AC-66BF-0ECE-3B76-06423BF9D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368" y="1062260"/>
            <a:ext cx="4063551" cy="2612164"/>
          </a:xfrm>
          <a:prstGeom prst="rect">
            <a:avLst/>
          </a:prstGeom>
        </p:spPr>
      </p:pic>
      <p:pic>
        <p:nvPicPr>
          <p:cNvPr id="10" name="Picture 9" descr="A picture containing sky, grass, outdoor, nature&#10;&#10;Description automatically generated">
            <a:extLst>
              <a:ext uri="{FF2B5EF4-FFF2-40B4-BE49-F238E27FC236}">
                <a16:creationId xmlns:a16="http://schemas.microsoft.com/office/drawing/2014/main" id="{C5232F2B-CFFA-D637-CADF-068072693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68" y="3915603"/>
            <a:ext cx="4063551" cy="2418085"/>
          </a:xfrm>
          <a:prstGeom prst="rect">
            <a:avLst/>
          </a:prstGeom>
        </p:spPr>
      </p:pic>
      <p:sp>
        <p:nvSpPr>
          <p:cNvPr id="3" name="Rectangle 2">
            <a:extLst>
              <a:ext uri="{FF2B5EF4-FFF2-40B4-BE49-F238E27FC236}">
                <a16:creationId xmlns:a16="http://schemas.microsoft.com/office/drawing/2014/main" id="{012B1FB8-DEBD-F0C9-742A-F7D511419944}"/>
              </a:ext>
            </a:extLst>
          </p:cNvPr>
          <p:cNvSpPr/>
          <p:nvPr/>
        </p:nvSpPr>
        <p:spPr>
          <a:xfrm>
            <a:off x="586992" y="270763"/>
            <a:ext cx="289822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1.1.3. Lâm nghiệp</a:t>
            </a:r>
          </a:p>
        </p:txBody>
      </p:sp>
    </p:spTree>
    <p:extLst>
      <p:ext uri="{BB962C8B-B14F-4D97-AF65-F5344CB8AC3E}">
        <p14:creationId xmlns:p14="http://schemas.microsoft.com/office/powerpoint/2010/main" val="3788652331"/>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13869</TotalTime>
  <Words>4706</Words>
  <Application>Microsoft Office PowerPoint</Application>
  <PresentationFormat>Widescreen</PresentationFormat>
  <Paragraphs>713</Paragraphs>
  <Slides>28</Slides>
  <Notes>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8" baseType="lpstr">
      <vt:lpstr>Arial</vt:lpstr>
      <vt:lpstr>Calibri</vt:lpstr>
      <vt:lpstr>Calibri Light</vt:lpstr>
      <vt:lpstr>Roboto</vt:lpstr>
      <vt:lpstr>Times New Roman</vt:lpstr>
      <vt:lpstr>Verdana</vt:lpstr>
      <vt:lpstr>Wingdings</vt:lpstr>
      <vt:lpstr>Office Theme</vt:lpstr>
      <vt:lpstr>12_Office Theme</vt:lpstr>
      <vt:lpstr>think-cell Slide</vt:lpstr>
      <vt:lpstr>BÁO CÁO TÌNH HÌNH KINH TẾ - XÃ HỘI THÁNG 01 VÀ NHIỆM VỤ TRỌNG TÂM THÁNG 02 NĂM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Bình Nguyễn Thị</cp:lastModifiedBy>
  <cp:revision>1524</cp:revision>
  <cp:lastPrinted>2023-02-15T11:16:09Z</cp:lastPrinted>
  <dcterms:created xsi:type="dcterms:W3CDTF">2021-10-19T01:28:52Z</dcterms:created>
  <dcterms:modified xsi:type="dcterms:W3CDTF">2024-02-05T08:56:22Z</dcterms:modified>
</cp:coreProperties>
</file>