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59"/>
  </p:notesMasterIdLst>
  <p:handoutMasterIdLst>
    <p:handoutMasterId r:id="rId60"/>
  </p:handoutMasterIdLst>
  <p:sldIdLst>
    <p:sldId id="455" r:id="rId3"/>
    <p:sldId id="2147473530" r:id="rId4"/>
    <p:sldId id="2147473916" r:id="rId5"/>
    <p:sldId id="2147473917" r:id="rId6"/>
    <p:sldId id="2147473856" r:id="rId7"/>
    <p:sldId id="2147473729" r:id="rId8"/>
    <p:sldId id="2147473727" r:id="rId9"/>
    <p:sldId id="2147473728" r:id="rId10"/>
    <p:sldId id="2147473915" r:id="rId11"/>
    <p:sldId id="2147473909" r:id="rId12"/>
    <p:sldId id="2147473664" r:id="rId13"/>
    <p:sldId id="2147473737" r:id="rId14"/>
    <p:sldId id="2147473804" r:id="rId15"/>
    <p:sldId id="2147473749" r:id="rId16"/>
    <p:sldId id="2147473681" r:id="rId17"/>
    <p:sldId id="2147473933" r:id="rId18"/>
    <p:sldId id="2147473852" r:id="rId19"/>
    <p:sldId id="2147473928" r:id="rId20"/>
    <p:sldId id="2147473797" r:id="rId21"/>
    <p:sldId id="2147473800" r:id="rId22"/>
    <p:sldId id="2147473854" r:id="rId23"/>
    <p:sldId id="2147473792" r:id="rId24"/>
    <p:sldId id="2147473935" r:id="rId25"/>
    <p:sldId id="2147473721" r:id="rId26"/>
    <p:sldId id="2147473937" r:id="rId27"/>
    <p:sldId id="2147473725" r:id="rId28"/>
    <p:sldId id="2147473545" r:id="rId29"/>
    <p:sldId id="2147473911" r:id="rId30"/>
    <p:sldId id="2147473912" r:id="rId31"/>
    <p:sldId id="2147473907" r:id="rId32"/>
    <p:sldId id="2147473908" r:id="rId33"/>
    <p:sldId id="2147473914" r:id="rId34"/>
    <p:sldId id="2147473934" r:id="rId35"/>
    <p:sldId id="2147473711" r:id="rId36"/>
    <p:sldId id="2147473929" r:id="rId37"/>
    <p:sldId id="541" r:id="rId38"/>
    <p:sldId id="2147473768" r:id="rId39"/>
    <p:sldId id="2147473900" r:id="rId40"/>
    <p:sldId id="2147473930" r:id="rId41"/>
    <p:sldId id="2147473931" r:id="rId42"/>
    <p:sldId id="2147473932" r:id="rId43"/>
    <p:sldId id="2147468741" r:id="rId44"/>
    <p:sldId id="2147473919" r:id="rId45"/>
    <p:sldId id="2147473920" r:id="rId46"/>
    <p:sldId id="2147473921" r:id="rId47"/>
    <p:sldId id="2147473922" r:id="rId48"/>
    <p:sldId id="2147473923" r:id="rId49"/>
    <p:sldId id="2147473924" r:id="rId50"/>
    <p:sldId id="2147473925" r:id="rId51"/>
    <p:sldId id="2147473926" r:id="rId52"/>
    <p:sldId id="2147473873" r:id="rId53"/>
    <p:sldId id="2147473497" r:id="rId54"/>
    <p:sldId id="2147473898" r:id="rId55"/>
    <p:sldId id="2147473906" r:id="rId56"/>
    <p:sldId id="2147473927" r:id="rId57"/>
    <p:sldId id="2147473466" r:id="rId5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717"/>
    <a:srgbClr val="6C0000"/>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92F24-CE2F-4356-BD20-E21ECC71140B}" v="13" dt="2023-08-23T10:06:24.283"/>
    <p1510:client id="{6A3EFD94-3ED1-4F2E-BCDB-4FF9A6731869}" v="2" dt="2023-08-23T01:20:57.114"/>
    <p1510:client id="{FB065824-2DBB-4A98-80EB-84D9AF842FB8}" v="4" dt="2023-08-23T06:27:50.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1373" autoAdjust="0"/>
  </p:normalViewPr>
  <p:slideViewPr>
    <p:cSldViewPr snapToGrid="0">
      <p:cViewPr varScale="1">
        <p:scale>
          <a:sx n="114" d="100"/>
          <a:sy n="114" d="100"/>
        </p:scale>
        <p:origin x="534" y="10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6A3EFD94-3ED1-4F2E-BCDB-4FF9A6731869}"/>
    <pc:docChg chg="addSld delSld modSld">
      <pc:chgData name="Tường SKHĐT" userId="ab9568c39a88b08a" providerId="LiveId" clId="{6A3EFD94-3ED1-4F2E-BCDB-4FF9A6731869}" dt="2023-08-23T01:21:03.166" v="37" actId="2696"/>
      <pc:docMkLst>
        <pc:docMk/>
      </pc:docMkLst>
      <pc:sldChg chg="modSp mod">
        <pc:chgData name="Tường SKHĐT" userId="ab9568c39a88b08a" providerId="LiveId" clId="{6A3EFD94-3ED1-4F2E-BCDB-4FF9A6731869}" dt="2023-08-23T01:18:54.369" v="33" actId="13926"/>
        <pc:sldMkLst>
          <pc:docMk/>
          <pc:sldMk cId="2569991023" sldId="2147473733"/>
        </pc:sldMkLst>
        <pc:graphicFrameChg chg="modGraphic">
          <ac:chgData name="Tường SKHĐT" userId="ab9568c39a88b08a" providerId="LiveId" clId="{6A3EFD94-3ED1-4F2E-BCDB-4FF9A6731869}" dt="2023-08-23T01:18:54.369" v="33" actId="13926"/>
          <ac:graphicFrameMkLst>
            <pc:docMk/>
            <pc:sldMk cId="2569991023" sldId="2147473733"/>
            <ac:graphicFrameMk id="8" creationId="{B5E5335D-2EED-82AF-3A59-FAE8BB94EAE1}"/>
          </ac:graphicFrameMkLst>
        </pc:graphicFrameChg>
      </pc:sldChg>
      <pc:sldChg chg="del">
        <pc:chgData name="Tường SKHĐT" userId="ab9568c39a88b08a" providerId="LiveId" clId="{6A3EFD94-3ED1-4F2E-BCDB-4FF9A6731869}" dt="2023-08-23T01:21:03.166" v="37" actId="2696"/>
        <pc:sldMkLst>
          <pc:docMk/>
          <pc:sldMk cId="3839081106" sldId="2147473738"/>
        </pc:sldMkLst>
      </pc:sldChg>
      <pc:sldChg chg="modSp mod">
        <pc:chgData name="Tường SKHĐT" userId="ab9568c39a88b08a" providerId="LiveId" clId="{6A3EFD94-3ED1-4F2E-BCDB-4FF9A6731869}" dt="2023-08-23T01:18:20.344" v="32" actId="20577"/>
        <pc:sldMkLst>
          <pc:docMk/>
          <pc:sldMk cId="2148431958" sldId="2147473749"/>
        </pc:sldMkLst>
        <pc:graphicFrameChg chg="modGraphic">
          <ac:chgData name="Tường SKHĐT" userId="ab9568c39a88b08a" providerId="LiveId" clId="{6A3EFD94-3ED1-4F2E-BCDB-4FF9A6731869}" dt="2023-08-23T01:18:20.344" v="32" actId="20577"/>
          <ac:graphicFrameMkLst>
            <pc:docMk/>
            <pc:sldMk cId="2148431958" sldId="2147473749"/>
            <ac:graphicFrameMk id="8" creationId="{B5E5335D-2EED-82AF-3A59-FAE8BB94EAE1}"/>
          </ac:graphicFrameMkLst>
        </pc:graphicFrameChg>
      </pc:sldChg>
      <pc:sldChg chg="add">
        <pc:chgData name="Tường SKHĐT" userId="ab9568c39a88b08a" providerId="LiveId" clId="{6A3EFD94-3ED1-4F2E-BCDB-4FF9A6731869}" dt="2023-08-23T01:20:13.287" v="34"/>
        <pc:sldMkLst>
          <pc:docMk/>
          <pc:sldMk cId="3676880401" sldId="2147473856"/>
        </pc:sldMkLst>
      </pc:sldChg>
      <pc:sldChg chg="del">
        <pc:chgData name="Tường SKHĐT" userId="ab9568c39a88b08a" providerId="LiveId" clId="{6A3EFD94-3ED1-4F2E-BCDB-4FF9A6731869}" dt="2023-08-23T01:20:17.599" v="35" actId="2696"/>
        <pc:sldMkLst>
          <pc:docMk/>
          <pc:sldMk cId="838206160" sldId="2147473918"/>
        </pc:sldMkLst>
      </pc:sldChg>
      <pc:sldChg chg="add">
        <pc:chgData name="Tường SKHĐT" userId="ab9568c39a88b08a" providerId="LiveId" clId="{6A3EFD94-3ED1-4F2E-BCDB-4FF9A6731869}" dt="2023-08-23T01:20:57.114" v="36"/>
        <pc:sldMkLst>
          <pc:docMk/>
          <pc:sldMk cId="1192678400" sldId="2147473934"/>
        </pc:sldMkLst>
      </pc:sldChg>
    </pc:docChg>
  </pc:docChgLst>
  <pc:docChgLst>
    <pc:chgData name="Bình Nguyễn Thị" userId="cc7b680b2034ed09" providerId="LiveId" clId="{FB065824-2DBB-4A98-80EB-84D9AF842FB8}"/>
    <pc:docChg chg="undo custSel modSld">
      <pc:chgData name="Bình Nguyễn Thị" userId="cc7b680b2034ed09" providerId="LiveId" clId="{FB065824-2DBB-4A98-80EB-84D9AF842FB8}" dt="2023-08-23T06:40:36.081" v="217" actId="6549"/>
      <pc:docMkLst>
        <pc:docMk/>
      </pc:docMkLst>
      <pc:sldChg chg="modSp mod">
        <pc:chgData name="Bình Nguyễn Thị" userId="cc7b680b2034ed09" providerId="LiveId" clId="{FB065824-2DBB-4A98-80EB-84D9AF842FB8}" dt="2023-08-23T06:40:36.081" v="217" actId="6549"/>
        <pc:sldMkLst>
          <pc:docMk/>
          <pc:sldMk cId="3430279622" sldId="2147473920"/>
        </pc:sldMkLst>
        <pc:graphicFrameChg chg="mod modGraphic">
          <ac:chgData name="Bình Nguyễn Thị" userId="cc7b680b2034ed09" providerId="LiveId" clId="{FB065824-2DBB-4A98-80EB-84D9AF842FB8}" dt="2023-08-23T06:40:36.081" v="217" actId="6549"/>
          <ac:graphicFrameMkLst>
            <pc:docMk/>
            <pc:sldMk cId="3430279622" sldId="2147473920"/>
            <ac:graphicFrameMk id="3" creationId="{19F8C869-87A6-0F98-C7BC-7F547BC514A6}"/>
          </ac:graphicFrameMkLst>
        </pc:graphicFrameChg>
      </pc:sldChg>
    </pc:docChg>
  </pc:docChgLst>
  <pc:docChgLst>
    <pc:chgData name="Bình Nguyễn Thị" userId="cc7b680b2034ed09" providerId="LiveId" clId="{CFBFBE21-0D3A-4788-924F-ECAA1E5AC875}"/>
    <pc:docChg chg="modSld">
      <pc:chgData name="Bình Nguyễn Thị" userId="cc7b680b2034ed09" providerId="LiveId" clId="{CFBFBE21-0D3A-4788-924F-ECAA1E5AC875}" dt="2023-08-21T03:24:34.722" v="98" actId="20577"/>
      <pc:docMkLst>
        <pc:docMk/>
      </pc:docMkLst>
      <pc:sldChg chg="modSp mod">
        <pc:chgData name="Bình Nguyễn Thị" userId="cc7b680b2034ed09" providerId="LiveId" clId="{CFBFBE21-0D3A-4788-924F-ECAA1E5AC875}" dt="2023-08-21T03:24:34.722" v="98" actId="20577"/>
        <pc:sldMkLst>
          <pc:docMk/>
          <pc:sldMk cId="505796185" sldId="2147473729"/>
        </pc:sldMkLst>
        <pc:graphicFrameChg chg="modGraphic">
          <ac:chgData name="Bình Nguyễn Thị" userId="cc7b680b2034ed09" providerId="LiveId" clId="{CFBFBE21-0D3A-4788-924F-ECAA1E5AC875}" dt="2023-08-21T03:24:34.722" v="98" actId="20577"/>
          <ac:graphicFrameMkLst>
            <pc:docMk/>
            <pc:sldMk cId="505796185" sldId="2147473729"/>
            <ac:graphicFrameMk id="3" creationId="{19F8C869-87A6-0F98-C7BC-7F547BC514A6}"/>
          </ac:graphicFrameMkLst>
        </pc:graphicFrameChg>
      </pc:sldChg>
    </pc:docChg>
  </pc:docChgLst>
  <pc:docChgLst>
    <pc:chgData name="Bình Nguyễn Thị" userId="cc7b680b2034ed09" providerId="LiveId" clId="{49AF0888-8420-413B-9908-2153D6B40D56}"/>
    <pc:docChg chg="undo custSel addSld delSld modSld">
      <pc:chgData name="Bình Nguyễn Thị" userId="cc7b680b2034ed09" providerId="LiveId" clId="{49AF0888-8420-413B-9908-2153D6B40D56}" dt="2023-08-22T09:12:32.190" v="3498" actId="6549"/>
      <pc:docMkLst>
        <pc:docMk/>
      </pc:docMkLst>
      <pc:sldChg chg="modSp mod">
        <pc:chgData name="Bình Nguyễn Thị" userId="cc7b680b2034ed09" providerId="LiveId" clId="{49AF0888-8420-413B-9908-2153D6B40D56}" dt="2023-08-22T07:16:38.084" v="3458" actId="6549"/>
        <pc:sldMkLst>
          <pc:docMk/>
          <pc:sldMk cId="4089019163" sldId="2147473497"/>
        </pc:sldMkLst>
        <pc:spChg chg="mod">
          <ac:chgData name="Bình Nguyễn Thị" userId="cc7b680b2034ed09" providerId="LiveId" clId="{49AF0888-8420-413B-9908-2153D6B40D56}" dt="2023-08-22T01:25:55.310" v="2807" actId="20577"/>
          <ac:spMkLst>
            <pc:docMk/>
            <pc:sldMk cId="4089019163" sldId="2147473497"/>
            <ac:spMk id="2" creationId="{266CE5CE-EBC6-2C57-6754-81674A7AE5E7}"/>
          </ac:spMkLst>
        </pc:spChg>
        <pc:spChg chg="mod">
          <ac:chgData name="Bình Nguyễn Thị" userId="cc7b680b2034ed09" providerId="LiveId" clId="{49AF0888-8420-413B-9908-2153D6B40D56}" dt="2023-08-22T07:16:38.084" v="3458" actId="6549"/>
          <ac:spMkLst>
            <pc:docMk/>
            <pc:sldMk cId="4089019163" sldId="2147473497"/>
            <ac:spMk id="3" creationId="{D56CE58D-FB5F-1D10-4BAF-E7B0E8BB9294}"/>
          </ac:spMkLst>
        </pc:spChg>
      </pc:sldChg>
      <pc:sldChg chg="modSp mod">
        <pc:chgData name="Bình Nguyễn Thị" userId="cc7b680b2034ed09" providerId="LiveId" clId="{49AF0888-8420-413B-9908-2153D6B40D56}" dt="2023-08-22T03:05:43.460" v="3350" actId="6549"/>
        <pc:sldMkLst>
          <pc:docMk/>
          <pc:sldMk cId="1786243308" sldId="2147473545"/>
        </pc:sldMkLst>
        <pc:graphicFrameChg chg="mod modGraphic">
          <ac:chgData name="Bình Nguyễn Thị" userId="cc7b680b2034ed09" providerId="LiveId" clId="{49AF0888-8420-413B-9908-2153D6B40D56}" dt="2023-08-22T03:05:43.460" v="3350" actId="6549"/>
          <ac:graphicFrameMkLst>
            <pc:docMk/>
            <pc:sldMk cId="1786243308" sldId="2147473545"/>
            <ac:graphicFrameMk id="8" creationId="{B5E5335D-2EED-82AF-3A59-FAE8BB94EAE1}"/>
          </ac:graphicFrameMkLst>
        </pc:graphicFrameChg>
      </pc:sldChg>
      <pc:sldChg chg="modSp mod">
        <pc:chgData name="Bình Nguyễn Thị" userId="cc7b680b2034ed09" providerId="LiveId" clId="{49AF0888-8420-413B-9908-2153D6B40D56}" dt="2023-08-22T02:19:05.287" v="2819" actId="6549"/>
        <pc:sldMkLst>
          <pc:docMk/>
          <pc:sldMk cId="3788652331" sldId="2147473664"/>
        </pc:sldMkLst>
        <pc:graphicFrameChg chg="mod modGraphic">
          <ac:chgData name="Bình Nguyễn Thị" userId="cc7b680b2034ed09" providerId="LiveId" clId="{49AF0888-8420-413B-9908-2153D6B40D56}" dt="2023-08-22T02:19:05.287" v="2819" actId="6549"/>
          <ac:graphicFrameMkLst>
            <pc:docMk/>
            <pc:sldMk cId="3788652331" sldId="2147473664"/>
            <ac:graphicFrameMk id="8" creationId="{B5E5335D-2EED-82AF-3A59-FAE8BB94EAE1}"/>
          </ac:graphicFrameMkLst>
        </pc:graphicFrameChg>
      </pc:sldChg>
      <pc:sldChg chg="modSp mod">
        <pc:chgData name="Bình Nguyễn Thị" userId="cc7b680b2034ed09" providerId="LiveId" clId="{49AF0888-8420-413B-9908-2153D6B40D56}" dt="2023-08-22T03:17:16.308" v="3389" actId="13926"/>
        <pc:sldMkLst>
          <pc:docMk/>
          <pc:sldMk cId="293803616" sldId="2147473681"/>
        </pc:sldMkLst>
        <pc:graphicFrameChg chg="mod modGraphic">
          <ac:chgData name="Bình Nguyễn Thị" userId="cc7b680b2034ed09" providerId="LiveId" clId="{49AF0888-8420-413B-9908-2153D6B40D56}" dt="2023-08-22T03:17:16.308" v="3389" actId="13926"/>
          <ac:graphicFrameMkLst>
            <pc:docMk/>
            <pc:sldMk cId="293803616" sldId="2147473681"/>
            <ac:graphicFrameMk id="8" creationId="{B5E5335D-2EED-82AF-3A59-FAE8BB94EAE1}"/>
          </ac:graphicFrameMkLst>
        </pc:graphicFrameChg>
      </pc:sldChg>
      <pc:sldChg chg="modSp mod">
        <pc:chgData name="Bình Nguyễn Thị" userId="cc7b680b2034ed09" providerId="LiveId" clId="{49AF0888-8420-413B-9908-2153D6B40D56}" dt="2023-08-22T01:07:52.252" v="2468" actId="13926"/>
        <pc:sldMkLst>
          <pc:docMk/>
          <pc:sldMk cId="603705395" sldId="2147473711"/>
        </pc:sldMkLst>
        <pc:graphicFrameChg chg="modGraphic">
          <ac:chgData name="Bình Nguyễn Thị" userId="cc7b680b2034ed09" providerId="LiveId" clId="{49AF0888-8420-413B-9908-2153D6B40D56}" dt="2023-08-22T01:07:52.252" v="2468" actId="13926"/>
          <ac:graphicFrameMkLst>
            <pc:docMk/>
            <pc:sldMk cId="603705395" sldId="2147473711"/>
            <ac:graphicFrameMk id="10" creationId="{83C0D92A-467E-3F41-0043-586F35EFB2C8}"/>
          </ac:graphicFrameMkLst>
        </pc:graphicFrameChg>
      </pc:sldChg>
      <pc:sldChg chg="add">
        <pc:chgData name="Bình Nguyễn Thị" userId="cc7b680b2034ed09" providerId="LiveId" clId="{49AF0888-8420-413B-9908-2153D6B40D56}" dt="2023-08-22T06:17:35.053" v="3416"/>
        <pc:sldMkLst>
          <pc:docMk/>
          <pc:sldMk cId="4140657677" sldId="2147473721"/>
        </pc:sldMkLst>
      </pc:sldChg>
      <pc:sldChg chg="add">
        <pc:chgData name="Bình Nguyễn Thị" userId="cc7b680b2034ed09" providerId="LiveId" clId="{49AF0888-8420-413B-9908-2153D6B40D56}" dt="2023-08-22T06:17:35.053" v="3416"/>
        <pc:sldMkLst>
          <pc:docMk/>
          <pc:sldMk cId="3539627603" sldId="2147473724"/>
        </pc:sldMkLst>
      </pc:sldChg>
      <pc:sldChg chg="add">
        <pc:chgData name="Bình Nguyễn Thị" userId="cc7b680b2034ed09" providerId="LiveId" clId="{49AF0888-8420-413B-9908-2153D6B40D56}" dt="2023-08-22T06:17:35.053" v="3416"/>
        <pc:sldMkLst>
          <pc:docMk/>
          <pc:sldMk cId="2255729486" sldId="2147473725"/>
        </pc:sldMkLst>
      </pc:sldChg>
      <pc:sldChg chg="modSp mod">
        <pc:chgData name="Bình Nguyễn Thị" userId="cc7b680b2034ed09" providerId="LiveId" clId="{49AF0888-8420-413B-9908-2153D6B40D56}" dt="2023-08-22T03:11:24.061" v="3369" actId="1036"/>
        <pc:sldMkLst>
          <pc:docMk/>
          <pc:sldMk cId="909716554" sldId="2147473727"/>
        </pc:sldMkLst>
        <pc:picChg chg="mod">
          <ac:chgData name="Bình Nguyễn Thị" userId="cc7b680b2034ed09" providerId="LiveId" clId="{49AF0888-8420-413B-9908-2153D6B40D56}" dt="2023-08-22T03:11:24.061" v="3369" actId="1036"/>
          <ac:picMkLst>
            <pc:docMk/>
            <pc:sldMk cId="909716554" sldId="2147473727"/>
            <ac:picMk id="5" creationId="{181F54A4-4E93-E842-848C-B419691AB33D}"/>
          </ac:picMkLst>
        </pc:picChg>
      </pc:sldChg>
      <pc:sldChg chg="modSp mod">
        <pc:chgData name="Bình Nguyễn Thị" userId="cc7b680b2034ed09" providerId="LiveId" clId="{49AF0888-8420-413B-9908-2153D6B40D56}" dt="2023-08-22T04:25:53.440" v="3390" actId="20577"/>
        <pc:sldMkLst>
          <pc:docMk/>
          <pc:sldMk cId="2569991023" sldId="2147473733"/>
        </pc:sldMkLst>
        <pc:graphicFrameChg chg="mod modGraphic">
          <ac:chgData name="Bình Nguyễn Thị" userId="cc7b680b2034ed09" providerId="LiveId" clId="{49AF0888-8420-413B-9908-2153D6B40D56}" dt="2023-08-22T04:25:53.440" v="3390" actId="20577"/>
          <ac:graphicFrameMkLst>
            <pc:docMk/>
            <pc:sldMk cId="2569991023" sldId="2147473733"/>
            <ac:graphicFrameMk id="8" creationId="{B5E5335D-2EED-82AF-3A59-FAE8BB94EAE1}"/>
          </ac:graphicFrameMkLst>
        </pc:graphicFrameChg>
      </pc:sldChg>
      <pc:sldChg chg="modSp mod">
        <pc:chgData name="Bình Nguyễn Thị" userId="cc7b680b2034ed09" providerId="LiveId" clId="{49AF0888-8420-413B-9908-2153D6B40D56}" dt="2023-08-22T02:20:13.034" v="2894" actId="13926"/>
        <pc:sldMkLst>
          <pc:docMk/>
          <pc:sldMk cId="3744426745" sldId="2147473737"/>
        </pc:sldMkLst>
        <pc:graphicFrameChg chg="mod modGraphic">
          <ac:chgData name="Bình Nguyễn Thị" userId="cc7b680b2034ed09" providerId="LiveId" clId="{49AF0888-8420-413B-9908-2153D6B40D56}" dt="2023-08-22T02:20:13.034" v="2894" actId="13926"/>
          <ac:graphicFrameMkLst>
            <pc:docMk/>
            <pc:sldMk cId="3744426745" sldId="2147473737"/>
            <ac:graphicFrameMk id="3" creationId="{1243D2EC-FD70-31EF-486E-0289B57D5A19}"/>
          </ac:graphicFrameMkLst>
        </pc:graphicFrameChg>
      </pc:sldChg>
      <pc:sldChg chg="modSp mod">
        <pc:chgData name="Bình Nguyễn Thị" userId="cc7b680b2034ed09" providerId="LiveId" clId="{49AF0888-8420-413B-9908-2153D6B40D56}" dt="2023-08-22T06:16:21.027" v="3415" actId="948"/>
        <pc:sldMkLst>
          <pc:docMk/>
          <pc:sldMk cId="2148431958" sldId="2147473749"/>
        </pc:sldMkLst>
        <pc:graphicFrameChg chg="mod modGraphic">
          <ac:chgData name="Bình Nguyễn Thị" userId="cc7b680b2034ed09" providerId="LiveId" clId="{49AF0888-8420-413B-9908-2153D6B40D56}" dt="2023-08-22T06:16:21.027" v="3415" actId="948"/>
          <ac:graphicFrameMkLst>
            <pc:docMk/>
            <pc:sldMk cId="2148431958" sldId="2147473749"/>
            <ac:graphicFrameMk id="8" creationId="{B5E5335D-2EED-82AF-3A59-FAE8BB94EAE1}"/>
          </ac:graphicFrameMkLst>
        </pc:graphicFrameChg>
      </pc:sldChg>
      <pc:sldChg chg="modSp mod">
        <pc:chgData name="Bình Nguyễn Thị" userId="cc7b680b2034ed09" providerId="LiveId" clId="{49AF0888-8420-413B-9908-2153D6B40D56}" dt="2023-08-22T00:17:37.525" v="730" actId="6549"/>
        <pc:sldMkLst>
          <pc:docMk/>
          <pc:sldMk cId="374992807" sldId="2147473797"/>
        </pc:sldMkLst>
        <pc:graphicFrameChg chg="modGraphic">
          <ac:chgData name="Bình Nguyễn Thị" userId="cc7b680b2034ed09" providerId="LiveId" clId="{49AF0888-8420-413B-9908-2153D6B40D56}" dt="2023-08-22T00:17:37.525" v="730" actId="6549"/>
          <ac:graphicFrameMkLst>
            <pc:docMk/>
            <pc:sldMk cId="374992807" sldId="2147473797"/>
            <ac:graphicFrameMk id="7" creationId="{EBB4E977-55CE-CD17-ECB0-B7E9B3E0F30B}"/>
          </ac:graphicFrameMkLst>
        </pc:graphicFrameChg>
      </pc:sldChg>
      <pc:sldChg chg="modSp mod">
        <pc:chgData name="Bình Nguyễn Thị" userId="cc7b680b2034ed09" providerId="LiveId" clId="{49AF0888-8420-413B-9908-2153D6B40D56}" dt="2023-08-22T00:03:53.271" v="496" actId="13926"/>
        <pc:sldMkLst>
          <pc:docMk/>
          <pc:sldMk cId="877416782" sldId="2147473804"/>
        </pc:sldMkLst>
        <pc:graphicFrameChg chg="modGraphic">
          <ac:chgData name="Bình Nguyễn Thị" userId="cc7b680b2034ed09" providerId="LiveId" clId="{49AF0888-8420-413B-9908-2153D6B40D56}" dt="2023-08-22T00:03:53.271" v="496" actId="13926"/>
          <ac:graphicFrameMkLst>
            <pc:docMk/>
            <pc:sldMk cId="877416782" sldId="2147473804"/>
            <ac:graphicFrameMk id="3" creationId="{1243D2EC-FD70-31EF-486E-0289B57D5A19}"/>
          </ac:graphicFrameMkLst>
        </pc:graphicFrameChg>
      </pc:sldChg>
      <pc:sldChg chg="modSp del mod">
        <pc:chgData name="Bình Nguyễn Thị" userId="cc7b680b2034ed09" providerId="LiveId" clId="{49AF0888-8420-413B-9908-2153D6B40D56}" dt="2023-08-22T09:11:58.345" v="3463" actId="47"/>
        <pc:sldMkLst>
          <pc:docMk/>
          <pc:sldMk cId="3864172541" sldId="2147473851"/>
        </pc:sldMkLst>
        <pc:graphicFrameChg chg="modGraphic">
          <ac:chgData name="Bình Nguyễn Thị" userId="cc7b680b2034ed09" providerId="LiveId" clId="{49AF0888-8420-413B-9908-2153D6B40D56}" dt="2023-08-22T02:43:40.622" v="2896" actId="6549"/>
          <ac:graphicFrameMkLst>
            <pc:docMk/>
            <pc:sldMk cId="3864172541" sldId="2147473851"/>
            <ac:graphicFrameMk id="8" creationId="{B5E5335D-2EED-82AF-3A59-FAE8BB94EAE1}"/>
          </ac:graphicFrameMkLst>
        </pc:graphicFrameChg>
      </pc:sldChg>
      <pc:sldChg chg="add">
        <pc:chgData name="Bình Nguyễn Thị" userId="cc7b680b2034ed09" providerId="LiveId" clId="{49AF0888-8420-413B-9908-2153D6B40D56}" dt="2023-08-22T09:11:48.875" v="3462"/>
        <pc:sldMkLst>
          <pc:docMk/>
          <pc:sldMk cId="2159545141" sldId="2147473852"/>
        </pc:sldMkLst>
      </pc:sldChg>
      <pc:sldChg chg="del">
        <pc:chgData name="Bình Nguyễn Thị" userId="cc7b680b2034ed09" providerId="LiveId" clId="{49AF0888-8420-413B-9908-2153D6B40D56}" dt="2023-08-22T06:17:40.717" v="3417" actId="47"/>
        <pc:sldMkLst>
          <pc:docMk/>
          <pc:sldMk cId="2431902142" sldId="2147473858"/>
        </pc:sldMkLst>
      </pc:sldChg>
      <pc:sldChg chg="del">
        <pc:chgData name="Bình Nguyễn Thị" userId="cc7b680b2034ed09" providerId="LiveId" clId="{49AF0888-8420-413B-9908-2153D6B40D56}" dt="2023-08-22T06:17:40.717" v="3417" actId="47"/>
        <pc:sldMkLst>
          <pc:docMk/>
          <pc:sldMk cId="2423476542" sldId="2147473859"/>
        </pc:sldMkLst>
      </pc:sldChg>
      <pc:sldChg chg="del">
        <pc:chgData name="Bình Nguyễn Thị" userId="cc7b680b2034ed09" providerId="LiveId" clId="{49AF0888-8420-413B-9908-2153D6B40D56}" dt="2023-08-22T06:17:40.717" v="3417" actId="47"/>
        <pc:sldMkLst>
          <pc:docMk/>
          <pc:sldMk cId="3136861841" sldId="2147473897"/>
        </pc:sldMkLst>
      </pc:sldChg>
      <pc:sldChg chg="modSp mod">
        <pc:chgData name="Bình Nguyễn Thị" userId="cc7b680b2034ed09" providerId="LiveId" clId="{49AF0888-8420-413B-9908-2153D6B40D56}" dt="2023-08-22T07:16:53.678" v="3460" actId="20577"/>
        <pc:sldMkLst>
          <pc:docMk/>
          <pc:sldMk cId="2567824478" sldId="2147473898"/>
        </pc:sldMkLst>
        <pc:spChg chg="mod">
          <ac:chgData name="Bình Nguyễn Thị" userId="cc7b680b2034ed09" providerId="LiveId" clId="{49AF0888-8420-413B-9908-2153D6B40D56}" dt="2023-08-22T07:16:53.678" v="3460" actId="20577"/>
          <ac:spMkLst>
            <pc:docMk/>
            <pc:sldMk cId="2567824478" sldId="2147473898"/>
            <ac:spMk id="3" creationId="{D56CE58D-FB5F-1D10-4BAF-E7B0E8BB9294}"/>
          </ac:spMkLst>
        </pc:spChg>
      </pc:sldChg>
      <pc:sldChg chg="modSp mod">
        <pc:chgData name="Bình Nguyễn Thị" userId="cc7b680b2034ed09" providerId="LiveId" clId="{49AF0888-8420-413B-9908-2153D6B40D56}" dt="2023-08-22T03:12:19.671" v="3372" actId="13926"/>
        <pc:sldMkLst>
          <pc:docMk/>
          <pc:sldMk cId="3708007095" sldId="2147473907"/>
        </pc:sldMkLst>
        <pc:spChg chg="mod">
          <ac:chgData name="Bình Nguyễn Thị" userId="cc7b680b2034ed09" providerId="LiveId" clId="{49AF0888-8420-413B-9908-2153D6B40D56}" dt="2023-08-22T02:52:46.138" v="3012" actId="1035"/>
          <ac:spMkLst>
            <pc:docMk/>
            <pc:sldMk cId="3708007095" sldId="2147473907"/>
            <ac:spMk id="2" creationId="{E3F2BF9A-C482-E244-621B-6DF71CDC208B}"/>
          </ac:spMkLst>
        </pc:spChg>
        <pc:spChg chg="mod">
          <ac:chgData name="Bình Nguyễn Thị" userId="cc7b680b2034ed09" providerId="LiveId" clId="{49AF0888-8420-413B-9908-2153D6B40D56}" dt="2023-08-22T02:52:43.103" v="3001" actId="1035"/>
          <ac:spMkLst>
            <pc:docMk/>
            <pc:sldMk cId="3708007095" sldId="2147473907"/>
            <ac:spMk id="25" creationId="{01DC26C3-E6F4-C27A-8624-3A65D81B6008}"/>
          </ac:spMkLst>
        </pc:spChg>
        <pc:graphicFrameChg chg="mod modGraphic">
          <ac:chgData name="Bình Nguyễn Thị" userId="cc7b680b2034ed09" providerId="LiveId" clId="{49AF0888-8420-413B-9908-2153D6B40D56}" dt="2023-08-22T03:12:19.671" v="3372" actId="13926"/>
          <ac:graphicFrameMkLst>
            <pc:docMk/>
            <pc:sldMk cId="3708007095" sldId="2147473907"/>
            <ac:graphicFrameMk id="8" creationId="{B5E5335D-2EED-82AF-3A59-FAE8BB94EAE1}"/>
          </ac:graphicFrameMkLst>
        </pc:graphicFrameChg>
      </pc:sldChg>
      <pc:sldChg chg="modSp mod">
        <pc:chgData name="Bình Nguyễn Thị" userId="cc7b680b2034ed09" providerId="LiveId" clId="{49AF0888-8420-413B-9908-2153D6B40D56}" dt="2023-08-22T01:04:46.690" v="2376" actId="20577"/>
        <pc:sldMkLst>
          <pc:docMk/>
          <pc:sldMk cId="2412779178" sldId="2147473908"/>
        </pc:sldMkLst>
        <pc:graphicFrameChg chg="modGraphic">
          <ac:chgData name="Bình Nguyễn Thị" userId="cc7b680b2034ed09" providerId="LiveId" clId="{49AF0888-8420-413B-9908-2153D6B40D56}" dt="2023-08-22T01:04:46.690" v="2376" actId="20577"/>
          <ac:graphicFrameMkLst>
            <pc:docMk/>
            <pc:sldMk cId="2412779178" sldId="2147473908"/>
            <ac:graphicFrameMk id="8" creationId="{B5E5335D-2EED-82AF-3A59-FAE8BB94EAE1}"/>
          </ac:graphicFrameMkLst>
        </pc:graphicFrameChg>
      </pc:sldChg>
      <pc:sldChg chg="modSp mod">
        <pc:chgData name="Bình Nguyễn Thị" userId="cc7b680b2034ed09" providerId="LiveId" clId="{49AF0888-8420-413B-9908-2153D6B40D56}" dt="2023-08-22T02:18:20.490" v="2817" actId="20577"/>
        <pc:sldMkLst>
          <pc:docMk/>
          <pc:sldMk cId="667538659" sldId="2147473909"/>
        </pc:sldMkLst>
        <pc:graphicFrameChg chg="mod modGraphic">
          <ac:chgData name="Bình Nguyễn Thị" userId="cc7b680b2034ed09" providerId="LiveId" clId="{49AF0888-8420-413B-9908-2153D6B40D56}" dt="2023-08-22T02:18:20.490" v="2817" actId="20577"/>
          <ac:graphicFrameMkLst>
            <pc:docMk/>
            <pc:sldMk cId="667538659" sldId="2147473909"/>
            <ac:graphicFrameMk id="6" creationId="{47027231-95EF-C8CE-4215-B126B807487B}"/>
          </ac:graphicFrameMkLst>
        </pc:graphicFrameChg>
      </pc:sldChg>
      <pc:sldChg chg="modSp mod">
        <pc:chgData name="Bình Nguyễn Thị" userId="cc7b680b2034ed09" providerId="LiveId" clId="{49AF0888-8420-413B-9908-2153D6B40D56}" dt="2023-08-22T02:50:20.227" v="2970" actId="13926"/>
        <pc:sldMkLst>
          <pc:docMk/>
          <pc:sldMk cId="2677969797" sldId="2147473911"/>
        </pc:sldMkLst>
        <pc:spChg chg="mod">
          <ac:chgData name="Bình Nguyễn Thị" userId="cc7b680b2034ed09" providerId="LiveId" clId="{49AF0888-8420-413B-9908-2153D6B40D56}" dt="2023-08-22T02:50:20.227" v="2970" actId="13926"/>
          <ac:spMkLst>
            <pc:docMk/>
            <pc:sldMk cId="2677969797" sldId="2147473911"/>
            <ac:spMk id="6" creationId="{EE2AFD69-5049-9DDD-F52A-53EDB37F27FB}"/>
          </ac:spMkLst>
        </pc:spChg>
      </pc:sldChg>
      <pc:sldChg chg="modSp mod">
        <pc:chgData name="Bình Nguyễn Thị" userId="cc7b680b2034ed09" providerId="LiveId" clId="{49AF0888-8420-413B-9908-2153D6B40D56}" dt="2023-08-22T00:30:29.672" v="1591" actId="1035"/>
        <pc:sldMkLst>
          <pc:docMk/>
          <pc:sldMk cId="3398253693" sldId="2147473912"/>
        </pc:sldMkLst>
        <pc:spChg chg="mod">
          <ac:chgData name="Bình Nguyễn Thị" userId="cc7b680b2034ed09" providerId="LiveId" clId="{49AF0888-8420-413B-9908-2153D6B40D56}" dt="2023-08-22T00:30:29.672" v="1591" actId="1035"/>
          <ac:spMkLst>
            <pc:docMk/>
            <pc:sldMk cId="3398253693" sldId="2147473912"/>
            <ac:spMk id="6" creationId="{EE2AFD69-5049-9DDD-F52A-53EDB37F27FB}"/>
          </ac:spMkLst>
        </pc:spChg>
      </pc:sldChg>
      <pc:sldChg chg="modSp mod">
        <pc:chgData name="Bình Nguyễn Thị" userId="cc7b680b2034ed09" providerId="LiveId" clId="{49AF0888-8420-413B-9908-2153D6B40D56}" dt="2023-08-22T02:57:30.617" v="3205" actId="20577"/>
        <pc:sldMkLst>
          <pc:docMk/>
          <pc:sldMk cId="3818806913" sldId="2147473914"/>
        </pc:sldMkLst>
        <pc:graphicFrameChg chg="modGraphic">
          <ac:chgData name="Bình Nguyễn Thị" userId="cc7b680b2034ed09" providerId="LiveId" clId="{49AF0888-8420-413B-9908-2153D6B40D56}" dt="2023-08-22T02:57:30.617" v="3205" actId="20577"/>
          <ac:graphicFrameMkLst>
            <pc:docMk/>
            <pc:sldMk cId="3818806913" sldId="2147473914"/>
            <ac:graphicFrameMk id="8" creationId="{B5E5335D-2EED-82AF-3A59-FAE8BB94EAE1}"/>
          </ac:graphicFrameMkLst>
        </pc:graphicFrameChg>
      </pc:sldChg>
      <pc:sldChg chg="modSp">
        <pc:chgData name="Bình Nguyễn Thị" userId="cc7b680b2034ed09" providerId="LiveId" clId="{49AF0888-8420-413B-9908-2153D6B40D56}" dt="2023-08-22T03:11:41.036" v="3370" actId="14100"/>
        <pc:sldMkLst>
          <pc:docMk/>
          <pc:sldMk cId="984505376" sldId="2147473915"/>
        </pc:sldMkLst>
        <pc:graphicFrameChg chg="mod">
          <ac:chgData name="Bình Nguyễn Thị" userId="cc7b680b2034ed09" providerId="LiveId" clId="{49AF0888-8420-413B-9908-2153D6B40D56}" dt="2023-08-22T03:11:41.036" v="3370" actId="14100"/>
          <ac:graphicFrameMkLst>
            <pc:docMk/>
            <pc:sldMk cId="984505376" sldId="2147473915"/>
            <ac:graphicFrameMk id="6" creationId="{E59C35BC-CC9C-72C0-666B-69DD0C9F1928}"/>
          </ac:graphicFrameMkLst>
        </pc:graphicFrameChg>
      </pc:sldChg>
      <pc:sldChg chg="modSp mod">
        <pc:chgData name="Bình Nguyễn Thị" userId="cc7b680b2034ed09" providerId="LiveId" clId="{49AF0888-8420-413B-9908-2153D6B40D56}" dt="2023-08-22T03:16:33.170" v="3386" actId="6549"/>
        <pc:sldMkLst>
          <pc:docMk/>
          <pc:sldMk cId="3430279622" sldId="2147473920"/>
        </pc:sldMkLst>
        <pc:graphicFrameChg chg="modGraphic">
          <ac:chgData name="Bình Nguyễn Thị" userId="cc7b680b2034ed09" providerId="LiveId" clId="{49AF0888-8420-413B-9908-2153D6B40D56}" dt="2023-08-22T03:16:33.170" v="3386" actId="6549"/>
          <ac:graphicFrameMkLst>
            <pc:docMk/>
            <pc:sldMk cId="3430279622" sldId="2147473920"/>
            <ac:graphicFrameMk id="3" creationId="{19F8C869-87A6-0F98-C7BC-7F547BC514A6}"/>
          </ac:graphicFrameMkLst>
        </pc:graphicFrameChg>
      </pc:sldChg>
      <pc:sldChg chg="modSp mod">
        <pc:chgData name="Bình Nguyễn Thị" userId="cc7b680b2034ed09" providerId="LiveId" clId="{49AF0888-8420-413B-9908-2153D6B40D56}" dt="2023-08-22T03:16:50.444" v="3387" actId="13926"/>
        <pc:sldMkLst>
          <pc:docMk/>
          <pc:sldMk cId="636825057" sldId="2147473924"/>
        </pc:sldMkLst>
        <pc:graphicFrameChg chg="modGraphic">
          <ac:chgData name="Bình Nguyễn Thị" userId="cc7b680b2034ed09" providerId="LiveId" clId="{49AF0888-8420-413B-9908-2153D6B40D56}" dt="2023-08-22T03:16:50.444" v="3387" actId="13926"/>
          <ac:graphicFrameMkLst>
            <pc:docMk/>
            <pc:sldMk cId="636825057" sldId="2147473924"/>
            <ac:graphicFrameMk id="3" creationId="{19F8C869-87A6-0F98-C7BC-7F547BC514A6}"/>
          </ac:graphicFrameMkLst>
        </pc:graphicFrameChg>
      </pc:sldChg>
      <pc:sldChg chg="modSp add mod">
        <pc:chgData name="Bình Nguyễn Thị" userId="cc7b680b2034ed09" providerId="LiveId" clId="{49AF0888-8420-413B-9908-2153D6B40D56}" dt="2023-08-22T07:16:59.929" v="3461" actId="20577"/>
        <pc:sldMkLst>
          <pc:docMk/>
          <pc:sldMk cId="656767288" sldId="2147473927"/>
        </pc:sldMkLst>
        <pc:spChg chg="mod">
          <ac:chgData name="Bình Nguyễn Thị" userId="cc7b680b2034ed09" providerId="LiveId" clId="{49AF0888-8420-413B-9908-2153D6B40D56}" dt="2023-08-22T06:21:33.589" v="3457" actId="6549"/>
          <ac:spMkLst>
            <pc:docMk/>
            <pc:sldMk cId="656767288" sldId="2147473927"/>
            <ac:spMk id="2" creationId="{266CE5CE-EBC6-2C57-6754-81674A7AE5E7}"/>
          </ac:spMkLst>
        </pc:spChg>
        <pc:spChg chg="mod">
          <ac:chgData name="Bình Nguyễn Thị" userId="cc7b680b2034ed09" providerId="LiveId" clId="{49AF0888-8420-413B-9908-2153D6B40D56}" dt="2023-08-22T07:16:59.929" v="3461" actId="20577"/>
          <ac:spMkLst>
            <pc:docMk/>
            <pc:sldMk cId="656767288" sldId="2147473927"/>
            <ac:spMk id="3" creationId="{D56CE58D-FB5F-1D10-4BAF-E7B0E8BB9294}"/>
          </ac:spMkLst>
        </pc:spChg>
      </pc:sldChg>
      <pc:sldChg chg="add">
        <pc:chgData name="Bình Nguyễn Thị" userId="cc7b680b2034ed09" providerId="LiveId" clId="{49AF0888-8420-413B-9908-2153D6B40D56}" dt="2023-08-22T09:11:48.875" v="3462"/>
        <pc:sldMkLst>
          <pc:docMk/>
          <pc:sldMk cId="3622183343" sldId="2147473928"/>
        </pc:sldMkLst>
      </pc:sldChg>
      <pc:sldChg chg="modSp mod">
        <pc:chgData name="Bình Nguyễn Thị" userId="cc7b680b2034ed09" providerId="LiveId" clId="{49AF0888-8420-413B-9908-2153D6B40D56}" dt="2023-08-22T06:19:36.741" v="3425" actId="20577"/>
        <pc:sldMkLst>
          <pc:docMk/>
          <pc:sldMk cId="463386784" sldId="2147473930"/>
        </pc:sldMkLst>
        <pc:graphicFrameChg chg="modGraphic">
          <ac:chgData name="Bình Nguyễn Thị" userId="cc7b680b2034ed09" providerId="LiveId" clId="{49AF0888-8420-413B-9908-2153D6B40D56}" dt="2023-08-22T06:19:36.741" v="3425" actId="20577"/>
          <ac:graphicFrameMkLst>
            <pc:docMk/>
            <pc:sldMk cId="463386784" sldId="2147473930"/>
            <ac:graphicFrameMk id="2" creationId="{F2275EC8-FBA6-9463-01BA-4CB990E41910}"/>
          </ac:graphicFrameMkLst>
        </pc:graphicFrameChg>
      </pc:sldChg>
      <pc:sldChg chg="modSp mod">
        <pc:chgData name="Bình Nguyễn Thị" userId="cc7b680b2034ed09" providerId="LiveId" clId="{49AF0888-8420-413B-9908-2153D6B40D56}" dt="2023-08-22T01:10:44.268" v="2524" actId="13926"/>
        <pc:sldMkLst>
          <pc:docMk/>
          <pc:sldMk cId="2464111991" sldId="2147473931"/>
        </pc:sldMkLst>
        <pc:graphicFrameChg chg="modGraphic">
          <ac:chgData name="Bình Nguyễn Thị" userId="cc7b680b2034ed09" providerId="LiveId" clId="{49AF0888-8420-413B-9908-2153D6B40D56}" dt="2023-08-22T01:10:44.268" v="2524" actId="13926"/>
          <ac:graphicFrameMkLst>
            <pc:docMk/>
            <pc:sldMk cId="2464111991" sldId="2147473931"/>
            <ac:graphicFrameMk id="10" creationId="{83C0D92A-467E-3F41-0043-586F35EFB2C8}"/>
          </ac:graphicFrameMkLst>
        </pc:graphicFrameChg>
      </pc:sldChg>
      <pc:sldChg chg="modSp mod">
        <pc:chgData name="Bình Nguyễn Thị" userId="cc7b680b2034ed09" providerId="LiveId" clId="{49AF0888-8420-413B-9908-2153D6B40D56}" dt="2023-08-22T03:15:35.028" v="3373" actId="13926"/>
        <pc:sldMkLst>
          <pc:docMk/>
          <pc:sldMk cId="4292532031" sldId="2147473932"/>
        </pc:sldMkLst>
        <pc:graphicFrameChg chg="modGraphic">
          <ac:chgData name="Bình Nguyễn Thị" userId="cc7b680b2034ed09" providerId="LiveId" clId="{49AF0888-8420-413B-9908-2153D6B40D56}" dt="2023-08-22T03:15:35.028" v="3373" actId="13926"/>
          <ac:graphicFrameMkLst>
            <pc:docMk/>
            <pc:sldMk cId="4292532031" sldId="2147473932"/>
            <ac:graphicFrameMk id="10" creationId="{83C0D92A-467E-3F41-0043-586F35EFB2C8}"/>
          </ac:graphicFrameMkLst>
        </pc:graphicFrameChg>
      </pc:sldChg>
      <pc:sldChg chg="modSp add mod">
        <pc:chgData name="Bình Nguyễn Thị" userId="cc7b680b2034ed09" providerId="LiveId" clId="{49AF0888-8420-413B-9908-2153D6B40D56}" dt="2023-08-22T09:12:32.190" v="3498" actId="6549"/>
        <pc:sldMkLst>
          <pc:docMk/>
          <pc:sldMk cId="2136813" sldId="2147473933"/>
        </pc:sldMkLst>
        <pc:graphicFrameChg chg="modGraphic">
          <ac:chgData name="Bình Nguyễn Thị" userId="cc7b680b2034ed09" providerId="LiveId" clId="{49AF0888-8420-413B-9908-2153D6B40D56}" dt="2023-08-22T09:12:32.190" v="3498" actId="6549"/>
          <ac:graphicFrameMkLst>
            <pc:docMk/>
            <pc:sldMk cId="2136813" sldId="2147473933"/>
            <ac:graphicFrameMk id="8" creationId="{B5E5335D-2EED-82AF-3A59-FAE8BB94EAE1}"/>
          </ac:graphicFrameMkLst>
        </pc:graphicFrameChg>
      </pc:sldChg>
      <pc:sldChg chg="add del">
        <pc:chgData name="Bình Nguyễn Thị" userId="cc7b680b2034ed09" providerId="LiveId" clId="{49AF0888-8420-413B-9908-2153D6B40D56}" dt="2023-08-22T02:56:56.098" v="3137" actId="47"/>
        <pc:sldMkLst>
          <pc:docMk/>
          <pc:sldMk cId="2835536640" sldId="2147473933"/>
        </pc:sldMkLst>
      </pc:sldChg>
    </pc:docChg>
  </pc:docChgLst>
  <pc:docChgLst>
    <pc:chgData name="Tường SKHĐT" userId="ab9568c39a88b08a" providerId="LiveId" clId="{58592F24-CE2F-4356-BD20-E21ECC71140B}"/>
    <pc:docChg chg="custSel addSld delSld modSld">
      <pc:chgData name="Tường SKHĐT" userId="ab9568c39a88b08a" providerId="LiveId" clId="{58592F24-CE2F-4356-BD20-E21ECC71140B}" dt="2023-08-23T10:08:23.689" v="371" actId="1076"/>
      <pc:docMkLst>
        <pc:docMk/>
      </pc:docMkLst>
      <pc:sldChg chg="modSp mod">
        <pc:chgData name="Tường SKHĐT" userId="ab9568c39a88b08a" providerId="LiveId" clId="{58592F24-CE2F-4356-BD20-E21ECC71140B}" dt="2023-08-23T07:58:56.138" v="60" actId="20577"/>
        <pc:sldMkLst>
          <pc:docMk/>
          <pc:sldMk cId="1786243308" sldId="2147473545"/>
        </pc:sldMkLst>
        <pc:graphicFrameChg chg="modGraphic">
          <ac:chgData name="Tường SKHĐT" userId="ab9568c39a88b08a" providerId="LiveId" clId="{58592F24-CE2F-4356-BD20-E21ECC71140B}" dt="2023-08-23T07:58:56.138" v="60" actId="20577"/>
          <ac:graphicFrameMkLst>
            <pc:docMk/>
            <pc:sldMk cId="1786243308" sldId="2147473545"/>
            <ac:graphicFrameMk id="8" creationId="{B5E5335D-2EED-82AF-3A59-FAE8BB94EAE1}"/>
          </ac:graphicFrameMkLst>
        </pc:graphicFrameChg>
      </pc:sldChg>
      <pc:sldChg chg="addSp delSp modSp add del mod">
        <pc:chgData name="Tường SKHĐT" userId="ab9568c39a88b08a" providerId="LiveId" clId="{58592F24-CE2F-4356-BD20-E21ECC71140B}" dt="2023-08-23T10:08:23.689" v="371" actId="1076"/>
        <pc:sldMkLst>
          <pc:docMk/>
          <pc:sldMk cId="4140657677" sldId="2147473721"/>
        </pc:sldMkLst>
        <pc:spChg chg="del">
          <ac:chgData name="Tường SKHĐT" userId="ab9568c39a88b08a" providerId="LiveId" clId="{58592F24-CE2F-4356-BD20-E21ECC71140B}" dt="2023-08-23T10:06:12.255" v="278" actId="21"/>
          <ac:spMkLst>
            <pc:docMk/>
            <pc:sldMk cId="4140657677" sldId="2147473721"/>
            <ac:spMk id="2" creationId="{85B15777-9A9B-83C0-EAE1-18A3DD8356D6}"/>
          </ac:spMkLst>
        </pc:spChg>
        <pc:spChg chg="add del mod">
          <ac:chgData name="Tường SKHĐT" userId="ab9568c39a88b08a" providerId="LiveId" clId="{58592F24-CE2F-4356-BD20-E21ECC71140B}" dt="2023-08-23T10:06:17.580" v="279" actId="21"/>
          <ac:spMkLst>
            <pc:docMk/>
            <pc:sldMk cId="4140657677" sldId="2147473721"/>
            <ac:spMk id="5" creationId="{2E11DE2C-08FB-DC7B-48C3-5090FD8C921F}"/>
          </ac:spMkLst>
        </pc:spChg>
        <pc:spChg chg="add del mod">
          <ac:chgData name="Tường SKHĐT" userId="ab9568c39a88b08a" providerId="LiveId" clId="{58592F24-CE2F-4356-BD20-E21ECC71140B}" dt="2023-08-23T10:06:20.074" v="281"/>
          <ac:spMkLst>
            <pc:docMk/>
            <pc:sldMk cId="4140657677" sldId="2147473721"/>
            <ac:spMk id="7" creationId="{150E5C76-B91F-2152-0760-FF9510B18642}"/>
          </ac:spMkLst>
        </pc:spChg>
        <pc:spChg chg="add mod">
          <ac:chgData name="Tường SKHĐT" userId="ab9568c39a88b08a" providerId="LiveId" clId="{58592F24-CE2F-4356-BD20-E21ECC71140B}" dt="2023-08-23T10:08:23.689" v="371" actId="1076"/>
          <ac:spMkLst>
            <pc:docMk/>
            <pc:sldMk cId="4140657677" sldId="2147473721"/>
            <ac:spMk id="10" creationId="{0DA5CBBA-DF32-355C-C057-733AEE63CC08}"/>
          </ac:spMkLst>
        </pc:spChg>
      </pc:sldChg>
      <pc:sldChg chg="modSp del mod">
        <pc:chgData name="Tường SKHĐT" userId="ab9568c39a88b08a" providerId="LiveId" clId="{58592F24-CE2F-4356-BD20-E21ECC71140B}" dt="2023-08-23T10:03:02.148" v="246" actId="2696"/>
        <pc:sldMkLst>
          <pc:docMk/>
          <pc:sldMk cId="3539627603" sldId="2147473724"/>
        </pc:sldMkLst>
        <pc:spChg chg="mod">
          <ac:chgData name="Tường SKHĐT" userId="ab9568c39a88b08a" providerId="LiveId" clId="{58592F24-CE2F-4356-BD20-E21ECC71140B}" dt="2023-08-23T10:02:49.752" v="244" actId="1076"/>
          <ac:spMkLst>
            <pc:docMk/>
            <pc:sldMk cId="3539627603" sldId="2147473724"/>
            <ac:spMk id="10" creationId="{05A9124F-DBF5-0BAD-F11D-5C86EFAB1F0D}"/>
          </ac:spMkLst>
        </pc:spChg>
      </pc:sldChg>
      <pc:sldChg chg="modSp mod">
        <pc:chgData name="Tường SKHĐT" userId="ab9568c39a88b08a" providerId="LiveId" clId="{58592F24-CE2F-4356-BD20-E21ECC71140B}" dt="2023-08-23T08:31:55.537" v="136" actId="6549"/>
        <pc:sldMkLst>
          <pc:docMk/>
          <pc:sldMk cId="909716554" sldId="2147473727"/>
        </pc:sldMkLst>
        <pc:graphicFrameChg chg="mod modGraphic">
          <ac:chgData name="Tường SKHĐT" userId="ab9568c39a88b08a" providerId="LiveId" clId="{58592F24-CE2F-4356-BD20-E21ECC71140B}" dt="2023-08-23T08:31:55.537" v="136" actId="6549"/>
          <ac:graphicFrameMkLst>
            <pc:docMk/>
            <pc:sldMk cId="909716554" sldId="2147473727"/>
            <ac:graphicFrameMk id="3" creationId="{68E57579-8234-B234-7D03-AF2FDB8AA19A}"/>
          </ac:graphicFrameMkLst>
        </pc:graphicFrameChg>
      </pc:sldChg>
      <pc:sldChg chg="modSp mod">
        <pc:chgData name="Tường SKHĐT" userId="ab9568c39a88b08a" providerId="LiveId" clId="{58592F24-CE2F-4356-BD20-E21ECC71140B}" dt="2023-08-23T08:37:15.745" v="137" actId="20577"/>
        <pc:sldMkLst>
          <pc:docMk/>
          <pc:sldMk cId="505796185" sldId="2147473729"/>
        </pc:sldMkLst>
        <pc:graphicFrameChg chg="mod modGraphic">
          <ac:chgData name="Tường SKHĐT" userId="ab9568c39a88b08a" providerId="LiveId" clId="{58592F24-CE2F-4356-BD20-E21ECC71140B}" dt="2023-08-23T08:37:15.745" v="137" actId="20577"/>
          <ac:graphicFrameMkLst>
            <pc:docMk/>
            <pc:sldMk cId="505796185" sldId="2147473729"/>
            <ac:graphicFrameMk id="3" creationId="{19F8C869-87A6-0F98-C7BC-7F547BC514A6}"/>
          </ac:graphicFrameMkLst>
        </pc:graphicFrameChg>
      </pc:sldChg>
      <pc:sldChg chg="del">
        <pc:chgData name="Tường SKHĐT" userId="ab9568c39a88b08a" providerId="LiveId" clId="{58592F24-CE2F-4356-BD20-E21ECC71140B}" dt="2023-08-23T10:01:03.697" v="234" actId="2696"/>
        <pc:sldMkLst>
          <pc:docMk/>
          <pc:sldMk cId="2569991023" sldId="2147473733"/>
        </pc:sldMkLst>
      </pc:sldChg>
      <pc:sldChg chg="modSp mod">
        <pc:chgData name="Tường SKHĐT" userId="ab9568c39a88b08a" providerId="LiveId" clId="{58592F24-CE2F-4356-BD20-E21ECC71140B}" dt="2023-08-23T06:51:12.754" v="58" actId="20577"/>
        <pc:sldMkLst>
          <pc:docMk/>
          <pc:sldMk cId="3430279622" sldId="2147473920"/>
        </pc:sldMkLst>
        <pc:graphicFrameChg chg="modGraphic">
          <ac:chgData name="Tường SKHĐT" userId="ab9568c39a88b08a" providerId="LiveId" clId="{58592F24-CE2F-4356-BD20-E21ECC71140B}" dt="2023-08-23T06:51:12.754" v="58" actId="20577"/>
          <ac:graphicFrameMkLst>
            <pc:docMk/>
            <pc:sldMk cId="3430279622" sldId="2147473920"/>
            <ac:graphicFrameMk id="3" creationId="{19F8C869-87A6-0F98-C7BC-7F547BC514A6}"/>
          </ac:graphicFrameMkLst>
        </pc:graphicFrameChg>
      </pc:sldChg>
      <pc:sldChg chg="modSp mod">
        <pc:chgData name="Tường SKHĐT" userId="ab9568c39a88b08a" providerId="LiveId" clId="{58592F24-CE2F-4356-BD20-E21ECC71140B}" dt="2023-08-23T10:04:11.401" v="276" actId="20577"/>
        <pc:sldMkLst>
          <pc:docMk/>
          <pc:sldMk cId="463386784" sldId="2147473930"/>
        </pc:sldMkLst>
        <pc:graphicFrameChg chg="modGraphic">
          <ac:chgData name="Tường SKHĐT" userId="ab9568c39a88b08a" providerId="LiveId" clId="{58592F24-CE2F-4356-BD20-E21ECC71140B}" dt="2023-08-23T10:04:11.401" v="276" actId="20577"/>
          <ac:graphicFrameMkLst>
            <pc:docMk/>
            <pc:sldMk cId="463386784" sldId="2147473930"/>
            <ac:graphicFrameMk id="2" creationId="{F2275EC8-FBA6-9463-01BA-4CB990E41910}"/>
          </ac:graphicFrameMkLst>
        </pc:graphicFrameChg>
      </pc:sldChg>
      <pc:sldChg chg="modSp add mod">
        <pc:chgData name="Tường SKHĐT" userId="ab9568c39a88b08a" providerId="LiveId" clId="{58592F24-CE2F-4356-BD20-E21ECC71140B}" dt="2023-08-23T10:00:52.225" v="233" actId="20577"/>
        <pc:sldMkLst>
          <pc:docMk/>
          <pc:sldMk cId="1975095330" sldId="2147473935"/>
        </pc:sldMkLst>
        <pc:graphicFrameChg chg="modGraphic">
          <ac:chgData name="Tường SKHĐT" userId="ab9568c39a88b08a" providerId="LiveId" clId="{58592F24-CE2F-4356-BD20-E21ECC71140B}" dt="2023-08-23T10:00:52.225" v="233" actId="20577"/>
          <ac:graphicFrameMkLst>
            <pc:docMk/>
            <pc:sldMk cId="1975095330" sldId="2147473935"/>
            <ac:graphicFrameMk id="8" creationId="{B5E5335D-2EED-82AF-3A59-FAE8BB94EAE1}"/>
          </ac:graphicFrameMkLst>
        </pc:graphicFrameChg>
      </pc:sldChg>
      <pc:sldChg chg="addSp delSp modSp add del mod">
        <pc:chgData name="Tường SKHĐT" userId="ab9568c39a88b08a" providerId="LiveId" clId="{58592F24-CE2F-4356-BD20-E21ECC71140B}" dt="2023-08-23T10:06:27.133" v="283" actId="2696"/>
        <pc:sldMkLst>
          <pc:docMk/>
          <pc:sldMk cId="4068549401" sldId="2147473936"/>
        </pc:sldMkLst>
        <pc:spChg chg="del">
          <ac:chgData name="Tường SKHĐT" userId="ab9568c39a88b08a" providerId="LiveId" clId="{58592F24-CE2F-4356-BD20-E21ECC71140B}" dt="2023-08-23T10:02:01.593" v="236" actId="21"/>
          <ac:spMkLst>
            <pc:docMk/>
            <pc:sldMk cId="4068549401" sldId="2147473936"/>
            <ac:spMk id="2" creationId="{85B15777-9A9B-83C0-EAE1-18A3DD8356D6}"/>
          </ac:spMkLst>
        </pc:spChg>
        <pc:spChg chg="add del mod">
          <ac:chgData name="Tường SKHĐT" userId="ab9568c39a88b08a" providerId="LiveId" clId="{58592F24-CE2F-4356-BD20-E21ECC71140B}" dt="2023-08-23T10:02:04.453" v="237" actId="21"/>
          <ac:spMkLst>
            <pc:docMk/>
            <pc:sldMk cId="4068549401" sldId="2147473936"/>
            <ac:spMk id="6" creationId="{65E953F0-11A1-B5FA-2E66-7B85C717AEAA}"/>
          </ac:spMkLst>
        </pc:spChg>
        <pc:spChg chg="add mod">
          <ac:chgData name="Tường SKHĐT" userId="ab9568c39a88b08a" providerId="LiveId" clId="{58592F24-CE2F-4356-BD20-E21ECC71140B}" dt="2023-08-23T10:02:09.412" v="238"/>
          <ac:spMkLst>
            <pc:docMk/>
            <pc:sldMk cId="4068549401" sldId="2147473936"/>
            <ac:spMk id="7" creationId="{B7A97916-C162-8477-71A4-71BBD68EE71E}"/>
          </ac:spMkLst>
        </pc:spChg>
      </pc:sldChg>
      <pc:sldChg chg="addSp delSp modSp add mod">
        <pc:chgData name="Tường SKHĐT" userId="ab9568c39a88b08a" providerId="LiveId" clId="{58592F24-CE2F-4356-BD20-E21ECC71140B}" dt="2023-08-23T10:02:52.994" v="245"/>
        <pc:sldMkLst>
          <pc:docMk/>
          <pc:sldMk cId="1338431916" sldId="2147473937"/>
        </pc:sldMkLst>
        <pc:spChg chg="del">
          <ac:chgData name="Tường SKHĐT" userId="ab9568c39a88b08a" providerId="LiveId" clId="{58592F24-CE2F-4356-BD20-E21ECC71140B}" dt="2023-08-23T10:02:20.866" v="240" actId="21"/>
          <ac:spMkLst>
            <pc:docMk/>
            <pc:sldMk cId="1338431916" sldId="2147473937"/>
            <ac:spMk id="2" creationId="{E3DDCDC7-2291-8C3E-CABD-CE4923656804}"/>
          </ac:spMkLst>
        </pc:spChg>
        <pc:spChg chg="del">
          <ac:chgData name="Tường SKHĐT" userId="ab9568c39a88b08a" providerId="LiveId" clId="{58592F24-CE2F-4356-BD20-E21ECC71140B}" dt="2023-08-23T10:02:25.344" v="242" actId="21"/>
          <ac:spMkLst>
            <pc:docMk/>
            <pc:sldMk cId="1338431916" sldId="2147473937"/>
            <ac:spMk id="7" creationId="{AE842A51-066C-82E6-33D8-04196F6612D8}"/>
          </ac:spMkLst>
        </pc:spChg>
        <pc:spChg chg="add del mod">
          <ac:chgData name="Tường SKHĐT" userId="ab9568c39a88b08a" providerId="LiveId" clId="{58592F24-CE2F-4356-BD20-E21ECC71140B}" dt="2023-08-23T10:02:23.130" v="241" actId="21"/>
          <ac:spMkLst>
            <pc:docMk/>
            <pc:sldMk cId="1338431916" sldId="2147473937"/>
            <ac:spMk id="8" creationId="{B184A60E-7EE7-6A04-00AE-716FC070CE1A}"/>
          </ac:spMkLst>
        </pc:spChg>
        <pc:spChg chg="add mod">
          <ac:chgData name="Tường SKHĐT" userId="ab9568c39a88b08a" providerId="LiveId" clId="{58592F24-CE2F-4356-BD20-E21ECC71140B}" dt="2023-08-23T10:02:36.431" v="243"/>
          <ac:spMkLst>
            <pc:docMk/>
            <pc:sldMk cId="1338431916" sldId="2147473937"/>
            <ac:spMk id="10" creationId="{BCC78433-D41A-09D5-5F8D-DDD236A6C2F9}"/>
          </ac:spMkLst>
        </pc:spChg>
        <pc:spChg chg="add mod">
          <ac:chgData name="Tường SKHĐT" userId="ab9568c39a88b08a" providerId="LiveId" clId="{58592F24-CE2F-4356-BD20-E21ECC71140B}" dt="2023-08-23T10:02:52.994" v="245"/>
          <ac:spMkLst>
            <pc:docMk/>
            <pc:sldMk cId="1338431916" sldId="2147473937"/>
            <ac:spMk id="11" creationId="{F2672FF3-2277-F6EC-D6E2-47CCB0D1CE24}"/>
          </ac:spMkLst>
        </pc:spChg>
      </pc:sldChg>
      <pc:sldChg chg="add del">
        <pc:chgData name="Tường SKHĐT" userId="ab9568c39a88b08a" providerId="LiveId" clId="{58592F24-CE2F-4356-BD20-E21ECC71140B}" dt="2023-08-23T10:03:13.530" v="247" actId="2696"/>
        <pc:sldMkLst>
          <pc:docMk/>
          <pc:sldMk cId="3531946852" sldId="214747393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TH&#212;NG%20B&#193;O%20GI&#7842;I%20NG&#194;N%20&#272;&#7870;N%20C&#272;T/22.8.2023/Du%20lieu%20bao%20cao%20slide%2022.8.2023%20-%20Cop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5b46f576ff3e227/n&#259;m%202023/TI&#7870;N%20&#272;&#7896;%20GI&#7842;I%20NG&#194;N/TH&#212;NG%20B&#193;O%20GI&#7842;I%20NG&#194;N%20&#272;&#7870;N%20C&#272;T/15.8.2023/Du%20lieu%20bao%20cao%20slide%2015.8.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C&#244;ng%20vi&#7879;c%202020\CONG%20VIEC\2023\B&#225;o%20c&#225;o%20T&#7893;%20C&#244;ng%20t&#225;c%20x&#250;c%20ti&#7871;n%20&#273;&#7847;u%20t&#432;\Th&#225;ng%208\Tuan%202%20thang%208\du%20an%20phan%20theo%20dia%20ba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C&#244;ng%20vi&#7879;c%202020\CONG%20VIEC\2023\B&#225;o%20c&#225;o%20T&#7893;%20C&#244;ng%20t&#225;c%20x&#250;c%20ti&#7871;n%20&#273;&#7847;u%20t&#432;\Th&#225;ng%208\Tuan%202%20thang%208\du%20an%20phan%20theo%20dia%20ban.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vi-VN" b="1" dirty="0">
                <a:solidFill>
                  <a:srgbClr val="000099"/>
                </a:solidFill>
                <a:latin typeface="+mj-lt"/>
              </a:rPr>
              <a:t>Từ</a:t>
            </a:r>
            <a:r>
              <a:rPr lang="vi-VN" b="1" baseline="0" dirty="0">
                <a:solidFill>
                  <a:srgbClr val="000099"/>
                </a:solidFill>
                <a:latin typeface="+mj-lt"/>
              </a:rPr>
              <a:t> ngày 01/01/2023 đến </a:t>
            </a:r>
            <a:r>
              <a:rPr lang="en-US" b="1" baseline="0" dirty="0">
                <a:solidFill>
                  <a:srgbClr val="000099"/>
                </a:solidFill>
                <a:latin typeface="+mj-lt"/>
              </a:rPr>
              <a:t>22</a:t>
            </a:r>
            <a:r>
              <a:rPr lang="vi-VN" b="1" baseline="0" dirty="0">
                <a:solidFill>
                  <a:srgbClr val="000099"/>
                </a:solidFill>
                <a:latin typeface="+mj-lt"/>
              </a:rPr>
              <a:t>/</a:t>
            </a:r>
            <a:r>
              <a:rPr lang="en-US" b="1" baseline="0" dirty="0">
                <a:solidFill>
                  <a:srgbClr val="000099"/>
                </a:solidFill>
                <a:latin typeface="+mj-lt"/>
              </a:rPr>
              <a:t>8</a:t>
            </a:r>
            <a:r>
              <a:rPr lang="vi-VN" b="1" baseline="0" dirty="0">
                <a:solidFill>
                  <a:srgbClr val="000099"/>
                </a:solidFill>
                <a:latin typeface="+mj-lt"/>
              </a:rPr>
              <a:t>/2023</a:t>
            </a:r>
            <a:endParaRPr lang="vi-VN" b="1" dirty="0">
              <a:solidFill>
                <a:srgbClr val="000099"/>
              </a:solidFill>
              <a:latin typeface="+mj-lt"/>
            </a:endParaRPr>
          </a:p>
          <a:p>
            <a:pPr>
              <a:defRPr/>
            </a:pP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vi-VN"/>
        </a:p>
      </c:txPr>
    </c:title>
    <c:autoTitleDeleted val="0"/>
    <c:plotArea>
      <c:layout/>
      <c:barChart>
        <c:barDir val="col"/>
        <c:grouping val="clustered"/>
        <c:varyColors val="0"/>
        <c:ser>
          <c:idx val="0"/>
          <c:order val="0"/>
          <c:spPr>
            <a:solidFill>
              <a:srgbClr val="FF000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1-BE13-46FD-A5E1-29032168C4BF}"/>
              </c:ext>
            </c:extLst>
          </c:dPt>
          <c:dLbls>
            <c:dLbl>
              <c:idx val="0"/>
              <c:tx>
                <c:rich>
                  <a:bodyPr/>
                  <a:lstStyle/>
                  <a:p>
                    <a:r>
                      <a:rPr lang="en-US"/>
                      <a:t>47,82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E13-46FD-A5E1-29032168C4BF}"/>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rgbClr val="002060"/>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 lieu bao cao slide 22.8.2023 - Copy.xlsx]slide 2'!$B$13:$B$19</c:f>
              <c:strCache>
                <c:ptCount val="7"/>
                <c:pt idx="0">
                  <c:v>TỔNG SỐ</c:v>
                </c:pt>
                <c:pt idx="1">
                  <c:v>VỐN NGÂN SÁCH ĐỊA PHƯƠNG</c:v>
                </c:pt>
                <c:pt idx="2">
                  <c:v>VỐN TRUNG ƯƠNG HỖ TRỢ CÓ MỤC TIÊU (TRONG NƯỚC)</c:v>
                </c:pt>
                <c:pt idx="3">
                  <c:v>CHƯƠNG TRÌNH PHỤC HỒI VÀ PHÁT TRIỂN KINH TẾ - XÃ HỘI</c:v>
                </c:pt>
                <c:pt idx="4">
                  <c:v>CHƯƠNG TRÌNH MỤC TIÊU QUỐC GIA </c:v>
                </c:pt>
                <c:pt idx="5">
                  <c:v>VỐN  HỖ TRỢ KHẮC PHỤC KHẨN CẤP HẬU QUẢ THIÊN TAI  </c:v>
                </c:pt>
                <c:pt idx="6">
                  <c:v>VỐN NƯỚC NGOÀI (ODA)</c:v>
                </c:pt>
              </c:strCache>
            </c:strRef>
          </c:cat>
          <c:val>
            <c:numRef>
              <c:f>'[Du lieu bao cao slide 22.8.2023 - Copy.xlsx]slide 2'!$I$13:$I$19</c:f>
              <c:numCache>
                <c:formatCode>#,##0.00</c:formatCode>
                <c:ptCount val="7"/>
                <c:pt idx="0">
                  <c:v>47.818895990049839</c:v>
                </c:pt>
                <c:pt idx="1">
                  <c:v>44.630217866386623</c:v>
                </c:pt>
                <c:pt idx="2">
                  <c:v>66.342424782606173</c:v>
                </c:pt>
                <c:pt idx="3">
                  <c:v>35.606515580736541</c:v>
                </c:pt>
                <c:pt idx="4" formatCode="_(* #,##0.00_);_(* \(#,##0.00\);_(* &quot;-&quot;_);_(@_)">
                  <c:v>33.198166330217511</c:v>
                </c:pt>
                <c:pt idx="5">
                  <c:v>98.259049824123963</c:v>
                </c:pt>
                <c:pt idx="6">
                  <c:v>47.493721963469341</c:v>
                </c:pt>
              </c:numCache>
            </c:numRef>
          </c:val>
          <c:extLst>
            <c:ext xmlns:c16="http://schemas.microsoft.com/office/drawing/2014/chart" uri="{C3380CC4-5D6E-409C-BE32-E72D297353CC}">
              <c16:uniqueId val="{00000002-BE13-46FD-A5E1-29032168C4BF}"/>
            </c:ext>
          </c:extLst>
        </c:ser>
        <c:dLbls>
          <c:showLegendKey val="0"/>
          <c:showVal val="0"/>
          <c:showCatName val="0"/>
          <c:showSerName val="0"/>
          <c:showPercent val="0"/>
          <c:showBubbleSize val="0"/>
        </c:dLbls>
        <c:gapWidth val="219"/>
        <c:axId val="189404672"/>
        <c:axId val="136436480"/>
      </c:barChart>
      <c:catAx>
        <c:axId val="189404672"/>
        <c:scaling>
          <c:orientation val="minMax"/>
        </c:scaling>
        <c:delete val="0"/>
        <c:axPos val="b"/>
        <c:title>
          <c:tx>
            <c:rich>
              <a:bodyPr rot="0" spcFirstLastPara="1" vertOverflow="ellipsis" vert="horz" wrap="square" anchor="ctr" anchorCtr="1"/>
              <a:lstStyle/>
              <a:p>
                <a:pPr>
                  <a:defRPr sz="1000" b="1" i="1" u="none" strike="noStrike" kern="1200" baseline="0">
                    <a:solidFill>
                      <a:srgbClr val="C00000"/>
                    </a:solidFill>
                    <a:latin typeface="+mn-lt"/>
                    <a:ea typeface="+mn-ea"/>
                    <a:cs typeface="+mn-cs"/>
                  </a:defRPr>
                </a:pPr>
                <a:r>
                  <a:rPr lang="en-US" b="1" i="1">
                    <a:solidFill>
                      <a:srgbClr val="C00000"/>
                    </a:solidFill>
                  </a:rPr>
                  <a:t>Nguồn</a:t>
                </a:r>
                <a:r>
                  <a:rPr lang="en-US" b="1" i="1" baseline="0">
                    <a:solidFill>
                      <a:srgbClr val="C00000"/>
                    </a:solidFill>
                  </a:rPr>
                  <a:t> vốn</a:t>
                </a:r>
                <a:endParaRPr lang="en-US" b="1" i="1">
                  <a:solidFill>
                    <a:srgbClr val="C00000"/>
                  </a:solidFill>
                </a:endParaRPr>
              </a:p>
            </c:rich>
          </c:tx>
          <c:layout>
            <c:manualLayout>
              <c:xMode val="edge"/>
              <c:yMode val="edge"/>
              <c:x val="0.47877860505532044"/>
              <c:y val="0.90130186790278788"/>
            </c:manualLayout>
          </c:layout>
          <c:overlay val="0"/>
          <c:spPr>
            <a:noFill/>
            <a:ln>
              <a:noFill/>
            </a:ln>
            <a:effectLst/>
          </c:spPr>
          <c:txPr>
            <a:bodyPr rot="0" spcFirstLastPara="1" vertOverflow="ellipsis" vert="horz" wrap="square" anchor="ctr" anchorCtr="1"/>
            <a:lstStyle/>
            <a:p>
              <a:pPr>
                <a:defRPr sz="1000" b="1" i="1" u="none" strike="noStrike" kern="1200" baseline="0">
                  <a:solidFill>
                    <a:srgbClr val="C00000"/>
                  </a:solidFill>
                  <a:latin typeface="+mn-lt"/>
                  <a:ea typeface="+mn-ea"/>
                  <a:cs typeface="+mn-cs"/>
                </a:defRPr>
              </a:pPr>
              <a:endParaRPr lang="vi-VN"/>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vi-VN"/>
          </a:p>
        </c:txPr>
        <c:crossAx val="136436480"/>
        <c:crosses val="autoZero"/>
        <c:auto val="1"/>
        <c:lblAlgn val="ctr"/>
        <c:lblOffset val="100"/>
        <c:noMultiLvlLbl val="0"/>
      </c:catAx>
      <c:valAx>
        <c:axId val="136436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1" u="none" strike="noStrike" kern="1200" baseline="0">
                    <a:solidFill>
                      <a:srgbClr val="C00000"/>
                    </a:solidFill>
                    <a:latin typeface="+mn-lt"/>
                    <a:ea typeface="+mn-ea"/>
                    <a:cs typeface="+mn-cs"/>
                  </a:defRPr>
                </a:pPr>
                <a:r>
                  <a:rPr lang="en-US" b="1" i="1">
                    <a:solidFill>
                      <a:srgbClr val="C00000"/>
                    </a:solidFill>
                  </a:rPr>
                  <a:t>Tỷ</a:t>
                </a:r>
                <a:r>
                  <a:rPr lang="en-US" b="1" i="1" baseline="0">
                    <a:solidFill>
                      <a:srgbClr val="C00000"/>
                    </a:solidFill>
                  </a:rPr>
                  <a:t> lệ giải ngân (%)</a:t>
                </a:r>
                <a:endParaRPr lang="en-US" b="1" i="1">
                  <a:solidFill>
                    <a:srgbClr val="C00000"/>
                  </a:solidFill>
                </a:endParaRPr>
              </a:p>
            </c:rich>
          </c:tx>
          <c:overlay val="0"/>
          <c:spPr>
            <a:noFill/>
            <a:ln>
              <a:noFill/>
            </a:ln>
            <a:effectLst/>
          </c:spPr>
          <c:txPr>
            <a:bodyPr rot="-5400000" spcFirstLastPara="1" vertOverflow="ellipsis" vert="horz" wrap="square" anchor="ctr" anchorCtr="1"/>
            <a:lstStyle/>
            <a:p>
              <a:pPr>
                <a:defRPr sz="1000" b="1" i="1" u="none" strike="noStrike" kern="1200" baseline="0">
                  <a:solidFill>
                    <a:srgbClr val="C00000"/>
                  </a:solidFill>
                  <a:latin typeface="+mn-lt"/>
                  <a:ea typeface="+mn-ea"/>
                  <a:cs typeface="+mn-cs"/>
                </a:defRPr>
              </a:pPr>
              <a:endParaRPr lang="vi-VN"/>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1894046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217C-4602-951B-F3EA54522350}"/>
              </c:ext>
            </c:extLst>
          </c:dPt>
          <c:dLbls>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vi-V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'[Du lieu bao cao slide 15.8.2023.xlsx]pl03-tỉnh phân cấp.28.6.23'!$B$7:$B$18</c:f>
              <c:strCache>
                <c:ptCount val="12"/>
                <c:pt idx="0">
                  <c:v>TỔNG CỘNG</c:v>
                </c:pt>
                <c:pt idx="1">
                  <c:v>UBND huyện Hoài Ân</c:v>
                </c:pt>
                <c:pt idx="2">
                  <c:v>UBND TP Quy Nhơn</c:v>
                </c:pt>
                <c:pt idx="3">
                  <c:v>UBND huyện Phù Cát</c:v>
                </c:pt>
                <c:pt idx="4">
                  <c:v>UBND huyện Vĩnh Thạnh</c:v>
                </c:pt>
                <c:pt idx="5">
                  <c:v>UBND huyện Phù Mỹ</c:v>
                </c:pt>
                <c:pt idx="6">
                  <c:v>UBND huyện An Lão</c:v>
                </c:pt>
                <c:pt idx="7">
                  <c:v>UBND thị xã An Nhơn</c:v>
                </c:pt>
                <c:pt idx="8">
                  <c:v>UBND huyện Tuy Phước</c:v>
                </c:pt>
                <c:pt idx="9">
                  <c:v>UBND huyện Vân Canh</c:v>
                </c:pt>
                <c:pt idx="10">
                  <c:v>UBND thị xã Hoài Nhơn</c:v>
                </c:pt>
                <c:pt idx="11">
                  <c:v>UBND huyện Tây Sơn</c:v>
                </c:pt>
              </c:strCache>
            </c:strRef>
          </c:cat>
          <c:val>
            <c:numRef>
              <c:f>'[Du lieu bao cao slide 15.8.2023.xlsx]pl03-tỉnh phân cấp.28.6.23'!$AF$7:$AF$18</c:f>
              <c:numCache>
                <c:formatCode>0.00</c:formatCode>
                <c:ptCount val="12"/>
                <c:pt idx="0">
                  <c:v>39.67748145215841</c:v>
                </c:pt>
                <c:pt idx="1">
                  <c:v>64.008941070447307</c:v>
                </c:pt>
                <c:pt idx="2">
                  <c:v>58.82299003168616</c:v>
                </c:pt>
                <c:pt idx="3">
                  <c:v>49.560461969115543</c:v>
                </c:pt>
                <c:pt idx="4">
                  <c:v>47.101328800658578</c:v>
                </c:pt>
                <c:pt idx="5">
                  <c:v>36.167072442590985</c:v>
                </c:pt>
                <c:pt idx="6">
                  <c:v>33.926121801009742</c:v>
                </c:pt>
                <c:pt idx="7">
                  <c:v>32.859030154822932</c:v>
                </c:pt>
                <c:pt idx="8">
                  <c:v>32.70411068047612</c:v>
                </c:pt>
                <c:pt idx="9">
                  <c:v>31.287240795667675</c:v>
                </c:pt>
                <c:pt idx="10">
                  <c:v>29.748579844688482</c:v>
                </c:pt>
                <c:pt idx="11">
                  <c:v>18.779501738490925</c:v>
                </c:pt>
              </c:numCache>
            </c:numRef>
          </c:val>
          <c:extLst>
            <c:ext xmlns:c16="http://schemas.microsoft.com/office/drawing/2014/chart" uri="{C3380CC4-5D6E-409C-BE32-E72D297353CC}">
              <c16:uniqueId val="{00000002-217C-4602-951B-F3EA54522350}"/>
            </c:ext>
          </c:extLst>
        </c:ser>
        <c:dLbls>
          <c:dLblPos val="outEnd"/>
          <c:showLegendKey val="0"/>
          <c:showVal val="1"/>
          <c:showCatName val="0"/>
          <c:showSerName val="0"/>
          <c:showPercent val="0"/>
          <c:showBubbleSize val="0"/>
        </c:dLbls>
        <c:gapWidth val="219"/>
        <c:overlap val="-27"/>
        <c:axId val="186617344"/>
        <c:axId val="136430720"/>
      </c:barChart>
      <c:catAx>
        <c:axId val="18661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vi-VN"/>
          </a:p>
        </c:txPr>
        <c:crossAx val="136430720"/>
        <c:crosses val="autoZero"/>
        <c:auto val="1"/>
        <c:lblAlgn val="ctr"/>
        <c:lblOffset val="100"/>
        <c:noMultiLvlLbl val="0"/>
      </c:catAx>
      <c:valAx>
        <c:axId val="136430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i="1">
                    <a:solidFill>
                      <a:srgbClr val="C00000"/>
                    </a:solidFill>
                  </a:rPr>
                  <a:t>Tỷ</a:t>
                </a:r>
                <a:r>
                  <a:rPr lang="en-US" b="1" i="1" baseline="0">
                    <a:solidFill>
                      <a:srgbClr val="C00000"/>
                    </a:solidFill>
                  </a:rPr>
                  <a:t> lệ giải ngân (%)</a:t>
                </a:r>
                <a:endParaRPr lang="en-US" b="1" i="1">
                  <a:solidFill>
                    <a:srgbClr val="C00000"/>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vi-VN"/>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vi-VN"/>
          </a:p>
        </c:txPr>
        <c:crossAx val="186617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vi-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8"/>
              <c:tx>
                <c:rich>
                  <a:bodyPr/>
                  <a:lstStyle/>
                  <a:p>
                    <a:r>
                      <a:rPr lang="en-US">
                        <a:highlight>
                          <a:srgbClr val="FFFF00"/>
                        </a:highlight>
                      </a:rPr>
                      <a:t>14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7BF-4EBC-BD66-42EE9254721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Sheet1!$B$3:$B$11</c:f>
              <c:strCache>
                <c:ptCount val="9"/>
                <c:pt idx="0">
                  <c:v>Tây Sơn</c:v>
                </c:pt>
                <c:pt idx="1">
                  <c:v>Phù Cát</c:v>
                </c:pt>
                <c:pt idx="2">
                  <c:v>Hoài Nhơn</c:v>
                </c:pt>
                <c:pt idx="3">
                  <c:v>Vân Canh</c:v>
                </c:pt>
                <c:pt idx="4">
                  <c:v>Tuy Phước</c:v>
                </c:pt>
                <c:pt idx="5">
                  <c:v>Quy Nhơn</c:v>
                </c:pt>
                <c:pt idx="6">
                  <c:v>Phù Mỹ</c:v>
                </c:pt>
                <c:pt idx="7">
                  <c:v>Hoài Ân</c:v>
                </c:pt>
                <c:pt idx="8">
                  <c:v>Trong Khu kinh tế, KCN</c:v>
                </c:pt>
              </c:strCache>
            </c:strRef>
          </c:cat>
          <c:val>
            <c:numRef>
              <c:f>Sheet1!$C$3:$C$11</c:f>
              <c:numCache>
                <c:formatCode>General</c:formatCode>
                <c:ptCount val="9"/>
                <c:pt idx="0">
                  <c:v>12</c:v>
                </c:pt>
                <c:pt idx="1">
                  <c:v>4</c:v>
                </c:pt>
                <c:pt idx="2">
                  <c:v>6</c:v>
                </c:pt>
                <c:pt idx="3">
                  <c:v>1</c:v>
                </c:pt>
                <c:pt idx="4">
                  <c:v>2</c:v>
                </c:pt>
                <c:pt idx="5">
                  <c:v>5</c:v>
                </c:pt>
                <c:pt idx="6">
                  <c:v>7</c:v>
                </c:pt>
                <c:pt idx="7">
                  <c:v>2</c:v>
                </c:pt>
                <c:pt idx="8">
                  <c:v>12</c:v>
                </c:pt>
              </c:numCache>
            </c:numRef>
          </c:val>
          <c:extLst>
            <c:ext xmlns:c16="http://schemas.microsoft.com/office/drawing/2014/chart" uri="{C3380CC4-5D6E-409C-BE32-E72D297353CC}">
              <c16:uniqueId val="{00000000-986E-442D-8646-5F5BC28D1B88}"/>
            </c:ext>
          </c:extLst>
        </c:ser>
        <c:dLbls>
          <c:showLegendKey val="0"/>
          <c:showVal val="1"/>
          <c:showCatName val="0"/>
          <c:showSerName val="0"/>
          <c:showPercent val="0"/>
          <c:showBubbleSize val="0"/>
        </c:dLbls>
        <c:gapWidth val="199"/>
        <c:axId val="1872192544"/>
        <c:axId val="31313008"/>
      </c:barChart>
      <c:catAx>
        <c:axId val="187219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vi-VN"/>
          </a:p>
        </c:txPr>
        <c:crossAx val="31313008"/>
        <c:crosses val="autoZero"/>
        <c:auto val="1"/>
        <c:lblAlgn val="ctr"/>
        <c:lblOffset val="100"/>
        <c:noMultiLvlLbl val="0"/>
      </c:catAx>
      <c:valAx>
        <c:axId val="31313008"/>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vi-VN"/>
          </a:p>
        </c:txPr>
        <c:crossAx val="1872192544"/>
        <c:crosses val="autoZero"/>
        <c:crossBetween val="between"/>
      </c:valAx>
      <c:spPr>
        <a:noFill/>
        <a:ln>
          <a:noFill/>
        </a:ln>
        <a:effectLst/>
      </c:spPr>
    </c:plotArea>
    <c:plotVisOnly val="1"/>
    <c:dispBlanksAs val="gap"/>
    <c:showDLblsOverMax val="0"/>
  </c:chart>
  <c:spPr>
    <a:noFill/>
    <a:ln>
      <a:noFill/>
    </a:ln>
    <a:effectLst/>
  </c:spPr>
  <c:txPr>
    <a:bodyPr/>
    <a:lstStyle/>
    <a:p>
      <a:pPr>
        <a:defRPr sz="1400">
          <a:latin typeface="Times New Roman" panose="02020603050405020304" pitchFamily="18" charset="0"/>
          <a:cs typeface="Times New Roman" panose="02020603050405020304" pitchFamily="18" charset="0"/>
        </a:defRPr>
      </a:pPr>
      <a:endParaRPr lang="vi-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454318121591912"/>
          <c:y val="3.9953600056741548E-2"/>
          <c:w val="0.68916858570740758"/>
          <c:h val="0.80140515410020607"/>
        </c:manualLayout>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Sheet1!$B$3:$B$11</c:f>
              <c:strCache>
                <c:ptCount val="9"/>
                <c:pt idx="0">
                  <c:v>Tây Sơn</c:v>
                </c:pt>
                <c:pt idx="1">
                  <c:v>Phù Cát</c:v>
                </c:pt>
                <c:pt idx="2">
                  <c:v>Hoài Nhơn</c:v>
                </c:pt>
                <c:pt idx="3">
                  <c:v>Vân Canh</c:v>
                </c:pt>
                <c:pt idx="4">
                  <c:v>Tuy Phước</c:v>
                </c:pt>
                <c:pt idx="5">
                  <c:v>Quy Nhơn</c:v>
                </c:pt>
                <c:pt idx="6">
                  <c:v>Phù Mỹ</c:v>
                </c:pt>
                <c:pt idx="7">
                  <c:v>Hoài Ân</c:v>
                </c:pt>
                <c:pt idx="8">
                  <c:v>Trong Khu kinh tế, KCN</c:v>
                </c:pt>
              </c:strCache>
            </c:strRef>
          </c:cat>
          <c:val>
            <c:numRef>
              <c:f>Sheet1!$E$3:$E$11</c:f>
              <c:numCache>
                <c:formatCode>_-* #,##0.0_-;\-* #,##0.0_-;_-* "-"??_-;_-@_-</c:formatCode>
                <c:ptCount val="9"/>
                <c:pt idx="0">
                  <c:v>2793.478097572</c:v>
                </c:pt>
                <c:pt idx="1">
                  <c:v>5623.0893740000001</c:v>
                </c:pt>
                <c:pt idx="2">
                  <c:v>403.56979100000001</c:v>
                </c:pt>
                <c:pt idx="3">
                  <c:v>45.577199999999998</c:v>
                </c:pt>
                <c:pt idx="4">
                  <c:v>365.03352599999999</c:v>
                </c:pt>
                <c:pt idx="5">
                  <c:v>1406.627</c:v>
                </c:pt>
                <c:pt idx="6">
                  <c:v>497.41359199999999</c:v>
                </c:pt>
                <c:pt idx="7">
                  <c:v>13.8</c:v>
                </c:pt>
                <c:pt idx="8">
                  <c:v>503.17</c:v>
                </c:pt>
              </c:numCache>
            </c:numRef>
          </c:val>
          <c:extLst>
            <c:ext xmlns:c16="http://schemas.microsoft.com/office/drawing/2014/chart" uri="{C3380CC4-5D6E-409C-BE32-E72D297353CC}">
              <c16:uniqueId val="{00000000-3948-4128-A7C7-DC9D27CDDC05}"/>
            </c:ext>
          </c:extLst>
        </c:ser>
        <c:dLbls>
          <c:showLegendKey val="0"/>
          <c:showVal val="1"/>
          <c:showCatName val="0"/>
          <c:showSerName val="0"/>
          <c:showPercent val="0"/>
          <c:showBubbleSize val="0"/>
        </c:dLbls>
        <c:gapWidth val="100"/>
        <c:axId val="305713280"/>
        <c:axId val="138195264"/>
      </c:barChart>
      <c:catAx>
        <c:axId val="30571328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vi-VN"/>
          </a:p>
        </c:txPr>
        <c:crossAx val="138195264"/>
        <c:crosses val="autoZero"/>
        <c:auto val="1"/>
        <c:lblAlgn val="ctr"/>
        <c:lblOffset val="100"/>
        <c:noMultiLvlLbl val="0"/>
      </c:catAx>
      <c:valAx>
        <c:axId val="138195264"/>
        <c:scaling>
          <c:orientation val="minMax"/>
        </c:scaling>
        <c:delete val="0"/>
        <c:axPos val="b"/>
        <c:majorGridlines>
          <c:spPr>
            <a:ln w="9525" cap="flat" cmpd="sng" algn="ctr">
              <a:solidFill>
                <a:schemeClr val="tx2">
                  <a:lumMod val="15000"/>
                  <a:lumOff val="85000"/>
                </a:schemeClr>
              </a:solidFill>
              <a:round/>
            </a:ln>
            <a:effectLst/>
          </c:spPr>
        </c:majorGridlines>
        <c:numFmt formatCode="_-* #,##0.0_-;\-* #,##0.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vi-VN"/>
          </a:p>
        </c:txPr>
        <c:crossAx val="305713280"/>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Times New Roman" panose="02020603050405020304" pitchFamily="18" charset="0"/>
          <a:cs typeface="Times New Roman" panose="02020603050405020304" pitchFamily="18" charset="0"/>
        </a:defRPr>
      </a:pPr>
      <a:endParaRPr lang="vi-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B13A25BA-8A98-4EEA-8689-C0028DE6E2D9}" type="datetimeFigureOut">
              <a:rPr lang="en-US" smtClean="0"/>
              <a:t>8/23/2023</a:t>
            </a:fld>
            <a:endParaRPr lang="en-US"/>
          </a:p>
        </p:txBody>
      </p:sp>
      <p:sp>
        <p:nvSpPr>
          <p:cNvPr id="4" name="Footer Placeholder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769496F-9A71-4833-9730-4D2CD16F06D7}" type="datetimeFigureOut">
              <a:rPr lang="en-US" smtClean="0"/>
              <a:t>8/23/2023</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FAF8F-956A-473C-8D25-2FC25ECD8E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96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38</a:t>
            </a:fld>
            <a:endParaRPr lang="en-US"/>
          </a:p>
        </p:txBody>
      </p:sp>
    </p:spTree>
    <p:extLst>
      <p:ext uri="{BB962C8B-B14F-4D97-AF65-F5344CB8AC3E}">
        <p14:creationId xmlns:p14="http://schemas.microsoft.com/office/powerpoint/2010/main" val="3471403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41</a:t>
            </a:fld>
            <a:endParaRPr lang="en-US"/>
          </a:p>
        </p:txBody>
      </p:sp>
    </p:spTree>
    <p:extLst>
      <p:ext uri="{BB962C8B-B14F-4D97-AF65-F5344CB8AC3E}">
        <p14:creationId xmlns:p14="http://schemas.microsoft.com/office/powerpoint/2010/main" val="3877146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8577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9077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8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010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F1694E-3169-44A7-8401-E9E00CD4E967}" type="slidenum">
              <a:rPr lang="en-US" smtClean="0"/>
              <a:t>9</a:t>
            </a:fld>
            <a:endParaRPr lang="en-US"/>
          </a:p>
        </p:txBody>
      </p:sp>
    </p:spTree>
    <p:extLst>
      <p:ext uri="{BB962C8B-B14F-4D97-AF65-F5344CB8AC3E}">
        <p14:creationId xmlns:p14="http://schemas.microsoft.com/office/powerpoint/2010/main" val="366193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pPr>
            <a:endParaRPr lang="en-US" sz="1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390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1763" y="509588"/>
            <a:ext cx="4530725" cy="2549525"/>
          </a:xfrm>
        </p:spPr>
      </p:sp>
      <p:sp>
        <p:nvSpPr>
          <p:cNvPr id="3" name="Notes Placeholder 2"/>
          <p:cNvSpPr>
            <a:spLocks noGrp="1"/>
          </p:cNvSpPr>
          <p:nvPr>
            <p:ph type="body" idx="1"/>
          </p:nvPr>
        </p:nvSpPr>
        <p:spPr/>
        <p:txBody>
          <a:bodyPr/>
          <a:lstStyle/>
          <a:p>
            <a:pPr algn="just">
              <a:lnSpc>
                <a:spcPct val="150000"/>
              </a:lnSpc>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017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27452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8/23/2023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8/23/2023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8/23/2023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8/23/2023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8/23/2023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8/23/2023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3758909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653668"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atin typeface="+mj-lt"/>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784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extLst>
      <p:ext uri="{BB962C8B-B14F-4D97-AF65-F5344CB8AC3E}">
        <p14:creationId xmlns:p14="http://schemas.microsoft.com/office/powerpoint/2010/main" val="1404166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8/23/2023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8/23/2023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0" r:id="rId12"/>
    <p:sldLayoutId id="2147483931" r:id="rId13"/>
    <p:sldLayoutId id="2147483937" r:id="rId14"/>
    <p:sldLayoutId id="214748393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4.bin"/><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5.bin"/><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Excel_Worksheet4.xlsx"/><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Excel_Worksheet6.xlsx"/><Relationship Id="rId1" Type="http://schemas.openxmlformats.org/officeDocument/2006/relationships/slideLayout" Target="../slideLayouts/slideLayout15.xml"/><Relationship Id="rId5" Type="http://schemas.openxmlformats.org/officeDocument/2006/relationships/image" Target="../media/image36.emf"/><Relationship Id="rId4" Type="http://schemas.openxmlformats.org/officeDocument/2006/relationships/package" Target="../embeddings/Microsoft_Excel_Worksheet7.xlsx"/></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chart" Target="../charts/chart2.xml"/><Relationship Id="rId1" Type="http://schemas.openxmlformats.org/officeDocument/2006/relationships/slideLayout" Target="../slideLayouts/slideLayout15.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package" Target="../embeddings/Microsoft_Excel_Worksheet9.xlsx"/><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43.jpg"/><Relationship Id="rId5" Type="http://schemas.openxmlformats.org/officeDocument/2006/relationships/image" Target="../media/image6.e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xml"/><Relationship Id="rId1" Type="http://schemas.openxmlformats.org/officeDocument/2006/relationships/tags" Target="../tags/tag8.xml"/><Relationship Id="rId6" Type="http://schemas.openxmlformats.org/officeDocument/2006/relationships/image" Target="../media/image43.jpg"/><Relationship Id="rId5" Type="http://schemas.openxmlformats.org/officeDocument/2006/relationships/image" Target="../media/image6.emf"/><Relationship Id="rId4" Type="http://schemas.openxmlformats.org/officeDocument/2006/relationships/oleObject" Target="../embeddings/oleObject7.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sted-image.png">
            <a:extLst>
              <a:ext uri="{FF2B5EF4-FFF2-40B4-BE49-F238E27FC236}">
                <a16:creationId xmlns:a16="http://schemas.microsoft.com/office/drawing/2014/main" id="{8413E89C-B49A-4475-84BD-2CFB51B219DF}"/>
              </a:ext>
            </a:extLst>
          </p:cNvPr>
          <p:cNvPicPr>
            <a:picLocks noChangeAspect="1"/>
          </p:cNvPicPr>
          <p:nvPr/>
        </p:nvPicPr>
        <p:blipFill>
          <a:blip r:embed="rId3"/>
          <a:srcRect/>
          <a:stretch>
            <a:fillRect/>
          </a:stretch>
        </p:blipFill>
        <p:spPr>
          <a:xfrm flipH="1">
            <a:off x="2740721" y="11906"/>
            <a:ext cx="9451279" cy="6438900"/>
          </a:xfrm>
          <a:prstGeom prst="rect">
            <a:avLst/>
          </a:prstGeom>
          <a:effectLst>
            <a:softEdge rad="0"/>
          </a:effectLst>
        </p:spPr>
      </p:pic>
      <p:grpSp>
        <p:nvGrpSpPr>
          <p:cNvPr id="17" name="Group 16">
            <a:extLst>
              <a:ext uri="{FF2B5EF4-FFF2-40B4-BE49-F238E27FC236}">
                <a16:creationId xmlns:a16="http://schemas.microsoft.com/office/drawing/2014/main" id="{6BEB7F04-DEC3-47AD-A430-C67E8368B8AA}"/>
              </a:ext>
            </a:extLst>
          </p:cNvPr>
          <p:cNvGrpSpPr/>
          <p:nvPr/>
        </p:nvGrpSpPr>
        <p:grpSpPr>
          <a:xfrm>
            <a:off x="0" y="0"/>
            <a:ext cx="10083566" cy="6438900"/>
            <a:chOff x="-109056" y="115017"/>
            <a:chExt cx="8408711" cy="6323177"/>
          </a:xfrm>
          <a:solidFill>
            <a:srgbClr val="6A2A5B">
              <a:alpha val="89000"/>
            </a:srgbClr>
          </a:solidFill>
        </p:grpSpPr>
        <p:sp>
          <p:nvSpPr>
            <p:cNvPr id="18" name="Pentagon 20">
              <a:extLst>
                <a:ext uri="{FF2B5EF4-FFF2-40B4-BE49-F238E27FC236}">
                  <a16:creationId xmlns:a16="http://schemas.microsoft.com/office/drawing/2014/main" id="{507A1D26-8631-40AC-AFE5-53E0147BBEA7}"/>
                </a:ext>
              </a:extLst>
            </p:cNvPr>
            <p:cNvSpPr/>
            <p:nvPr userDrawn="1"/>
          </p:nvSpPr>
          <p:spPr>
            <a:xfrm>
              <a:off x="-109056" y="115017"/>
              <a:ext cx="8228045" cy="6323177"/>
            </a:xfrm>
            <a:prstGeom prst="homePlate">
              <a:avLst/>
            </a:prstGeom>
            <a:solidFill>
              <a:srgbClr val="0164AE">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351">
                <a:solidFill>
                  <a:srgbClr val="FFFFFF"/>
                </a:solidFill>
                <a:latin typeface="ＭＳ Ｐゴシック" panose="020B0600070205080204" pitchFamily="50" charset="-128"/>
                <a:ea typeface="ＭＳ Ｐゴシック" panose="020B0600070205080204" pitchFamily="50" charset="-128"/>
                <a:cs typeface="Mitr Medium" panose="00000600000000000000" pitchFamily="2" charset="-34"/>
              </a:endParaRPr>
            </a:p>
          </p:txBody>
        </p:sp>
        <p:pic>
          <p:nvPicPr>
            <p:cNvPr id="19" name="Picture 18">
              <a:extLst>
                <a:ext uri="{FF2B5EF4-FFF2-40B4-BE49-F238E27FC236}">
                  <a16:creationId xmlns:a16="http://schemas.microsoft.com/office/drawing/2014/main" id="{315DCEA7-C2DC-40D1-BACA-167C315695B6}"/>
                </a:ext>
              </a:extLst>
            </p:cNvPr>
            <p:cNvPicPr>
              <a:picLocks noChangeAspect="1"/>
            </p:cNvPicPr>
            <p:nvPr userDrawn="1"/>
          </p:nvPicPr>
          <p:blipFill>
            <a:blip r:embed="rId4"/>
            <a:stretch>
              <a:fillRect/>
            </a:stretch>
          </p:blipFill>
          <p:spPr>
            <a:xfrm>
              <a:off x="6589367" y="1345559"/>
              <a:ext cx="1710288" cy="4166883"/>
            </a:xfrm>
            <a:prstGeom prst="rect">
              <a:avLst/>
            </a:prstGeom>
            <a:noFill/>
          </p:spPr>
        </p:pic>
      </p:grpSp>
      <p:grpSp>
        <p:nvGrpSpPr>
          <p:cNvPr id="20" name="Group 19">
            <a:extLst>
              <a:ext uri="{FF2B5EF4-FFF2-40B4-BE49-F238E27FC236}">
                <a16:creationId xmlns:a16="http://schemas.microsoft.com/office/drawing/2014/main" id="{64BEBFA1-C7BB-4062-8115-9A1ABE0A7034}"/>
              </a:ext>
            </a:extLst>
          </p:cNvPr>
          <p:cNvGrpSpPr/>
          <p:nvPr/>
        </p:nvGrpSpPr>
        <p:grpSpPr>
          <a:xfrm>
            <a:off x="0" y="6462712"/>
            <a:ext cx="12196369" cy="408670"/>
            <a:chOff x="-4369" y="6508750"/>
            <a:chExt cx="12196369" cy="349250"/>
          </a:xfrm>
        </p:grpSpPr>
        <p:sp>
          <p:nvSpPr>
            <p:cNvPr id="21" name="Rectangle 11">
              <a:extLst>
                <a:ext uri="{FF2B5EF4-FFF2-40B4-BE49-F238E27FC236}">
                  <a16:creationId xmlns:a16="http://schemas.microsoft.com/office/drawing/2014/main" id="{CDCD82A2-682A-4780-8979-ED3B618E94C1}"/>
                </a:ext>
              </a:extLst>
            </p:cNvPr>
            <p:cNvSpPr/>
            <p:nvPr/>
          </p:nvSpPr>
          <p:spPr>
            <a:xfrm>
              <a:off x="-4369" y="6508750"/>
              <a:ext cx="6473749" cy="349250"/>
            </a:xfrm>
            <a:custGeom>
              <a:avLst/>
              <a:gdLst>
                <a:gd name="connsiteX0" fmla="*/ 0 w 6473749"/>
                <a:gd name="connsiteY0" fmla="*/ 0 h 514350"/>
                <a:gd name="connsiteX1" fmla="*/ 6473749 w 6473749"/>
                <a:gd name="connsiteY1" fmla="*/ 0 h 514350"/>
                <a:gd name="connsiteX2" fmla="*/ 6473749 w 6473749"/>
                <a:gd name="connsiteY2" fmla="*/ 514350 h 514350"/>
                <a:gd name="connsiteX3" fmla="*/ 0 w 6473749"/>
                <a:gd name="connsiteY3" fmla="*/ 514350 h 514350"/>
                <a:gd name="connsiteX4" fmla="*/ 0 w 6473749"/>
                <a:gd name="connsiteY4" fmla="*/ 0 h 514350"/>
                <a:gd name="connsiteX0" fmla="*/ 0 w 6473749"/>
                <a:gd name="connsiteY0" fmla="*/ 0 h 514350"/>
                <a:gd name="connsiteX1" fmla="*/ 6153709 w 6473749"/>
                <a:gd name="connsiteY1" fmla="*/ 0 h 514350"/>
                <a:gd name="connsiteX2" fmla="*/ 6473749 w 6473749"/>
                <a:gd name="connsiteY2" fmla="*/ 514350 h 514350"/>
                <a:gd name="connsiteX3" fmla="*/ 0 w 6473749"/>
                <a:gd name="connsiteY3" fmla="*/ 514350 h 514350"/>
                <a:gd name="connsiteX4" fmla="*/ 0 w 6473749"/>
                <a:gd name="connsiteY4" fmla="*/ 0 h 514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749" h="514350">
                  <a:moveTo>
                    <a:pt x="0" y="0"/>
                  </a:moveTo>
                  <a:lnTo>
                    <a:pt x="6153709" y="0"/>
                  </a:lnTo>
                  <a:lnTo>
                    <a:pt x="6473749" y="514350"/>
                  </a:lnTo>
                  <a:lnTo>
                    <a:pt x="0" y="514350"/>
                  </a:lnTo>
                  <a:lnTo>
                    <a:pt x="0" y="0"/>
                  </a:lnTo>
                  <a:close/>
                </a:path>
              </a:pathLst>
            </a:custGeom>
            <a:solidFill>
              <a:srgbClr val="F44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4C23"/>
                </a:solidFill>
                <a:effectLst/>
                <a:uLnTx/>
                <a:uFillTx/>
                <a:latin typeface="Calibri" panose="020F0502020204030204"/>
                <a:ea typeface="+mn-ea"/>
                <a:cs typeface="+mn-cs"/>
              </a:endParaRPr>
            </a:p>
          </p:txBody>
        </p:sp>
        <p:sp>
          <p:nvSpPr>
            <p:cNvPr id="22" name="Rectangle 12">
              <a:extLst>
                <a:ext uri="{FF2B5EF4-FFF2-40B4-BE49-F238E27FC236}">
                  <a16:creationId xmlns:a16="http://schemas.microsoft.com/office/drawing/2014/main" id="{D70AE314-47AF-4463-A229-E5673DCD3E56}"/>
                </a:ext>
              </a:extLst>
            </p:cNvPr>
            <p:cNvSpPr/>
            <p:nvPr/>
          </p:nvSpPr>
          <p:spPr>
            <a:xfrm>
              <a:off x="6322219" y="6620854"/>
              <a:ext cx="5869781" cy="237145"/>
            </a:xfrm>
            <a:custGeom>
              <a:avLst/>
              <a:gdLst>
                <a:gd name="connsiteX0" fmla="*/ 0 w 5648325"/>
                <a:gd name="connsiteY0" fmla="*/ 0 h 428625"/>
                <a:gd name="connsiteX1" fmla="*/ 5648325 w 5648325"/>
                <a:gd name="connsiteY1" fmla="*/ 0 h 428625"/>
                <a:gd name="connsiteX2" fmla="*/ 5648325 w 5648325"/>
                <a:gd name="connsiteY2" fmla="*/ 428625 h 428625"/>
                <a:gd name="connsiteX3" fmla="*/ 0 w 5648325"/>
                <a:gd name="connsiteY3" fmla="*/ 428625 h 428625"/>
                <a:gd name="connsiteX4" fmla="*/ 0 w 5648325"/>
                <a:gd name="connsiteY4" fmla="*/ 0 h 428625"/>
                <a:gd name="connsiteX0" fmla="*/ 0 w 5869781"/>
                <a:gd name="connsiteY0" fmla="*/ 2381 h 428625"/>
                <a:gd name="connsiteX1" fmla="*/ 5869781 w 5869781"/>
                <a:gd name="connsiteY1" fmla="*/ 0 h 428625"/>
                <a:gd name="connsiteX2" fmla="*/ 5869781 w 5869781"/>
                <a:gd name="connsiteY2" fmla="*/ 428625 h 428625"/>
                <a:gd name="connsiteX3" fmla="*/ 221456 w 5869781"/>
                <a:gd name="connsiteY3" fmla="*/ 428625 h 428625"/>
                <a:gd name="connsiteX4" fmla="*/ 0 w 5869781"/>
                <a:gd name="connsiteY4" fmla="*/ 2381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781" h="428625">
                  <a:moveTo>
                    <a:pt x="0" y="2381"/>
                  </a:moveTo>
                  <a:lnTo>
                    <a:pt x="5869781" y="0"/>
                  </a:lnTo>
                  <a:lnTo>
                    <a:pt x="5869781" y="428625"/>
                  </a:lnTo>
                  <a:lnTo>
                    <a:pt x="221456" y="428625"/>
                  </a:lnTo>
                  <a:lnTo>
                    <a:pt x="0" y="2381"/>
                  </a:lnTo>
                  <a:close/>
                </a:path>
              </a:pathLst>
            </a:custGeom>
            <a:solidFill>
              <a:srgbClr val="006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Rectangle 6">
            <a:extLst>
              <a:ext uri="{FF2B5EF4-FFF2-40B4-BE49-F238E27FC236}">
                <a16:creationId xmlns:a16="http://schemas.microsoft.com/office/drawing/2014/main" id="{E508593D-8C0D-4163-9A4A-7D6922F8A0DF}"/>
              </a:ext>
            </a:extLst>
          </p:cNvPr>
          <p:cNvSpPr/>
          <p:nvPr/>
        </p:nvSpPr>
        <p:spPr>
          <a:xfrm>
            <a:off x="-40482" y="3046616"/>
            <a:ext cx="8934275" cy="954107"/>
          </a:xfrm>
          <a:prstGeom prst="rect">
            <a:avLst/>
          </a:prstGeom>
        </p:spPr>
        <p:txBody>
          <a:bodyPr wrap="square">
            <a:spAutoFit/>
          </a:bodyPr>
          <a:lstStyle/>
          <a:p>
            <a:pPr algn="ctr"/>
            <a:r>
              <a:rPr lang="vi-VN" sz="2800" b="1">
                <a:solidFill>
                  <a:schemeClr val="bg1"/>
                </a:solidFill>
                <a:latin typeface="Times New Roman" panose="02020603050405020304" pitchFamily="18" charset="0"/>
                <a:cs typeface="Times New Roman" panose="02020603050405020304" pitchFamily="18" charset="0"/>
              </a:rPr>
              <a:t>TÌNH HÌNH KINH TẾ-XÃ HỘI THÁNG 8</a:t>
            </a:r>
          </a:p>
          <a:p>
            <a:pPr algn="ctr"/>
            <a:r>
              <a:rPr lang="vi-VN" sz="2800" b="1">
                <a:solidFill>
                  <a:schemeClr val="bg1"/>
                </a:solidFill>
                <a:latin typeface="Times New Roman" panose="02020603050405020304" pitchFamily="18" charset="0"/>
                <a:cs typeface="Times New Roman" panose="02020603050405020304" pitchFamily="18" charset="0"/>
              </a:rPr>
              <a:t>VÀ NHIỆM VỤ TRỌNG TÂM THÁNG 9 NĂM 2023</a:t>
            </a:r>
          </a:p>
        </p:txBody>
      </p:sp>
      <p:pic>
        <p:nvPicPr>
          <p:cNvPr id="23" name="Picture 22">
            <a:extLst>
              <a:ext uri="{FF2B5EF4-FFF2-40B4-BE49-F238E27FC236}">
                <a16:creationId xmlns:a16="http://schemas.microsoft.com/office/drawing/2014/main" id="{AFF07513-015F-41A9-A359-F024D1A33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8208" y="470420"/>
            <a:ext cx="1964164" cy="1988507"/>
          </a:xfrm>
          <a:prstGeom prst="rect">
            <a:avLst/>
          </a:prstGeom>
        </p:spPr>
      </p:pic>
    </p:spTree>
    <p:extLst>
      <p:ext uri="{BB962C8B-B14F-4D97-AF65-F5344CB8AC3E}">
        <p14:creationId xmlns:p14="http://schemas.microsoft.com/office/powerpoint/2010/main" val="15963291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AC359A-8ADF-9DAA-4CA1-F82A916F1E2E}"/>
              </a:ext>
            </a:extLst>
          </p:cNvPr>
          <p:cNvSpPr/>
          <p:nvPr/>
        </p:nvSpPr>
        <p:spPr>
          <a:xfrm>
            <a:off x="733430" y="522701"/>
            <a:ext cx="2663550"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1.1.2. </a:t>
            </a:r>
            <a:r>
              <a:rPr lang="en-US" sz="2800" b="1" spc="-20" err="1">
                <a:solidFill>
                  <a:srgbClr val="100717"/>
                </a:solidFill>
                <a:latin typeface="Times New Roman" panose="02020603050405020304" pitchFamily="18" charset="0"/>
                <a:cs typeface="Times New Roman" panose="02020603050405020304" pitchFamily="18" charset="0"/>
              </a:rPr>
              <a:t>Chăn</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nuôi</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47027231-95EF-C8CE-4215-B126B807487B}"/>
              </a:ext>
            </a:extLst>
          </p:cNvPr>
          <p:cNvGraphicFramePr>
            <a:graphicFrameLocks noGrp="1"/>
          </p:cNvGraphicFramePr>
          <p:nvPr>
            <p:extLst>
              <p:ext uri="{D42A27DB-BD31-4B8C-83A1-F6EECF244321}">
                <p14:modId xmlns:p14="http://schemas.microsoft.com/office/powerpoint/2010/main" val="1548935341"/>
              </p:ext>
            </p:extLst>
          </p:nvPr>
        </p:nvGraphicFramePr>
        <p:xfrm>
          <a:off x="313981" y="1655719"/>
          <a:ext cx="5944964" cy="5273040"/>
        </p:xfrm>
        <a:graphic>
          <a:graphicData uri="http://schemas.openxmlformats.org/drawingml/2006/table">
            <a:tbl>
              <a:tblPr firstRow="1" bandRow="1"/>
              <a:tblGrid>
                <a:gridCol w="5944964">
                  <a:extLst>
                    <a:ext uri="{9D8B030D-6E8A-4147-A177-3AD203B41FA5}">
                      <a16:colId xmlns:a16="http://schemas.microsoft.com/office/drawing/2014/main" val="3655493598"/>
                    </a:ext>
                  </a:extLst>
                </a:gridCol>
              </a:tblGrid>
              <a:tr h="198184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ình hình chăn nuôi trên địa bàn tỉnh nhìn chung phát triển ổn định. </a:t>
                      </a:r>
                      <a:endParaRPr lang="nl-NL" sz="2000" b="0" kern="1200" dirty="0">
                        <a:solidFill>
                          <a:srgbClr val="FF0000"/>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nl-NL" sz="2000" b="0" kern="1200" dirty="0">
                          <a:solidFill>
                            <a:schemeClr val="dk1"/>
                          </a:solidFill>
                          <a:effectLst/>
                          <a:latin typeface="Times New Roman" panose="02020603050405020304" pitchFamily="18" charset="0"/>
                          <a:ea typeface="+mn-ea"/>
                          <a:cs typeface="Times New Roman" panose="02020603050405020304" pitchFamily="18" charset="0"/>
                        </a:rPr>
                        <a:t>Trong tháng 8/2023, giá lợn thịt, gà thịt tăng và duy trì ở mức tương đối cao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Trong tháng 8/2023, giá lợn thịt, gà thịt tăng và duy trì ở mức tương đối cao (giá lợn thịt từ 57.000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60.000 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/kg</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giá gà thịt từ 65.000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67.000 đồng) nên người chăn nuôi mạnh dạn tái đàn</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Tổng đàn vật nuôi tháng 8/2023 ước đạt: Đàn bò 307.290 con, tăng 3,7% so với cùng kỳ; đàn lợn (không tính lợn con theo mẹ) 682.400 con, tăng 2,3% so với cùng kỳ; đàn gia cầm 9.775 nghìn con, tăng 10,8% so với cùng kỳ</a:t>
                      </a:r>
                      <a:r>
                        <a:rPr lang="en-US" sz="2000" b="0" kern="1200" dirty="0">
                          <a:solidFill>
                            <a:srgbClr val="FF0000"/>
                          </a:solidFill>
                          <a:effectLst/>
                          <a:latin typeface="Times New Roman" panose="02020603050405020304" pitchFamily="18" charset="0"/>
                          <a:ea typeface="+mn-ea"/>
                          <a:cs typeface="Times New Roman" panose="02020603050405020304" pitchFamily="18" charset="0"/>
                        </a:rPr>
                        <a:t>.</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bệnh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súc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gia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cầm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có</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xảy</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ra</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nhưng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mang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cục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cơ</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bản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soát</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lý</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kịp</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ảnh</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hưởng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đến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chăn</a:t>
                      </a:r>
                      <a:r>
                        <a:rPr lang="es-E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000" b="0" kern="1200" dirty="0" err="1">
                          <a:solidFill>
                            <a:schemeClr val="dk1"/>
                          </a:solidFill>
                          <a:effectLst/>
                          <a:latin typeface="Times New Roman" panose="02020603050405020304" pitchFamily="18" charset="0"/>
                          <a:ea typeface="+mn-ea"/>
                          <a:cs typeface="Times New Roman" panose="02020603050405020304" pitchFamily="18" charset="0"/>
                        </a:rPr>
                        <a:t>nuôi</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descr="Chickens roaming on grass">
            <a:extLst>
              <a:ext uri="{FF2B5EF4-FFF2-40B4-BE49-F238E27FC236}">
                <a16:creationId xmlns:a16="http://schemas.microsoft.com/office/drawing/2014/main" id="{F79F8B07-02C6-AE8E-E88C-91B6272FAAD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568213" y="4699946"/>
            <a:ext cx="2565588" cy="1910256"/>
          </a:xfrm>
          <a:prstGeom prst="rect">
            <a:avLst/>
          </a:prstGeom>
        </p:spPr>
      </p:pic>
      <p:pic>
        <p:nvPicPr>
          <p:cNvPr id="3" name="Picture 2" descr="Litter of piglets huddled on ground lined with straw">
            <a:extLst>
              <a:ext uri="{FF2B5EF4-FFF2-40B4-BE49-F238E27FC236}">
                <a16:creationId xmlns:a16="http://schemas.microsoft.com/office/drawing/2014/main" id="{E14DC8B9-0C33-E61C-74C4-DF153A54C8E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839133" y="4663583"/>
            <a:ext cx="2736867" cy="1955331"/>
          </a:xfrm>
          <a:prstGeom prst="rect">
            <a:avLst/>
          </a:prstGeom>
        </p:spPr>
      </p:pic>
      <p:pic>
        <p:nvPicPr>
          <p:cNvPr id="4" name="Picture 3" descr="A dirt road leading to a building&#10;&#10;Description automatically generated with medium confidence">
            <a:extLst>
              <a:ext uri="{FF2B5EF4-FFF2-40B4-BE49-F238E27FC236}">
                <a16:creationId xmlns:a16="http://schemas.microsoft.com/office/drawing/2014/main" id="{24FDFE24-E1EA-4BCA-E4FC-D27F98620D03}"/>
              </a:ext>
            </a:extLst>
          </p:cNvPr>
          <p:cNvPicPr>
            <a:picLocks noChangeAspect="1"/>
          </p:cNvPicPr>
          <p:nvPr/>
        </p:nvPicPr>
        <p:blipFill>
          <a:blip r:embed="rId4"/>
          <a:stretch>
            <a:fillRect/>
          </a:stretch>
        </p:blipFill>
        <p:spPr>
          <a:xfrm>
            <a:off x="6831632" y="2585183"/>
            <a:ext cx="5281293" cy="2087215"/>
          </a:xfrm>
          <a:prstGeom prst="rect">
            <a:avLst/>
          </a:prstGeom>
        </p:spPr>
      </p:pic>
      <p:sp>
        <p:nvSpPr>
          <p:cNvPr id="5" name="Rectangle: Diagonal Corners Rounded 4">
            <a:extLst>
              <a:ext uri="{FF2B5EF4-FFF2-40B4-BE49-F238E27FC236}">
                <a16:creationId xmlns:a16="http://schemas.microsoft.com/office/drawing/2014/main" id="{CC44C446-F658-3365-894D-66F64D909683}"/>
              </a:ext>
            </a:extLst>
          </p:cNvPr>
          <p:cNvSpPr>
            <a:spLocks/>
          </p:cNvSpPr>
          <p:nvPr/>
        </p:nvSpPr>
        <p:spPr>
          <a:xfrm>
            <a:off x="6752557" y="1399717"/>
            <a:ext cx="5439443" cy="863088"/>
          </a:xfrm>
          <a:prstGeom prst="round2DiagRect">
            <a:avLst/>
          </a:prstGeom>
          <a:solidFill>
            <a:schemeClr val="accent1">
              <a:lumMod val="50000"/>
            </a:schemeClr>
          </a:solidFill>
          <a:ln w="19050">
            <a:solidFill>
              <a:schemeClr val="bg2">
                <a:lumMod val="20000"/>
                <a:lumOff val="8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67" b="1" err="1">
                <a:solidFill>
                  <a:schemeClr val="bg1"/>
                </a:solidFill>
                <a:ea typeface="Times New Roman" panose="02020603050405020304" pitchFamily="18" charset="0"/>
              </a:rPr>
              <a:t>Số</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lượng</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gia</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súc</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gia</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cầm</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tháng</a:t>
            </a:r>
            <a:r>
              <a:rPr lang="en-US" sz="1467" b="1">
                <a:solidFill>
                  <a:schemeClr val="bg1"/>
                </a:solidFill>
                <a:ea typeface="Times New Roman" panose="02020603050405020304" pitchFamily="18" charset="0"/>
              </a:rPr>
              <a:t> 8 so </a:t>
            </a:r>
            <a:r>
              <a:rPr lang="en-US" sz="1467" b="1" err="1">
                <a:solidFill>
                  <a:schemeClr val="bg1"/>
                </a:solidFill>
                <a:ea typeface="Times New Roman" panose="02020603050405020304" pitchFamily="18" charset="0"/>
              </a:rPr>
              <a:t>với</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cùng</a:t>
            </a:r>
            <a:r>
              <a:rPr lang="en-US" sz="1467" b="1">
                <a:solidFill>
                  <a:schemeClr val="bg1"/>
                </a:solidFill>
                <a:ea typeface="Times New Roman" panose="02020603050405020304" pitchFamily="18" charset="0"/>
              </a:rPr>
              <a:t> </a:t>
            </a:r>
            <a:r>
              <a:rPr lang="en-US" sz="1467" b="1" err="1">
                <a:solidFill>
                  <a:schemeClr val="bg1"/>
                </a:solidFill>
                <a:ea typeface="Times New Roman" panose="02020603050405020304" pitchFamily="18" charset="0"/>
              </a:rPr>
              <a:t>kỳ</a:t>
            </a:r>
            <a:endParaRPr lang="en-US" sz="1467" b="1">
              <a:solidFill>
                <a:schemeClr val="bg1"/>
              </a:solidFill>
              <a:ea typeface="Times New Roman" panose="02020603050405020304" pitchFamily="18" charset="0"/>
            </a:endParaRPr>
          </a:p>
        </p:txBody>
      </p:sp>
      <p:grpSp>
        <p:nvGrpSpPr>
          <p:cNvPr id="7" name="Group 6">
            <a:extLst>
              <a:ext uri="{FF2B5EF4-FFF2-40B4-BE49-F238E27FC236}">
                <a16:creationId xmlns:a16="http://schemas.microsoft.com/office/drawing/2014/main" id="{650A13D4-0663-EDDE-EE07-E5009EE0AC6B}"/>
              </a:ext>
            </a:extLst>
          </p:cNvPr>
          <p:cNvGrpSpPr>
            <a:grpSpLocks/>
          </p:cNvGrpSpPr>
          <p:nvPr/>
        </p:nvGrpSpPr>
        <p:grpSpPr>
          <a:xfrm>
            <a:off x="6823011" y="2626605"/>
            <a:ext cx="1106810" cy="548175"/>
            <a:chOff x="644763" y="2010657"/>
            <a:chExt cx="830108" cy="411131"/>
          </a:xfrm>
        </p:grpSpPr>
        <p:sp>
          <p:nvSpPr>
            <p:cNvPr id="8" name="Rectangle: Rounded Corners 7">
              <a:extLst>
                <a:ext uri="{FF2B5EF4-FFF2-40B4-BE49-F238E27FC236}">
                  <a16:creationId xmlns:a16="http://schemas.microsoft.com/office/drawing/2014/main" id="{A37893A0-1BCA-E87B-A155-987EDA136E59}"/>
                </a:ext>
              </a:extLst>
            </p:cNvPr>
            <p:cNvSpPr>
              <a:spLocks/>
            </p:cNvSpPr>
            <p:nvPr/>
          </p:nvSpPr>
          <p:spPr>
            <a:xfrm>
              <a:off x="644763" y="2010657"/>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10" name="TextBox 9">
              <a:extLst>
                <a:ext uri="{FF2B5EF4-FFF2-40B4-BE49-F238E27FC236}">
                  <a16:creationId xmlns:a16="http://schemas.microsoft.com/office/drawing/2014/main" id="{227DB097-3FB2-40D7-0925-0326025EB481}"/>
                </a:ext>
              </a:extLst>
            </p:cNvPr>
            <p:cNvSpPr txBox="1">
              <a:spLocks/>
            </p:cNvSpPr>
            <p:nvPr/>
          </p:nvSpPr>
          <p:spPr>
            <a:xfrm>
              <a:off x="809785" y="2075539"/>
              <a:ext cx="665086" cy="346249"/>
            </a:xfrm>
            <a:prstGeom prst="rect">
              <a:avLst/>
            </a:prstGeom>
            <a:noFill/>
          </p:spPr>
          <p:txBody>
            <a:bodyPr wrap="none" rtlCol="0">
              <a:spAutoFit/>
            </a:bodyPr>
            <a:lstStyle/>
            <a:p>
              <a:r>
                <a:rPr lang="vi-VN" sz="2400" b="1">
                  <a:solidFill>
                    <a:schemeClr val="accent6">
                      <a:lumMod val="50000"/>
                    </a:schemeClr>
                  </a:solidFill>
                  <a:ea typeface="Times New Roman" panose="02020603050405020304" pitchFamily="18" charset="0"/>
                </a:rPr>
                <a:t>6,9%</a:t>
              </a:r>
              <a:endParaRPr lang="en-US" sz="2400" b="1">
                <a:solidFill>
                  <a:schemeClr val="accent6">
                    <a:lumMod val="50000"/>
                  </a:schemeClr>
                </a:solidFill>
              </a:endParaRPr>
            </a:p>
          </p:txBody>
        </p:sp>
        <p:sp>
          <p:nvSpPr>
            <p:cNvPr id="11" name="Flowchart: Merge 10">
              <a:extLst>
                <a:ext uri="{FF2B5EF4-FFF2-40B4-BE49-F238E27FC236}">
                  <a16:creationId xmlns:a16="http://schemas.microsoft.com/office/drawing/2014/main" id="{F5E464F6-4BBD-BB5A-3294-06D505792198}"/>
                </a:ext>
              </a:extLst>
            </p:cNvPr>
            <p:cNvSpPr>
              <a:spLocks/>
            </p:cNvSpPr>
            <p:nvPr/>
          </p:nvSpPr>
          <p:spPr>
            <a:xfrm>
              <a:off x="708715" y="2165622"/>
              <a:ext cx="165830" cy="127610"/>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2" name="Group 11">
            <a:extLst>
              <a:ext uri="{FF2B5EF4-FFF2-40B4-BE49-F238E27FC236}">
                <a16:creationId xmlns:a16="http://schemas.microsoft.com/office/drawing/2014/main" id="{451C56E1-F977-E747-6BCA-1313DC8E69DB}"/>
              </a:ext>
            </a:extLst>
          </p:cNvPr>
          <p:cNvGrpSpPr>
            <a:grpSpLocks/>
          </p:cNvGrpSpPr>
          <p:nvPr/>
        </p:nvGrpSpPr>
        <p:grpSpPr>
          <a:xfrm>
            <a:off x="6881981" y="5968119"/>
            <a:ext cx="1098954" cy="566333"/>
            <a:chOff x="611028" y="3768325"/>
            <a:chExt cx="824215" cy="424750"/>
          </a:xfrm>
        </p:grpSpPr>
        <p:sp>
          <p:nvSpPr>
            <p:cNvPr id="13" name="Rectangle: Rounded Corners 12">
              <a:extLst>
                <a:ext uri="{FF2B5EF4-FFF2-40B4-BE49-F238E27FC236}">
                  <a16:creationId xmlns:a16="http://schemas.microsoft.com/office/drawing/2014/main" id="{9EB8BA1B-838B-73B4-0866-7AE7EF15BCA5}"/>
                </a:ext>
              </a:extLst>
            </p:cNvPr>
            <p:cNvSpPr>
              <a:spLocks/>
            </p:cNvSpPr>
            <p:nvPr/>
          </p:nvSpPr>
          <p:spPr>
            <a:xfrm>
              <a:off x="611028" y="3768325"/>
              <a:ext cx="738469" cy="4117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14" name="TextBox 13">
              <a:extLst>
                <a:ext uri="{FF2B5EF4-FFF2-40B4-BE49-F238E27FC236}">
                  <a16:creationId xmlns:a16="http://schemas.microsoft.com/office/drawing/2014/main" id="{23F91A73-69FB-468C-7902-79C6386C5767}"/>
                </a:ext>
              </a:extLst>
            </p:cNvPr>
            <p:cNvSpPr txBox="1">
              <a:spLocks/>
            </p:cNvSpPr>
            <p:nvPr/>
          </p:nvSpPr>
          <p:spPr>
            <a:xfrm>
              <a:off x="770158" y="3846826"/>
              <a:ext cx="665085" cy="346249"/>
            </a:xfrm>
            <a:prstGeom prst="rect">
              <a:avLst/>
            </a:prstGeom>
            <a:noFill/>
          </p:spPr>
          <p:txBody>
            <a:bodyPr wrap="none" rtlCol="0">
              <a:spAutoFit/>
            </a:bodyPr>
            <a:lstStyle/>
            <a:p>
              <a:r>
                <a:rPr lang="vi-VN" sz="2400" b="1">
                  <a:solidFill>
                    <a:schemeClr val="accent6">
                      <a:lumMod val="50000"/>
                    </a:schemeClr>
                  </a:solidFill>
                  <a:ea typeface="Times New Roman" panose="02020603050405020304" pitchFamily="18" charset="0"/>
                </a:rPr>
                <a:t>2,3%</a:t>
              </a:r>
              <a:endParaRPr lang="en-US" sz="2400" b="1">
                <a:solidFill>
                  <a:schemeClr val="accent6">
                    <a:lumMod val="50000"/>
                  </a:schemeClr>
                </a:solidFill>
              </a:endParaRPr>
            </a:p>
          </p:txBody>
        </p:sp>
      </p:grpSp>
      <p:grpSp>
        <p:nvGrpSpPr>
          <p:cNvPr id="15" name="Group 14">
            <a:extLst>
              <a:ext uri="{FF2B5EF4-FFF2-40B4-BE49-F238E27FC236}">
                <a16:creationId xmlns:a16="http://schemas.microsoft.com/office/drawing/2014/main" id="{3E59758D-0B32-E4AB-BC59-7A4C89C7BFF4}"/>
              </a:ext>
            </a:extLst>
          </p:cNvPr>
          <p:cNvGrpSpPr>
            <a:grpSpLocks/>
          </p:cNvGrpSpPr>
          <p:nvPr/>
        </p:nvGrpSpPr>
        <p:grpSpPr>
          <a:xfrm>
            <a:off x="9604237" y="5971565"/>
            <a:ext cx="1762845" cy="505216"/>
            <a:chOff x="2663722" y="3768325"/>
            <a:chExt cx="1026422" cy="378912"/>
          </a:xfrm>
        </p:grpSpPr>
        <p:sp>
          <p:nvSpPr>
            <p:cNvPr id="16" name="Rectangle: Rounded Corners 15">
              <a:extLst>
                <a:ext uri="{FF2B5EF4-FFF2-40B4-BE49-F238E27FC236}">
                  <a16:creationId xmlns:a16="http://schemas.microsoft.com/office/drawing/2014/main" id="{FAA34A13-CEAD-4CA9-9D32-3CD99A21BE53}"/>
                </a:ext>
              </a:extLst>
            </p:cNvPr>
            <p:cNvSpPr>
              <a:spLocks/>
            </p:cNvSpPr>
            <p:nvPr/>
          </p:nvSpPr>
          <p:spPr>
            <a:xfrm>
              <a:off x="2663722" y="3768325"/>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17" name="Isosceles Triangle 16">
              <a:extLst>
                <a:ext uri="{FF2B5EF4-FFF2-40B4-BE49-F238E27FC236}">
                  <a16:creationId xmlns:a16="http://schemas.microsoft.com/office/drawing/2014/main" id="{C179E8AD-D1FB-2DF6-9EBD-12AE17AA82B2}"/>
                </a:ext>
              </a:extLst>
            </p:cNvPr>
            <p:cNvSpPr>
              <a:spLocks/>
            </p:cNvSpPr>
            <p:nvPr/>
          </p:nvSpPr>
          <p:spPr>
            <a:xfrm>
              <a:off x="2722697" y="3912509"/>
              <a:ext cx="164361" cy="13121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0000"/>
                </a:solidFill>
              </a:endParaRPr>
            </a:p>
          </p:txBody>
        </p:sp>
        <p:sp>
          <p:nvSpPr>
            <p:cNvPr id="18" name="TextBox 17">
              <a:extLst>
                <a:ext uri="{FF2B5EF4-FFF2-40B4-BE49-F238E27FC236}">
                  <a16:creationId xmlns:a16="http://schemas.microsoft.com/office/drawing/2014/main" id="{A9B23CA5-E8F1-3037-DA7C-5378EE54AB29}"/>
                </a:ext>
              </a:extLst>
            </p:cNvPr>
            <p:cNvSpPr txBox="1">
              <a:spLocks/>
            </p:cNvSpPr>
            <p:nvPr/>
          </p:nvSpPr>
          <p:spPr>
            <a:xfrm>
              <a:off x="2712551" y="3784656"/>
              <a:ext cx="977593" cy="346249"/>
            </a:xfrm>
            <a:prstGeom prst="rect">
              <a:avLst/>
            </a:prstGeom>
            <a:noFill/>
          </p:spPr>
          <p:txBody>
            <a:bodyPr wrap="square" rtlCol="0">
              <a:spAutoFit/>
            </a:bodyPr>
            <a:lstStyle/>
            <a:p>
              <a:r>
                <a:rPr lang="en-US" sz="2400" b="1">
                  <a:solidFill>
                    <a:schemeClr val="accent6">
                      <a:lumMod val="50000"/>
                    </a:schemeClr>
                  </a:solidFill>
                  <a:ea typeface="Times New Roman" panose="02020603050405020304" pitchFamily="18" charset="0"/>
                </a:rPr>
                <a:t> </a:t>
              </a:r>
              <a:r>
                <a:rPr lang="vi-VN" sz="2400" b="1">
                  <a:solidFill>
                    <a:schemeClr val="accent6">
                      <a:lumMod val="50000"/>
                    </a:schemeClr>
                  </a:solidFill>
                  <a:ea typeface="Times New Roman" panose="02020603050405020304" pitchFamily="18" charset="0"/>
                </a:rPr>
                <a:t>  10,8%</a:t>
              </a:r>
              <a:endParaRPr lang="en-US" sz="2400" b="1">
                <a:solidFill>
                  <a:schemeClr val="accent6">
                    <a:lumMod val="50000"/>
                  </a:schemeClr>
                </a:solidFill>
              </a:endParaRPr>
            </a:p>
          </p:txBody>
        </p:sp>
      </p:grpSp>
      <p:pic>
        <p:nvPicPr>
          <p:cNvPr id="19" name="Picture 18" descr="Cows outdoor">
            <a:extLst>
              <a:ext uri="{FF2B5EF4-FFF2-40B4-BE49-F238E27FC236}">
                <a16:creationId xmlns:a16="http://schemas.microsoft.com/office/drawing/2014/main" id="{60A79E5F-F430-FEAB-7A1B-00BAB71E102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97323" y="2900693"/>
            <a:ext cx="2703412" cy="1790540"/>
          </a:xfrm>
          <a:prstGeom prst="rect">
            <a:avLst/>
          </a:prstGeom>
          <a:ln>
            <a:noFill/>
          </a:ln>
          <a:effectLst>
            <a:softEdge rad="112500"/>
          </a:effectLst>
        </p:spPr>
      </p:pic>
      <p:grpSp>
        <p:nvGrpSpPr>
          <p:cNvPr id="20" name="Group 19">
            <a:extLst>
              <a:ext uri="{FF2B5EF4-FFF2-40B4-BE49-F238E27FC236}">
                <a16:creationId xmlns:a16="http://schemas.microsoft.com/office/drawing/2014/main" id="{FBBDC10C-79A1-ED2E-25B5-0A32CE3CF307}"/>
              </a:ext>
            </a:extLst>
          </p:cNvPr>
          <p:cNvGrpSpPr>
            <a:grpSpLocks/>
          </p:cNvGrpSpPr>
          <p:nvPr/>
        </p:nvGrpSpPr>
        <p:grpSpPr>
          <a:xfrm>
            <a:off x="9628736" y="2721582"/>
            <a:ext cx="1207237" cy="505216"/>
            <a:chOff x="3527813" y="2023506"/>
            <a:chExt cx="905428" cy="378912"/>
          </a:xfrm>
        </p:grpSpPr>
        <p:sp>
          <p:nvSpPr>
            <p:cNvPr id="21" name="Rectangle: Rounded Corners 20">
              <a:extLst>
                <a:ext uri="{FF2B5EF4-FFF2-40B4-BE49-F238E27FC236}">
                  <a16:creationId xmlns:a16="http://schemas.microsoft.com/office/drawing/2014/main" id="{9987160C-BD1D-F0EE-81CF-CCD311D08BC3}"/>
                </a:ext>
              </a:extLst>
            </p:cNvPr>
            <p:cNvSpPr>
              <a:spLocks/>
            </p:cNvSpPr>
            <p:nvPr/>
          </p:nvSpPr>
          <p:spPr>
            <a:xfrm>
              <a:off x="3527813" y="2023506"/>
              <a:ext cx="738469" cy="3789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22" name="TextBox 21">
              <a:extLst>
                <a:ext uri="{FF2B5EF4-FFF2-40B4-BE49-F238E27FC236}">
                  <a16:creationId xmlns:a16="http://schemas.microsoft.com/office/drawing/2014/main" id="{F15E75EA-D26B-7DF9-0998-35B96AE81810}"/>
                </a:ext>
              </a:extLst>
            </p:cNvPr>
            <p:cNvSpPr txBox="1">
              <a:spLocks/>
            </p:cNvSpPr>
            <p:nvPr/>
          </p:nvSpPr>
          <p:spPr>
            <a:xfrm>
              <a:off x="3757378" y="2084807"/>
              <a:ext cx="675863" cy="300083"/>
            </a:xfrm>
            <a:prstGeom prst="rect">
              <a:avLst/>
            </a:prstGeom>
            <a:noFill/>
          </p:spPr>
          <p:txBody>
            <a:bodyPr wrap="square" rtlCol="0">
              <a:spAutoFit/>
            </a:bodyPr>
            <a:lstStyle/>
            <a:p>
              <a:r>
                <a:rPr lang="vi-VN" sz="2000" b="1">
                  <a:solidFill>
                    <a:schemeClr val="accent6">
                      <a:lumMod val="50000"/>
                    </a:schemeClr>
                  </a:solidFill>
                  <a:ea typeface="Times New Roman" panose="02020603050405020304" pitchFamily="18" charset="0"/>
                </a:rPr>
                <a:t>3,7%</a:t>
              </a:r>
              <a:endParaRPr lang="en-US" sz="2000" b="1">
                <a:solidFill>
                  <a:schemeClr val="accent6">
                    <a:lumMod val="50000"/>
                  </a:schemeClr>
                </a:solidFill>
              </a:endParaRPr>
            </a:p>
          </p:txBody>
        </p:sp>
        <p:sp>
          <p:nvSpPr>
            <p:cNvPr id="23" name="Isosceles Triangle 22">
              <a:extLst>
                <a:ext uri="{FF2B5EF4-FFF2-40B4-BE49-F238E27FC236}">
                  <a16:creationId xmlns:a16="http://schemas.microsoft.com/office/drawing/2014/main" id="{EC55689E-EE92-9948-874F-99F91CF85A12}"/>
                </a:ext>
              </a:extLst>
            </p:cNvPr>
            <p:cNvSpPr>
              <a:spLocks/>
            </p:cNvSpPr>
            <p:nvPr/>
          </p:nvSpPr>
          <p:spPr>
            <a:xfrm>
              <a:off x="3614919" y="2157839"/>
              <a:ext cx="164361" cy="13121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0000"/>
                </a:solidFill>
              </a:endParaRPr>
            </a:p>
          </p:txBody>
        </p:sp>
      </p:grpSp>
      <p:pic>
        <p:nvPicPr>
          <p:cNvPr id="24" name="Picture 23" descr="A group of cows&#10;&#10;Description automatically generated with low confidence">
            <a:extLst>
              <a:ext uri="{FF2B5EF4-FFF2-40B4-BE49-F238E27FC236}">
                <a16:creationId xmlns:a16="http://schemas.microsoft.com/office/drawing/2014/main" id="{E26011C3-4AC8-18A6-249B-8E2800F442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80177" y="3047722"/>
            <a:ext cx="2145198" cy="1507464"/>
          </a:xfrm>
          <a:prstGeom prst="rect">
            <a:avLst/>
          </a:prstGeom>
        </p:spPr>
      </p:pic>
      <p:sp>
        <p:nvSpPr>
          <p:cNvPr id="26" name="Isosceles Triangle 25">
            <a:extLst>
              <a:ext uri="{FF2B5EF4-FFF2-40B4-BE49-F238E27FC236}">
                <a16:creationId xmlns:a16="http://schemas.microsoft.com/office/drawing/2014/main" id="{BFDA0A18-2556-65A1-122D-26BD71CBB224}"/>
              </a:ext>
            </a:extLst>
          </p:cNvPr>
          <p:cNvSpPr>
            <a:spLocks/>
          </p:cNvSpPr>
          <p:nvPr/>
        </p:nvSpPr>
        <p:spPr>
          <a:xfrm>
            <a:off x="6919225" y="6216145"/>
            <a:ext cx="219148" cy="174947"/>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F0000"/>
              </a:solidFill>
            </a:endParaRPr>
          </a:p>
        </p:txBody>
      </p:sp>
    </p:spTree>
    <p:extLst>
      <p:ext uri="{BB962C8B-B14F-4D97-AF65-F5344CB8AC3E}">
        <p14:creationId xmlns:p14="http://schemas.microsoft.com/office/powerpoint/2010/main" val="66753865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445577134"/>
              </p:ext>
            </p:extLst>
          </p:nvPr>
        </p:nvGraphicFramePr>
        <p:xfrm>
          <a:off x="548081" y="1312224"/>
          <a:ext cx="6758555" cy="5257800"/>
        </p:xfrm>
        <a:graphic>
          <a:graphicData uri="http://schemas.openxmlformats.org/drawingml/2006/table">
            <a:tbl>
              <a:tblPr firstRow="1" bandRow="1"/>
              <a:tblGrid>
                <a:gridCol w="6758555">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pt-BR" sz="1800" b="0" kern="1200" dirty="0">
                          <a:solidFill>
                            <a:schemeClr val="dk1"/>
                          </a:solidFill>
                          <a:effectLst/>
                          <a:latin typeface="Times New Roman" panose="02020603050405020304" pitchFamily="18" charset="0"/>
                          <a:ea typeface="+mn-ea"/>
                          <a:cs typeface="Times New Roman" panose="02020603050405020304" pitchFamily="18" charset="0"/>
                        </a:rPr>
                        <a:t>Triển khai quyết liệt các biện pháp để quản lý, bảo vệ rừng; xây dựng phương án phòng cháy chữa cháy rừng trong mùa khô; ngăn chặn triệt để tình trạng lấn, chiếm đất lâm nghiệp và khai thác lâm sản trái phép.</a:t>
                      </a:r>
                      <a:endParaRPr lang="vi-VN"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Tiếp tục mời </a:t>
                      </a:r>
                      <a:r>
                        <a:rPr lang="pt-BR" sz="1800" b="0" kern="1200" dirty="0">
                          <a:solidFill>
                            <a:schemeClr val="dk1"/>
                          </a:solidFill>
                          <a:effectLst/>
                          <a:latin typeface="Times New Roman" panose="02020603050405020304" pitchFamily="18" charset="0"/>
                          <a:ea typeface="+mn-ea"/>
                          <a:cs typeface="Times New Roman" panose="02020603050405020304" pitchFamily="18" charset="0"/>
                        </a:rPr>
                        <a:t>gọi</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các doanh doanh nghiệ</a:t>
                      </a:r>
                      <a:r>
                        <a:rPr lang="pt-BR" sz="1800" b="0" kern="1200" dirty="0">
                          <a:solidFill>
                            <a:schemeClr val="dk1"/>
                          </a:solidFill>
                          <a:effectLst/>
                          <a:latin typeface="Times New Roman" panose="02020603050405020304" pitchFamily="18" charset="0"/>
                          <a:ea typeface="+mn-ea"/>
                          <a:cs typeface="Times New Roman" panose="02020603050405020304" pitchFamily="18" charset="0"/>
                        </a:rPr>
                        <a:t>p</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chế biến gỗ</a:t>
                      </a:r>
                      <a:r>
                        <a:rPr lang="pt-BR" sz="1800" b="0" kern="1200" dirty="0">
                          <a:solidFill>
                            <a:schemeClr val="dk1"/>
                          </a:solidFill>
                          <a:effectLst/>
                          <a:latin typeface="Times New Roman" panose="02020603050405020304" pitchFamily="18" charset="0"/>
                          <a:ea typeface="+mn-ea"/>
                          <a:cs typeface="Times New Roman" panose="02020603050405020304" pitchFamily="18" charset="0"/>
                        </a:rPr>
                        <a:t> liên doanh, liên kết đầu tư trồng rừng để chủ động nguồn nguyên liệu, x</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ây dựng mô hình tổ chức sản xuất lâm nghiệp theo hình thức liên kết, hợp tác chặt chẽ giữa các doanh nghiệp sản xuất, chế biến với các hộ gia đình, cá nhân, tổ chức trồng rừng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vùng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gỗ</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rừng</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gỗ</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cực</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s-MX" sz="18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MX"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Đến nay, các Công ty TNHH lâm nghiệp đã khai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thác rừng trồng xong và chuẩn bị đất được 474 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chuyển hoá rừng trồng gỗ</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nhỏ sang gỗ lớn diện tích 3.882 ha.</a:t>
                      </a:r>
                    </a:p>
                    <a:p>
                      <a:pPr marL="342900" marR="0" lvl="0" indent="-342900" algn="just" defTabSz="121917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nl-NL" sz="1800" b="0" kern="1200" dirty="0">
                          <a:solidFill>
                            <a:schemeClr val="dk1"/>
                          </a:solidFill>
                          <a:effectLst/>
                          <a:latin typeface="Times New Roman" panose="02020603050405020304" pitchFamily="18" charset="0"/>
                          <a:ea typeface="+mn-ea"/>
                          <a:cs typeface="Times New Roman" panose="02020603050405020304" pitchFamily="18" charset="0"/>
                        </a:rPr>
                        <a:t>Trong tháng không xảy ra cháy rừng. Lũy kế từ đầu năm đến nay, xảy ra 04 vụ cháy rừng. Trong đó: 03 vụ cháy rừng trồng với diện tích 11,15 ha (tại các huyện Hoài Ân, Tây Sơn, Phù Cát) và 01 vụ cháy đất đã trồng rừng tại huyện Tuy Phước, diện tích 0,7 ha.</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6" name="Picture 5" descr="A picture containing tree, outdoor, plant, forest&#10;&#10;Description automatically generated">
            <a:extLst>
              <a:ext uri="{FF2B5EF4-FFF2-40B4-BE49-F238E27FC236}">
                <a16:creationId xmlns:a16="http://schemas.microsoft.com/office/drawing/2014/main" id="{B6FBF1AC-66BF-0ECE-3B76-06423BF9D5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0368" y="1062260"/>
            <a:ext cx="4063551" cy="2612164"/>
          </a:xfrm>
          <a:prstGeom prst="rect">
            <a:avLst/>
          </a:prstGeom>
        </p:spPr>
      </p:pic>
      <p:pic>
        <p:nvPicPr>
          <p:cNvPr id="10" name="Picture 9" descr="A picture containing sky, grass, outdoor, nature&#10;&#10;Description automatically generated">
            <a:extLst>
              <a:ext uri="{FF2B5EF4-FFF2-40B4-BE49-F238E27FC236}">
                <a16:creationId xmlns:a16="http://schemas.microsoft.com/office/drawing/2014/main" id="{C5232F2B-CFFA-D637-CADF-068072693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68" y="3915603"/>
            <a:ext cx="4063551" cy="2418085"/>
          </a:xfrm>
          <a:prstGeom prst="rect">
            <a:avLst/>
          </a:prstGeom>
        </p:spPr>
      </p:pic>
      <p:sp>
        <p:nvSpPr>
          <p:cNvPr id="3" name="Rectangle 2">
            <a:extLst>
              <a:ext uri="{FF2B5EF4-FFF2-40B4-BE49-F238E27FC236}">
                <a16:creationId xmlns:a16="http://schemas.microsoft.com/office/drawing/2014/main" id="{012B1FB8-DEBD-F0C9-742A-F7D511419944}"/>
              </a:ext>
            </a:extLst>
          </p:cNvPr>
          <p:cNvSpPr/>
          <p:nvPr/>
        </p:nvSpPr>
        <p:spPr>
          <a:xfrm>
            <a:off x="548081" y="455589"/>
            <a:ext cx="289822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1.1.3. Lâm nghiệp</a:t>
            </a:r>
          </a:p>
        </p:txBody>
      </p:sp>
    </p:spTree>
    <p:extLst>
      <p:ext uri="{BB962C8B-B14F-4D97-AF65-F5344CB8AC3E}">
        <p14:creationId xmlns:p14="http://schemas.microsoft.com/office/powerpoint/2010/main" val="378865233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669866" y="312790"/>
            <a:ext cx="247849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1.1.4. Thủy sản</a:t>
            </a: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1599913175"/>
              </p:ext>
            </p:extLst>
          </p:nvPr>
        </p:nvGraphicFramePr>
        <p:xfrm>
          <a:off x="375965" y="1297590"/>
          <a:ext cx="6746288" cy="5242560"/>
        </p:xfrm>
        <a:graphic>
          <a:graphicData uri="http://schemas.openxmlformats.org/drawingml/2006/table">
            <a:tbl>
              <a:tblPr firstRow="1" bandRow="1"/>
              <a:tblGrid>
                <a:gridCol w="6746288">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T</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ình</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thuận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lợi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cho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i="0" kern="1200" dirty="0" err="1">
                          <a:solidFill>
                            <a:schemeClr val="dk1"/>
                          </a:solidFill>
                          <a:effectLst/>
                          <a:latin typeface="Times New Roman" panose="02020603050405020304" pitchFamily="18" charset="0"/>
                          <a:ea typeface="+mn-ea"/>
                          <a:cs typeface="Times New Roman" panose="02020603050405020304" pitchFamily="18" charset="0"/>
                        </a:rPr>
                        <a:t>biển</a:t>
                      </a:r>
                      <a:r>
                        <a:rPr lang="es-ES" sz="2200" b="0" i="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8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tháng đạt 187.398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2,8</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so v</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ới cùng kỳ;</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lượng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nuôi</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trồng</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ước</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8.540</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tấn</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err="1">
                          <a:solidFill>
                            <a:schemeClr val="tx1"/>
                          </a:solidFill>
                          <a:effectLst/>
                          <a:latin typeface="Times New Roman" panose="02020603050405020304" pitchFamily="18" charset="0"/>
                          <a:ea typeface="+mn-ea"/>
                          <a:cs typeface="Times New Roman" panose="02020603050405020304" pitchFamily="18" charset="0"/>
                        </a:rPr>
                        <a:t>giảm</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2,3</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 </a:t>
                      </a:r>
                      <a:r>
                        <a:rPr lang="es-ES" sz="2200" b="0" kern="1200" dirty="0">
                          <a:solidFill>
                            <a:schemeClr val="tx1"/>
                          </a:solidFill>
                          <a:effectLst/>
                          <a:latin typeface="Times New Roman" panose="02020603050405020304" pitchFamily="18" charset="0"/>
                          <a:ea typeface="+mn-ea"/>
                          <a:cs typeface="Times New Roman" panose="02020603050405020304" pitchFamily="18" charset="0"/>
                        </a:rPr>
                        <a:t>so v</a:t>
                      </a:r>
                      <a:r>
                        <a:rPr lang="vi-VN" sz="2200" b="0" kern="1200" dirty="0">
                          <a:solidFill>
                            <a:schemeClr val="tx1"/>
                          </a:solidFill>
                          <a:effectLst/>
                          <a:latin typeface="Times New Roman" panose="02020603050405020304" pitchFamily="18" charset="0"/>
                          <a:ea typeface="+mn-ea"/>
                          <a:cs typeface="Times New Roman" panose="02020603050405020304" pitchFamily="18" charset="0"/>
                        </a:rPr>
                        <a:t>ới cùng kỳ</a:t>
                      </a:r>
                      <a:r>
                        <a:rPr lang="en-US" sz="2200" b="0" kern="1200" dirty="0">
                          <a:solidFill>
                            <a:schemeClr val="tx1"/>
                          </a:solidFill>
                          <a:effectLst/>
                          <a:latin typeface="Times New Roman" panose="02020603050405020304" pitchFamily="18" charset="0"/>
                          <a:ea typeface="+mn-ea"/>
                          <a:cs typeface="Times New Roman" panose="02020603050405020304" pitchFamily="18" charset="0"/>
                        </a:rPr>
                        <a:t>.</a:t>
                      </a:r>
                      <a:endParaRPr lang="en-US" sz="2200" b="0" i="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i="0" kern="1200" dirty="0">
                          <a:solidFill>
                            <a:schemeClr val="dk1"/>
                          </a:solidFill>
                          <a:effectLst/>
                          <a:latin typeface="Times New Roman" panose="02020603050405020304" pitchFamily="18" charset="0"/>
                          <a:ea typeface="+mn-ea"/>
                          <a:cs typeface="Times New Roman" panose="02020603050405020304" pitchFamily="18" charset="0"/>
                        </a:rPr>
                        <a:t>Tiếp tục thực hiện khắc phục khai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thác thủy sản bất hợp  pháp, không báo cáo, không theo quy định (IUU)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Trong tháng 8, Sở Nông nghiệp đã t</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rình UBND tỉnh phê duyệt 100 tàu triển khai thí điểm ứng dụng Hệ thống Nhật ký điện tử trên tàu khai thác xa bờ trên địa bàn tỉnh năm 2023.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Đồng thời t</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iếp tục phối hợp với các công ty nghiên cứu, theo dõi kết quả thử nghiệm Nhật ký điện tử trên các tàu cá đã lắp đặt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nl-NL" sz="2200" b="0" kern="1200" dirty="0">
                          <a:solidFill>
                            <a:schemeClr val="dk1"/>
                          </a:solidFill>
                          <a:effectLst/>
                          <a:latin typeface="Times New Roman" panose="02020603050405020304" pitchFamily="18" charset="0"/>
                          <a:ea typeface="+mn-ea"/>
                          <a:cs typeface="Times New Roman" panose="02020603050405020304" pitchFamily="18" charset="0"/>
                        </a:rPr>
                        <a:t>(đã thử nghiệm 40 tàu/tổng số 100 tàu được phê duyệt).</a:t>
                      </a:r>
                      <a:endParaRPr lang="vi-VN"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2" name="Picture 1">
            <a:extLst>
              <a:ext uri="{FF2B5EF4-FFF2-40B4-BE49-F238E27FC236}">
                <a16:creationId xmlns:a16="http://schemas.microsoft.com/office/drawing/2014/main" id="{56062293-557D-4F7E-7A6A-F260FA821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061" y="2148063"/>
            <a:ext cx="4063551" cy="2527801"/>
          </a:xfrm>
          <a:prstGeom prst="rect">
            <a:avLst/>
          </a:prstGeom>
        </p:spPr>
      </p:pic>
    </p:spTree>
    <p:extLst>
      <p:ext uri="{BB962C8B-B14F-4D97-AF65-F5344CB8AC3E}">
        <p14:creationId xmlns:p14="http://schemas.microsoft.com/office/powerpoint/2010/main" val="374442674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F24AD0-F007-A590-583C-27B1A4CE0310}"/>
              </a:ext>
            </a:extLst>
          </p:cNvPr>
          <p:cNvSpPr/>
          <p:nvPr/>
        </p:nvSpPr>
        <p:spPr>
          <a:xfrm>
            <a:off x="497747" y="531089"/>
            <a:ext cx="334097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1.1.5. </a:t>
            </a:r>
            <a:r>
              <a:rPr lang="en-US" sz="2800" b="1" spc="-20" err="1">
                <a:solidFill>
                  <a:srgbClr val="100717"/>
                </a:solidFill>
                <a:latin typeface="Times New Roman" panose="02020603050405020304" pitchFamily="18" charset="0"/>
                <a:cs typeface="Times New Roman" panose="02020603050405020304" pitchFamily="18" charset="0"/>
              </a:rPr>
              <a:t>Nông</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thôn</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mới</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extLst>
              <p:ext uri="{D42A27DB-BD31-4B8C-83A1-F6EECF244321}">
                <p14:modId xmlns:p14="http://schemas.microsoft.com/office/powerpoint/2010/main" val="4180468162"/>
              </p:ext>
            </p:extLst>
          </p:nvPr>
        </p:nvGraphicFramePr>
        <p:xfrm>
          <a:off x="371913" y="1510795"/>
          <a:ext cx="7085527" cy="5120640"/>
        </p:xfrm>
        <a:graphic>
          <a:graphicData uri="http://schemas.openxmlformats.org/drawingml/2006/table">
            <a:tbl>
              <a:tblPr firstRow="1" bandRow="1"/>
              <a:tblGrid>
                <a:gridCol w="7085527">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i="0" kern="1200" dirty="0">
                          <a:solidFill>
                            <a:schemeClr val="dk1"/>
                          </a:solidFill>
                          <a:effectLst/>
                          <a:latin typeface="Times New Roman" panose="02020603050405020304" pitchFamily="18" charset="0"/>
                          <a:ea typeface="+mn-ea"/>
                          <a:cs typeface="Times New Roman" panose="02020603050405020304" pitchFamily="18" charset="0"/>
                        </a:rPr>
                        <a:t>Công tác xây dựng nông thôn mới tiếp tục triển khai có hiệu quả</a:t>
                      </a:r>
                      <a:r>
                        <a:rPr lang="pt-BR" sz="2000" b="0"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Các cấp, các ngành tập trung triển khai thực hiện các tiêu chí ở các xã đăng ký đạt chuẩn nông thôn mới năm 2023, củng cố và nâng cao chất lượng các xã đã được công nhận đạt chuẩn trên địa bàn.</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Tính đến tháng </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/2023, kết quả đạt được:</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05 đơn vị cấp huyện được công nhận đạt chuẩn/hoàn thành nhiệm vụ nông thôn mới</a:t>
                      </a:r>
                      <a:r>
                        <a:rPr lang="en-US" sz="20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 tỷ lệ 45,45%</a:t>
                      </a:r>
                      <a:endParaRPr lang="en-US"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84/109 xã đạt chuẩn nông thôn mới, tỷ lệ </a:t>
                      </a: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77,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06%</a:t>
                      </a:r>
                    </a:p>
                    <a:p>
                      <a:pPr marL="342900" marR="0" lvl="0" indent="284163"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l-PL" sz="2000" b="0" kern="1200" baseline="0" dirty="0">
                          <a:solidFill>
                            <a:schemeClr val="dk1"/>
                          </a:solidFill>
                          <a:effectLst/>
                          <a:latin typeface="Times New Roman" panose="02020603050405020304" pitchFamily="18" charset="0"/>
                          <a:ea typeface="+mn-ea"/>
                          <a:cs typeface="Times New Roman" panose="02020603050405020304" pitchFamily="18" charset="0"/>
                        </a:rPr>
                        <a:t>17</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/84 xã đạt chuẩn nông thôn mới nâng cao, tỷ lệ 20,24</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Toàn tỉnh có 2</a:t>
                      </a:r>
                      <a:r>
                        <a:rPr lang="vi-VN" sz="2000" b="0" kern="1200" baseline="0" dirty="0">
                          <a:solidFill>
                            <a:schemeClr val="dk1"/>
                          </a:solidFill>
                          <a:effectLst/>
                          <a:latin typeface="Times New Roman" panose="02020603050405020304" pitchFamily="18" charset="0"/>
                          <a:ea typeface="+mn-ea"/>
                          <a:cs typeface="Times New Roman" panose="02020603050405020304" pitchFamily="18" charset="0"/>
                        </a:rPr>
                        <a:t>23</a:t>
                      </a:r>
                      <a:r>
                        <a:rPr lang="de-DE" sz="2000" b="0" kern="1200" baseline="0" dirty="0">
                          <a:solidFill>
                            <a:schemeClr val="dk1"/>
                          </a:solidFill>
                          <a:effectLst/>
                          <a:latin typeface="Times New Roman" panose="02020603050405020304" pitchFamily="18" charset="0"/>
                          <a:ea typeface="+mn-ea"/>
                          <a:cs typeface="Times New Roman" panose="02020603050405020304" pitchFamily="18" charset="0"/>
                        </a:rPr>
                        <a:t> sản phẩm được UBND tỉnh công nhận đạt tiêu chuẩn OCOP cấp tỉnh (đến nay đã có 6 sản phẩm đạt hạng tiềm năng 5 sao, 34 sản phẩm đạt hạng 4 sao, 183 sản phẩm sạt hạng 3 sao)</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1026" name="Picture 2" descr="An Lão- Khó khăn trong xây dựng Nông thôn mới ở các xã vùng cao .">
            <a:extLst>
              <a:ext uri="{FF2B5EF4-FFF2-40B4-BE49-F238E27FC236}">
                <a16:creationId xmlns:a16="http://schemas.microsoft.com/office/drawing/2014/main" id="{273A90EA-EE7F-F0BA-B0AE-0B09A5229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1863" y="1922215"/>
            <a:ext cx="4508057"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41678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40761962"/>
              </p:ext>
            </p:extLst>
          </p:nvPr>
        </p:nvGraphicFramePr>
        <p:xfrm>
          <a:off x="403213" y="1158251"/>
          <a:ext cx="5167077" cy="5577840"/>
        </p:xfrm>
        <a:graphic>
          <a:graphicData uri="http://schemas.openxmlformats.org/drawingml/2006/table">
            <a:tbl>
              <a:tblPr firstRow="1" bandRow="1"/>
              <a:tblGrid>
                <a:gridCol w="5167077">
                  <a:extLst>
                    <a:ext uri="{9D8B030D-6E8A-4147-A177-3AD203B41FA5}">
                      <a16:colId xmlns:a16="http://schemas.microsoft.com/office/drawing/2014/main" val="3655493598"/>
                    </a:ext>
                  </a:extLst>
                </a:gridCol>
              </a:tblGrid>
              <a:tr h="162033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Chỉ số sản xuất công nghiệp (IIP)</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tháng 8/2023 tăng 0,17% so với tháng 7/2023 và tăng 6,89% so với cùng 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Tính chung</a:t>
                      </a: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8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IIP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ăng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0,92% so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Một số ngành có chỉ số sản xuất tăng cao so với cùng kỳ như: Sản xuất chế biến thực phẩm tăng 7,08%; Chế biến gỗ tăng 10,89%; Sản xuất thuốc, hóa dược và dược liệu tăng 27%...</a:t>
                      </a:r>
                      <a:endParaRPr lang="en-US"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Sản lượng một số sản phẩm công nghiệp tháng 8 tăng so với tháng 7/2023 như: Tôm động lạnh tăng 13,04%; bàn bằng </a:t>
                      </a:r>
                      <a:r>
                        <a:rPr lang="vi-VN" sz="2000" b="0" kern="1200">
                          <a:solidFill>
                            <a:schemeClr val="dk1"/>
                          </a:solidFill>
                          <a:effectLst/>
                          <a:latin typeface="Times New Roman" panose="02020603050405020304" pitchFamily="18" charset="0"/>
                          <a:ea typeface="+mn-ea"/>
                          <a:cs typeface="Times New Roman" panose="02020603050405020304" pitchFamily="18" charset="0"/>
                        </a:rPr>
                        <a:t>gỗ các loại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tăng 4,26%; ghế nhựa giả mây tăng 3,05%; bàn nhựa giả mây tăng 11%...</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Tình hình sản xuất công nghiệp vẫn gặp khó khăn và dự báo sẽ còn tiếp diễn trong thời gian đến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81D40E1E-E472-56C2-7A52-1D68B78E001A}"/>
              </a:ext>
            </a:extLst>
          </p:cNvPr>
          <p:cNvSpPr txBox="1"/>
          <p:nvPr/>
        </p:nvSpPr>
        <p:spPr>
          <a:xfrm>
            <a:off x="1357174" y="73321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2.1. Công nghiệp</a:t>
            </a:r>
          </a:p>
        </p:txBody>
      </p:sp>
      <p:sp>
        <p:nvSpPr>
          <p:cNvPr id="12" name="TextBox 11">
            <a:extLst>
              <a:ext uri="{FF2B5EF4-FFF2-40B4-BE49-F238E27FC236}">
                <a16:creationId xmlns:a16="http://schemas.microsoft.com/office/drawing/2014/main" id="{9770937D-1377-CC7E-CF4C-63302C488F3E}"/>
              </a:ext>
            </a:extLst>
          </p:cNvPr>
          <p:cNvSpPr txBox="1"/>
          <p:nvPr/>
        </p:nvSpPr>
        <p:spPr>
          <a:xfrm>
            <a:off x="916752" y="271551"/>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2" name="Object 1">
            <a:extLst>
              <a:ext uri="{FF2B5EF4-FFF2-40B4-BE49-F238E27FC236}">
                <a16:creationId xmlns:a16="http://schemas.microsoft.com/office/drawing/2014/main" id="{FFC450D5-EEC3-03A4-74AB-EAB98327DAD9}"/>
              </a:ext>
            </a:extLst>
          </p:cNvPr>
          <p:cNvGraphicFramePr>
            <a:graphicFrameLocks noChangeAspect="1"/>
          </p:cNvGraphicFramePr>
          <p:nvPr>
            <p:extLst>
              <p:ext uri="{D42A27DB-BD31-4B8C-83A1-F6EECF244321}">
                <p14:modId xmlns:p14="http://schemas.microsoft.com/office/powerpoint/2010/main" val="1679455582"/>
              </p:ext>
            </p:extLst>
          </p:nvPr>
        </p:nvGraphicFramePr>
        <p:xfrm>
          <a:off x="5683192" y="1855787"/>
          <a:ext cx="6508808" cy="3378943"/>
        </p:xfrm>
        <a:graphic>
          <a:graphicData uri="http://schemas.openxmlformats.org/presentationml/2006/ole">
            <mc:AlternateContent xmlns:mc="http://schemas.openxmlformats.org/markup-compatibility/2006">
              <mc:Choice xmlns:v="urn:schemas-microsoft-com:vml" Requires="v">
                <p:oleObj name="Worksheet" r:id="rId2" imgW="6781680" imgH="3143290" progId="Excel.Sheet.8">
                  <p:embed/>
                </p:oleObj>
              </mc:Choice>
              <mc:Fallback>
                <p:oleObj name="Worksheet" r:id="rId2" imgW="6781680" imgH="3143290" progId="Excel.Sheet.8">
                  <p:embed/>
                  <p:pic>
                    <p:nvPicPr>
                      <p:cNvPr id="2" name="Object 1">
                        <a:extLst>
                          <a:ext uri="{FF2B5EF4-FFF2-40B4-BE49-F238E27FC236}">
                            <a16:creationId xmlns:a16="http://schemas.microsoft.com/office/drawing/2014/main" id="{FFC450D5-EEC3-03A4-74AB-EAB98327DAD9}"/>
                          </a:ext>
                        </a:extLst>
                      </p:cNvPr>
                      <p:cNvPicPr/>
                      <p:nvPr/>
                    </p:nvPicPr>
                    <p:blipFill>
                      <a:blip r:embed="rId3"/>
                      <a:stretch>
                        <a:fillRect/>
                      </a:stretch>
                    </p:blipFill>
                    <p:spPr>
                      <a:xfrm>
                        <a:off x="5683192" y="1855787"/>
                        <a:ext cx="6508808" cy="3378943"/>
                      </a:xfrm>
                      <a:prstGeom prst="rect">
                        <a:avLst/>
                      </a:prstGeom>
                    </p:spPr>
                  </p:pic>
                </p:oleObj>
              </mc:Fallback>
            </mc:AlternateContent>
          </a:graphicData>
        </a:graphic>
      </p:graphicFrame>
    </p:spTree>
    <p:extLst>
      <p:ext uri="{BB962C8B-B14F-4D97-AF65-F5344CB8AC3E}">
        <p14:creationId xmlns:p14="http://schemas.microsoft.com/office/powerpoint/2010/main" val="214843195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525700369"/>
              </p:ext>
            </p:extLst>
          </p:nvPr>
        </p:nvGraphicFramePr>
        <p:xfrm>
          <a:off x="401505" y="1298474"/>
          <a:ext cx="5328176" cy="5608320"/>
        </p:xfrm>
        <a:graphic>
          <a:graphicData uri="http://schemas.openxmlformats.org/drawingml/2006/table">
            <a:tbl>
              <a:tblPr firstRow="1" bandRow="1"/>
              <a:tblGrid>
                <a:gridCol w="5328176">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it-IT"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Đã ban hành 02 chính sách về “Hỗ trợ nhà ở cho hộ nghèo, hộ cận nghèo trên địa bàn tỉnh Bình Định giai đoạn đến năm 2025” “Quy định cơ chế hỗ trợ đầu tư xây dựng nhà ở xã hội trên địa bàn tỉnh Bình Định”</a:t>
                      </a: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Dự án Nhà ở thuộc quy hoạch Khu thiết chế công đoàn tỉnh Bình Định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(37.617m</a:t>
                      </a:r>
                      <a:r>
                        <a:rPr lang="en-US" sz="1800" b="0" kern="1200" baseline="30000" dirty="0">
                          <a:solidFill>
                            <a:schemeClr val="dk1"/>
                          </a:solidFill>
                          <a:effectLst/>
                          <a:latin typeface="Times New Roman" panose="02020603050405020304" pitchFamily="18" charset="0"/>
                          <a:ea typeface="+mn-ea"/>
                          <a:cs typeface="Times New Roman" panose="02020603050405020304" pitchFamily="18" charset="0"/>
                        </a:rPr>
                        <a:t>2</a:t>
                      </a:r>
                      <a:r>
                        <a:rPr lang="en-US" sz="1800" b="0" kern="1200" baseline="0" dirty="0">
                          <a:solidFill>
                            <a:schemeClr val="dk1"/>
                          </a:solidFill>
                          <a:effectLst/>
                          <a:latin typeface="Times New Roman" panose="02020603050405020304" pitchFamily="18" charset="0"/>
                          <a:ea typeface="+mn-ea"/>
                          <a:cs typeface="Times New Roman" panose="02020603050405020304" pitchFamily="18" charset="0"/>
                        </a:rPr>
                        <a:t>)</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được UBND tỉnh chấp thuận chủ trương đầu tư đồng thời chấp thuận nhà đầu tư cho Công ty cổ phần Đầu tư Xây dựng và Cơ điện IEC.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khởi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n</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gày 19/5/2023</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18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Tập</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trung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1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cao tốc Bắc-Nam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1800" b="0" kern="1200" dirty="0">
                          <a:solidFill>
                            <a:schemeClr val="dk1"/>
                          </a:solidFill>
                          <a:effectLst/>
                          <a:latin typeface="Times New Roman" panose="02020603050405020304" pitchFamily="18" charset="0"/>
                          <a:ea typeface="+mn-ea"/>
                          <a:cs typeface="Times New Roman" panose="02020603050405020304" pitchFamily="18" charset="0"/>
                        </a:rPr>
                        <a:t>đoạn qua địa bàn </a:t>
                      </a:r>
                      <a:r>
                        <a:rPr lang="it-IT" sz="1800" b="0" kern="1200" dirty="0">
                          <a:solidFill>
                            <a:schemeClr val="tx1"/>
                          </a:solidFill>
                          <a:effectLst/>
                          <a:latin typeface="Times New Roman" panose="02020603050405020304" pitchFamily="18" charset="0"/>
                          <a:ea typeface="+mn-ea"/>
                          <a:cs typeface="Times New Roman" panose="02020603050405020304" pitchFamily="18" charset="0"/>
                        </a:rPr>
                        <a:t>tỉnh</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 đ</a:t>
                      </a:r>
                      <a:r>
                        <a:rPr lang="nl-NL" sz="1800" b="0" kern="1200" dirty="0">
                          <a:solidFill>
                            <a:schemeClr val="tx1"/>
                          </a:solidFill>
                          <a:effectLst/>
                          <a:latin typeface="Times New Roman" panose="02020603050405020304" pitchFamily="18" charset="0"/>
                          <a:ea typeface="+mn-ea"/>
                          <a:cs typeface="Times New Roman" panose="02020603050405020304" pitchFamily="18" charset="0"/>
                        </a:rPr>
                        <a:t>ã bàn giao mặt bằng </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109,7</a:t>
                      </a:r>
                      <a:r>
                        <a:rPr lang="nl-NL" sz="1800" b="0" kern="1200" dirty="0">
                          <a:solidFill>
                            <a:schemeClr val="tx1"/>
                          </a:solidFill>
                          <a:effectLst/>
                          <a:latin typeface="Times New Roman" panose="02020603050405020304" pitchFamily="18" charset="0"/>
                          <a:ea typeface="+mn-ea"/>
                          <a:cs typeface="Times New Roman" panose="02020603050405020304" pitchFamily="18" charset="0"/>
                        </a:rPr>
                        <a:t>/117,4km chiều dài toàn tuyến</a:t>
                      </a:r>
                      <a:r>
                        <a:rPr lang="en-US" sz="1800" b="0" kern="1200" dirty="0">
                          <a:solidFill>
                            <a:schemeClr val="tx1"/>
                          </a:solidFill>
                          <a:effectLst/>
                          <a:latin typeface="Times New Roman" panose="02020603050405020304" pitchFamily="18" charset="0"/>
                          <a:ea typeface="+mn-ea"/>
                          <a:cs typeface="Times New Roman" panose="02020603050405020304" pitchFamily="18" charset="0"/>
                        </a:rPr>
                        <a:t>, </a:t>
                      </a:r>
                      <a:r>
                        <a:rPr lang="nl-NL" sz="1800" b="0" kern="1200" dirty="0">
                          <a:solidFill>
                            <a:schemeClr val="tx1"/>
                          </a:solidFill>
                          <a:effectLst/>
                          <a:latin typeface="Times New Roman" panose="02020603050405020304" pitchFamily="18" charset="0"/>
                          <a:ea typeface="+mn-ea"/>
                          <a:cs typeface="Times New Roman" panose="02020603050405020304" pitchFamily="18" charset="0"/>
                        </a:rPr>
                        <a:t>đạt </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93,4</a:t>
                      </a:r>
                      <a:r>
                        <a:rPr lang="nl-NL" sz="1800" b="0" kern="1200" dirty="0">
                          <a:solidFill>
                            <a:schemeClr val="tx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nl-NL" sz="18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1800" b="0" kern="1200" dirty="0">
                          <a:solidFill>
                            <a:schemeClr val="tx1"/>
                          </a:solidFill>
                          <a:effectLst/>
                          <a:latin typeface="Times New Roman" panose="02020603050405020304" pitchFamily="18" charset="0"/>
                          <a:ea typeface="+mn-ea"/>
                          <a:cs typeface="Times New Roman" panose="02020603050405020304" pitchFamily="18" charset="0"/>
                        </a:rPr>
                        <a:t>Việc cung cấp đất, cát... san lấp mặt bằng được đảm bảo đầy đủ, kịp thời</a:t>
                      </a:r>
                      <a:r>
                        <a:rPr lang="nl-NL" sz="1800" b="0" kern="1200" dirty="0">
                          <a:solidFill>
                            <a:schemeClr val="tx1"/>
                          </a:solidFill>
                          <a:effectLst/>
                          <a:latin typeface="Times New Roman" panose="02020603050405020304" pitchFamily="18" charset="0"/>
                          <a:ea typeface="+mn-ea"/>
                          <a:cs typeface="Times New Roman" panose="02020603050405020304" pitchFamily="18" charset="0"/>
                        </a:rPr>
                        <a:t>, góp phần đẩy nhanh tiến độ thực hiện dự án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cao tốc Bắc - Nam</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1800" b="0" kern="1200" dirty="0">
                          <a:solidFill>
                            <a:schemeClr val="dk1"/>
                          </a:solidFill>
                          <a:effectLst/>
                          <a:latin typeface="Times New Roman" panose="02020603050405020304" pitchFamily="18" charset="0"/>
                          <a:ea typeface="+mn-ea"/>
                          <a:cs typeface="Times New Roman" panose="02020603050405020304" pitchFamily="18" charset="0"/>
                        </a:rPr>
                        <a:t>đoạn qua địa bàn </a:t>
                      </a:r>
                      <a:r>
                        <a:rPr lang="it-IT" sz="1800" b="0" kern="1200" dirty="0">
                          <a:solidFill>
                            <a:schemeClr val="tx1"/>
                          </a:solidFill>
                          <a:effectLst/>
                          <a:latin typeface="Times New Roman" panose="02020603050405020304" pitchFamily="18" charset="0"/>
                          <a:ea typeface="+mn-ea"/>
                          <a:cs typeface="Times New Roman" panose="02020603050405020304" pitchFamily="18" charset="0"/>
                        </a:rPr>
                        <a:t>tỉnh.</a:t>
                      </a:r>
                      <a:endParaRPr lang="vi-VN" sz="1800" b="0" kern="1200" dirty="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1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1800" b="0" kern="1200" dirty="0">
                          <a:solidFill>
                            <a:schemeClr val="dk1"/>
                          </a:solidFill>
                          <a:effectLst/>
                          <a:latin typeface="Times New Roman" panose="02020603050405020304" pitchFamily="18" charset="0"/>
                          <a:ea typeface="+mn-ea"/>
                          <a:cs typeface="Times New Roman" panose="02020603050405020304" pitchFamily="18" charset="0"/>
                        </a:rPr>
                        <a:t>Tiếp tục </a:t>
                      </a:r>
                      <a:r>
                        <a:rPr lang="vi-VN" sz="1800" b="0" kern="1200" dirty="0">
                          <a:solidFill>
                            <a:schemeClr val="dk1"/>
                          </a:solidFill>
                          <a:effectLst/>
                          <a:latin typeface="Times New Roman" panose="02020603050405020304" pitchFamily="18" charset="0"/>
                          <a:ea typeface="+mn-ea"/>
                          <a:cs typeface="Times New Roman" panose="02020603050405020304" pitchFamily="18" charset="0"/>
                        </a:rPr>
                        <a:t>triển khai các giải pháp nâng cao chất lượng các công trình xây dựng cơ bản trên địa bàn tỉnh</a:t>
                      </a:r>
                      <a:r>
                        <a:rPr lang="en-US" sz="1800" b="0" kern="1200" dirty="0">
                          <a:solidFill>
                            <a:schemeClr val="dk1"/>
                          </a:solidFill>
                          <a:effectLst/>
                          <a:latin typeface="Times New Roman" panose="02020603050405020304" pitchFamily="18" charset="0"/>
                          <a:ea typeface="+mn-ea"/>
                          <a:cs typeface="Times New Roman" panose="02020603050405020304" pitchFamily="18" charset="0"/>
                        </a:rPr>
                        <a:t>.</a:t>
                      </a:r>
                      <a:endParaRPr lang="it-IT"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7" name="Picture 6" descr="A group of people sitting in a room&#10;&#10;Description automatically generated with low confidence">
            <a:extLst>
              <a:ext uri="{FF2B5EF4-FFF2-40B4-BE49-F238E27FC236}">
                <a16:creationId xmlns:a16="http://schemas.microsoft.com/office/drawing/2014/main" id="{5CDE7AB5-FCC7-E08F-A14A-12072FF36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1501" y="3749878"/>
            <a:ext cx="5703243" cy="2744686"/>
          </a:xfrm>
          <a:prstGeom prst="rect">
            <a:avLst/>
          </a:prstGeom>
        </p:spPr>
      </p:pic>
      <p:sp>
        <p:nvSpPr>
          <p:cNvPr id="6" name="TextBox 5">
            <a:extLst>
              <a:ext uri="{FF2B5EF4-FFF2-40B4-BE49-F238E27FC236}">
                <a16:creationId xmlns:a16="http://schemas.microsoft.com/office/drawing/2014/main" id="{93EF2A67-E697-52DD-6F39-0BAEA5AC34EE}"/>
              </a:ext>
            </a:extLst>
          </p:cNvPr>
          <p:cNvSpPr txBox="1"/>
          <p:nvPr/>
        </p:nvSpPr>
        <p:spPr>
          <a:xfrm>
            <a:off x="720565" y="326899"/>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2.2. Xây dựng</a:t>
            </a:r>
          </a:p>
        </p:txBody>
      </p:sp>
      <p:pic>
        <p:nvPicPr>
          <p:cNvPr id="4" name="Picture 3" descr="A group of people sitting in a room&#10;&#10;Description automatically generated with low confidence">
            <a:extLst>
              <a:ext uri="{FF2B5EF4-FFF2-40B4-BE49-F238E27FC236}">
                <a16:creationId xmlns:a16="http://schemas.microsoft.com/office/drawing/2014/main" id="{2C81FAAE-E980-C8BB-CACB-1B5EBE71F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501" y="750673"/>
            <a:ext cx="5703243" cy="2801718"/>
          </a:xfrm>
          <a:prstGeom prst="rect">
            <a:avLst/>
          </a:prstGeom>
        </p:spPr>
      </p:pic>
    </p:spTree>
    <p:extLst>
      <p:ext uri="{BB962C8B-B14F-4D97-AF65-F5344CB8AC3E}">
        <p14:creationId xmlns:p14="http://schemas.microsoft.com/office/powerpoint/2010/main" val="29380361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091770064"/>
              </p:ext>
            </p:extLst>
          </p:nvPr>
        </p:nvGraphicFramePr>
        <p:xfrm>
          <a:off x="450209" y="2231430"/>
          <a:ext cx="5645791" cy="4084320"/>
        </p:xfrm>
        <a:graphic>
          <a:graphicData uri="http://schemas.openxmlformats.org/drawingml/2006/table">
            <a:tbl>
              <a:tblPr firstRow="1" bandRow="1"/>
              <a:tblGrid>
                <a:gridCol w="5645791">
                  <a:extLst>
                    <a:ext uri="{9D8B030D-6E8A-4147-A177-3AD203B41FA5}">
                      <a16:colId xmlns:a16="http://schemas.microsoft.com/office/drawing/2014/main" val="3655493598"/>
                    </a:ext>
                  </a:extLst>
                </a:gridCol>
              </a:tblGrid>
              <a:tr h="345411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Thị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giá</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ổn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ứng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tốt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cầu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mua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sắm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dùng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dung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8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9.191,2</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 tỷ đồng, tăng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0,7</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 so với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tháng 7 và tăng 19,5% so với cùng kỳ</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Lũy</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8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dk1"/>
                          </a:solidFill>
                          <a:effectLst/>
                          <a:latin typeface="Times New Roman" panose="02020603050405020304" pitchFamily="18" charset="0"/>
                          <a:ea typeface="+mn-ea"/>
                          <a:cs typeface="Times New Roman" panose="02020603050405020304" pitchFamily="18" charset="0"/>
                        </a:rPr>
                        <a:t>dùng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68.584</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 tỷ đồng, tăng </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17,8</a:t>
                      </a:r>
                      <a:r>
                        <a:rPr lang="nl-NL" sz="2000" b="0" kern="1200" dirty="0">
                          <a:solidFill>
                            <a:schemeClr val="dk1"/>
                          </a:solidFill>
                          <a:effectLst/>
                          <a:latin typeface="Times New Roman" panose="02020603050405020304" pitchFamily="18" charset="0"/>
                          <a:ea typeface="+mn-ea"/>
                          <a:cs typeface="Times New Roman" panose="02020603050405020304" pitchFamily="18" charset="0"/>
                        </a:rPr>
                        <a:t>% so với cùng kỳ</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8528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sz="2800" b="0"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6" name="TextBox 5">
            <a:extLst>
              <a:ext uri="{FF2B5EF4-FFF2-40B4-BE49-F238E27FC236}">
                <a16:creationId xmlns:a16="http://schemas.microsoft.com/office/drawing/2014/main" id="{1CB0CB7C-2336-84B1-57C9-3361036915F6}"/>
              </a:ext>
            </a:extLst>
          </p:cNvPr>
          <p:cNvSpPr txBox="1"/>
          <p:nvPr/>
        </p:nvSpPr>
        <p:spPr>
          <a:xfrm>
            <a:off x="694611" y="272372"/>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a:extLst>
              <a:ext uri="{FF2B5EF4-FFF2-40B4-BE49-F238E27FC236}">
                <a16:creationId xmlns:a16="http://schemas.microsoft.com/office/drawing/2014/main" id="{C04F4D96-45AD-953D-5897-218BC956CD36}"/>
              </a:ext>
            </a:extLst>
          </p:cNvPr>
          <p:cNvSpPr txBox="1"/>
          <p:nvPr/>
        </p:nvSpPr>
        <p:spPr>
          <a:xfrm>
            <a:off x="1321863" y="691210"/>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3.1.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graphicFrame>
        <p:nvGraphicFramePr>
          <p:cNvPr id="2" name="Object 1">
            <a:extLst>
              <a:ext uri="{FF2B5EF4-FFF2-40B4-BE49-F238E27FC236}">
                <a16:creationId xmlns:a16="http://schemas.microsoft.com/office/drawing/2014/main" id="{8181DBC6-B4CE-7453-6DAA-D8E337A28261}"/>
              </a:ext>
            </a:extLst>
          </p:cNvPr>
          <p:cNvGraphicFramePr>
            <a:graphicFrameLocks noChangeAspect="1"/>
          </p:cNvGraphicFramePr>
          <p:nvPr/>
        </p:nvGraphicFramePr>
        <p:xfrm>
          <a:off x="6287640" y="1652632"/>
          <a:ext cx="5658049" cy="4102216"/>
        </p:xfrm>
        <a:graphic>
          <a:graphicData uri="http://schemas.openxmlformats.org/presentationml/2006/ole">
            <mc:AlternateContent xmlns:mc="http://schemas.openxmlformats.org/markup-compatibility/2006">
              <mc:Choice xmlns:v="urn:schemas-microsoft-com:vml" Requires="v">
                <p:oleObj name="Worksheet" r:id="rId2" imgW="5400720" imgH="3819498" progId="Excel.Sheet.8">
                  <p:embed/>
                </p:oleObj>
              </mc:Choice>
              <mc:Fallback>
                <p:oleObj name="Worksheet" r:id="rId2" imgW="5400720" imgH="3819498" progId="Excel.Sheet.8">
                  <p:embed/>
                  <p:pic>
                    <p:nvPicPr>
                      <p:cNvPr id="2" name="Object 1">
                        <a:extLst>
                          <a:ext uri="{FF2B5EF4-FFF2-40B4-BE49-F238E27FC236}">
                            <a16:creationId xmlns:a16="http://schemas.microsoft.com/office/drawing/2014/main" id="{8181DBC6-B4CE-7453-6DAA-D8E337A28261}"/>
                          </a:ext>
                        </a:extLst>
                      </p:cNvPr>
                      <p:cNvPicPr/>
                      <p:nvPr/>
                    </p:nvPicPr>
                    <p:blipFill>
                      <a:blip r:embed="rId3"/>
                      <a:stretch>
                        <a:fillRect/>
                      </a:stretch>
                    </p:blipFill>
                    <p:spPr>
                      <a:xfrm>
                        <a:off x="6287640" y="1652632"/>
                        <a:ext cx="5658049" cy="4102216"/>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AB82A977-BBD2-B926-C57F-5D5DDB5F9400}"/>
              </a:ext>
            </a:extLst>
          </p:cNvPr>
          <p:cNvSpPr txBox="1"/>
          <p:nvPr/>
        </p:nvSpPr>
        <p:spPr>
          <a:xfrm>
            <a:off x="1793045" y="1110049"/>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a) </a:t>
            </a:r>
            <a:r>
              <a:rPr lang="en-US" sz="2400" b="1" spc="-20">
                <a:solidFill>
                  <a:srgbClr val="100717"/>
                </a:solidFill>
                <a:latin typeface="Times New Roman" panose="02020603050405020304" pitchFamily="18" charset="0"/>
                <a:cs typeface="Times New Roman" panose="02020603050405020304" pitchFamily="18" charset="0"/>
              </a:rPr>
              <a:t>Tổng mức bán lẻ và doanh thu dịch vụ tiêu dùng</a:t>
            </a:r>
            <a:r>
              <a:rPr lang="vi-VN" sz="2400" b="1">
                <a:latin typeface="+mj-lt"/>
                <a:cs typeface="Arial" panose="020B0604020202020204" pitchFamily="34" charset="0"/>
              </a:rPr>
              <a:t> </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3681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nvGraphicFramePr>
        <p:xfrm>
          <a:off x="459719" y="1059521"/>
          <a:ext cx="11146170" cy="5585286"/>
        </p:xfrm>
        <a:graphic>
          <a:graphicData uri="http://schemas.openxmlformats.org/drawingml/2006/table">
            <a:tbl>
              <a:tblPr firstRow="1" bandRow="1"/>
              <a:tblGrid>
                <a:gridCol w="11146170">
                  <a:extLst>
                    <a:ext uri="{9D8B030D-6E8A-4147-A177-3AD203B41FA5}">
                      <a16:colId xmlns:a16="http://schemas.microsoft.com/office/drawing/2014/main" val="3655493598"/>
                    </a:ext>
                  </a:extLst>
                </a:gridCol>
              </a:tblGrid>
              <a:tr h="55852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Sở Công Thương đã làm việc với các Công ty thu mua nông sản như: Công ty CP Nguyệt Anh khảo sát vùng trồng và sản lượng xuất khẩu bưởi; Công ty cổ phần Đầu tư Thương mại Mega A khảo sát hợp tác thu mua ớt; Công ty TNHH kinh doanh nông lâm sản Việt khảo sát bao tiêu thu mua để xuất khẩu dừa, bưởi, đậu phộng sang thị trường Trung Quốc và Trung Đông...</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Tuy nhiên, các doanh nghiệp chưa thể ký kết hợp đồng thu mua để xuất khẩu chính ngạch được. Nguyên nhân do các HTX, doanh nghiệp và người dân của các địa phương chưa phát triển vùng cây ăn quả tập trung, quy mô lớn và áp dụng đồng bộ kỹ thuật nuôi trồng trong sản xuất theo hướng VietGap, Globalgap và sản phẩm chưa được cấp mã số vùng trồng, truy xuất nguồn gốc</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Đối với thị trường tiêu thụ các sản phẩm chủ lực trên, chỉ có mặt hàng ớt do thương lái các tỉnh đến đặt hàng đóng gói theo quy chuẩn yêu cầu với các cơ sở thu mua trên địa bàn các huyện như: Phù Mỹ, Phù Cát, Tây Sơn xuất khẩu sang Trung Quốc với danh nghĩa của các Công ty ở phía Bắc. Đối với các sản phẩm bưởi, dừa, xoài tiêu thụ chủ yếu thị trường trong nước bán thông qua các thương lái truyền thống.</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Trong năm 2023, giá một số mặt hàng nông sản như: ớt, dừa, bưởi,…được các thương lái tổ chức thu mua với giá cả hợp lý, có mặt hàng giá cao tạo điều kiện để người dân tại các địa phương thu nhập ổn định hơn so với các năm trước (</a:t>
                      </a:r>
                      <a:r>
                        <a:rPr lang="vi-VN" sz="2000" b="0" i="1" kern="1200" baseline="0">
                          <a:solidFill>
                            <a:schemeClr val="dk1"/>
                          </a:solidFill>
                          <a:effectLst/>
                          <a:latin typeface="Times New Roman" panose="02020603050405020304" pitchFamily="18" charset="0"/>
                          <a:ea typeface="+mn-ea"/>
                          <a:cs typeface="Times New Roman" panose="02020603050405020304" pitchFamily="18" charset="0"/>
                        </a:rPr>
                        <a:t>ớt bán tại ruộng khoảng 25k/1 kg, giá vốn 7k</a:t>
                      </a: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a:t>
                      </a: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000" b="0" kern="1200" baseline="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8CB6B711-2AB0-F2FE-B8B8-E6D6581A7BE7}"/>
              </a:ext>
            </a:extLst>
          </p:cNvPr>
          <p:cNvSpPr txBox="1"/>
          <p:nvPr/>
        </p:nvSpPr>
        <p:spPr>
          <a:xfrm>
            <a:off x="1046424" y="321019"/>
            <a:ext cx="748517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Hoạt động hỗ trợ tiêu thụ nông sản</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215954514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243D2EC-FD70-31EF-486E-0289B57D5A19}"/>
              </a:ext>
            </a:extLst>
          </p:cNvPr>
          <p:cNvGraphicFramePr>
            <a:graphicFrameLocks noGrp="1"/>
          </p:cNvGraphicFramePr>
          <p:nvPr/>
        </p:nvGraphicFramePr>
        <p:xfrm>
          <a:off x="451329" y="1143411"/>
          <a:ext cx="11435871" cy="5585286"/>
        </p:xfrm>
        <a:graphic>
          <a:graphicData uri="http://schemas.openxmlformats.org/drawingml/2006/table">
            <a:tbl>
              <a:tblPr firstRow="1" bandRow="1"/>
              <a:tblGrid>
                <a:gridCol w="11435871">
                  <a:extLst>
                    <a:ext uri="{9D8B030D-6E8A-4147-A177-3AD203B41FA5}">
                      <a16:colId xmlns:a16="http://schemas.microsoft.com/office/drawing/2014/main" val="3655493598"/>
                    </a:ext>
                  </a:extLst>
                </a:gridCol>
              </a:tblGrid>
              <a:tr h="558528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Sở Công Thương và các huyện đặc biệt quan tâm, triển khai nhiều hoạt động xúc tiến thương mại hỗ trợ cho các hợp tác xã, doanh nghiệp, cơ sở của các địa phương trong việc quảng bá, giới thiệu các sản phẩm chất lượng, an toàn, đạt các tiêu chuẩn OCOP, công nghiệp nông thôn tiêu biểu…, tìm kiếm thị trường thông qua các kỳ hội chợ, phiên chợ hàng Việt, kết nối giao thương với các tỉnh, thành trong cả nước. Đến nay, nhiều sản phẩm nông sản, sản phẩm OCOP của các hợp tác xã, tổ hợp tác và người dân đã tìm được chỗ đứng trên thị trường, góp phần tăng doanh thu, giải quyết việc làm cho người lao động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Hiện tại, phía Trung Quốc áp dụng quy định mới với các mặt hàng nông sản,  trong đó yêu cầu đầu tiên là nông sản muốn vào thị trường Trung Quốc phải có mã số vùng trồng, cơ sở đóng gói… Trước những thay đổi từ phía Trung Quốc, ngành Nông nghiệp tỉnh chủ động định hướng, từng bước hỗ trợ nông dân chuyển hướng sang sản xuất theo quy hoạch, ổn định vùng trồng, áp dụng quy trình canh tác an toàn để đáp ứng được yêu cầu xuất khẩu chính ngạch.</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Theo đánh giá của ngành Nông nghiệp tỉnh, hiện mặt hàng nông sản chủ lực của Bình Định xuất sang Trung Quốc là ớt tươi và dưa hấu; riêng xoài và đậu phộng chủ yếu vẫn tiêu thụ nội địa.</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baseline="0">
                          <a:solidFill>
                            <a:schemeClr val="dk1"/>
                          </a:solidFill>
                          <a:effectLst/>
                          <a:latin typeface="Times New Roman" panose="02020603050405020304" pitchFamily="18" charset="0"/>
                          <a:ea typeface="+mn-ea"/>
                          <a:cs typeface="Times New Roman" panose="02020603050405020304" pitchFamily="18" charset="0"/>
                        </a:rPr>
                        <a:t>Bình Ðịnh đang đề nghị Cục Trồng trọt và Bảo vệ thực vật (Bộ NN&amp;PTNT) cấp mã số vùng trồng cho cây ớt, xoài, đậu phộng… phục vụ cho xuất khẩu nông sản chính ngạch sang Trung Quốc trong thời gian đến</a:t>
                      </a:r>
                      <a:endParaRPr lang="vi-VN" sz="2000" b="0"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000" b="0" kern="1200" baseline="0" dirty="0">
                        <a:solidFill>
                          <a:srgbClr val="FF0000"/>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8CB6B711-2AB0-F2FE-B8B8-E6D6581A7BE7}"/>
              </a:ext>
            </a:extLst>
          </p:cNvPr>
          <p:cNvSpPr txBox="1"/>
          <p:nvPr/>
        </p:nvSpPr>
        <p:spPr>
          <a:xfrm>
            <a:off x="1046424" y="321019"/>
            <a:ext cx="748517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Hoạt động hỗ trợ tiêu thụ nông sản (tt)</a:t>
            </a:r>
            <a:endParaRPr lang="vi-VN" sz="2400" b="1" dirty="0">
              <a:latin typeface="+mj-lt"/>
              <a:cs typeface="Arial" panose="020B0604020202020204" pitchFamily="34" charset="0"/>
            </a:endParaRPr>
          </a:p>
        </p:txBody>
      </p:sp>
    </p:spTree>
    <p:extLst>
      <p:ext uri="{BB962C8B-B14F-4D97-AF65-F5344CB8AC3E}">
        <p14:creationId xmlns:p14="http://schemas.microsoft.com/office/powerpoint/2010/main" val="362218334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6FE299-8573-1A4B-3C63-313A94891E7F}"/>
              </a:ext>
            </a:extLst>
          </p:cNvPr>
          <p:cNvGrpSpPr>
            <a:grpSpLocks/>
          </p:cNvGrpSpPr>
          <p:nvPr/>
        </p:nvGrpSpPr>
        <p:grpSpPr>
          <a:xfrm>
            <a:off x="8504536" y="1627347"/>
            <a:ext cx="3425432" cy="1866883"/>
            <a:chOff x="5344188" y="615842"/>
            <a:chExt cx="2327323" cy="954635"/>
          </a:xfrm>
        </p:grpSpPr>
        <p:grpSp>
          <p:nvGrpSpPr>
            <p:cNvPr id="28" name="Group 27">
              <a:extLst>
                <a:ext uri="{FF2B5EF4-FFF2-40B4-BE49-F238E27FC236}">
                  <a16:creationId xmlns:a16="http://schemas.microsoft.com/office/drawing/2014/main" id="{0B90EE65-5738-4626-8A22-5E90379DC67A}"/>
                </a:ext>
              </a:extLst>
            </p:cNvPr>
            <p:cNvGrpSpPr>
              <a:grpSpLocks/>
            </p:cNvGrpSpPr>
            <p:nvPr/>
          </p:nvGrpSpPr>
          <p:grpSpPr>
            <a:xfrm>
              <a:off x="5344188" y="615842"/>
              <a:ext cx="2327323" cy="954635"/>
              <a:chOff x="2466519" y="326131"/>
              <a:chExt cx="2976909" cy="1381499"/>
            </a:xfrm>
          </p:grpSpPr>
          <p:sp>
            <p:nvSpPr>
              <p:cNvPr id="26" name="Rectangle 25">
                <a:extLst>
                  <a:ext uri="{FF2B5EF4-FFF2-40B4-BE49-F238E27FC236}">
                    <a16:creationId xmlns:a16="http://schemas.microsoft.com/office/drawing/2014/main" id="{E4C1109C-E907-4891-AAC9-9B2777BED936}"/>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w="28575">
                    <a:solidFill>
                      <a:schemeClr val="accent3"/>
                    </a:solidFill>
                  </a:ln>
                </a:endParaRPr>
              </a:p>
            </p:txBody>
          </p:sp>
          <p:sp>
            <p:nvSpPr>
              <p:cNvPr id="27" name="Rectangle 26">
                <a:extLst>
                  <a:ext uri="{FF2B5EF4-FFF2-40B4-BE49-F238E27FC236}">
                    <a16:creationId xmlns:a16="http://schemas.microsoft.com/office/drawing/2014/main" id="{DED54E44-91A3-49A6-8236-3EFCF1989608}"/>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9" name="Google Shape;2624;p37">
              <a:extLst>
                <a:ext uri="{FF2B5EF4-FFF2-40B4-BE49-F238E27FC236}">
                  <a16:creationId xmlns:a16="http://schemas.microsoft.com/office/drawing/2014/main" id="{7264A84C-57F7-F74D-C532-6F7E2AD94E1E}"/>
                </a:ext>
              </a:extLst>
            </p:cNvPr>
            <p:cNvSpPr txBox="1">
              <a:spLocks/>
            </p:cNvSpPr>
            <p:nvPr/>
          </p:nvSpPr>
          <p:spPr>
            <a:xfrm>
              <a:off x="5674126" y="658400"/>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980,2</a:t>
              </a:r>
              <a:r>
                <a:rPr lang="en-US" sz="3200" b="1">
                  <a:latin typeface="Times New Roman" panose="02020603050405020304" pitchFamily="18" charset="0"/>
                  <a:ea typeface="Roboto"/>
                  <a:cs typeface="Times New Roman" panose="02020603050405020304" pitchFamily="18" charset="0"/>
                  <a:sym typeface="Roboto"/>
                </a:rPr>
                <a:t> </a:t>
              </a:r>
              <a:r>
                <a:rPr lang="en-US"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USD</a:t>
              </a:r>
              <a:endParaRPr lang="en-US" sz="160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43" name="Google Shape;2623;p37">
              <a:extLst>
                <a:ext uri="{FF2B5EF4-FFF2-40B4-BE49-F238E27FC236}">
                  <a16:creationId xmlns:a16="http://schemas.microsoft.com/office/drawing/2014/main" id="{30203544-5CA4-077B-B78C-B19B96F8FC77}"/>
                </a:ext>
              </a:extLst>
            </p:cNvPr>
            <p:cNvSpPr txBox="1">
              <a:spLocks/>
            </p:cNvSpPr>
            <p:nvPr/>
          </p:nvSpPr>
          <p:spPr>
            <a:xfrm>
              <a:off x="5795546" y="1019198"/>
              <a:ext cx="1553081" cy="546144"/>
            </a:xfrm>
            <a:prstGeom prst="rect">
              <a:avLst/>
            </a:prstGeom>
            <a:noFill/>
            <a:ln>
              <a:noFill/>
            </a:ln>
          </p:spPr>
          <p:txBody>
            <a:bodyPr spcFirstLastPara="1" wrap="square" lIns="91425" tIns="91425" rIns="91425" bIns="91425" anchor="ctr" anchorCtr="0">
              <a:noAutofit/>
            </a:bodyPr>
            <a:lstStyle/>
            <a:p>
              <a:pPr algn="ctr"/>
              <a:r>
                <a:rPr lang="en" sz="1600" b="1">
                  <a:solidFill>
                    <a:schemeClr val="dk1"/>
                  </a:solidFill>
                  <a:latin typeface="Times New Roman" panose="02020603050405020304" pitchFamily="18" charset="0"/>
                  <a:ea typeface="Roboto"/>
                  <a:cs typeface="Times New Roman" panose="02020603050405020304" pitchFamily="18" charset="0"/>
                  <a:sym typeface="Roboto"/>
                </a:rPr>
                <a:t>Kim ngạch </a:t>
              </a:r>
              <a:r>
                <a:rPr lang="vi-VN" sz="1600" b="1">
                  <a:solidFill>
                    <a:schemeClr val="dk1"/>
                  </a:solidFill>
                  <a:latin typeface="Times New Roman" panose="02020603050405020304" pitchFamily="18" charset="0"/>
                  <a:ea typeface="Roboto"/>
                  <a:cs typeface="Times New Roman" panose="02020603050405020304" pitchFamily="18" charset="0"/>
                  <a:sym typeface="Roboto"/>
                </a:rPr>
                <a:t>xuất</a:t>
              </a:r>
              <a:r>
                <a:rPr lang="en" sz="1600" b="1">
                  <a:solidFill>
                    <a:schemeClr val="dk1"/>
                  </a:solidFill>
                  <a:latin typeface="Times New Roman" panose="02020603050405020304" pitchFamily="18" charset="0"/>
                  <a:ea typeface="Roboto"/>
                  <a:cs typeface="Times New Roman" panose="02020603050405020304" pitchFamily="18" charset="0"/>
                  <a:sym typeface="Roboto"/>
                </a:rPr>
                <a:t> khẩu</a:t>
              </a:r>
            </a:p>
            <a:p>
              <a:pPr algn="ctr"/>
              <a:r>
                <a:rPr lang="en" sz="1200" baseline="30000">
                  <a:solidFill>
                    <a:schemeClr val="dk1"/>
                  </a:solidFill>
                  <a:latin typeface="+mj-lt"/>
                  <a:ea typeface="Roboto"/>
                  <a:cs typeface="Roboto"/>
                  <a:sym typeface="Roboto"/>
                </a:rPr>
                <a:t>_________________________</a:t>
              </a:r>
            </a:p>
            <a:p>
              <a:pPr algn="ctr" defTabSz="914377">
                <a:defRPr/>
              </a:pPr>
              <a:r>
                <a:rPr lang="en-US" sz="2133"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12,8 %</a:t>
              </a:r>
              <a:endParaRPr lang="en-US" sz="2133" b="1">
                <a:latin typeface="Arial" panose="020B0604020202020204" pitchFamily="34" charset="0"/>
                <a:cs typeface="Arial" panose="020B0604020202020204" pitchFamily="34" charset="0"/>
              </a:endParaRPr>
            </a:p>
            <a:p>
              <a:pPr algn="ctr"/>
              <a:endParaRPr sz="1200">
                <a:solidFill>
                  <a:schemeClr val="dk1"/>
                </a:solidFill>
                <a:latin typeface="+mj-lt"/>
                <a:ea typeface="Roboto"/>
                <a:cs typeface="Roboto"/>
                <a:sym typeface="Roboto"/>
              </a:endParaRPr>
            </a:p>
          </p:txBody>
        </p:sp>
        <p:sp>
          <p:nvSpPr>
            <p:cNvPr id="44" name="Isosceles Triangle 43">
              <a:extLst>
                <a:ext uri="{FF2B5EF4-FFF2-40B4-BE49-F238E27FC236}">
                  <a16:creationId xmlns:a16="http://schemas.microsoft.com/office/drawing/2014/main" id="{50C95BBD-E23A-B1B8-65E6-50F0672F1BF9}"/>
                </a:ext>
              </a:extLst>
            </p:cNvPr>
            <p:cNvSpPr>
              <a:spLocks/>
            </p:cNvSpPr>
            <p:nvPr/>
          </p:nvSpPr>
          <p:spPr>
            <a:xfrm rot="10800000">
              <a:off x="6047804" y="126389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a:extLst>
              <a:ext uri="{FF2B5EF4-FFF2-40B4-BE49-F238E27FC236}">
                <a16:creationId xmlns:a16="http://schemas.microsoft.com/office/drawing/2014/main" id="{E56EEAD7-BA7C-5393-023B-57E291DB0A7A}"/>
              </a:ext>
            </a:extLst>
          </p:cNvPr>
          <p:cNvGrpSpPr>
            <a:grpSpLocks/>
          </p:cNvGrpSpPr>
          <p:nvPr/>
        </p:nvGrpSpPr>
        <p:grpSpPr>
          <a:xfrm>
            <a:off x="8480475" y="4068661"/>
            <a:ext cx="3431892" cy="2103099"/>
            <a:chOff x="5346834" y="2051588"/>
            <a:chExt cx="2324678" cy="934772"/>
          </a:xfrm>
        </p:grpSpPr>
        <p:grpSp>
          <p:nvGrpSpPr>
            <p:cNvPr id="40" name="Group 39">
              <a:extLst>
                <a:ext uri="{FF2B5EF4-FFF2-40B4-BE49-F238E27FC236}">
                  <a16:creationId xmlns:a16="http://schemas.microsoft.com/office/drawing/2014/main" id="{BE3E5856-2A5B-1525-172D-221374DB900C}"/>
                </a:ext>
              </a:extLst>
            </p:cNvPr>
            <p:cNvGrpSpPr>
              <a:grpSpLocks/>
            </p:cNvGrpSpPr>
            <p:nvPr/>
          </p:nvGrpSpPr>
          <p:grpSpPr>
            <a:xfrm>
              <a:off x="5346834" y="2051588"/>
              <a:ext cx="2324678" cy="912070"/>
              <a:chOff x="2466519" y="326131"/>
              <a:chExt cx="2976909" cy="1381499"/>
            </a:xfrm>
          </p:grpSpPr>
          <p:sp>
            <p:nvSpPr>
              <p:cNvPr id="41" name="Rectangle 40">
                <a:extLst>
                  <a:ext uri="{FF2B5EF4-FFF2-40B4-BE49-F238E27FC236}">
                    <a16:creationId xmlns:a16="http://schemas.microsoft.com/office/drawing/2014/main" id="{F77FA335-6173-114D-DB59-E0B0D744875D}"/>
                  </a:ext>
                </a:extLst>
              </p:cNvPr>
              <p:cNvSpPr>
                <a:spLocks/>
              </p:cNvSpPr>
              <p:nvPr/>
            </p:nvSpPr>
            <p:spPr>
              <a:xfrm>
                <a:off x="2472321" y="326131"/>
                <a:ext cx="2971107" cy="138149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n w="28575">
                    <a:solidFill>
                      <a:schemeClr val="accent3"/>
                    </a:solidFill>
                  </a:ln>
                </a:endParaRPr>
              </a:p>
            </p:txBody>
          </p:sp>
          <p:sp>
            <p:nvSpPr>
              <p:cNvPr id="42" name="Rectangle 41">
                <a:extLst>
                  <a:ext uri="{FF2B5EF4-FFF2-40B4-BE49-F238E27FC236}">
                    <a16:creationId xmlns:a16="http://schemas.microsoft.com/office/drawing/2014/main" id="{9BF3F1D0-FD69-04F3-1CB0-90127AAFA987}"/>
                  </a:ext>
                </a:extLst>
              </p:cNvPr>
              <p:cNvSpPr>
                <a:spLocks/>
              </p:cNvSpPr>
              <p:nvPr/>
            </p:nvSpPr>
            <p:spPr>
              <a:xfrm>
                <a:off x="2466519" y="337788"/>
                <a:ext cx="2971108" cy="1360265"/>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8" name="Google Shape;2624;p37">
              <a:extLst>
                <a:ext uri="{FF2B5EF4-FFF2-40B4-BE49-F238E27FC236}">
                  <a16:creationId xmlns:a16="http://schemas.microsoft.com/office/drawing/2014/main" id="{E99E09BE-73DB-3EA0-743A-B6780F7EC077}"/>
                </a:ext>
              </a:extLst>
            </p:cNvPr>
            <p:cNvSpPr txBox="1">
              <a:spLocks/>
            </p:cNvSpPr>
            <p:nvPr/>
          </p:nvSpPr>
          <p:spPr>
            <a:xfrm>
              <a:off x="5675100" y="2100957"/>
              <a:ext cx="1696367" cy="318151"/>
            </a:xfrm>
            <a:prstGeom prst="rect">
              <a:avLst/>
            </a:prstGeom>
            <a:noFill/>
            <a:ln>
              <a:noFill/>
            </a:ln>
          </p:spPr>
          <p:txBody>
            <a:bodyPr spcFirstLastPara="1" wrap="square" lIns="91425" tIns="91425" rIns="91425" bIns="91425" anchor="ctr" anchorCtr="0">
              <a:noAutofit/>
            </a:bodyPr>
            <a:lstStyle/>
            <a:p>
              <a:pPr algn="ctr" defTabSz="914377">
                <a:defRPr/>
              </a:pPr>
              <a:r>
                <a:rPr lang="en-US" sz="3200" b="1">
                  <a:solidFill>
                    <a:srgbClr val="C00000"/>
                  </a:solidFill>
                  <a:latin typeface="Times New Roman" panose="02020603050405020304" pitchFamily="18" charset="0"/>
                  <a:ea typeface="Roboto"/>
                  <a:cs typeface="Times New Roman" panose="02020603050405020304" pitchFamily="18" charset="0"/>
                  <a:sym typeface="Roboto"/>
                </a:rPr>
                <a:t>281,1</a:t>
              </a:r>
              <a:r>
                <a:rPr lang="en-US" sz="3200" b="1">
                  <a:latin typeface="Times New Roman" panose="02020603050405020304" pitchFamily="18" charset="0"/>
                  <a:ea typeface="Roboto"/>
                  <a:cs typeface="Times New Roman" panose="02020603050405020304" pitchFamily="18" charset="0"/>
                  <a:sym typeface="Roboto"/>
                </a:rPr>
                <a:t> </a:t>
              </a:r>
              <a:r>
                <a:rPr lang="en-US" sz="1200" b="1">
                  <a:solidFill>
                    <a:schemeClr val="accent6">
                      <a:lumMod val="50000"/>
                    </a:schemeClr>
                  </a:solidFill>
                  <a:latin typeface="Times New Roman" panose="02020603050405020304" pitchFamily="18" charset="0"/>
                  <a:ea typeface="Roboto"/>
                  <a:cs typeface="Times New Roman" panose="02020603050405020304" pitchFamily="18" charset="0"/>
                  <a:sym typeface="Roboto"/>
                </a:rPr>
                <a:t>triệu USD</a:t>
              </a:r>
              <a:endParaRPr lang="en-US" sz="1600">
                <a:solidFill>
                  <a:schemeClr val="accent6">
                    <a:lumMod val="50000"/>
                  </a:schemeClr>
                </a:solidFill>
                <a:latin typeface="Times New Roman" panose="02020603050405020304" pitchFamily="18" charset="0"/>
                <a:ea typeface="Fira Sans Extra Condensed Medium"/>
                <a:cs typeface="Times New Roman" panose="02020603050405020304" pitchFamily="18" charset="0"/>
                <a:sym typeface="Fira Sans Extra Condensed Medium"/>
              </a:endParaRPr>
            </a:p>
          </p:txBody>
        </p:sp>
        <p:sp>
          <p:nvSpPr>
            <p:cNvPr id="17" name="Google Shape;2623;p37">
              <a:extLst>
                <a:ext uri="{FF2B5EF4-FFF2-40B4-BE49-F238E27FC236}">
                  <a16:creationId xmlns:a16="http://schemas.microsoft.com/office/drawing/2014/main" id="{819C62AF-660F-4A4C-8D60-DED895CA4F86}"/>
                </a:ext>
              </a:extLst>
            </p:cNvPr>
            <p:cNvSpPr txBox="1">
              <a:spLocks/>
            </p:cNvSpPr>
            <p:nvPr/>
          </p:nvSpPr>
          <p:spPr>
            <a:xfrm>
              <a:off x="5896459" y="2440216"/>
              <a:ext cx="1553081" cy="546144"/>
            </a:xfrm>
            <a:prstGeom prst="rect">
              <a:avLst/>
            </a:prstGeom>
            <a:noFill/>
            <a:ln>
              <a:noFill/>
            </a:ln>
          </p:spPr>
          <p:txBody>
            <a:bodyPr spcFirstLastPara="1" wrap="square" lIns="91425" tIns="91425" rIns="91425" bIns="91425" anchor="ctr" anchorCtr="0">
              <a:noAutofit/>
            </a:bodyPr>
            <a:lstStyle/>
            <a:p>
              <a:pPr algn="ctr"/>
              <a:r>
                <a:rPr lang="en" sz="1600" b="1">
                  <a:solidFill>
                    <a:schemeClr val="dk1"/>
                  </a:solidFill>
                  <a:latin typeface="Times New Roman" panose="02020603050405020304" pitchFamily="18" charset="0"/>
                  <a:ea typeface="Roboto"/>
                  <a:cs typeface="Times New Roman" panose="02020603050405020304" pitchFamily="18" charset="0"/>
                  <a:sym typeface="Roboto"/>
                </a:rPr>
                <a:t>Kim ngạch nhập khẩu</a:t>
              </a:r>
            </a:p>
            <a:p>
              <a:pPr algn="ctr"/>
              <a:r>
                <a:rPr lang="en" sz="1200" baseline="30000">
                  <a:solidFill>
                    <a:schemeClr val="dk1"/>
                  </a:solidFill>
                  <a:latin typeface="+mj-lt"/>
                  <a:ea typeface="Roboto"/>
                  <a:cs typeface="Roboto"/>
                  <a:sym typeface="Roboto"/>
                </a:rPr>
                <a:t>_________________________</a:t>
              </a:r>
            </a:p>
            <a:p>
              <a:pPr algn="ctr" defTabSz="914377">
                <a:defRPr/>
              </a:pPr>
              <a:r>
                <a:rPr lang="en-US" sz="2400" b="1">
                  <a:solidFill>
                    <a:srgbClr val="CC898E">
                      <a:lumMod val="75000"/>
                    </a:srgb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11,2%</a:t>
              </a:r>
              <a:endParaRPr lang="en-US" sz="2400" b="1">
                <a:latin typeface="Arial" panose="020B0604020202020204" pitchFamily="34" charset="0"/>
                <a:cs typeface="Arial" panose="020B0604020202020204" pitchFamily="34" charset="0"/>
              </a:endParaRPr>
            </a:p>
            <a:p>
              <a:pPr algn="ctr"/>
              <a:endParaRPr sz="1200">
                <a:solidFill>
                  <a:schemeClr val="dk1"/>
                </a:solidFill>
                <a:latin typeface="+mj-lt"/>
                <a:ea typeface="Roboto"/>
                <a:cs typeface="Roboto"/>
                <a:sym typeface="Roboto"/>
              </a:endParaRPr>
            </a:p>
          </p:txBody>
        </p:sp>
        <p:sp>
          <p:nvSpPr>
            <p:cNvPr id="45" name="Isosceles Triangle 44">
              <a:extLst>
                <a:ext uri="{FF2B5EF4-FFF2-40B4-BE49-F238E27FC236}">
                  <a16:creationId xmlns:a16="http://schemas.microsoft.com/office/drawing/2014/main" id="{CFBD9A4B-0FDC-858C-D3AD-8AD513C11683}"/>
                </a:ext>
              </a:extLst>
            </p:cNvPr>
            <p:cNvSpPr>
              <a:spLocks/>
            </p:cNvSpPr>
            <p:nvPr/>
          </p:nvSpPr>
          <p:spPr>
            <a:xfrm rot="10800000">
              <a:off x="6137876" y="2668237"/>
              <a:ext cx="220133" cy="169760"/>
            </a:xfrm>
            <a:prstGeom prst="triangl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0" name="Picture 9" descr="A picture containing arrow&#10;&#10;Description automatically generated">
            <a:extLst>
              <a:ext uri="{FF2B5EF4-FFF2-40B4-BE49-F238E27FC236}">
                <a16:creationId xmlns:a16="http://schemas.microsoft.com/office/drawing/2014/main" id="{1E5AC274-1FDC-ED10-46A7-61EEC50075A0}"/>
              </a:ext>
            </a:extLst>
          </p:cNvPr>
          <p:cNvPicPr>
            <a:picLocks noChangeAspect="1"/>
          </p:cNvPicPr>
          <p:nvPr/>
        </p:nvPicPr>
        <p:blipFill>
          <a:blip r:embed="rId3"/>
          <a:stretch>
            <a:fillRect/>
          </a:stretch>
        </p:blipFill>
        <p:spPr>
          <a:xfrm>
            <a:off x="6407240" y="4021736"/>
            <a:ext cx="1865786" cy="2020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5FCB53AA-6BFD-342E-CE53-282CBE00B9C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05187" y="1627347"/>
            <a:ext cx="1863217" cy="1838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903B4ABF-B441-1F98-8475-ADC2F5108218}"/>
              </a:ext>
            </a:extLst>
          </p:cNvPr>
          <p:cNvSpPr txBox="1"/>
          <p:nvPr/>
        </p:nvSpPr>
        <p:spPr>
          <a:xfrm>
            <a:off x="735110" y="217768"/>
            <a:ext cx="6796060" cy="492443"/>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a:latin typeface="Times New Roman" panose="02020603050405020304" pitchFamily="18" charset="0"/>
                <a:cs typeface="Times New Roman" panose="02020603050405020304" pitchFamily="18" charset="0"/>
              </a:rPr>
              <a:t>2</a:t>
            </a:r>
            <a:r>
              <a:rPr lang="vi-VN" sz="2600" b="1">
                <a:latin typeface="+mj-lt"/>
                <a:cs typeface="Arial" panose="020B0604020202020204" pitchFamily="34" charset="0"/>
              </a:rPr>
              <a:t>. </a:t>
            </a:r>
            <a:r>
              <a:rPr lang="en-US" sz="2600" b="1" spc="-20" err="1">
                <a:solidFill>
                  <a:srgbClr val="100717"/>
                </a:solidFill>
                <a:latin typeface="Times New Roman" panose="02020603050405020304" pitchFamily="18" charset="0"/>
                <a:cs typeface="Times New Roman" panose="02020603050405020304" pitchFamily="18" charset="0"/>
              </a:rPr>
              <a:t>Xuất</a:t>
            </a:r>
            <a:r>
              <a:rPr lang="en-US" sz="2600" b="1" spc="-20">
                <a:solidFill>
                  <a:srgbClr val="100717"/>
                </a:solidFill>
                <a:latin typeface="Times New Roman" panose="02020603050405020304" pitchFamily="18" charset="0"/>
                <a:cs typeface="Times New Roman" panose="02020603050405020304" pitchFamily="18" charset="0"/>
              </a:rPr>
              <a:t> </a:t>
            </a:r>
            <a:r>
              <a:rPr lang="en-US" sz="2600" b="1" spc="-20" err="1">
                <a:solidFill>
                  <a:srgbClr val="100717"/>
                </a:solidFill>
                <a:latin typeface="Times New Roman" panose="02020603050405020304" pitchFamily="18" charset="0"/>
                <a:cs typeface="Times New Roman" panose="02020603050405020304" pitchFamily="18" charset="0"/>
              </a:rPr>
              <a:t>Nhập</a:t>
            </a:r>
            <a:r>
              <a:rPr lang="en-US" sz="2600" b="1" spc="-20">
                <a:solidFill>
                  <a:srgbClr val="100717"/>
                </a:solidFill>
                <a:latin typeface="Times New Roman" panose="02020603050405020304" pitchFamily="18" charset="0"/>
                <a:cs typeface="Times New Roman" panose="02020603050405020304" pitchFamily="18" charset="0"/>
              </a:rPr>
              <a:t> </a:t>
            </a:r>
            <a:r>
              <a:rPr lang="en-US" sz="2600" b="1" spc="-20" err="1">
                <a:solidFill>
                  <a:srgbClr val="100717"/>
                </a:solidFill>
                <a:latin typeface="Times New Roman" panose="02020603050405020304" pitchFamily="18" charset="0"/>
                <a:cs typeface="Times New Roman" panose="02020603050405020304" pitchFamily="18" charset="0"/>
              </a:rPr>
              <a:t>khẩu</a:t>
            </a:r>
            <a:endParaRPr lang="vi-VN" sz="2600" b="1">
              <a:latin typeface="+mj-lt"/>
              <a:cs typeface="Arial" panose="020B0604020202020204" pitchFamily="34" charset="0"/>
            </a:endParaRPr>
          </a:p>
        </p:txBody>
      </p:sp>
      <p:graphicFrame>
        <p:nvGraphicFramePr>
          <p:cNvPr id="7" name="Table 6">
            <a:extLst>
              <a:ext uri="{FF2B5EF4-FFF2-40B4-BE49-F238E27FC236}">
                <a16:creationId xmlns:a16="http://schemas.microsoft.com/office/drawing/2014/main" id="{EBB4E977-55CE-CD17-ECB0-B7E9B3E0F30B}"/>
              </a:ext>
            </a:extLst>
          </p:cNvPr>
          <p:cNvGraphicFramePr>
            <a:graphicFrameLocks noGrp="1"/>
          </p:cNvGraphicFramePr>
          <p:nvPr>
            <p:extLst>
              <p:ext uri="{D42A27DB-BD31-4B8C-83A1-F6EECF244321}">
                <p14:modId xmlns:p14="http://schemas.microsoft.com/office/powerpoint/2010/main" val="3255083108"/>
              </p:ext>
            </p:extLst>
          </p:nvPr>
        </p:nvGraphicFramePr>
        <p:xfrm>
          <a:off x="384322" y="1229710"/>
          <a:ext cx="5400440" cy="5738006"/>
        </p:xfrm>
        <a:graphic>
          <a:graphicData uri="http://schemas.openxmlformats.org/drawingml/2006/table">
            <a:tbl>
              <a:tblPr firstRow="1" bandRow="1"/>
              <a:tblGrid>
                <a:gridCol w="5400440">
                  <a:extLst>
                    <a:ext uri="{9D8B030D-6E8A-4147-A177-3AD203B41FA5}">
                      <a16:colId xmlns:a16="http://schemas.microsoft.com/office/drawing/2014/main" val="3655493598"/>
                    </a:ext>
                  </a:extLst>
                </a:gridCol>
              </a:tblGrid>
              <a:tr h="265824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nl-NL" sz="2400" b="0" kern="1200" dirty="0">
                          <a:solidFill>
                            <a:schemeClr val="dk1"/>
                          </a:solidFill>
                          <a:effectLst/>
                          <a:latin typeface="Times New Roman" panose="02020603050405020304" pitchFamily="18" charset="0"/>
                          <a:ea typeface="+mn-ea"/>
                          <a:cs typeface="Times New Roman" panose="02020603050405020304" pitchFamily="18" charset="0"/>
                        </a:rPr>
                        <a:t>Hoạt động xuất khẩu tiếp tục đối mặt với nhiều</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khó khăn</a:t>
                      </a:r>
                      <a:r>
                        <a:rPr lang="nl-NL"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giá trị xuất khẩu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8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áng đạt 980,2 triệu USD; giảm 12,8% so với cùng 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Trong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sâu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thép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60,2%)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thủy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32,8%),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gỗ</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28,5%).</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Tuy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nhiên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nhóm hàng tăng so với cùng kỳ: Sắn và sản phẩm từ sắn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33,3%;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Gạo tăng 30,3%;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h</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àng dệt may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22,9%...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Giá trị nhập khẩu 8 tháng đạt 281,1 triệu USD; giảm 11,2% so với cùng 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400" b="1" kern="1200" dirty="0">
                        <a:solidFill>
                          <a:schemeClr val="lt1"/>
                        </a:solidFill>
                        <a:effectLst/>
                        <a:latin typeface="Calibri"/>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5868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Tree>
    <p:extLst>
      <p:ext uri="{BB962C8B-B14F-4D97-AF65-F5344CB8AC3E}">
        <p14:creationId xmlns:p14="http://schemas.microsoft.com/office/powerpoint/2010/main" val="3749928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0" y="2716434"/>
            <a:ext cx="5380239" cy="830997"/>
          </a:xfrm>
          <a:prstGeom prst="rect">
            <a:avLst/>
          </a:prstGeom>
        </p:spPr>
        <p:txBody>
          <a:bodyPr wrap="square">
            <a:spAutoFit/>
          </a:bodyPr>
          <a:lstStyle/>
          <a:p>
            <a:pPr algn="ct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 THÁNG 8 VÀ 8 THÁNG NĂM 2023</a:t>
            </a:r>
            <a:endParaRPr lang="en-US" sz="36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488661" y="633176"/>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1" name="Picture 10" descr="A picture containing text, nature, sunset, shore&#10;&#10;Description automatically generated">
            <a:extLst>
              <a:ext uri="{FF2B5EF4-FFF2-40B4-BE49-F238E27FC236}">
                <a16:creationId xmlns:a16="http://schemas.microsoft.com/office/drawing/2014/main" id="{2F860FAF-9492-55AF-50F0-2841DC9DAD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1" y="-10093"/>
            <a:ext cx="6621511" cy="6868093"/>
          </a:xfrm>
          <a:prstGeom prst="rect">
            <a:avLst/>
          </a:prstGeom>
        </p:spPr>
      </p:pic>
    </p:spTree>
    <p:extLst>
      <p:ext uri="{BB962C8B-B14F-4D97-AF65-F5344CB8AC3E}">
        <p14:creationId xmlns:p14="http://schemas.microsoft.com/office/powerpoint/2010/main" val="1079553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741818" y="307290"/>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3.3. Du </a:t>
            </a:r>
            <a:r>
              <a:rPr lang="en-US" sz="2800" b="1" spc="-20" err="1">
                <a:solidFill>
                  <a:srgbClr val="100717"/>
                </a:solidFill>
                <a:latin typeface="Times New Roman" panose="02020603050405020304" pitchFamily="18" charset="0"/>
                <a:cs typeface="Times New Roman" panose="02020603050405020304" pitchFamily="18" charset="0"/>
              </a:rPr>
              <a:t>lịch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07C86B0-DBF4-FD20-221B-BD96FD50EA79}"/>
              </a:ext>
            </a:extLst>
          </p:cNvPr>
          <p:cNvGraphicFramePr>
            <a:graphicFrameLocks noGrp="1"/>
          </p:cNvGraphicFramePr>
          <p:nvPr>
            <p:extLst>
              <p:ext uri="{D42A27DB-BD31-4B8C-83A1-F6EECF244321}">
                <p14:modId xmlns:p14="http://schemas.microsoft.com/office/powerpoint/2010/main" val="1177517194"/>
              </p:ext>
            </p:extLst>
          </p:nvPr>
        </p:nvGraphicFramePr>
        <p:xfrm>
          <a:off x="486561" y="1154329"/>
          <a:ext cx="6418646" cy="4884621"/>
        </p:xfrm>
        <a:graphic>
          <a:graphicData uri="http://schemas.openxmlformats.org/drawingml/2006/table">
            <a:tbl>
              <a:tblPr firstRow="1" bandRow="1"/>
              <a:tblGrid>
                <a:gridCol w="6418646">
                  <a:extLst>
                    <a:ext uri="{9D8B030D-6E8A-4147-A177-3AD203B41FA5}">
                      <a16:colId xmlns:a16="http://schemas.microsoft.com/office/drawing/2014/main" val="3655493598"/>
                    </a:ext>
                  </a:extLst>
                </a:gridCol>
              </a:tblGrid>
              <a:tr h="54647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Ước</a:t>
                      </a:r>
                      <a:r>
                        <a:rPr lang="en-US" sz="2000" b="0" kern="1200">
                          <a:solidFill>
                            <a:schemeClr val="dk1"/>
                          </a:solidFill>
                          <a:effectLst/>
                          <a:latin typeface="Times New Roman" panose="02020603050405020304" pitchFamily="18" charset="0"/>
                          <a:ea typeface="+mn-ea"/>
                          <a:cs typeface="Times New Roman" panose="02020603050405020304" pitchFamily="18" charset="0"/>
                        </a:rPr>
                        <a:t> 8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a:solidFill>
                            <a:schemeClr val="dk1"/>
                          </a:solidFill>
                          <a:effectLst/>
                          <a:latin typeface="Times New Roman" panose="02020603050405020304" pitchFamily="18" charset="0"/>
                          <a:ea typeface="+mn-ea"/>
                          <a:cs typeface="Times New Roman" panose="02020603050405020304" pitchFamily="18" charset="0"/>
                        </a:rPr>
                        <a:t> 2023,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ngành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vi-VN" sz="2000" b="0" kern="1200">
                          <a:solidFill>
                            <a:schemeClr val="dk1"/>
                          </a:solidFill>
                          <a:effectLst/>
                          <a:latin typeface="Times New Roman" panose="02020603050405020304" pitchFamily="18" charset="0"/>
                          <a:ea typeface="+mn-ea"/>
                          <a:cs typeface="Times New Roman" panose="02020603050405020304" pitchFamily="18" charset="0"/>
                        </a:rPr>
                        <a:t>d</a:t>
                      </a:r>
                      <a:r>
                        <a:rPr lang="en-US" sz="2000" b="0" kern="1200">
                          <a:solidFill>
                            <a:schemeClr val="dk1"/>
                          </a:solidFill>
                          <a:effectLst/>
                          <a:latin typeface="Times New Roman" panose="02020603050405020304" pitchFamily="18" charset="0"/>
                          <a:ea typeface="+mn-ea"/>
                          <a:cs typeface="Times New Roman" panose="02020603050405020304" pitchFamily="18" charset="0"/>
                        </a:rPr>
                        <a:t>u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lịch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ước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đón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được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trên</a:t>
                      </a:r>
                      <a:r>
                        <a:rPr lang="en-US" sz="2000" b="0" kern="1200">
                          <a:solidFill>
                            <a:schemeClr val="dk1"/>
                          </a:solidFill>
                          <a:effectLst/>
                          <a:latin typeface="Times New Roman" panose="02020603050405020304" pitchFamily="18" charset="0"/>
                          <a:ea typeface="+mn-ea"/>
                          <a:cs typeface="Times New Roman" panose="02020603050405020304" pitchFamily="18" charset="0"/>
                        </a:rPr>
                        <a:t> 3,89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triệu</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lượt</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khách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a:solidFill>
                            <a:schemeClr val="tx1"/>
                          </a:solidFill>
                          <a:effectLst/>
                          <a:latin typeface="Times New Roman" panose="02020603050405020304" pitchFamily="18" charset="0"/>
                          <a:ea typeface="+mn-ea"/>
                          <a:cs typeface="Times New Roman" panose="02020603050405020304" pitchFamily="18" charset="0"/>
                        </a:rPr>
                        <a:t>21,4% so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cùng</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kỳ</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doanh</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thu</a:t>
                      </a:r>
                      <a:r>
                        <a:rPr lang="en-US" sz="2000" b="0" kern="1200">
                          <a:solidFill>
                            <a:schemeClr val="tx1"/>
                          </a:solidFill>
                          <a:effectLst/>
                          <a:latin typeface="Times New Roman" panose="02020603050405020304" pitchFamily="18" charset="0"/>
                          <a:ea typeface="+mn-ea"/>
                          <a:cs typeface="Times New Roman" panose="02020603050405020304" pitchFamily="18" charset="0"/>
                        </a:rPr>
                        <a:t> du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lịch</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đạt</a:t>
                      </a:r>
                      <a:r>
                        <a:rPr lang="en-US" sz="2000" b="0" kern="1200">
                          <a:solidFill>
                            <a:schemeClr val="tx1"/>
                          </a:solidFill>
                          <a:effectLst/>
                          <a:latin typeface="Times New Roman" panose="02020603050405020304" pitchFamily="18" charset="0"/>
                          <a:ea typeface="+mn-ea"/>
                          <a:cs typeface="Times New Roman" panose="02020603050405020304" pitchFamily="18" charset="0"/>
                        </a:rPr>
                        <a:t> 12.832,9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tỷ</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a:solidFill>
                            <a:schemeClr val="tx1"/>
                          </a:solidFill>
                          <a:effectLst/>
                          <a:latin typeface="Times New Roman" panose="02020603050405020304" pitchFamily="18" charset="0"/>
                          <a:ea typeface="+mn-ea"/>
                          <a:cs typeface="Times New Roman" panose="02020603050405020304" pitchFamily="18" charset="0"/>
                        </a:rPr>
                        <a:t> 26,3% so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cùng</a:t>
                      </a: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kỳ</a:t>
                      </a:r>
                      <a:r>
                        <a:rPr lang="vi-VN" sz="2000" b="0" kern="1200">
                          <a:solidFill>
                            <a:schemeClr val="tx1"/>
                          </a:solidFill>
                          <a:effectLst/>
                          <a:latin typeface="Times New Roman" panose="02020603050405020304" pitchFamily="18" charset="0"/>
                          <a:ea typeface="+mn-ea"/>
                          <a:cs typeface="Times New Roman" panose="02020603050405020304" pitchFamily="18" charset="0"/>
                        </a:rPr>
                        <a:t>  </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tx1"/>
                          </a:solidFill>
                          <a:effectLst/>
                          <a:latin typeface="Times New Roman" panose="02020603050405020304" pitchFamily="18" charset="0"/>
                          <a:ea typeface="+mn-ea"/>
                          <a:cs typeface="Times New Roman" panose="02020603050405020304" pitchFamily="18" charset="0"/>
                        </a:rPr>
                        <a:t> Đã ký kết Biên bản ghi nhớ Hợp tác tổ chức giải Đua thuyền máy Nhà nghề Quốc tế UIM F1H2O và UIM-ABP Aquabike tại thành phố Quy Nhơn trong vòng 5 năm liên tục từ 2024-2028</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cũng</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đã</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tổ</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chức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nhiều</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sự</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kiện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thu</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hút</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khách</a:t>
                      </a:r>
                      <a:r>
                        <a:rPr lang="en-US" sz="2000" b="0" kern="1200">
                          <a:solidFill>
                            <a:schemeClr val="dk1"/>
                          </a:solidFill>
                          <a:effectLst/>
                          <a:latin typeface="Times New Roman" panose="02020603050405020304" pitchFamily="18" charset="0"/>
                          <a:ea typeface="+mn-ea"/>
                          <a:cs typeface="Times New Roman" panose="02020603050405020304" pitchFamily="18" charset="0"/>
                        </a:rPr>
                        <a:t> du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lịch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như</a:t>
                      </a:r>
                      <a:r>
                        <a:rPr lang="en-US" sz="2000" b="0" kern="1200">
                          <a:solidFill>
                            <a:schemeClr val="dk1"/>
                          </a:solidFill>
                          <a:effectLst/>
                          <a:latin typeface="Times New Roman" panose="02020603050405020304" pitchFamily="18" charset="0"/>
                          <a:ea typeface="+mn-ea"/>
                          <a:cs typeface="Times New Roman" panose="02020603050405020304" pitchFamily="18" charset="0"/>
                        </a:rPr>
                        <a:t>: Liên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hoan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Quốc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tế</a:t>
                      </a:r>
                      <a:r>
                        <a:rPr lang="en-US" sz="2000" b="0" kern="1200">
                          <a:solidFill>
                            <a:schemeClr val="dk1"/>
                          </a:solidFill>
                          <a:effectLst/>
                          <a:latin typeface="Times New Roman" panose="02020603050405020304" pitchFamily="18" charset="0"/>
                          <a:ea typeface="+mn-ea"/>
                          <a:cs typeface="Times New Roman" panose="02020603050405020304" pitchFamily="18" charset="0"/>
                        </a:rPr>
                        <a:t> Võ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cổ</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truyền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Việt</a:t>
                      </a:r>
                      <a:r>
                        <a:rPr lang="en-US" sz="2000" b="0" kern="1200">
                          <a:solidFill>
                            <a:schemeClr val="dk1"/>
                          </a:solidFill>
                          <a:effectLst/>
                          <a:latin typeface="Times New Roman" panose="02020603050405020304" pitchFamily="18" charset="0"/>
                          <a:ea typeface="+mn-ea"/>
                          <a:cs typeface="Times New Roman" panose="02020603050405020304" pitchFamily="18" charset="0"/>
                        </a:rPr>
                        <a:t> Nam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lần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thứ</a:t>
                      </a:r>
                      <a:r>
                        <a:rPr lang="en-US" sz="2000" b="0" kern="1200">
                          <a:solidFill>
                            <a:schemeClr val="dk1"/>
                          </a:solidFill>
                          <a:effectLst/>
                          <a:latin typeface="Times New Roman" panose="02020603050405020304" pitchFamily="18" charset="0"/>
                          <a:ea typeface="+mn-ea"/>
                          <a:cs typeface="Times New Roman" panose="02020603050405020304" pitchFamily="18" charset="0"/>
                        </a:rPr>
                        <a:t> VIII – Bình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a:solidFill>
                            <a:schemeClr val="dk1"/>
                          </a:solidFill>
                          <a:effectLst/>
                          <a:latin typeface="Times New Roman" panose="02020603050405020304" pitchFamily="18" charset="0"/>
                          <a:ea typeface="+mn-ea"/>
                          <a:cs typeface="Times New Roman" panose="02020603050405020304" pitchFamily="18" charset="0"/>
                        </a:rPr>
                        <a:t> 2023; </a:t>
                      </a:r>
                      <a:r>
                        <a:rPr lang="vi-VN" sz="2000" b="0" kern="1200">
                          <a:solidFill>
                            <a:schemeClr val="dk1"/>
                          </a:solidFill>
                          <a:effectLst/>
                          <a:latin typeface="Times New Roman" panose="02020603050405020304" pitchFamily="18" charset="0"/>
                          <a:ea typeface="+mn-ea"/>
                          <a:cs typeface="Times New Roman" panose="02020603050405020304" pitchFamily="18" charset="0"/>
                        </a:rPr>
                        <a:t> Ngày Hội Văn hóa, Thể thao miền Biển Quy Nhơn lần thứ XVI năm 2023...</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vi-VN" sz="1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040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1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5" name="Picture 4" descr="A group of people in suits&#10;&#10;Description automatically generated">
            <a:extLst>
              <a:ext uri="{FF2B5EF4-FFF2-40B4-BE49-F238E27FC236}">
                <a16:creationId xmlns:a16="http://schemas.microsoft.com/office/drawing/2014/main" id="{F354A08B-11E1-9896-98BD-9BE986F7A1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7418" y="417620"/>
            <a:ext cx="4712725" cy="3011380"/>
          </a:xfrm>
          <a:prstGeom prst="rect">
            <a:avLst/>
          </a:prstGeom>
        </p:spPr>
      </p:pic>
      <p:pic>
        <p:nvPicPr>
          <p:cNvPr id="4" name="Picture 3" descr="A group of people performing on a stage&#10;&#10;Description automatically generated">
            <a:extLst>
              <a:ext uri="{FF2B5EF4-FFF2-40B4-BE49-F238E27FC236}">
                <a16:creationId xmlns:a16="http://schemas.microsoft.com/office/drawing/2014/main" id="{3661404C-163C-A15A-B854-521E7CC91A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8329" y="3689401"/>
            <a:ext cx="4751814" cy="3028915"/>
          </a:xfrm>
          <a:prstGeom prst="rect">
            <a:avLst/>
          </a:prstGeom>
        </p:spPr>
      </p:pic>
    </p:spTree>
    <p:extLst>
      <p:ext uri="{BB962C8B-B14F-4D97-AF65-F5344CB8AC3E}">
        <p14:creationId xmlns:p14="http://schemas.microsoft.com/office/powerpoint/2010/main" val="202805001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A953A66-BAF1-340A-A407-B9DFF5A3A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a:extLst>
              <a:ext uri="{FF2B5EF4-FFF2-40B4-BE49-F238E27FC236}">
                <a16:creationId xmlns:a16="http://schemas.microsoft.com/office/drawing/2014/main" id="{169C6F43-6D5B-95B4-AB42-3B41CFB5B6B7}"/>
              </a:ext>
            </a:extLst>
          </p:cNvPr>
          <p:cNvCxnSpPr>
            <a:cxnSpLocks/>
          </p:cNvCxnSpPr>
          <p:nvPr/>
        </p:nvCxnSpPr>
        <p:spPr>
          <a:xfrm>
            <a:off x="4200017" y="3390629"/>
            <a:ext cx="1364668" cy="14298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895505"/>
            <a:ext cx="5921084" cy="149362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441510" y="851400"/>
            <a:ext cx="4774245" cy="830997"/>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nội địa</a:t>
            </a:r>
          </a:p>
          <a:p>
            <a:pPr algn="ctr"/>
            <a:r>
              <a:rPr lang="en-US" b="1">
                <a:solidFill>
                  <a:srgbClr val="002060"/>
                </a:solidFill>
                <a:latin typeface="Times New Roman" panose="02020603050405020304" pitchFamily="18" charset="0"/>
                <a:cs typeface="Times New Roman" panose="02020603050405020304" pitchFamily="18" charset="0"/>
              </a:rPr>
              <a:t>(trừ tiền SDĐ, SXKT và lợi nhuận được chia)</a:t>
            </a:r>
            <a:endParaRPr lang="en-US" sz="2800" b="1">
              <a:solidFill>
                <a:srgbClr val="002060"/>
              </a:solidFill>
              <a:latin typeface="Times New Roman" panose="02020603050405020304" pitchFamily="18" charset="0"/>
              <a:cs typeface="Times New Roman" panose="02020603050405020304" pitchFamily="18" charset="0"/>
            </a:endParaRPr>
          </a:p>
        </p:txBody>
      </p:sp>
      <p:sp>
        <p:nvSpPr>
          <p:cNvPr id="720" name="TextBox 719"/>
          <p:cNvSpPr txBox="1"/>
          <p:nvPr/>
        </p:nvSpPr>
        <p:spPr>
          <a:xfrm>
            <a:off x="6778501" y="1557466"/>
            <a:ext cx="4774245"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4.296,1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62%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5,6%</a:t>
            </a:r>
          </a:p>
        </p:txBody>
      </p:sp>
      <p:sp>
        <p:nvSpPr>
          <p:cNvPr id="724" name="Rectangle 723"/>
          <p:cNvSpPr/>
          <p:nvPr/>
        </p:nvSpPr>
        <p:spPr>
          <a:xfrm>
            <a:off x="5648335" y="2687365"/>
            <a:ext cx="5904411" cy="122129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4" y="2723966"/>
            <a:ext cx="2968819"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Thu tiền sử dụng đất</a:t>
            </a:r>
          </a:p>
        </p:txBody>
      </p:sp>
      <p:sp>
        <p:nvSpPr>
          <p:cNvPr id="726" name="TextBox 725"/>
          <p:cNvSpPr txBox="1"/>
          <p:nvPr/>
        </p:nvSpPr>
        <p:spPr>
          <a:xfrm>
            <a:off x="6441510" y="3077662"/>
            <a:ext cx="4893897"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2.395,3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đạt 43,6%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46,8%</a:t>
            </a:r>
          </a:p>
        </p:txBody>
      </p:sp>
      <p:sp>
        <p:nvSpPr>
          <p:cNvPr id="730" name="Arrow: Down 59">
            <a:extLst>
              <a:ext uri="{FF2B5EF4-FFF2-40B4-BE49-F238E27FC236}">
                <a16:creationId xmlns:a16="http://schemas.microsoft.com/office/drawing/2014/main" id="{76FC2223-CBDC-4B1C-A8C6-0DBB61B65684}"/>
              </a:ext>
            </a:extLst>
          </p:cNvPr>
          <p:cNvSpPr/>
          <p:nvPr/>
        </p:nvSpPr>
        <p:spPr>
          <a:xfrm>
            <a:off x="8166892" y="3557768"/>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Rectangle 1">
            <a:extLst>
              <a:ext uri="{FF2B5EF4-FFF2-40B4-BE49-F238E27FC236}">
                <a16:creationId xmlns:a16="http://schemas.microsoft.com/office/drawing/2014/main" id="{80607D77-8D89-B2B8-17A1-5EC409702721}"/>
              </a:ext>
            </a:extLst>
          </p:cNvPr>
          <p:cNvSpPr/>
          <p:nvPr/>
        </p:nvSpPr>
        <p:spPr>
          <a:xfrm>
            <a:off x="177757" y="2060553"/>
            <a:ext cx="3983309" cy="17807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A0D5D58A-756E-802D-A09E-1BEA6D184E77}"/>
              </a:ext>
            </a:extLst>
          </p:cNvPr>
          <p:cNvSpPr txBox="1"/>
          <p:nvPr/>
        </p:nvSpPr>
        <p:spPr>
          <a:xfrm>
            <a:off x="-231854" y="2543889"/>
            <a:ext cx="4802530" cy="830997"/>
          </a:xfrm>
          <a:prstGeom prst="rect">
            <a:avLst/>
          </a:prstGeom>
          <a:noFill/>
        </p:spPr>
        <p:txBody>
          <a:bodyPr wrap="square" rtlCol="0">
            <a:spAutoFit/>
          </a:bodyPr>
          <a:lstStyle/>
          <a:p>
            <a:pPr algn="ctr"/>
            <a:r>
              <a:rPr lang="en-US" sz="2200" b="1">
                <a:solidFill>
                  <a:srgbClr val="C00000"/>
                </a:solidFill>
                <a:latin typeface="Times New Roman" panose="02020603050405020304" pitchFamily="18" charset="0"/>
                <a:cs typeface="Times New Roman" panose="02020603050405020304" pitchFamily="18" charset="0"/>
              </a:rPr>
              <a:t>7.173,4 tỷ </a:t>
            </a:r>
            <a:r>
              <a:rPr lang="en-US" sz="2200" b="1" err="1">
                <a:solidFill>
                  <a:srgbClr val="C00000"/>
                </a:solidFill>
                <a:latin typeface="Times New Roman" panose="02020603050405020304" pitchFamily="18" charset="0"/>
                <a:cs typeface="Times New Roman" panose="02020603050405020304" pitchFamily="18" charset="0"/>
              </a:rPr>
              <a:t>đồng</a:t>
            </a:r>
            <a:r>
              <a:rPr lang="en-US" sz="2200" b="1">
                <a:solidFill>
                  <a:srgbClr val="C00000"/>
                </a:solidFill>
                <a:latin typeface="Times New Roman" panose="02020603050405020304" pitchFamily="18" charset="0"/>
                <a:cs typeface="Times New Roman" panose="02020603050405020304" pitchFamily="18" charset="0"/>
              </a:rPr>
              <a:t>, </a:t>
            </a:r>
            <a:r>
              <a:rPr lang="en-US" sz="2200" b="1" err="1">
                <a:solidFill>
                  <a:srgbClr val="C00000"/>
                </a:solidFill>
                <a:latin typeface="Times New Roman" panose="02020603050405020304" pitchFamily="18" charset="0"/>
                <a:cs typeface="Times New Roman" panose="02020603050405020304" pitchFamily="18" charset="0"/>
              </a:rPr>
              <a:t>đạt</a:t>
            </a:r>
            <a:r>
              <a:rPr lang="en-US" sz="2200" b="1">
                <a:solidFill>
                  <a:srgbClr val="C00000"/>
                </a:solidFill>
                <a:latin typeface="Times New Roman" panose="02020603050405020304" pitchFamily="18" charset="0"/>
                <a:cs typeface="Times New Roman" panose="02020603050405020304" pitchFamily="18" charset="0"/>
              </a:rPr>
              <a:t> 52,6% </a:t>
            </a:r>
            <a:r>
              <a:rPr lang="en-US" b="1" err="1">
                <a:solidFill>
                  <a:srgbClr val="C00000"/>
                </a:solidFill>
                <a:latin typeface="Times New Roman" panose="02020603050405020304" pitchFamily="18" charset="0"/>
                <a:cs typeface="Times New Roman" panose="02020603050405020304" pitchFamily="18" charset="0"/>
              </a:rPr>
              <a:t>dự</a:t>
            </a:r>
            <a:r>
              <a:rPr lang="en-US" b="1">
                <a:solidFill>
                  <a:srgbClr val="C00000"/>
                </a:solidFill>
                <a:latin typeface="Times New Roman" panose="02020603050405020304" pitchFamily="18" charset="0"/>
                <a:cs typeface="Times New Roman" panose="02020603050405020304" pitchFamily="18" charset="0"/>
              </a:rPr>
              <a:t> </a:t>
            </a:r>
            <a:r>
              <a:rPr lang="en-US" b="1" err="1">
                <a:solidFill>
                  <a:srgbClr val="C00000"/>
                </a:solidFill>
                <a:latin typeface="Times New Roman" panose="02020603050405020304" pitchFamily="18" charset="0"/>
                <a:cs typeface="Times New Roman" panose="02020603050405020304" pitchFamily="18" charset="0"/>
              </a:rPr>
              <a:t>toán</a:t>
            </a:r>
            <a:endParaRPr lang="en-US" b="1">
              <a:solidFill>
                <a:srgbClr val="C00000"/>
              </a:solidFill>
              <a:latin typeface="Times New Roman" panose="02020603050405020304" pitchFamily="18" charset="0"/>
              <a:cs typeface="Times New Roman" panose="02020603050405020304" pitchFamily="18" charset="0"/>
            </a:endParaRPr>
          </a:p>
          <a:p>
            <a:pPr algn="ctr"/>
            <a:r>
              <a:rPr lang="en-US" b="1">
                <a:solidFill>
                  <a:srgbClr val="C0000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33,5%</a:t>
            </a:r>
            <a:endParaRPr lang="en-US" b="1">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50931EF-4279-23FD-6428-18C12049025E}"/>
              </a:ext>
            </a:extLst>
          </p:cNvPr>
          <p:cNvSpPr txBox="1"/>
          <p:nvPr/>
        </p:nvSpPr>
        <p:spPr>
          <a:xfrm>
            <a:off x="226837" y="2152411"/>
            <a:ext cx="4129108" cy="400110"/>
          </a:xfrm>
          <a:prstGeom prst="rect">
            <a:avLst/>
          </a:prstGeom>
          <a:noFill/>
        </p:spPr>
        <p:txBody>
          <a:bodyPr wrap="square" rtlCol="0">
            <a:spAutoFit/>
          </a:bodyPr>
          <a:lstStyle/>
          <a:p>
            <a:pPr algn="ctr"/>
            <a:r>
              <a:rPr lang="en-US" sz="20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3" name="Arrow: Down 59">
            <a:extLst>
              <a:ext uri="{FF2B5EF4-FFF2-40B4-BE49-F238E27FC236}">
                <a16:creationId xmlns:a16="http://schemas.microsoft.com/office/drawing/2014/main" id="{CFB1DF66-0E98-FC84-B508-AAB8AC25D4B3}"/>
              </a:ext>
            </a:extLst>
          </p:cNvPr>
          <p:cNvSpPr/>
          <p:nvPr/>
        </p:nvSpPr>
        <p:spPr>
          <a:xfrm>
            <a:off x="1597810" y="3028982"/>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FB61F8A-9A24-43C5-EEAD-699E1478B087}"/>
              </a:ext>
            </a:extLst>
          </p:cNvPr>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41F0E28-9B46-DEE8-72B4-31C74A048999}"/>
              </a:ext>
            </a:extLst>
          </p:cNvPr>
          <p:cNvSpPr txBox="1"/>
          <p:nvPr/>
        </p:nvSpPr>
        <p:spPr>
          <a:xfrm>
            <a:off x="6673485" y="4154207"/>
            <a:ext cx="4125893" cy="523220"/>
          </a:xfrm>
          <a:prstGeom prst="rect">
            <a:avLst/>
          </a:prstGeom>
          <a:noFill/>
        </p:spPr>
        <p:txBody>
          <a:bodyPr wrap="square" rtlCol="0">
            <a:spAutoFit/>
          </a:bodyPr>
          <a:lstStyle/>
          <a:p>
            <a:pPr algn="ctr"/>
            <a:r>
              <a:rPr lang="en-US" sz="2800" b="1">
                <a:solidFill>
                  <a:srgbClr val="002060"/>
                </a:solidFill>
                <a:latin typeface="Times New Roman" panose="02020603050405020304" pitchFamily="18" charset="0"/>
                <a:cs typeface="Times New Roman" panose="02020603050405020304" pitchFamily="18" charset="0"/>
              </a:rPr>
              <a:t>Thu Xuất nhập khẩu</a:t>
            </a:r>
          </a:p>
        </p:txBody>
      </p:sp>
      <p:sp>
        <p:nvSpPr>
          <p:cNvPr id="16" name="TextBox 15">
            <a:extLst>
              <a:ext uri="{FF2B5EF4-FFF2-40B4-BE49-F238E27FC236}">
                <a16:creationId xmlns:a16="http://schemas.microsoft.com/office/drawing/2014/main" id="{CD1FFBD1-4EFA-ED54-8F81-E3C9559069D4}"/>
              </a:ext>
            </a:extLst>
          </p:cNvPr>
          <p:cNvSpPr txBox="1"/>
          <p:nvPr/>
        </p:nvSpPr>
        <p:spPr>
          <a:xfrm>
            <a:off x="6441510" y="4603535"/>
            <a:ext cx="4548068" cy="830997"/>
          </a:xfrm>
          <a:prstGeom prst="rect">
            <a:avLst/>
          </a:prstGeom>
          <a:noFill/>
        </p:spPr>
        <p:txBody>
          <a:bodyPr wrap="square" rtlCol="0">
            <a:spAutoFit/>
          </a:bodyPr>
          <a:lstStyle/>
          <a:p>
            <a:pPr algn="ctr"/>
            <a:r>
              <a:rPr lang="en-US" sz="2400" b="1">
                <a:solidFill>
                  <a:srgbClr val="C00000"/>
                </a:solidFill>
                <a:latin typeface="Times New Roman" panose="02020603050405020304" pitchFamily="18" charset="0"/>
                <a:cs typeface="Times New Roman" panose="02020603050405020304" pitchFamily="18" charset="0"/>
              </a:rPr>
              <a:t>281,6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28,2%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endParaRPr lang="en-US" sz="2400" b="1">
              <a:solidFill>
                <a:srgbClr val="C00000"/>
              </a:solidFill>
              <a:latin typeface="Times New Roman" panose="02020603050405020304" pitchFamily="18" charset="0"/>
              <a:cs typeface="Times New Roman" panose="02020603050405020304" pitchFamily="18" charset="0"/>
            </a:endParaRPr>
          </a:p>
          <a:p>
            <a:pPr algn="ctr"/>
            <a:r>
              <a:rPr lang="en-US" sz="2400" b="1">
                <a:solidFill>
                  <a:srgbClr val="C00000"/>
                </a:solidFill>
                <a:latin typeface="Times New Roman" panose="02020603050405020304" pitchFamily="18" charset="0"/>
                <a:cs typeface="Times New Roman" panose="02020603050405020304" pitchFamily="18" charset="0"/>
              </a:rPr>
              <a:t>        59,1%</a:t>
            </a:r>
          </a:p>
        </p:txBody>
      </p:sp>
      <p:cxnSp>
        <p:nvCxnSpPr>
          <p:cNvPr id="22" name="Straight Arrow Connector 21">
            <a:extLst>
              <a:ext uri="{FF2B5EF4-FFF2-40B4-BE49-F238E27FC236}">
                <a16:creationId xmlns:a16="http://schemas.microsoft.com/office/drawing/2014/main" id="{76FB1604-8EE6-1B4A-8BEC-955916948809}"/>
              </a:ext>
            </a:extLst>
          </p:cNvPr>
          <p:cNvCxnSpPr>
            <a:cxnSpLocks/>
          </p:cNvCxnSpPr>
          <p:nvPr/>
        </p:nvCxnSpPr>
        <p:spPr>
          <a:xfrm flipV="1">
            <a:off x="4185436" y="1557466"/>
            <a:ext cx="1357439" cy="1283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C09AD-1B29-015F-4185-E01171AA1855}"/>
              </a:ext>
            </a:extLst>
          </p:cNvPr>
          <p:cNvCxnSpPr>
            <a:cxnSpLocks/>
          </p:cNvCxnSpPr>
          <p:nvPr/>
        </p:nvCxnSpPr>
        <p:spPr>
          <a:xfrm>
            <a:off x="4208573" y="3078068"/>
            <a:ext cx="13443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BC7EEBC-AFA3-C4AC-D803-2EB717E2AF16}"/>
              </a:ext>
            </a:extLst>
          </p:cNvPr>
          <p:cNvSpPr/>
          <p:nvPr/>
        </p:nvSpPr>
        <p:spPr>
          <a:xfrm>
            <a:off x="1597810" y="5615736"/>
            <a:ext cx="9954935"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81B6DC98-C123-5771-E46D-17ED3EE03739}"/>
              </a:ext>
            </a:extLst>
          </p:cNvPr>
          <p:cNvSpPr txBox="1"/>
          <p:nvPr/>
        </p:nvSpPr>
        <p:spPr>
          <a:xfrm>
            <a:off x="1607364" y="5906358"/>
            <a:ext cx="10271447" cy="830997"/>
          </a:xfrm>
          <a:prstGeom prst="rect">
            <a:avLst/>
          </a:prstGeom>
          <a:noFill/>
        </p:spPr>
        <p:txBody>
          <a:bodyPr wrap="square" rtlCol="0">
            <a:spAutoFit/>
          </a:bodyPr>
          <a:lstStyle/>
          <a:p>
            <a:r>
              <a:rPr lang="en-US" sz="2400" b="1" err="1">
                <a:solidFill>
                  <a:srgbClr val="002060"/>
                </a:solidFill>
                <a:latin typeface="Times New Roman" panose="02020603050405020304" pitchFamily="18" charset="0"/>
                <a:cs typeface="Times New Roman" panose="02020603050405020304" pitchFamily="18" charset="0"/>
              </a:rPr>
              <a:t>Tổng</a:t>
            </a:r>
            <a:r>
              <a:rPr lang="en-US" sz="2400" b="1">
                <a:solidFill>
                  <a:srgbClr val="002060"/>
                </a:solidFill>
                <a:latin typeface="Times New Roman" panose="02020603050405020304" pitchFamily="18" charset="0"/>
                <a:cs typeface="Times New Roman" panose="02020603050405020304" pitchFamily="18" charset="0"/>
              </a:rPr>
              <a:t> chi </a:t>
            </a:r>
            <a:r>
              <a:rPr lang="en-US" sz="2400" b="1" err="1">
                <a:solidFill>
                  <a:srgbClr val="002060"/>
                </a:solidFill>
                <a:latin typeface="Times New Roman" panose="02020603050405020304" pitchFamily="18" charset="0"/>
                <a:cs typeface="Times New Roman" panose="02020603050405020304" pitchFamily="18" charset="0"/>
              </a:rPr>
              <a:t>ngân</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sách</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nhà</a:t>
            </a:r>
            <a:r>
              <a:rPr lang="en-US" sz="2400" b="1">
                <a:solidFill>
                  <a:srgbClr val="002060"/>
                </a:solidFill>
                <a:latin typeface="Times New Roman" panose="02020603050405020304" pitchFamily="18" charset="0"/>
                <a:cs typeface="Times New Roman" panose="02020603050405020304" pitchFamily="18" charset="0"/>
              </a:rPr>
              <a:t> </a:t>
            </a:r>
            <a:r>
              <a:rPr lang="en-US" sz="2400" b="1" err="1">
                <a:solidFill>
                  <a:srgbClr val="002060"/>
                </a:solidFill>
                <a:latin typeface="Times New Roman" panose="02020603050405020304" pitchFamily="18" charset="0"/>
                <a:cs typeface="Times New Roman" panose="02020603050405020304" pitchFamily="18" charset="0"/>
              </a:rPr>
              <a:t>nước</a:t>
            </a:r>
            <a:r>
              <a:rPr lang="en-US" sz="2400" b="1">
                <a:solidFill>
                  <a:srgbClr val="002060"/>
                </a:solidFill>
                <a:latin typeface="Times New Roman" panose="02020603050405020304" pitchFamily="18" charset="0"/>
                <a:cs typeface="Times New Roman" panose="02020603050405020304" pitchFamily="18" charset="0"/>
              </a:rPr>
              <a:t>: </a:t>
            </a:r>
            <a:r>
              <a:rPr lang="en-US" sz="2400" b="1">
                <a:solidFill>
                  <a:srgbClr val="C00000"/>
                </a:solidFill>
                <a:latin typeface="Times New Roman" panose="02020603050405020304" pitchFamily="18" charset="0"/>
                <a:cs typeface="Times New Roman" panose="02020603050405020304" pitchFamily="18" charset="0"/>
              </a:rPr>
              <a:t>11.422,6 </a:t>
            </a:r>
            <a:r>
              <a:rPr lang="en-US" sz="2400" b="1" err="1">
                <a:solidFill>
                  <a:srgbClr val="C00000"/>
                </a:solidFill>
                <a:latin typeface="Times New Roman" panose="02020603050405020304" pitchFamily="18" charset="0"/>
                <a:cs typeface="Times New Roman" panose="02020603050405020304" pitchFamily="18" charset="0"/>
              </a:rPr>
              <a:t>tỷ</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đồng</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đạt</a:t>
            </a:r>
            <a:r>
              <a:rPr lang="en-US" sz="2400" b="1">
                <a:solidFill>
                  <a:srgbClr val="C00000"/>
                </a:solidFill>
                <a:latin typeface="Times New Roman" panose="02020603050405020304" pitchFamily="18" charset="0"/>
                <a:cs typeface="Times New Roman" panose="02020603050405020304" pitchFamily="18" charset="0"/>
              </a:rPr>
              <a:t> 51,8% </a:t>
            </a:r>
            <a:r>
              <a:rPr lang="en-US" sz="2400" b="1" err="1">
                <a:solidFill>
                  <a:srgbClr val="C00000"/>
                </a:solidFill>
                <a:latin typeface="Times New Roman" panose="02020603050405020304" pitchFamily="18" charset="0"/>
                <a:cs typeface="Times New Roman" panose="02020603050405020304" pitchFamily="18" charset="0"/>
              </a:rPr>
              <a:t>dự</a:t>
            </a:r>
            <a:r>
              <a:rPr lang="en-US" sz="2400" b="1">
                <a:solidFill>
                  <a:srgbClr val="C00000"/>
                </a:solidFill>
                <a:latin typeface="Times New Roman" panose="02020603050405020304" pitchFamily="18" charset="0"/>
                <a:cs typeface="Times New Roman" panose="02020603050405020304" pitchFamily="18" charset="0"/>
              </a:rPr>
              <a:t> </a:t>
            </a:r>
            <a:r>
              <a:rPr lang="en-US" sz="2400" b="1" err="1">
                <a:solidFill>
                  <a:srgbClr val="C00000"/>
                </a:solidFill>
                <a:latin typeface="Times New Roman" panose="02020603050405020304" pitchFamily="18" charset="0"/>
                <a:cs typeface="Times New Roman" panose="02020603050405020304" pitchFamily="18" charset="0"/>
              </a:rPr>
              <a:t>toán</a:t>
            </a:r>
            <a:r>
              <a:rPr lang="en-US" sz="2400" b="1">
                <a:solidFill>
                  <a:srgbClr val="C00000"/>
                </a:solidFill>
                <a:latin typeface="Times New Roman" panose="02020603050405020304" pitchFamily="18" charset="0"/>
                <a:cs typeface="Times New Roman" panose="02020603050405020304" pitchFamily="18" charset="0"/>
              </a:rPr>
              <a:t>,     7,4%</a:t>
            </a:r>
          </a:p>
          <a:p>
            <a:pPr algn="ctr"/>
            <a:r>
              <a:rPr lang="en-US" sz="2400" b="1">
                <a:solidFill>
                  <a:srgbClr val="002060"/>
                </a:solidFill>
                <a:latin typeface="Times New Roman" panose="02020603050405020304" pitchFamily="18" charset="0"/>
                <a:cs typeface="Times New Roman" panose="02020603050405020304" pitchFamily="18" charset="0"/>
              </a:rPr>
              <a:t> </a:t>
            </a:r>
          </a:p>
        </p:txBody>
      </p:sp>
      <p:sp>
        <p:nvSpPr>
          <p:cNvPr id="27" name="Rectangle 26">
            <a:extLst>
              <a:ext uri="{FF2B5EF4-FFF2-40B4-BE49-F238E27FC236}">
                <a16:creationId xmlns:a16="http://schemas.microsoft.com/office/drawing/2014/main" id="{01DC26C3-E6F4-C27A-8624-3A65D81B6008}"/>
              </a:ext>
            </a:extLst>
          </p:cNvPr>
          <p:cNvSpPr/>
          <p:nvPr/>
        </p:nvSpPr>
        <p:spPr>
          <a:xfrm>
            <a:off x="1166275" y="413377"/>
            <a:ext cx="225023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3.4.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chính</a:t>
            </a:r>
            <a:endParaRPr lang="en-US" sz="2800" b="1" spc="-20">
              <a:solidFill>
                <a:srgbClr val="100717"/>
              </a:solidFill>
              <a:latin typeface="Times New Roman" panose="02020603050405020304" pitchFamily="18" charset="0"/>
              <a:cs typeface="Times New Roman" panose="02020603050405020304" pitchFamily="18" charset="0"/>
            </a:endParaRPr>
          </a:p>
        </p:txBody>
      </p:sp>
      <p:sp>
        <p:nvSpPr>
          <p:cNvPr id="8" name="Arrow: Down 59">
            <a:extLst>
              <a:ext uri="{FF2B5EF4-FFF2-40B4-BE49-F238E27FC236}">
                <a16:creationId xmlns:a16="http://schemas.microsoft.com/office/drawing/2014/main" id="{B8FB4290-57FC-2558-7A55-FDD4B3AD5084}"/>
              </a:ext>
            </a:extLst>
          </p:cNvPr>
          <p:cNvSpPr/>
          <p:nvPr/>
        </p:nvSpPr>
        <p:spPr>
          <a:xfrm>
            <a:off x="8632064" y="201740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9" name="Arrow: Down 59">
            <a:extLst>
              <a:ext uri="{FF2B5EF4-FFF2-40B4-BE49-F238E27FC236}">
                <a16:creationId xmlns:a16="http://schemas.microsoft.com/office/drawing/2014/main" id="{DC9728D2-9FA3-9BE1-84A8-EE573067CDA5}"/>
              </a:ext>
            </a:extLst>
          </p:cNvPr>
          <p:cNvSpPr/>
          <p:nvPr/>
        </p:nvSpPr>
        <p:spPr>
          <a:xfrm>
            <a:off x="8166892" y="507593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0" name="Arrow: Down 59">
            <a:extLst>
              <a:ext uri="{FF2B5EF4-FFF2-40B4-BE49-F238E27FC236}">
                <a16:creationId xmlns:a16="http://schemas.microsoft.com/office/drawing/2014/main" id="{1E41EBCE-1ACE-56B8-F489-0F5C63BC1FBF}"/>
              </a:ext>
            </a:extLst>
          </p:cNvPr>
          <p:cNvSpPr/>
          <p:nvPr/>
        </p:nvSpPr>
        <p:spPr>
          <a:xfrm rot="10800000">
            <a:off x="10546656" y="6016744"/>
            <a:ext cx="229505" cy="247373"/>
          </a:xfrm>
          <a:prstGeom prst="downArrow">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595962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1DC26C3-E6F4-C27A-8624-3A65D81B6008}"/>
              </a:ext>
            </a:extLst>
          </p:cNvPr>
          <p:cNvSpPr/>
          <p:nvPr/>
        </p:nvSpPr>
        <p:spPr>
          <a:xfrm>
            <a:off x="1053198" y="245597"/>
            <a:ext cx="236789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3.5. </a:t>
            </a:r>
            <a:r>
              <a:rPr lang="en-US" sz="2800" b="1" spc="-20" err="1">
                <a:solidFill>
                  <a:srgbClr val="100717"/>
                </a:solidFill>
                <a:latin typeface="Times New Roman" panose="02020603050405020304" pitchFamily="18" charset="0"/>
                <a:cs typeface="Times New Roman" panose="02020603050405020304" pitchFamily="18" charset="0"/>
              </a:rPr>
              <a:t>Tài</a:t>
            </a:r>
            <a:r>
              <a:rPr lang="en-US" sz="2800" b="1" spc="-20">
                <a:solidFill>
                  <a:srgbClr val="100717"/>
                </a:solidFill>
                <a:latin typeface="Times New Roman" panose="02020603050405020304" pitchFamily="18" charset="0"/>
                <a:cs typeface="Times New Roman" panose="02020603050405020304" pitchFamily="18" charset="0"/>
              </a:rPr>
              <a:t> chính:</a:t>
            </a:r>
          </a:p>
        </p:txBody>
      </p:sp>
      <p:sp>
        <p:nvSpPr>
          <p:cNvPr id="9" name="TextBox 8">
            <a:extLst>
              <a:ext uri="{FF2B5EF4-FFF2-40B4-BE49-F238E27FC236}">
                <a16:creationId xmlns:a16="http://schemas.microsoft.com/office/drawing/2014/main" id="{22359E8A-8D97-394A-42E1-F5A568F7E097}"/>
              </a:ext>
            </a:extLst>
          </p:cNvPr>
          <p:cNvSpPr txBox="1"/>
          <p:nvPr/>
        </p:nvSpPr>
        <p:spPr>
          <a:xfrm>
            <a:off x="3421090" y="245597"/>
            <a:ext cx="8506790" cy="523220"/>
          </a:xfrm>
          <a:prstGeom prst="rect">
            <a:avLst/>
          </a:prstGeom>
          <a:noFill/>
        </p:spPr>
        <p:txBody>
          <a:bodyPr wrap="square">
            <a:spAutoFit/>
          </a:bodyPr>
          <a:lstStyle/>
          <a:p>
            <a:r>
              <a:rPr lang="de-DE" sz="2800" b="1">
                <a:latin typeface="Times New Roman" panose="02020603050405020304" pitchFamily="18" charset="0"/>
                <a:cs typeface="Times New Roman" panose="02020603050405020304" pitchFamily="18" charset="0"/>
              </a:rPr>
              <a:t>Thu ngân sách </a:t>
            </a:r>
            <a:r>
              <a:rPr lang="vi-VN" sz="2800" b="1">
                <a:latin typeface="Times New Roman" panose="02020603050405020304" pitchFamily="18" charset="0"/>
                <a:cs typeface="Times New Roman" panose="02020603050405020304" pitchFamily="18" charset="0"/>
              </a:rPr>
              <a:t>các huyện, thị xã, thành phố</a:t>
            </a:r>
            <a:endParaRPr lang="en-US" sz="2800" b="1" kern="0" spc="-10">
              <a:solidFill>
                <a:prstClr val="black"/>
              </a:solidFill>
              <a:ea typeface="Times New Roman" panose="02020603050405020304" pitchFamily="18" charset="0"/>
            </a:endParaRPr>
          </a:p>
        </p:txBody>
      </p:sp>
      <p:graphicFrame>
        <p:nvGraphicFramePr>
          <p:cNvPr id="3" name="Table 2">
            <a:extLst>
              <a:ext uri="{FF2B5EF4-FFF2-40B4-BE49-F238E27FC236}">
                <a16:creationId xmlns:a16="http://schemas.microsoft.com/office/drawing/2014/main" id="{666AD7DA-80CE-7A42-976C-2FA0789BF7F5}"/>
              </a:ext>
            </a:extLst>
          </p:cNvPr>
          <p:cNvGraphicFramePr>
            <a:graphicFrameLocks noGrp="1"/>
          </p:cNvGraphicFramePr>
          <p:nvPr>
            <p:extLst>
              <p:ext uri="{D42A27DB-BD31-4B8C-83A1-F6EECF244321}">
                <p14:modId xmlns:p14="http://schemas.microsoft.com/office/powerpoint/2010/main" val="3520891704"/>
              </p:ext>
            </p:extLst>
          </p:nvPr>
        </p:nvGraphicFramePr>
        <p:xfrm>
          <a:off x="9771603" y="880844"/>
          <a:ext cx="1936136" cy="822960"/>
        </p:xfrm>
        <a:graphic>
          <a:graphicData uri="http://schemas.openxmlformats.org/drawingml/2006/table">
            <a:tbl>
              <a:tblPr firstRow="1" bandRow="1"/>
              <a:tblGrid>
                <a:gridCol w="1936136">
                  <a:extLst>
                    <a:ext uri="{9D8B030D-6E8A-4147-A177-3AD203B41FA5}">
                      <a16:colId xmlns:a16="http://schemas.microsoft.com/office/drawing/2014/main" val="3655493598"/>
                    </a:ext>
                  </a:extLst>
                </a:gridCol>
              </a:tblGrid>
              <a:tr h="2115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1400" b="0" i="1" kern="1200">
                          <a:solidFill>
                            <a:schemeClr val="tx1"/>
                          </a:solidFill>
                          <a:effectLst/>
                          <a:latin typeface="+mj-lt"/>
                          <a:ea typeface="+mn-ea"/>
                          <a:cs typeface="+mn-cs"/>
                        </a:rPr>
                        <a:t>Đơn vị tính: Triệu đồng</a:t>
                      </a:r>
                      <a:r>
                        <a:rPr lang="en-US" sz="1400" b="0" i="1" kern="1200">
                          <a:solidFill>
                            <a:schemeClr val="tx1"/>
                          </a:solidFill>
                          <a:effectLst/>
                          <a:latin typeface="+mj-lt"/>
                          <a:ea typeface="+mn-ea"/>
                          <a:cs typeface="+mn-cs"/>
                        </a:rPr>
                        <a:t> </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5970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graphicFrame>
        <p:nvGraphicFramePr>
          <p:cNvPr id="4" name="Object 3">
            <a:extLst>
              <a:ext uri="{FF2B5EF4-FFF2-40B4-BE49-F238E27FC236}">
                <a16:creationId xmlns:a16="http://schemas.microsoft.com/office/drawing/2014/main" id="{E7C2D824-93B0-B611-8433-884CCEEEB17D}"/>
              </a:ext>
            </a:extLst>
          </p:cNvPr>
          <p:cNvGraphicFramePr>
            <a:graphicFrameLocks noChangeAspect="1"/>
          </p:cNvGraphicFramePr>
          <p:nvPr>
            <p:extLst>
              <p:ext uri="{D42A27DB-BD31-4B8C-83A1-F6EECF244321}">
                <p14:modId xmlns:p14="http://schemas.microsoft.com/office/powerpoint/2010/main" val="4147975973"/>
              </p:ext>
            </p:extLst>
          </p:nvPr>
        </p:nvGraphicFramePr>
        <p:xfrm>
          <a:off x="553674" y="1196895"/>
          <a:ext cx="11035321" cy="5415508"/>
        </p:xfrm>
        <a:graphic>
          <a:graphicData uri="http://schemas.openxmlformats.org/presentationml/2006/ole">
            <mc:AlternateContent xmlns:mc="http://schemas.openxmlformats.org/markup-compatibility/2006">
              <mc:Choice xmlns:v="urn:schemas-microsoft-com:vml" Requires="v">
                <p:oleObj name="Worksheet" r:id="rId2" imgW="12230280" imgH="6229390" progId="Excel.Sheet.12">
                  <p:embed/>
                </p:oleObj>
              </mc:Choice>
              <mc:Fallback>
                <p:oleObj name="Worksheet" r:id="rId2" imgW="12230280" imgH="6229390" progId="Excel.Sheet.12">
                  <p:embed/>
                  <p:pic>
                    <p:nvPicPr>
                      <p:cNvPr id="4" name="Object 3">
                        <a:extLst>
                          <a:ext uri="{FF2B5EF4-FFF2-40B4-BE49-F238E27FC236}">
                            <a16:creationId xmlns:a16="http://schemas.microsoft.com/office/drawing/2014/main" id="{E7C2D824-93B0-B611-8433-884CCEEEB17D}"/>
                          </a:ext>
                        </a:extLst>
                      </p:cNvPr>
                      <p:cNvPicPr/>
                      <p:nvPr/>
                    </p:nvPicPr>
                    <p:blipFill>
                      <a:blip r:embed="rId3"/>
                      <a:stretch>
                        <a:fillRect/>
                      </a:stretch>
                    </p:blipFill>
                    <p:spPr>
                      <a:xfrm>
                        <a:off x="553674" y="1196895"/>
                        <a:ext cx="11035321" cy="5415508"/>
                      </a:xfrm>
                      <a:prstGeom prst="rect">
                        <a:avLst/>
                      </a:prstGeom>
                    </p:spPr>
                  </p:pic>
                </p:oleObj>
              </mc:Fallback>
            </mc:AlternateContent>
          </a:graphicData>
        </a:graphic>
      </p:graphicFrame>
    </p:spTree>
    <p:extLst>
      <p:ext uri="{BB962C8B-B14F-4D97-AF65-F5344CB8AC3E}">
        <p14:creationId xmlns:p14="http://schemas.microsoft.com/office/powerpoint/2010/main" val="151479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732547957"/>
              </p:ext>
            </p:extLst>
          </p:nvPr>
        </p:nvGraphicFramePr>
        <p:xfrm>
          <a:off x="435761" y="726632"/>
          <a:ext cx="7011105" cy="6111240"/>
        </p:xfrm>
        <a:graphic>
          <a:graphicData uri="http://schemas.openxmlformats.org/drawingml/2006/table">
            <a:tbl>
              <a:tblPr firstRow="1" bandRow="1"/>
              <a:tblGrid>
                <a:gridCol w="7011105">
                  <a:extLst>
                    <a:ext uri="{9D8B030D-6E8A-4147-A177-3AD203B41FA5}">
                      <a16:colId xmlns:a16="http://schemas.microsoft.com/office/drawing/2014/main" val="3655493598"/>
                    </a:ext>
                  </a:extLst>
                </a:gridCol>
              </a:tblGrid>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0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Các </a:t>
                      </a:r>
                      <a:r>
                        <a:rPr lang="vi-VN" sz="2000" kern="1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Tổ </a:t>
                      </a:r>
                      <a:r>
                        <a:rPr lang="vi-VN" sz="2000" kern="1200" spc="-10" dirty="0">
                          <a:solidFill>
                            <a:prstClr val="black"/>
                          </a:solidFill>
                          <a:latin typeface="Times New Roman" panose="02020603050405020304" pitchFamily="18" charset="0"/>
                          <a:ea typeface="+mn-ea"/>
                          <a:cs typeface="Times New Roman" panose="02020603050405020304" pitchFamily="18" charset="0"/>
                        </a:rPr>
                        <a:t>công tác do các Phó Chủ tịch UBND tỉnh làm Tổ tr</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ưởng</a:t>
                      </a:r>
                      <a:r>
                        <a:rPr lang="vi-VN" sz="2000" kern="1200" spc="-10" dirty="0">
                          <a:solidFill>
                            <a:prstClr val="black"/>
                          </a:solidFill>
                          <a:latin typeface="Times New Roman" panose="02020603050405020304" pitchFamily="18" charset="0"/>
                          <a:ea typeface="+mn-ea"/>
                          <a:cs typeface="Times New Roman" panose="02020603050405020304" pitchFamily="18" charset="0"/>
                        </a:rPr>
                        <a:t> đã trực tiếp làm việc với các sở, ngành, địa phương để đôn đốc, tháo gỡ khó khăn, vướng mắc, hỗ trợ đẩy mạnh giải ngân vốn đầu tư công năm 2023</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Đồng</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thời</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theo</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phân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công</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của</a:t>
                      </a:r>
                      <a:r>
                        <a:rPr lang="en-US" sz="2000" kern="1200" spc="-10" dirty="0">
                          <a:solidFill>
                            <a:prstClr val="black"/>
                          </a:solidFill>
                          <a:latin typeface="Times New Roman" panose="02020603050405020304" pitchFamily="18" charset="0"/>
                          <a:ea typeface="+mn-ea"/>
                          <a:cs typeface="Times New Roman" panose="02020603050405020304" pitchFamily="18" charset="0"/>
                        </a:rPr>
                        <a:t> UBND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tỉnh</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Sở</a:t>
                      </a:r>
                      <a:r>
                        <a:rPr lang="en-US" sz="2000" kern="1200" spc="-10" dirty="0">
                          <a:solidFill>
                            <a:prstClr val="black"/>
                          </a:solidFill>
                          <a:latin typeface="Times New Roman" panose="02020603050405020304" pitchFamily="18" charset="0"/>
                          <a:ea typeface="+mn-ea"/>
                          <a:cs typeface="Times New Roman" panose="02020603050405020304" pitchFamily="18" charset="0"/>
                        </a:rPr>
                        <a:t> KHĐT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đã</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phối</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hợp</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các</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ngành</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thành</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lập</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đoàn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công</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tác</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kiểm</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tra</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đôn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đốc</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tiến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độ</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thực</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hiện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và</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giải</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ngân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nguồn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vốn</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dirty="0" err="1">
                          <a:solidFill>
                            <a:prstClr val="black"/>
                          </a:solidFill>
                          <a:latin typeface="Times New Roman" panose="02020603050405020304" pitchFamily="18" charset="0"/>
                          <a:ea typeface="+mn-ea"/>
                          <a:cs typeface="Times New Roman" panose="02020603050405020304" pitchFamily="18" charset="0"/>
                        </a:rPr>
                        <a:t>các</a:t>
                      </a:r>
                      <a:r>
                        <a:rPr lang="en-US" sz="2000" kern="1200" spc="-10" dirty="0">
                          <a:solidFill>
                            <a:prstClr val="black"/>
                          </a:solidFill>
                          <a:latin typeface="Times New Roman" panose="02020603050405020304" pitchFamily="18" charset="0"/>
                          <a:ea typeface="+mn-ea"/>
                          <a:cs typeface="Times New Roman" panose="02020603050405020304" pitchFamily="18" charset="0"/>
                        </a:rPr>
                        <a:t> CTMTQG.</a:t>
                      </a:r>
                      <a:endParaRPr lang="vi-VN" sz="2000" kern="1200" spc="-1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vi-VN" sz="2000" kern="1200" spc="-10" dirty="0">
                          <a:solidFill>
                            <a:prstClr val="black"/>
                          </a:solidFill>
                          <a:latin typeface="Times New Roman" panose="02020603050405020304" pitchFamily="18" charset="0"/>
                          <a:ea typeface="+mn-ea"/>
                          <a:cs typeface="Times New Roman" panose="02020603050405020304" pitchFamily="18" charset="0"/>
                        </a:rPr>
                        <a:t>Giá trị giải ngân vốn đầu tư công do tỉnh quản lý đến 22/8/2023 </a:t>
                      </a:r>
                      <a:r>
                        <a:rPr lang="vi-VN" sz="2000" kern="1200" spc="-10">
                          <a:solidFill>
                            <a:prstClr val="black"/>
                          </a:solidFill>
                          <a:latin typeface="Times New Roman" panose="02020603050405020304" pitchFamily="18" charset="0"/>
                          <a:ea typeface="+mn-ea"/>
                          <a:cs typeface="Times New Roman" panose="02020603050405020304" pitchFamily="18" charset="0"/>
                        </a:rPr>
                        <a:t>là 4.605,9 tỷ </a:t>
                      </a:r>
                      <a:r>
                        <a:rPr lang="vi-VN" sz="2000" kern="1200" spc="-10" dirty="0">
                          <a:solidFill>
                            <a:prstClr val="black"/>
                          </a:solidFill>
                          <a:latin typeface="Times New Roman" panose="02020603050405020304" pitchFamily="18" charset="0"/>
                          <a:ea typeface="+mn-ea"/>
                          <a:cs typeface="Times New Roman" panose="02020603050405020304" pitchFamily="18" charset="0"/>
                        </a:rPr>
                        <a:t>đồng</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err="1">
                          <a:solidFill>
                            <a:prstClr val="black"/>
                          </a:solidFill>
                          <a:latin typeface="Times New Roman" panose="02020603050405020304" pitchFamily="18" charset="0"/>
                          <a:ea typeface="+mn-ea"/>
                          <a:cs typeface="Times New Roman" panose="02020603050405020304" pitchFamily="18" charset="0"/>
                        </a:rPr>
                        <a:t>đạt</a:t>
                      </a:r>
                      <a:r>
                        <a:rPr lang="en-US" sz="2000" kern="1200" spc="-10">
                          <a:solidFill>
                            <a:prstClr val="black"/>
                          </a:solidFill>
                          <a:latin typeface="Times New Roman" panose="02020603050405020304" pitchFamily="18" charset="0"/>
                          <a:ea typeface="+mn-ea"/>
                          <a:cs typeface="Times New Roman" panose="02020603050405020304" pitchFamily="18" charset="0"/>
                        </a:rPr>
                        <a:t> 60,37% </a:t>
                      </a:r>
                      <a:r>
                        <a:rPr lang="en-US" sz="2000" kern="1200" spc="-10" dirty="0">
                          <a:solidFill>
                            <a:prstClr val="black"/>
                          </a:solidFill>
                          <a:latin typeface="Times New Roman" panose="02020603050405020304" pitchFamily="18" charset="0"/>
                          <a:ea typeface="+mn-ea"/>
                          <a:cs typeface="Times New Roman" panose="02020603050405020304" pitchFamily="18" charset="0"/>
                        </a:rPr>
                        <a:t>K</a:t>
                      </a:r>
                      <a:r>
                        <a:rPr lang="vi-VN" sz="2000" kern="1200" spc="-10" dirty="0">
                          <a:solidFill>
                            <a:prstClr val="black"/>
                          </a:solidFill>
                          <a:latin typeface="Times New Roman" panose="02020603050405020304" pitchFamily="18" charset="0"/>
                          <a:ea typeface="+mn-ea"/>
                          <a:cs typeface="Times New Roman" panose="02020603050405020304" pitchFamily="18" charset="0"/>
                        </a:rPr>
                        <a:t>ế hoạch vốn do Thủ tướng Chính phủ giao (KH TTgCP giao</a:t>
                      </a:r>
                      <a:r>
                        <a:rPr lang="vi-VN" sz="2000" kern="1200" spc="-10">
                          <a:solidFill>
                            <a:prstClr val="black"/>
                          </a:solidFill>
                          <a:latin typeface="Times New Roman" panose="02020603050405020304" pitchFamily="18" charset="0"/>
                          <a:ea typeface="+mn-ea"/>
                          <a:cs typeface="Times New Roman" panose="02020603050405020304" pitchFamily="18" charset="0"/>
                        </a:rPr>
                        <a:t>: 7.630,6 tỷ đồng)</a:t>
                      </a:r>
                      <a:r>
                        <a:rPr lang="en-US" sz="2000" kern="1200" spc="-10" dirty="0">
                          <a:solidFill>
                            <a:prstClr val="black"/>
                          </a:solidFill>
                          <a:latin typeface="Times New Roman" panose="02020603050405020304" pitchFamily="18" charset="0"/>
                          <a:ea typeface="+mn-ea"/>
                          <a:cs typeface="Times New Roman" panose="02020603050405020304" pitchFamily="18" charset="0"/>
                        </a:rPr>
                        <a:t>, </a:t>
                      </a:r>
                      <a:r>
                        <a:rPr lang="en-US" sz="2000" kern="1200" spc="-10" err="1">
                          <a:solidFill>
                            <a:prstClr val="black"/>
                          </a:solidFill>
                          <a:latin typeface="Times New Roman" panose="02020603050405020304" pitchFamily="18" charset="0"/>
                          <a:ea typeface="+mn-ea"/>
                          <a:cs typeface="Times New Roman" panose="02020603050405020304" pitchFamily="18" charset="0"/>
                        </a:rPr>
                        <a:t>đạt</a:t>
                      </a:r>
                      <a:r>
                        <a:rPr lang="en-US" sz="2000" kern="1200" spc="-10">
                          <a:solidFill>
                            <a:prstClr val="black"/>
                          </a:solidFill>
                          <a:latin typeface="Times New Roman" panose="02020603050405020304" pitchFamily="18" charset="0"/>
                          <a:ea typeface="+mn-ea"/>
                          <a:cs typeface="Times New Roman" panose="02020603050405020304" pitchFamily="18" charset="0"/>
                        </a:rPr>
                        <a:t> 47,82% </a:t>
                      </a:r>
                      <a:r>
                        <a:rPr lang="vi-VN" sz="2000" kern="1200" spc="-10" dirty="0">
                          <a:solidFill>
                            <a:prstClr val="black"/>
                          </a:solidFill>
                          <a:latin typeface="Times New Roman" panose="02020603050405020304" pitchFamily="18" charset="0"/>
                          <a:ea typeface="+mn-ea"/>
                          <a:cs typeface="Times New Roman" panose="02020603050405020304" pitchFamily="18" charset="0"/>
                        </a:rPr>
                        <a:t>kế hoạch vốn do HĐND tỉnh giao (HĐND tỉnh </a:t>
                      </a:r>
                      <a:r>
                        <a:rPr lang="vi-VN" sz="2000" kern="1200" spc="-10">
                          <a:solidFill>
                            <a:prstClr val="black"/>
                          </a:solidFill>
                          <a:latin typeface="Times New Roman" panose="02020603050405020304" pitchFamily="18" charset="0"/>
                          <a:ea typeface="+mn-ea"/>
                          <a:cs typeface="Times New Roman" panose="02020603050405020304" pitchFamily="18" charset="0"/>
                        </a:rPr>
                        <a:t>giao 9.634,1 tỷ </a:t>
                      </a:r>
                      <a:r>
                        <a:rPr lang="vi-VN" sz="2000" kern="1200" spc="-10" dirty="0">
                          <a:solidFill>
                            <a:prstClr val="black"/>
                          </a:solidFill>
                          <a:latin typeface="Times New Roman" panose="02020603050405020304" pitchFamily="18" charset="0"/>
                          <a:ea typeface="+mn-ea"/>
                          <a:cs typeface="Times New Roman" panose="02020603050405020304" pitchFamily="18" charset="0"/>
                        </a:rPr>
                        <a:t>đồng), trong đó: </a:t>
                      </a:r>
                      <a:endParaRPr lang="en-US" sz="20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2000" kern="1200" spc="-10" dirty="0">
                          <a:solidFill>
                            <a:prstClr val="black"/>
                          </a:solidFill>
                          <a:latin typeface="Times New Roman" panose="02020603050405020304" pitchFamily="18" charset="0"/>
                          <a:ea typeface="+mn-ea"/>
                          <a:cs typeface="Times New Roman" panose="02020603050405020304" pitchFamily="18" charset="0"/>
                        </a:rPr>
                        <a:t>+ vốn ngân sách địa phương </a:t>
                      </a:r>
                      <a:r>
                        <a:rPr lang="vi-VN" sz="2000" kern="1200" spc="-10">
                          <a:solidFill>
                            <a:prstClr val="black"/>
                          </a:solidFill>
                          <a:latin typeface="Times New Roman" panose="02020603050405020304" pitchFamily="18" charset="0"/>
                          <a:ea typeface="+mn-ea"/>
                          <a:cs typeface="Times New Roman" panose="02020603050405020304" pitchFamily="18" charset="0"/>
                        </a:rPr>
                        <a:t>đạt 44,63%;</a:t>
                      </a:r>
                      <a:endParaRPr lang="en-US" sz="20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2000" kern="1200" spc="-10" dirty="0">
                          <a:solidFill>
                            <a:prstClr val="black"/>
                          </a:solidFill>
                          <a:latin typeface="Times New Roman" panose="02020603050405020304" pitchFamily="18" charset="0"/>
                          <a:ea typeface="+mn-ea"/>
                          <a:cs typeface="Times New Roman" panose="02020603050405020304" pitchFamily="18" charset="0"/>
                        </a:rPr>
                        <a:t>+ vốn trung ương hỗ trợ mục tiêu đạt 66,34%;</a:t>
                      </a:r>
                      <a:endParaRPr lang="en-US" sz="20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2000" kern="1200" spc="-10" dirty="0">
                          <a:solidFill>
                            <a:prstClr val="black"/>
                          </a:solidFill>
                          <a:latin typeface="Times New Roman" panose="02020603050405020304" pitchFamily="18" charset="0"/>
                          <a:ea typeface="+mn-ea"/>
                          <a:cs typeface="Times New Roman" panose="02020603050405020304" pitchFamily="18" charset="0"/>
                        </a:rPr>
                        <a:t>+ vốn C</a:t>
                      </a:r>
                      <a:r>
                        <a:rPr lang="en-US" sz="2000" kern="1200" spc="-10" dirty="0">
                          <a:solidFill>
                            <a:prstClr val="black"/>
                          </a:solidFill>
                          <a:latin typeface="Times New Roman" panose="02020603050405020304" pitchFamily="18" charset="0"/>
                          <a:ea typeface="+mn-ea"/>
                          <a:cs typeface="Times New Roman" panose="02020603050405020304" pitchFamily="18" charset="0"/>
                        </a:rPr>
                        <a:t>/</a:t>
                      </a:r>
                      <a:r>
                        <a:rPr lang="vi-VN" sz="2000" kern="1200" spc="-10" dirty="0">
                          <a:solidFill>
                            <a:prstClr val="black"/>
                          </a:solidFill>
                          <a:latin typeface="Times New Roman" panose="02020603050405020304" pitchFamily="18" charset="0"/>
                          <a:ea typeface="+mn-ea"/>
                          <a:cs typeface="Times New Roman" panose="02020603050405020304" pitchFamily="18" charset="0"/>
                        </a:rPr>
                        <a:t>trình phục hồi và phát triển kinh tế - xã hội đạt 35,61%;</a:t>
                      </a:r>
                      <a:endParaRPr lang="en-US" sz="20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2000" kern="1200" spc="-10" dirty="0">
                          <a:solidFill>
                            <a:prstClr val="black"/>
                          </a:solidFill>
                          <a:latin typeface="Times New Roman" panose="02020603050405020304" pitchFamily="18" charset="0"/>
                          <a:ea typeface="+mn-ea"/>
                          <a:cs typeface="Times New Roman" panose="02020603050405020304" pitchFamily="18" charset="0"/>
                        </a:rPr>
                        <a:t>+ vốn Chương trình Mục tiêu quốc gia đạt 33,2%;</a:t>
                      </a:r>
                      <a:endParaRPr lang="en-US" sz="20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2000" kern="1200" spc="-10" dirty="0">
                          <a:solidFill>
                            <a:prstClr val="black"/>
                          </a:solidFill>
                          <a:latin typeface="Times New Roman" panose="02020603050405020304" pitchFamily="18" charset="0"/>
                          <a:ea typeface="+mn-ea"/>
                          <a:cs typeface="Times New Roman" panose="02020603050405020304" pitchFamily="18" charset="0"/>
                        </a:rPr>
                        <a:t>+ vốn hỗ trợ khắc phục khẩn cấp hậu quả thiên tai đạt 98,26%;</a:t>
                      </a:r>
                      <a:endParaRPr lang="en-US" sz="2000" kern="1200" spc="-10" dirty="0">
                        <a:solidFill>
                          <a:prstClr val="black"/>
                        </a:solidFill>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vi-VN" sz="2000" kern="1200" spc="-10" dirty="0">
                          <a:solidFill>
                            <a:prstClr val="black"/>
                          </a:solidFill>
                          <a:latin typeface="Times New Roman" panose="02020603050405020304" pitchFamily="18" charset="0"/>
                          <a:ea typeface="+mn-ea"/>
                          <a:cs typeface="Times New Roman" panose="02020603050405020304" pitchFamily="18" charset="0"/>
                        </a:rPr>
                        <a:t>+ vốn nước ngoài (ODA) đạt 47,49% kế hoạch năm</a:t>
                      </a:r>
                      <a:r>
                        <a:rPr lang="en-US" sz="2000" kern="1200" spc="-10" dirty="0">
                          <a:solidFill>
                            <a:prstClr val="black"/>
                          </a:solidFill>
                          <a:latin typeface="Times New Roman" panose="02020603050405020304" pitchFamily="18" charset="0"/>
                          <a:ea typeface="+mn-ea"/>
                          <a:cs typeface="Times New Roman" panose="02020603050405020304" pitchFamily="18" charset="0"/>
                        </a:rPr>
                        <a:t>.</a:t>
                      </a:r>
                      <a:endParaRPr lang="vi-VN" sz="2000" kern="1200" spc="-10" dirty="0">
                        <a:solidFill>
                          <a:schemeClr val="tx1"/>
                        </a:solidFill>
                        <a:highlight>
                          <a:srgbClr val="FFFF00"/>
                        </a:highligh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7" name="TextBox 6">
            <a:extLst>
              <a:ext uri="{FF2B5EF4-FFF2-40B4-BE49-F238E27FC236}">
                <a16:creationId xmlns:a16="http://schemas.microsoft.com/office/drawing/2014/main" id="{6CE3C172-6B73-81D2-B734-810C1C811D2E}"/>
              </a:ext>
            </a:extLst>
          </p:cNvPr>
          <p:cNvSpPr txBox="1"/>
          <p:nvPr/>
        </p:nvSpPr>
        <p:spPr>
          <a:xfrm>
            <a:off x="1072902" y="367660"/>
            <a:ext cx="4077938"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Đầu tư công</a:t>
            </a:r>
          </a:p>
        </p:txBody>
      </p:sp>
      <p:pic>
        <p:nvPicPr>
          <p:cNvPr id="4" name="Picture 3" descr="A picture containing outdoor, sky, ground, infrastructure&#10;&#10;Description automatically generated">
            <a:extLst>
              <a:ext uri="{FF2B5EF4-FFF2-40B4-BE49-F238E27FC236}">
                <a16:creationId xmlns:a16="http://schemas.microsoft.com/office/drawing/2014/main" id="{5045E7A8-8A58-D06A-A74A-C57274D70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3855495"/>
            <a:ext cx="4136239" cy="2721474"/>
          </a:xfrm>
          <a:prstGeom prst="rect">
            <a:avLst/>
          </a:prstGeom>
        </p:spPr>
      </p:pic>
      <p:pic>
        <p:nvPicPr>
          <p:cNvPr id="3" name="Picture 2" descr="A group of people sitting at desks in a room with green curtains&#10;&#10;Description automatically generated">
            <a:extLst>
              <a:ext uri="{FF2B5EF4-FFF2-40B4-BE49-F238E27FC236}">
                <a16:creationId xmlns:a16="http://schemas.microsoft.com/office/drawing/2014/main" id="{94B371EF-6C68-7C1D-6410-B98355A72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04007"/>
            <a:ext cx="4136239" cy="3116510"/>
          </a:xfrm>
          <a:prstGeom prst="rect">
            <a:avLst/>
          </a:prstGeom>
        </p:spPr>
      </p:pic>
    </p:spTree>
    <p:extLst>
      <p:ext uri="{BB962C8B-B14F-4D97-AF65-F5344CB8AC3E}">
        <p14:creationId xmlns:p14="http://schemas.microsoft.com/office/powerpoint/2010/main" val="197509533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6DD756-FB9C-20A4-B9B1-1FEF2C8898FF}"/>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24</a:t>
            </a:fld>
            <a:endParaRPr lang="en-US">
              <a:solidFill>
                <a:prstClr val="black">
                  <a:tint val="75000"/>
                </a:prstClr>
              </a:solidFill>
            </a:endParaRPr>
          </a:p>
        </p:txBody>
      </p:sp>
      <p:sp>
        <p:nvSpPr>
          <p:cNvPr id="9" name="TextBox 8">
            <a:extLst>
              <a:ext uri="{FF2B5EF4-FFF2-40B4-BE49-F238E27FC236}">
                <a16:creationId xmlns:a16="http://schemas.microsoft.com/office/drawing/2014/main" id="{233F2C2F-6188-A320-021B-D8727FB0CCAB}"/>
              </a:ext>
            </a:extLst>
          </p:cNvPr>
          <p:cNvSpPr txBox="1"/>
          <p:nvPr/>
        </p:nvSpPr>
        <p:spPr>
          <a:xfrm>
            <a:off x="4622333" y="1501629"/>
            <a:ext cx="872457" cy="307777"/>
          </a:xfrm>
          <a:prstGeom prst="rect">
            <a:avLst/>
          </a:prstGeom>
          <a:noFill/>
        </p:spPr>
        <p:txBody>
          <a:bodyPr wrap="square" rtlCol="0">
            <a:spAutoFit/>
          </a:bodyPr>
          <a:lstStyle/>
          <a:p>
            <a:pPr algn="r"/>
            <a:r>
              <a:rPr lang="en-US" sz="1400" i="1" dirty="0" err="1">
                <a:latin typeface="Times New Roman" panose="02020603050405020304" pitchFamily="18" charset="0"/>
                <a:cs typeface="Times New Roman" panose="02020603050405020304" pitchFamily="18" charset="0"/>
              </a:rPr>
              <a:t>ĐVT</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trđ</a:t>
            </a:r>
            <a:endParaRPr lang="en-US" sz="1400" i="1" dirty="0">
              <a:latin typeface="Times New Roman" panose="02020603050405020304" pitchFamily="18" charset="0"/>
              <a:cs typeface="Times New Roman" panose="02020603050405020304" pitchFamily="18" charset="0"/>
            </a:endParaRPr>
          </a:p>
        </p:txBody>
      </p:sp>
      <p:graphicFrame>
        <p:nvGraphicFramePr>
          <p:cNvPr id="8" name="Content Placeholder 7">
            <a:extLst>
              <a:ext uri="{FF2B5EF4-FFF2-40B4-BE49-F238E27FC236}">
                <a16:creationId xmlns:a16="http://schemas.microsoft.com/office/drawing/2014/main" id="{77C304BC-B761-D937-BB65-102E36B08BE7}"/>
              </a:ext>
            </a:extLst>
          </p:cNvPr>
          <p:cNvGraphicFramePr>
            <a:graphicFrameLocks noGrp="1"/>
          </p:cNvGraphicFramePr>
          <p:nvPr>
            <p:ph idx="1"/>
          </p:nvPr>
        </p:nvGraphicFramePr>
        <p:xfrm>
          <a:off x="5570289" y="1825625"/>
          <a:ext cx="5956183"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Object 5">
            <a:extLst>
              <a:ext uri="{FF2B5EF4-FFF2-40B4-BE49-F238E27FC236}">
                <a16:creationId xmlns:a16="http://schemas.microsoft.com/office/drawing/2014/main" id="{CC1C4253-986E-8AD4-ACF8-E751EFAA6C39}"/>
              </a:ext>
            </a:extLst>
          </p:cNvPr>
          <p:cNvGraphicFramePr>
            <a:graphicFrameLocks noChangeAspect="1"/>
          </p:cNvGraphicFramePr>
          <p:nvPr/>
        </p:nvGraphicFramePr>
        <p:xfrm>
          <a:off x="773709" y="1825624"/>
          <a:ext cx="4695913" cy="4289949"/>
        </p:xfrm>
        <a:graphic>
          <a:graphicData uri="http://schemas.openxmlformats.org/presentationml/2006/ole">
            <mc:AlternateContent xmlns:mc="http://schemas.openxmlformats.org/markup-compatibility/2006">
              <mc:Choice xmlns:v="urn:schemas-microsoft-com:vml" Requires="v">
                <p:oleObj name="Worksheet" r:id="rId3" imgW="5829480" imgH="3352627" progId="Excel.Sheet.12">
                  <p:embed/>
                </p:oleObj>
              </mc:Choice>
              <mc:Fallback>
                <p:oleObj name="Worksheet" r:id="rId3" imgW="5829480" imgH="3352627" progId="Excel.Sheet.12">
                  <p:embed/>
                  <p:pic>
                    <p:nvPicPr>
                      <p:cNvPr id="6" name="Object 5">
                        <a:extLst>
                          <a:ext uri="{FF2B5EF4-FFF2-40B4-BE49-F238E27FC236}">
                            <a16:creationId xmlns:a16="http://schemas.microsoft.com/office/drawing/2014/main" id="{CC1C4253-986E-8AD4-ACF8-E751EFAA6C39}"/>
                          </a:ext>
                        </a:extLst>
                      </p:cNvPr>
                      <p:cNvPicPr/>
                      <p:nvPr/>
                    </p:nvPicPr>
                    <p:blipFill>
                      <a:blip r:embed="rId4"/>
                      <a:stretch>
                        <a:fillRect/>
                      </a:stretch>
                    </p:blipFill>
                    <p:spPr>
                      <a:xfrm>
                        <a:off x="773709" y="1825624"/>
                        <a:ext cx="4695913" cy="4289949"/>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0DA5CBBA-DF32-355C-C057-733AEE63CC08}"/>
              </a:ext>
            </a:extLst>
          </p:cNvPr>
          <p:cNvSpPr txBox="1"/>
          <p:nvPr/>
        </p:nvSpPr>
        <p:spPr>
          <a:xfrm>
            <a:off x="773709" y="526983"/>
            <a:ext cx="11999053" cy="430887"/>
          </a:xfrm>
          <a:prstGeom prst="rect">
            <a:avLst/>
          </a:prstGeom>
          <a:noFill/>
        </p:spPr>
        <p:txBody>
          <a:bodyPr wrap="square">
            <a:spAutoFit/>
          </a:bodyPr>
          <a:lstStyle/>
          <a:p>
            <a:pPr>
              <a:lnSpc>
                <a:spcPct val="100000"/>
              </a:lnSpc>
            </a:pPr>
            <a:r>
              <a:rPr lang="vi-VN" sz="2200" b="1">
                <a:latin typeface="+mj-lt"/>
                <a:cs typeface="Arial" panose="020B0604020202020204" pitchFamily="34" charset="0"/>
              </a:rPr>
              <a:t>a) Giải ngân chung theo nguồn vốn năm 2023 (theo kế hoạch Hội đồng nhân dân tỉnh giao)</a:t>
            </a:r>
          </a:p>
        </p:txBody>
      </p:sp>
    </p:spTree>
    <p:extLst>
      <p:ext uri="{BB962C8B-B14F-4D97-AF65-F5344CB8AC3E}">
        <p14:creationId xmlns:p14="http://schemas.microsoft.com/office/powerpoint/2010/main" val="414065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AD073E-3BA6-FDDD-970F-90C11052201F}"/>
              </a:ext>
            </a:extLst>
          </p:cNvPr>
          <p:cNvSpPr>
            <a:spLocks noGrp="1"/>
          </p:cNvSpPr>
          <p:nvPr>
            <p:ph idx="1"/>
          </p:nvPr>
        </p:nvSpPr>
        <p:spPr>
          <a:xfrm>
            <a:off x="838200" y="1182848"/>
            <a:ext cx="10515600" cy="4994115"/>
          </a:xfrm>
        </p:spPr>
        <p:txBody>
          <a:bodyPr/>
          <a:lstStyle/>
          <a:p>
            <a:endParaRPr lang="en-US" dirty="0"/>
          </a:p>
        </p:txBody>
      </p:sp>
      <p:sp>
        <p:nvSpPr>
          <p:cNvPr id="4" name="Slide Number Placeholder 3">
            <a:extLst>
              <a:ext uri="{FF2B5EF4-FFF2-40B4-BE49-F238E27FC236}">
                <a16:creationId xmlns:a16="http://schemas.microsoft.com/office/drawing/2014/main" id="{71A3A18D-D907-CE81-9610-A8098B89CB1A}"/>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25</a:t>
            </a:fld>
            <a:endParaRPr lang="en-US">
              <a:solidFill>
                <a:prstClr val="black">
                  <a:tint val="75000"/>
                </a:prstClr>
              </a:solidFill>
            </a:endParaRPr>
          </a:p>
        </p:txBody>
      </p:sp>
      <p:graphicFrame>
        <p:nvGraphicFramePr>
          <p:cNvPr id="9" name="Object 8">
            <a:extLst>
              <a:ext uri="{FF2B5EF4-FFF2-40B4-BE49-F238E27FC236}">
                <a16:creationId xmlns:a16="http://schemas.microsoft.com/office/drawing/2014/main" id="{3279597A-7115-8095-292D-92EAB538DEED}"/>
              </a:ext>
            </a:extLst>
          </p:cNvPr>
          <p:cNvGraphicFramePr>
            <a:graphicFrameLocks noChangeAspect="1"/>
          </p:cNvGraphicFramePr>
          <p:nvPr/>
        </p:nvGraphicFramePr>
        <p:xfrm>
          <a:off x="6111147" y="1073954"/>
          <a:ext cx="5377701" cy="5103010"/>
        </p:xfrm>
        <a:graphic>
          <a:graphicData uri="http://schemas.openxmlformats.org/presentationml/2006/ole">
            <mc:AlternateContent xmlns:mc="http://schemas.openxmlformats.org/markup-compatibility/2006">
              <mc:Choice xmlns:v="urn:schemas-microsoft-com:vml" Requires="v">
                <p:oleObj name="Worksheet" r:id="rId2" imgW="5905440" imgH="6200615" progId="Excel.Sheet.12">
                  <p:embed/>
                </p:oleObj>
              </mc:Choice>
              <mc:Fallback>
                <p:oleObj name="Worksheet" r:id="rId2" imgW="5905440" imgH="6200615" progId="Excel.Sheet.12">
                  <p:embed/>
                  <p:pic>
                    <p:nvPicPr>
                      <p:cNvPr id="9" name="Object 8">
                        <a:extLst>
                          <a:ext uri="{FF2B5EF4-FFF2-40B4-BE49-F238E27FC236}">
                            <a16:creationId xmlns:a16="http://schemas.microsoft.com/office/drawing/2014/main" id="{3279597A-7115-8095-292D-92EAB538DEED}"/>
                          </a:ext>
                        </a:extLst>
                      </p:cNvPr>
                      <p:cNvPicPr/>
                      <p:nvPr/>
                    </p:nvPicPr>
                    <p:blipFill>
                      <a:blip r:embed="rId3"/>
                      <a:stretch>
                        <a:fillRect/>
                      </a:stretch>
                    </p:blipFill>
                    <p:spPr>
                      <a:xfrm>
                        <a:off x="6111147" y="1073954"/>
                        <a:ext cx="5377701" cy="510301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AE7ACF54-BCFB-5BEC-B22D-537567FEC537}"/>
              </a:ext>
            </a:extLst>
          </p:cNvPr>
          <p:cNvGraphicFramePr>
            <a:graphicFrameLocks noChangeAspect="1"/>
          </p:cNvGraphicFramePr>
          <p:nvPr/>
        </p:nvGraphicFramePr>
        <p:xfrm>
          <a:off x="838200" y="1073954"/>
          <a:ext cx="5272947" cy="5103010"/>
        </p:xfrm>
        <a:graphic>
          <a:graphicData uri="http://schemas.openxmlformats.org/presentationml/2006/ole">
            <mc:AlternateContent xmlns:mc="http://schemas.openxmlformats.org/markup-compatibility/2006">
              <mc:Choice xmlns:v="urn:schemas-microsoft-com:vml" Requires="v">
                <p:oleObj name="Worksheet" r:id="rId4" imgW="5905440" imgH="7658060" progId="Excel.Sheet.12">
                  <p:embed/>
                </p:oleObj>
              </mc:Choice>
              <mc:Fallback>
                <p:oleObj name="Worksheet" r:id="rId4" imgW="5905440" imgH="7658060" progId="Excel.Sheet.12">
                  <p:embed/>
                  <p:pic>
                    <p:nvPicPr>
                      <p:cNvPr id="5" name="Object 4">
                        <a:extLst>
                          <a:ext uri="{FF2B5EF4-FFF2-40B4-BE49-F238E27FC236}">
                            <a16:creationId xmlns:a16="http://schemas.microsoft.com/office/drawing/2014/main" id="{AE7ACF54-BCFB-5BEC-B22D-537567FEC537}"/>
                          </a:ext>
                        </a:extLst>
                      </p:cNvPr>
                      <p:cNvPicPr/>
                      <p:nvPr/>
                    </p:nvPicPr>
                    <p:blipFill>
                      <a:blip r:embed="rId5"/>
                      <a:stretch>
                        <a:fillRect/>
                      </a:stretch>
                    </p:blipFill>
                    <p:spPr>
                      <a:xfrm>
                        <a:off x="838200" y="1073954"/>
                        <a:ext cx="5272947" cy="510301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CC78433-D41A-09D5-5F8D-DDD236A6C2F9}"/>
              </a:ext>
            </a:extLst>
          </p:cNvPr>
          <p:cNvSpPr txBox="1"/>
          <p:nvPr/>
        </p:nvSpPr>
        <p:spPr>
          <a:xfrm>
            <a:off x="741000" y="136525"/>
            <a:ext cx="11230090" cy="1200329"/>
          </a:xfrm>
          <a:prstGeom prst="rect">
            <a:avLst/>
          </a:prstGeom>
          <a:noFill/>
        </p:spPr>
        <p:txBody>
          <a:bodyPr wrap="square">
            <a:spAutoFit/>
          </a:bodyPr>
          <a:lstStyle/>
          <a:p>
            <a:r>
              <a:rPr lang="vi-VN" sz="2400" b="1">
                <a:latin typeface="+mj-lt"/>
                <a:cs typeface="Arial" panose="020B0604020202020204" pitchFamily="34" charset="0"/>
              </a:rPr>
              <a:t>b) </a:t>
            </a:r>
            <a:r>
              <a:rPr lang="en-US" sz="2400" b="1" spc="-20">
                <a:solidFill>
                  <a:srgbClr val="100717"/>
                </a:solidFill>
                <a:latin typeface="Times New Roman" panose="02020603050405020304" pitchFamily="18" charset="0"/>
                <a:cs typeface="Times New Roman" panose="02020603050405020304" pitchFamily="18" charset="0"/>
              </a:rPr>
              <a:t>Giải ngân kế hoạch đầu tư công năm 2023 nguồn vốn do tỉnh quản lý (kể cả nguồn vốn cấp </a:t>
            </a:r>
            <a:r>
              <a:rPr lang="en-US" sz="2400" b="1" spc="-20">
                <a:latin typeface="Times New Roman" panose="02020603050405020304" pitchFamily="18" charset="0"/>
                <a:cs typeface="Times New Roman" panose="02020603050405020304" pitchFamily="18" charset="0"/>
              </a:rPr>
              <a:t>cho huyện, thị xã, thành phố làm chủ đầu tư)</a:t>
            </a:r>
          </a:p>
          <a:p>
            <a:pPr>
              <a:lnSpc>
                <a:spcPct val="100000"/>
              </a:lnSpc>
            </a:pPr>
            <a:endParaRPr lang="vi-VN" sz="2400" b="1">
              <a:latin typeface="+mj-lt"/>
              <a:cs typeface="Arial" panose="020B0604020202020204" pitchFamily="34" charset="0"/>
            </a:endParaRPr>
          </a:p>
        </p:txBody>
      </p:sp>
      <p:sp>
        <p:nvSpPr>
          <p:cNvPr id="11" name="TextBox 10">
            <a:extLst>
              <a:ext uri="{FF2B5EF4-FFF2-40B4-BE49-F238E27FC236}">
                <a16:creationId xmlns:a16="http://schemas.microsoft.com/office/drawing/2014/main" id="{F2672FF3-2277-F6EC-D6E2-47CCB0D1CE24}"/>
              </a:ext>
            </a:extLst>
          </p:cNvPr>
          <p:cNvSpPr txBox="1"/>
          <p:nvPr/>
        </p:nvSpPr>
        <p:spPr>
          <a:xfrm>
            <a:off x="9756396" y="796954"/>
            <a:ext cx="1635854" cy="276999"/>
          </a:xfrm>
          <a:prstGeom prst="rect">
            <a:avLst/>
          </a:prstGeom>
          <a:noFill/>
        </p:spPr>
        <p:txBody>
          <a:bodyPr wrap="square" rtlCol="0">
            <a:spAutoFit/>
          </a:bodyPr>
          <a:lstStyle/>
          <a:p>
            <a:pPr algn="r"/>
            <a:r>
              <a:rPr lang="en-US" sz="1200" i="1" dirty="0" err="1">
                <a:latin typeface="Times New Roman" panose="02020603050405020304" pitchFamily="18" charset="0"/>
                <a:cs typeface="Times New Roman" panose="02020603050405020304" pitchFamily="18" charset="0"/>
              </a:rPr>
              <a:t>ĐVT</a:t>
            </a:r>
            <a:r>
              <a:rPr lang="en-US" sz="1200" i="1">
                <a:latin typeface="Times New Roman" panose="02020603050405020304" pitchFamily="18" charset="0"/>
                <a:cs typeface="Times New Roman" panose="02020603050405020304" pitchFamily="18" charset="0"/>
              </a:rPr>
              <a:t>: Triệu đồng</a:t>
            </a:r>
            <a:endParaRPr lang="en-US"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8431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421B1F-1DBD-1D73-73FE-B358A7DC788C}"/>
              </a:ext>
            </a:extLst>
          </p:cNvPr>
          <p:cNvSpPr>
            <a:spLocks noGrp="1"/>
          </p:cNvSpPr>
          <p:nvPr>
            <p:ph type="sldNum" sz="quarter" idx="12"/>
          </p:nvPr>
        </p:nvSpPr>
        <p:spPr/>
        <p:txBody>
          <a:bodyPr/>
          <a:lstStyle/>
          <a:p>
            <a:fld id="{8AA15C46-EFED-442F-A461-9326BB63CDA6}" type="slidenum">
              <a:rPr lang="en-US" smtClean="0">
                <a:solidFill>
                  <a:prstClr val="black">
                    <a:tint val="75000"/>
                  </a:prstClr>
                </a:solidFill>
              </a:rPr>
              <a:pPr/>
              <a:t>26</a:t>
            </a:fld>
            <a:endParaRPr lang="en-US">
              <a:solidFill>
                <a:prstClr val="black">
                  <a:tint val="75000"/>
                </a:prstClr>
              </a:solidFill>
            </a:endParaRPr>
          </a:p>
        </p:txBody>
      </p:sp>
      <p:graphicFrame>
        <p:nvGraphicFramePr>
          <p:cNvPr id="5" name="Content Placeholder 4">
            <a:extLst>
              <a:ext uri="{FF2B5EF4-FFF2-40B4-BE49-F238E27FC236}">
                <a16:creationId xmlns:a16="http://schemas.microsoft.com/office/drawing/2014/main" id="{7E4DEF8C-C3DD-32B7-EA6D-EC8DBF1D91E7}"/>
              </a:ext>
            </a:extLst>
          </p:cNvPr>
          <p:cNvGraphicFramePr>
            <a:graphicFrameLocks noGrp="1"/>
          </p:cNvGraphicFramePr>
          <p:nvPr>
            <p:ph idx="1"/>
          </p:nvPr>
        </p:nvGraphicFramePr>
        <p:xfrm>
          <a:off x="5545122" y="973138"/>
          <a:ext cx="5972961" cy="52038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Object 5">
            <a:extLst>
              <a:ext uri="{FF2B5EF4-FFF2-40B4-BE49-F238E27FC236}">
                <a16:creationId xmlns:a16="http://schemas.microsoft.com/office/drawing/2014/main" id="{5341C6F3-7570-7AA7-DC48-D2D5D15CDDBF}"/>
              </a:ext>
            </a:extLst>
          </p:cNvPr>
          <p:cNvGraphicFramePr>
            <a:graphicFrameLocks noChangeAspect="1"/>
          </p:cNvGraphicFramePr>
          <p:nvPr/>
        </p:nvGraphicFramePr>
        <p:xfrm>
          <a:off x="838200" y="1390374"/>
          <a:ext cx="4513976" cy="4786589"/>
        </p:xfrm>
        <a:graphic>
          <a:graphicData uri="http://schemas.openxmlformats.org/presentationml/2006/ole">
            <mc:AlternateContent xmlns:mc="http://schemas.openxmlformats.org/markup-compatibility/2006">
              <mc:Choice xmlns:v="urn:schemas-microsoft-com:vml" Requires="v">
                <p:oleObj name="Worksheet" r:id="rId3" imgW="4448160" imgH="4029195" progId="Excel.Sheet.12">
                  <p:embed/>
                </p:oleObj>
              </mc:Choice>
              <mc:Fallback>
                <p:oleObj name="Worksheet" r:id="rId3" imgW="4448160" imgH="4029195" progId="Excel.Sheet.12">
                  <p:embed/>
                  <p:pic>
                    <p:nvPicPr>
                      <p:cNvPr id="6" name="Object 5">
                        <a:extLst>
                          <a:ext uri="{FF2B5EF4-FFF2-40B4-BE49-F238E27FC236}">
                            <a16:creationId xmlns:a16="http://schemas.microsoft.com/office/drawing/2014/main" id="{5341C6F3-7570-7AA7-DC48-D2D5D15CDDBF}"/>
                          </a:ext>
                        </a:extLst>
                      </p:cNvPr>
                      <p:cNvPicPr/>
                      <p:nvPr/>
                    </p:nvPicPr>
                    <p:blipFill>
                      <a:blip r:embed="rId4"/>
                      <a:stretch>
                        <a:fillRect/>
                      </a:stretch>
                    </p:blipFill>
                    <p:spPr>
                      <a:xfrm>
                        <a:off x="838200" y="1390374"/>
                        <a:ext cx="4513976" cy="4786589"/>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F94EC974-7A7F-C768-B995-FEC827C85EFE}"/>
              </a:ext>
            </a:extLst>
          </p:cNvPr>
          <p:cNvSpPr txBox="1"/>
          <p:nvPr/>
        </p:nvSpPr>
        <p:spPr>
          <a:xfrm>
            <a:off x="4269996" y="1107347"/>
            <a:ext cx="1124125" cy="307777"/>
          </a:xfrm>
          <a:prstGeom prst="rect">
            <a:avLst/>
          </a:prstGeom>
          <a:noFill/>
        </p:spPr>
        <p:txBody>
          <a:bodyPr wrap="square" rtlCol="0">
            <a:spAutoFit/>
          </a:bodyPr>
          <a:lstStyle/>
          <a:p>
            <a:pPr algn="r"/>
            <a:r>
              <a:rPr lang="en-US" sz="1400" i="1" dirty="0" err="1">
                <a:latin typeface="Times New Roman" panose="02020603050405020304" pitchFamily="18" charset="0"/>
                <a:cs typeface="Times New Roman" panose="02020603050405020304" pitchFamily="18" charset="0"/>
              </a:rPr>
              <a:t>ĐVT</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Trđ</a:t>
            </a:r>
            <a:endParaRPr lang="en-US" sz="1400"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80A72FEA-B0CF-3057-0B16-370051F7DD22}"/>
              </a:ext>
            </a:extLst>
          </p:cNvPr>
          <p:cNvSpPr txBox="1"/>
          <p:nvPr/>
        </p:nvSpPr>
        <p:spPr>
          <a:xfrm>
            <a:off x="427839" y="292481"/>
            <a:ext cx="11920755" cy="800219"/>
          </a:xfrm>
          <a:prstGeom prst="rect">
            <a:avLst/>
          </a:prstGeom>
          <a:noFill/>
        </p:spPr>
        <p:txBody>
          <a:bodyPr wrap="square">
            <a:spAutoFit/>
          </a:bodyPr>
          <a:lstStyle/>
          <a:p>
            <a:pPr marL="12700" defTabSz="914400">
              <a:spcBef>
                <a:spcPts val="300"/>
              </a:spcBef>
              <a:defRPr/>
            </a:pPr>
            <a:r>
              <a:rPr lang="vi-VN" sz="2200" b="1">
                <a:latin typeface="+mj-lt"/>
                <a:cs typeface="Arial" panose="020B0604020202020204" pitchFamily="34" charset="0"/>
              </a:rPr>
              <a:t>c) </a:t>
            </a:r>
            <a:r>
              <a:rPr lang="en-US" sz="2200" b="1" spc="-20">
                <a:solidFill>
                  <a:srgbClr val="100717"/>
                </a:solidFill>
                <a:latin typeface="Times New Roman" panose="02020603050405020304" pitchFamily="18" charset="0"/>
                <a:cs typeface="Times New Roman" panose="02020603050405020304" pitchFamily="18" charset="0"/>
              </a:rPr>
              <a:t>Giải ngân nguồn vốn đầu tư công phân cấp cho huyện, thị xã, thành phố thực hiện năm 2023</a:t>
            </a:r>
            <a:endParaRPr lang="en-US" sz="2200" b="1" spc="-20">
              <a:latin typeface="Times New Roman" panose="02020603050405020304" pitchFamily="18" charset="0"/>
              <a:cs typeface="Times New Roman" panose="02020603050405020304" pitchFamily="18" charset="0"/>
            </a:endParaRPr>
          </a:p>
          <a:p>
            <a:pPr>
              <a:lnSpc>
                <a:spcPct val="100000"/>
              </a:lnSpc>
            </a:pPr>
            <a:endParaRPr lang="vi-VN" sz="2400" b="1">
              <a:latin typeface="+mj-lt"/>
              <a:cs typeface="Arial" panose="020B0604020202020204" pitchFamily="34" charset="0"/>
            </a:endParaRPr>
          </a:p>
        </p:txBody>
      </p:sp>
    </p:spTree>
    <p:extLst>
      <p:ext uri="{BB962C8B-B14F-4D97-AF65-F5344CB8AC3E}">
        <p14:creationId xmlns:p14="http://schemas.microsoft.com/office/powerpoint/2010/main" val="2255729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4224289707"/>
              </p:ext>
            </p:extLst>
          </p:nvPr>
        </p:nvGraphicFramePr>
        <p:xfrm>
          <a:off x="529793" y="1383788"/>
          <a:ext cx="11132414" cy="2255520"/>
        </p:xfrm>
        <a:graphic>
          <a:graphicData uri="http://schemas.openxmlformats.org/drawingml/2006/table">
            <a:tbl>
              <a:tblPr firstRow="1" bandRow="1"/>
              <a:tblGrid>
                <a:gridCol w="1113241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a:solidFill>
                            <a:schemeClr val="tx1"/>
                          </a:solidFill>
                          <a:effectLst/>
                          <a:latin typeface="Times New Roman" panose="02020603050405020304" pitchFamily="18" charset="0"/>
                          <a:ea typeface="+mn-ea"/>
                          <a:cs typeface="Times New Roman" panose="02020603050405020304" pitchFamily="18" charset="0"/>
                        </a:rPr>
                        <a:t> </a:t>
                      </a:r>
                      <a:r>
                        <a:rPr lang="nl-NL" sz="1800" b="1" i="1">
                          <a:solidFill>
                            <a:schemeClr val="tx1"/>
                          </a:solidFill>
                          <a:effectLst/>
                          <a:latin typeface="Times New Roman" panose="02020603050405020304" pitchFamily="18" charset="0"/>
                          <a:ea typeface="Times New Roman" panose="02020603050405020304" pitchFamily="18" charset="0"/>
                        </a:rPr>
                        <a:t>Về đầu tư nước ngoài (FDI):</a:t>
                      </a:r>
                      <a:r>
                        <a:rPr lang="nl-NL" sz="1800" b="1" spc="-10">
                          <a:solidFill>
                            <a:schemeClr val="tx1"/>
                          </a:solidFill>
                          <a:effectLst/>
                          <a:latin typeface="Times New Roman" panose="02020603050405020304" pitchFamily="18" charset="0"/>
                          <a:ea typeface="Times New Roman" panose="02020603050405020304" pitchFamily="18" charset="0"/>
                        </a:rPr>
                        <a:t> </a:t>
                      </a:r>
                      <a:r>
                        <a:rPr lang="vi-VN" sz="1800" b="0" kern="1200" spc="-10">
                          <a:solidFill>
                            <a:schemeClr val="tx1"/>
                          </a:solidFill>
                          <a:effectLst/>
                          <a:latin typeface="Times New Roman" panose="02020603050405020304" pitchFamily="18" charset="0"/>
                          <a:ea typeface="+mn-ea"/>
                          <a:cs typeface="+mn-cs"/>
                        </a:rPr>
                        <a:t>Từ đầu năm đến nay, tỉnh thu hút 02 dự án FDI đăng ký đầu tư mới, với tổng vốn đầu tư là 114.816 USD. Tính đến nay, toàn tỉnh có 87 dự án FDI với tổng vốn đăng ký khoảng </a:t>
                      </a:r>
                      <a:r>
                        <a:rPr lang="en-US" sz="1800" b="0" kern="1200" spc="-10">
                          <a:solidFill>
                            <a:schemeClr val="tx1"/>
                          </a:solidFill>
                          <a:effectLst/>
                          <a:latin typeface="Times New Roman" panose="02020603050405020304" pitchFamily="18" charset="0"/>
                          <a:ea typeface="+mn-ea"/>
                          <a:cs typeface="+mn-cs"/>
                        </a:rPr>
                        <a:t>1,13</a:t>
                      </a:r>
                      <a:r>
                        <a:rPr lang="vi-VN" sz="1800" b="0" kern="1200" spc="-10">
                          <a:solidFill>
                            <a:schemeClr val="tx1"/>
                          </a:solidFill>
                          <a:effectLst/>
                          <a:latin typeface="Times New Roman" panose="02020603050405020304" pitchFamily="18" charset="0"/>
                          <a:ea typeface="+mn-ea"/>
                          <a:cs typeface="+mn-cs"/>
                        </a:rPr>
                        <a:t> t</a:t>
                      </a:r>
                      <a:r>
                        <a:rPr lang="en-US" sz="1800" b="0" kern="1200" spc="-10">
                          <a:solidFill>
                            <a:schemeClr val="tx1"/>
                          </a:solidFill>
                          <a:effectLst/>
                          <a:latin typeface="Times New Roman" panose="02020603050405020304" pitchFamily="18" charset="0"/>
                          <a:ea typeface="+mn-ea"/>
                          <a:cs typeface="+mn-cs"/>
                        </a:rPr>
                        <a:t>ỷ</a:t>
                      </a:r>
                      <a:r>
                        <a:rPr lang="vi-VN" sz="1800" b="0" kern="1200" spc="-10">
                          <a:solidFill>
                            <a:schemeClr val="tx1"/>
                          </a:solidFill>
                          <a:effectLst/>
                          <a:latin typeface="Times New Roman" panose="02020603050405020304" pitchFamily="18" charset="0"/>
                          <a:ea typeface="+mn-ea"/>
                          <a:cs typeface="+mn-cs"/>
                        </a:rPr>
                        <a:t> USD.</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1" i="1" dirty="0">
                          <a:effectLst/>
                          <a:latin typeface="Times New Roman" panose="02020603050405020304" pitchFamily="18" charset="0"/>
                          <a:ea typeface="Times New Roman" panose="02020603050405020304" pitchFamily="18" charset="0"/>
                        </a:rPr>
                        <a:t> </a:t>
                      </a:r>
                      <a:r>
                        <a:rPr lang="nl-NL" sz="1800" b="1" i="1" dirty="0">
                          <a:effectLst/>
                          <a:latin typeface="Times New Roman" panose="02020603050405020304" pitchFamily="18" charset="0"/>
                          <a:ea typeface="Times New Roman" panose="02020603050405020304" pitchFamily="18" charset="0"/>
                        </a:rPr>
                        <a:t>Về đầu tư trong nước:</a:t>
                      </a:r>
                      <a:r>
                        <a:rPr lang="vi-VN" sz="1800" b="1" i="1" dirty="0">
                          <a:effectLst/>
                          <a:latin typeface="Times New Roman" panose="02020603050405020304" pitchFamily="18" charset="0"/>
                          <a:ea typeface="Times New Roman" panose="02020603050405020304" pitchFamily="18" charset="0"/>
                        </a:rPr>
                        <a:t> </a:t>
                      </a:r>
                      <a:r>
                        <a:rPr lang="vi-VN" sz="1800" b="0" i="0" kern="1200" spc="-10" dirty="0">
                          <a:solidFill>
                            <a:schemeClr val="tx1"/>
                          </a:solidFill>
                          <a:effectLst/>
                          <a:latin typeface="Times New Roman" panose="02020603050405020304" pitchFamily="18" charset="0"/>
                          <a:ea typeface="+mn-ea"/>
                          <a:cs typeface="+mn-cs"/>
                        </a:rPr>
                        <a:t>Từ đầu năm đến nay, toàn tỉnh thu hút mới 55 dự án với tổng vốn đăng ký đầu tư 12.393,538 tỷ đồng, đạt trên 91,66% so với kế hoạch cả năm 2023 của toàn tỉnh (55/60 dự án);</a:t>
                      </a:r>
                      <a:r>
                        <a:rPr lang="en-US" sz="1800" b="0" kern="1200" spc="-10" dirty="0">
                          <a:solidFill>
                            <a:schemeClr val="tx1"/>
                          </a:solidFill>
                          <a:effectLst/>
                          <a:latin typeface="Times New Roman" panose="02020603050405020304" pitchFamily="18" charset="0"/>
                          <a:ea typeface="+mn-ea"/>
                          <a:cs typeface="+mn-cs"/>
                        </a:rPr>
                        <a:t> Trong </a:t>
                      </a:r>
                      <a:r>
                        <a:rPr lang="en-US" sz="1800" b="0" kern="1200" spc="-10" dirty="0" err="1">
                          <a:solidFill>
                            <a:schemeClr val="tx1"/>
                          </a:solidFill>
                          <a:effectLst/>
                          <a:latin typeface="Times New Roman" panose="02020603050405020304" pitchFamily="18" charset="0"/>
                          <a:ea typeface="+mn-ea"/>
                          <a:cs typeface="+mn-cs"/>
                        </a:rPr>
                        <a:t>đó</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Sở</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Kế</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hoạch</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và</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Đầu</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tư</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đã</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thu</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hút</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được</a:t>
                      </a:r>
                      <a:r>
                        <a:rPr lang="en-US" sz="1800" b="0" kern="1200" spc="-10" dirty="0">
                          <a:solidFill>
                            <a:schemeClr val="tx1"/>
                          </a:solidFill>
                          <a:effectLst/>
                          <a:latin typeface="Times New Roman" panose="02020603050405020304" pitchFamily="18" charset="0"/>
                          <a:ea typeface="+mn-ea"/>
                          <a:cs typeface="+mn-cs"/>
                        </a:rPr>
                        <a:t> 41 </a:t>
                      </a:r>
                      <a:r>
                        <a:rPr lang="en-US" sz="1800" b="0" kern="1200" spc="-10" dirty="0" err="1">
                          <a:solidFill>
                            <a:schemeClr val="tx1"/>
                          </a:solidFill>
                          <a:effectLst/>
                          <a:latin typeface="Times New Roman" panose="02020603050405020304" pitchFamily="18" charset="0"/>
                          <a:ea typeface="+mn-ea"/>
                          <a:cs typeface="+mn-cs"/>
                        </a:rPr>
                        <a:t>dự</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án</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với</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tổng</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vốn</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trên</a:t>
                      </a:r>
                      <a:r>
                        <a:rPr lang="en-US" sz="1800" b="0" kern="1200" spc="-10" dirty="0">
                          <a:solidFill>
                            <a:schemeClr val="tx1"/>
                          </a:solidFill>
                          <a:effectLst/>
                          <a:latin typeface="Times New Roman" panose="02020603050405020304" pitchFamily="18" charset="0"/>
                          <a:ea typeface="+mn-ea"/>
                          <a:cs typeface="+mn-cs"/>
                        </a:rPr>
                        <a:t> 11.885,56 </a:t>
                      </a:r>
                      <a:r>
                        <a:rPr lang="en-US" sz="1800" b="0" kern="1200" spc="-10" dirty="0" err="1">
                          <a:solidFill>
                            <a:schemeClr val="tx1"/>
                          </a:solidFill>
                          <a:effectLst/>
                          <a:latin typeface="Times New Roman" panose="02020603050405020304" pitchFamily="18" charset="0"/>
                          <a:ea typeface="+mn-ea"/>
                          <a:cs typeface="+mn-cs"/>
                        </a:rPr>
                        <a:t>tỷ</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đồng</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vượt</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kế</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hoạch</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đề</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ra</a:t>
                      </a:r>
                      <a:r>
                        <a:rPr lang="en-US" sz="1800" b="0" kern="1200" spc="-10" dirty="0">
                          <a:solidFill>
                            <a:schemeClr val="tx1"/>
                          </a:solidFill>
                          <a:effectLst/>
                          <a:latin typeface="Times New Roman" panose="02020603050405020304" pitchFamily="18" charset="0"/>
                          <a:ea typeface="+mn-ea"/>
                          <a:cs typeface="+mn-cs"/>
                        </a:rPr>
                        <a:t> </a:t>
                      </a:r>
                      <a:r>
                        <a:rPr lang="en-US" sz="1800" b="0" kern="1200" spc="-10">
                          <a:solidFill>
                            <a:schemeClr val="tx1"/>
                          </a:solidFill>
                          <a:effectLst/>
                          <a:latin typeface="Times New Roman" panose="02020603050405020304" pitchFamily="18" charset="0"/>
                          <a:ea typeface="+mn-ea"/>
                          <a:cs typeface="+mn-cs"/>
                        </a:rPr>
                        <a:t>-32 </a:t>
                      </a:r>
                      <a:r>
                        <a:rPr lang="en-US" sz="1800" b="0" kern="1200" spc="-10" dirty="0" err="1">
                          <a:solidFill>
                            <a:schemeClr val="tx1"/>
                          </a:solidFill>
                          <a:effectLst/>
                          <a:latin typeface="Times New Roman" panose="02020603050405020304" pitchFamily="18" charset="0"/>
                          <a:ea typeface="+mn-ea"/>
                          <a:cs typeface="+mn-cs"/>
                        </a:rPr>
                        <a:t>dự</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án</a:t>
                      </a:r>
                      <a:r>
                        <a:rPr lang="en-US" sz="1800" b="0" kern="1200" spc="-10" dirty="0">
                          <a:solidFill>
                            <a:schemeClr val="tx1"/>
                          </a:solidFill>
                          <a:effectLst/>
                          <a:latin typeface="Times New Roman" panose="02020603050405020304" pitchFamily="18" charset="0"/>
                          <a:ea typeface="+mn-ea"/>
                          <a:cs typeface="+mn-cs"/>
                        </a:rPr>
                        <a:t>); BQL KKT </a:t>
                      </a:r>
                      <a:r>
                        <a:rPr lang="en-US" sz="1800" b="0" kern="1200" spc="-10" dirty="0" err="1">
                          <a:solidFill>
                            <a:schemeClr val="tx1"/>
                          </a:solidFill>
                          <a:effectLst/>
                          <a:latin typeface="Times New Roman" panose="02020603050405020304" pitchFamily="18" charset="0"/>
                          <a:ea typeface="+mn-ea"/>
                          <a:cs typeface="+mn-cs"/>
                        </a:rPr>
                        <a:t>thu</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hút</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được</a:t>
                      </a:r>
                      <a:r>
                        <a:rPr lang="en-US" sz="1800" b="0" kern="1200" spc="-10" dirty="0">
                          <a:solidFill>
                            <a:schemeClr val="tx1"/>
                          </a:solidFill>
                          <a:effectLst/>
                          <a:latin typeface="Times New Roman" panose="02020603050405020304" pitchFamily="18" charset="0"/>
                          <a:ea typeface="+mn-ea"/>
                          <a:cs typeface="+mn-cs"/>
                        </a:rPr>
                        <a:t> 14 </a:t>
                      </a:r>
                      <a:r>
                        <a:rPr lang="en-US" sz="1800" b="0" kern="1200" spc="-10" dirty="0" err="1">
                          <a:solidFill>
                            <a:schemeClr val="tx1"/>
                          </a:solidFill>
                          <a:effectLst/>
                          <a:latin typeface="Times New Roman" panose="02020603050405020304" pitchFamily="18" charset="0"/>
                          <a:ea typeface="+mn-ea"/>
                          <a:cs typeface="+mn-cs"/>
                        </a:rPr>
                        <a:t>dự</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án</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với</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tổng</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vốn</a:t>
                      </a:r>
                      <a:r>
                        <a:rPr lang="en-US" sz="1800" b="0" kern="1200" spc="-10" dirty="0">
                          <a:solidFill>
                            <a:schemeClr val="tx1"/>
                          </a:solidFill>
                          <a:effectLst/>
                          <a:latin typeface="Times New Roman" panose="02020603050405020304" pitchFamily="18" charset="0"/>
                          <a:ea typeface="+mn-ea"/>
                          <a:cs typeface="+mn-cs"/>
                        </a:rPr>
                        <a:t> 507,97 </a:t>
                      </a:r>
                      <a:r>
                        <a:rPr lang="en-US" sz="1800" b="0" kern="1200" spc="-10" dirty="0" err="1">
                          <a:solidFill>
                            <a:schemeClr val="tx1"/>
                          </a:solidFill>
                          <a:effectLst/>
                          <a:latin typeface="Times New Roman" panose="02020603050405020304" pitchFamily="18" charset="0"/>
                          <a:ea typeface="+mn-ea"/>
                          <a:cs typeface="+mn-cs"/>
                        </a:rPr>
                        <a:t>tỷ</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đồng</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đạt</a:t>
                      </a:r>
                      <a:r>
                        <a:rPr lang="en-US" sz="1800" b="0" kern="1200" spc="-10" dirty="0">
                          <a:solidFill>
                            <a:schemeClr val="tx1"/>
                          </a:solidFill>
                          <a:effectLst/>
                          <a:latin typeface="Times New Roman" panose="02020603050405020304" pitchFamily="18" charset="0"/>
                          <a:ea typeface="+mn-ea"/>
                          <a:cs typeface="+mn-cs"/>
                        </a:rPr>
                        <a:t> 50% </a:t>
                      </a:r>
                      <a:r>
                        <a:rPr lang="en-US" sz="1800" b="0" kern="1200" spc="-10" dirty="0" err="1">
                          <a:solidFill>
                            <a:schemeClr val="tx1"/>
                          </a:solidFill>
                          <a:effectLst/>
                          <a:latin typeface="Times New Roman" panose="02020603050405020304" pitchFamily="18" charset="0"/>
                          <a:ea typeface="+mn-ea"/>
                          <a:cs typeface="+mn-cs"/>
                        </a:rPr>
                        <a:t>kế</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hoạch</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đề</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ra</a:t>
                      </a:r>
                      <a:r>
                        <a:rPr lang="en-US" sz="1800" b="0" kern="1200" spc="-10" dirty="0">
                          <a:solidFill>
                            <a:schemeClr val="tx1"/>
                          </a:solidFill>
                          <a:effectLst/>
                          <a:latin typeface="Times New Roman" panose="02020603050405020304" pitchFamily="18" charset="0"/>
                          <a:ea typeface="+mn-ea"/>
                          <a:cs typeface="+mn-cs"/>
                        </a:rPr>
                        <a:t> (KH </a:t>
                      </a:r>
                      <a:r>
                        <a:rPr lang="en-US" sz="1800" b="0" kern="1200" spc="-10" dirty="0" err="1">
                          <a:solidFill>
                            <a:schemeClr val="tx1"/>
                          </a:solidFill>
                          <a:effectLst/>
                          <a:latin typeface="Times New Roman" panose="02020603050405020304" pitchFamily="18" charset="0"/>
                          <a:ea typeface="+mn-ea"/>
                          <a:cs typeface="+mn-cs"/>
                        </a:rPr>
                        <a:t>đề</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ra</a:t>
                      </a:r>
                      <a:r>
                        <a:rPr lang="en-US" sz="1800" b="0" kern="1200" spc="-10" dirty="0">
                          <a:solidFill>
                            <a:schemeClr val="tx1"/>
                          </a:solidFill>
                          <a:effectLst/>
                          <a:latin typeface="Times New Roman" panose="02020603050405020304" pitchFamily="18" charset="0"/>
                          <a:ea typeface="+mn-ea"/>
                          <a:cs typeface="+mn-cs"/>
                        </a:rPr>
                        <a:t> -28 </a:t>
                      </a:r>
                      <a:r>
                        <a:rPr lang="en-US" sz="1800" b="0" kern="1200" spc="-10" dirty="0" err="1">
                          <a:solidFill>
                            <a:schemeClr val="tx1"/>
                          </a:solidFill>
                          <a:effectLst/>
                          <a:latin typeface="Times New Roman" panose="02020603050405020304" pitchFamily="18" charset="0"/>
                          <a:ea typeface="+mn-ea"/>
                          <a:cs typeface="+mn-cs"/>
                        </a:rPr>
                        <a:t>dự</a:t>
                      </a:r>
                      <a:r>
                        <a:rPr lang="en-US" sz="1800" b="0" kern="1200" spc="-10" dirty="0">
                          <a:solidFill>
                            <a:schemeClr val="tx1"/>
                          </a:solidFill>
                          <a:effectLst/>
                          <a:latin typeface="Times New Roman" panose="02020603050405020304" pitchFamily="18" charset="0"/>
                          <a:ea typeface="+mn-ea"/>
                          <a:cs typeface="+mn-cs"/>
                        </a:rPr>
                        <a:t> </a:t>
                      </a:r>
                      <a:r>
                        <a:rPr lang="en-US" sz="1800" b="0" kern="1200" spc="-10" dirty="0" err="1">
                          <a:solidFill>
                            <a:schemeClr val="tx1"/>
                          </a:solidFill>
                          <a:effectLst/>
                          <a:latin typeface="Times New Roman" panose="02020603050405020304" pitchFamily="18" charset="0"/>
                          <a:ea typeface="+mn-ea"/>
                          <a:cs typeface="+mn-cs"/>
                        </a:rPr>
                        <a:t>án</a:t>
                      </a:r>
                      <a:r>
                        <a:rPr lang="en-US" sz="1800" b="0" kern="1200" spc="-10" dirty="0">
                          <a:solidFill>
                            <a:schemeClr val="tx1"/>
                          </a:solidFill>
                          <a:effectLst/>
                          <a:latin typeface="Times New Roman" panose="02020603050405020304" pitchFamily="18" charset="0"/>
                          <a:ea typeface="+mn-ea"/>
                          <a:cs typeface="+mn-cs"/>
                        </a:rPr>
                        <a:t>). </a:t>
                      </a:r>
                      <a:endParaRPr lang="vi-VN" sz="1800" b="0" kern="1200" spc="-10" dirty="0">
                        <a:solidFill>
                          <a:schemeClr val="tx1"/>
                        </a:solidFill>
                        <a:effectLst/>
                        <a:latin typeface="Times New Roman" panose="02020603050405020304" pitchFamily="18" charset="0"/>
                        <a:ea typeface="+mn-ea"/>
                        <a:cs typeface="+mn-cs"/>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1800" b="0" kern="1200" spc="-10" dirty="0">
                          <a:solidFill>
                            <a:schemeClr val="tx1"/>
                          </a:solidFill>
                          <a:effectLst/>
                          <a:latin typeface="Times New Roman" panose="02020603050405020304" pitchFamily="18" charset="0"/>
                          <a:ea typeface="+mn-ea"/>
                          <a:cs typeface="+mn-cs"/>
                        </a:rPr>
                        <a:t> Số liệu thu hút đầu tư trong nước 8 tháng năm 2023 so với cùng kỳ:</a:t>
                      </a:r>
                      <a:endParaRPr lang="en-US" sz="18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79487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a:t>
            </a:r>
          </a:p>
        </p:txBody>
      </p:sp>
      <p:graphicFrame>
        <p:nvGraphicFramePr>
          <p:cNvPr id="3" name="Object 2">
            <a:extLst>
              <a:ext uri="{FF2B5EF4-FFF2-40B4-BE49-F238E27FC236}">
                <a16:creationId xmlns:a16="http://schemas.microsoft.com/office/drawing/2014/main" id="{F8CFD37D-928F-AE3B-967F-B555ED45E850}"/>
              </a:ext>
            </a:extLst>
          </p:cNvPr>
          <p:cNvGraphicFramePr>
            <a:graphicFrameLocks noChangeAspect="1"/>
          </p:cNvGraphicFramePr>
          <p:nvPr>
            <p:extLst>
              <p:ext uri="{D42A27DB-BD31-4B8C-83A1-F6EECF244321}">
                <p14:modId xmlns:p14="http://schemas.microsoft.com/office/powerpoint/2010/main" val="2248876074"/>
              </p:ext>
            </p:extLst>
          </p:nvPr>
        </p:nvGraphicFramePr>
        <p:xfrm>
          <a:off x="1411670" y="3913627"/>
          <a:ext cx="9002841" cy="2763620"/>
        </p:xfrm>
        <a:graphic>
          <a:graphicData uri="http://schemas.openxmlformats.org/presentationml/2006/ole">
            <mc:AlternateContent xmlns:mc="http://schemas.openxmlformats.org/markup-compatibility/2006">
              <mc:Choice xmlns:v="urn:schemas-microsoft-com:vml" Requires="v">
                <p:oleObj name="Worksheet" r:id="rId2" imgW="7886880" imgH="2524272" progId="Excel.Sheet.12">
                  <p:embed/>
                </p:oleObj>
              </mc:Choice>
              <mc:Fallback>
                <p:oleObj name="Worksheet" r:id="rId2" imgW="7886880" imgH="2524272" progId="Excel.Sheet.12">
                  <p:embed/>
                  <p:pic>
                    <p:nvPicPr>
                      <p:cNvPr id="3" name="Object 2">
                        <a:extLst>
                          <a:ext uri="{FF2B5EF4-FFF2-40B4-BE49-F238E27FC236}">
                            <a16:creationId xmlns:a16="http://schemas.microsoft.com/office/drawing/2014/main" id="{F8CFD37D-928F-AE3B-967F-B555ED45E850}"/>
                          </a:ext>
                        </a:extLst>
                      </p:cNvPr>
                      <p:cNvPicPr/>
                      <p:nvPr/>
                    </p:nvPicPr>
                    <p:blipFill>
                      <a:blip r:embed="rId3"/>
                      <a:stretch>
                        <a:fillRect/>
                      </a:stretch>
                    </p:blipFill>
                    <p:spPr>
                      <a:xfrm>
                        <a:off x="1411670" y="3913627"/>
                        <a:ext cx="9002841" cy="2763620"/>
                      </a:xfrm>
                      <a:prstGeom prst="rect">
                        <a:avLst/>
                      </a:prstGeom>
                    </p:spPr>
                  </p:pic>
                </p:oleObj>
              </mc:Fallback>
            </mc:AlternateContent>
          </a:graphicData>
        </a:graphic>
      </p:graphicFrame>
    </p:spTree>
    <p:extLst>
      <p:ext uri="{BB962C8B-B14F-4D97-AF65-F5344CB8AC3E}">
        <p14:creationId xmlns:p14="http://schemas.microsoft.com/office/powerpoint/2010/main" val="178624330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EB2F91-4691-626A-9482-A8502093F67F}"/>
              </a:ext>
            </a:extLst>
          </p:cNvPr>
          <p:cNvSpPr>
            <a:spLocks noGrp="1"/>
          </p:cNvSpPr>
          <p:nvPr>
            <p:ph type="sldNum" sz="quarter" idx="11"/>
          </p:nvPr>
        </p:nvSpPr>
        <p:spPr/>
        <p:txBody>
          <a:bodyPr/>
          <a:lstStyle/>
          <a:p>
            <a:pPr>
              <a:defRPr/>
            </a:pPr>
            <a:fld id="{66D911F5-5C36-497D-9EEB-1EC39DB548F0}" type="slidenum">
              <a:rPr lang="en-US" smtClean="0"/>
              <a:pPr>
                <a:defRPr/>
              </a:pPr>
              <a:t>28</a:t>
            </a:fld>
            <a:endParaRPr lang="en-US"/>
          </a:p>
        </p:txBody>
      </p:sp>
      <p:graphicFrame>
        <p:nvGraphicFramePr>
          <p:cNvPr id="4" name="Chart 3">
            <a:extLst>
              <a:ext uri="{FF2B5EF4-FFF2-40B4-BE49-F238E27FC236}">
                <a16:creationId xmlns:a16="http://schemas.microsoft.com/office/drawing/2014/main" id="{4B41420B-94CB-43D1-9261-4248DB4E1FED}"/>
              </a:ext>
            </a:extLst>
          </p:cNvPr>
          <p:cNvGraphicFramePr>
            <a:graphicFrameLocks/>
          </p:cNvGraphicFramePr>
          <p:nvPr>
            <p:extLst>
              <p:ext uri="{D42A27DB-BD31-4B8C-83A1-F6EECF244321}">
                <p14:modId xmlns:p14="http://schemas.microsoft.com/office/powerpoint/2010/main" val="453133119"/>
              </p:ext>
            </p:extLst>
          </p:nvPr>
        </p:nvGraphicFramePr>
        <p:xfrm>
          <a:off x="737420" y="2436190"/>
          <a:ext cx="6576121" cy="41071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5F2B1379-697D-DA21-C3B2-D249835AB574}"/>
              </a:ext>
            </a:extLst>
          </p:cNvPr>
          <p:cNvSpPr txBox="1"/>
          <p:nvPr/>
        </p:nvSpPr>
        <p:spPr>
          <a:xfrm>
            <a:off x="1658363" y="1651368"/>
            <a:ext cx="4734233"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Số dự án thu hút đầu tư phân theo địa bàn</a:t>
            </a:r>
          </a:p>
          <a:p>
            <a:pPr algn="ctr"/>
            <a:endParaRPr lang="en-US" b="1">
              <a:latin typeface="Times New Roman" panose="02020603050405020304" pitchFamily="18" charset="0"/>
              <a:cs typeface="Times New Roman" panose="02020603050405020304" pitchFamily="18" charset="0"/>
            </a:endParaRPr>
          </a:p>
          <a:p>
            <a:pPr algn="r"/>
            <a:r>
              <a:rPr lang="en-US" i="1">
                <a:latin typeface="Times New Roman" panose="02020603050405020304" pitchFamily="18" charset="0"/>
                <a:cs typeface="Times New Roman" panose="02020603050405020304" pitchFamily="18" charset="0"/>
              </a:rPr>
              <a:t>   Đơn vị tính: Dự án</a:t>
            </a:r>
            <a:endParaRPr lang="vi-VN" i="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E2AFD69-5049-9DDD-F52A-53EDB37F27FB}"/>
              </a:ext>
            </a:extLst>
          </p:cNvPr>
          <p:cNvSpPr txBox="1"/>
          <p:nvPr/>
        </p:nvSpPr>
        <p:spPr>
          <a:xfrm>
            <a:off x="7757651" y="2329795"/>
            <a:ext cx="3696929" cy="36933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dirty="0">
                <a:latin typeface="Times New Roman" panose="02020603050405020304" pitchFamily="18" charset="0"/>
                <a:cs typeface="Times New Roman" panose="02020603050405020304" pitchFamily="18" charset="0"/>
              </a:rPr>
              <a:t>Trong 8 </a:t>
            </a:r>
            <a:r>
              <a:rPr lang="en-US" dirty="0" err="1">
                <a:latin typeface="Times New Roman" panose="02020603050405020304" pitchFamily="18" charset="0"/>
                <a:cs typeface="Times New Roman" panose="02020603050405020304" pitchFamily="18" charset="0"/>
              </a:rPr>
              <a:t>tháng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12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vốn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ký</a:t>
            </a:r>
            <a:r>
              <a:rPr lang="en-US" b="1" dirty="0">
                <a:latin typeface="Times New Roman" panose="02020603050405020304" pitchFamily="18" charset="0"/>
                <a:cs typeface="Times New Roman" panose="02020603050405020304" pitchFamily="18" charset="0"/>
              </a:rPr>
              <a:t> 2.793,47 </a:t>
            </a:r>
            <a:r>
              <a:rPr lang="en-US" b="1" dirty="0" err="1">
                <a:latin typeface="Times New Roman" panose="02020603050405020304" pitchFamily="18" charset="0"/>
                <a:cs typeface="Times New Roman" panose="02020603050405020304" pitchFamily="18" charset="0"/>
              </a:rPr>
              <a:t>tỷ</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Mỹ</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7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r>
              <a:rPr lang="en-US" b="1" dirty="0">
                <a:latin typeface="Times New Roman" panose="02020603050405020304" pitchFamily="18" charset="0"/>
                <a:cs typeface="Times New Roman" panose="02020603050405020304" pitchFamily="18" charset="0"/>
              </a:rPr>
              <a:t>, Hoài </a:t>
            </a:r>
            <a:r>
              <a:rPr lang="en-US" b="1" dirty="0" err="1">
                <a:latin typeface="Times New Roman" panose="02020603050405020304" pitchFamily="18" charset="0"/>
                <a:cs typeface="Times New Roman" panose="02020603050405020304" pitchFamily="18" charset="0"/>
              </a:rPr>
              <a:t>Nhơn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với</a:t>
            </a:r>
            <a:r>
              <a:rPr lang="en-US" b="1" dirty="0">
                <a:latin typeface="Times New Roman" panose="02020603050405020304" pitchFamily="18" charset="0"/>
                <a:cs typeface="Times New Roman" panose="02020603050405020304" pitchFamily="18" charset="0"/>
              </a:rPr>
              <a:t> 6 </a:t>
            </a:r>
            <a:r>
              <a:rPr lang="en-US" b="1" dirty="0" err="1">
                <a:latin typeface="Times New Roman" panose="02020603050405020304" pitchFamily="18" charset="0"/>
                <a:cs typeface="Times New Roman" panose="02020603050405020304" pitchFamily="18" charset="0"/>
              </a:rPr>
              <a:t>dự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án</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ngói</a:t>
            </a:r>
            <a:r>
              <a:rPr lang="en-US" dirty="0">
                <a:latin typeface="Times New Roman" panose="02020603050405020304" pitchFamily="18" charset="0"/>
                <a:cs typeface="Times New Roman" panose="02020603050405020304" pitchFamily="18" charset="0"/>
              </a:rPr>
              <a:t> Takao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vi-VN" sz="1800" b="0" i="0" u="none" strike="noStrike" dirty="0">
                <a:solidFill>
                  <a:srgbClr val="000000"/>
                </a:solidFill>
                <a:effectLst/>
                <a:latin typeface="Times New Roman" panose="02020603050405020304" pitchFamily="18" charset="0"/>
              </a:rPr>
              <a:t>Công ty Cổ phần Takao Bình Định, vốn </a:t>
            </a:r>
            <a:r>
              <a:rPr lang="vi-VN" dirty="0">
                <a:solidFill>
                  <a:srgbClr val="000000"/>
                </a:solidFill>
                <a:latin typeface="Times New Roman" panose="02020603050405020304" pitchFamily="18" charset="0"/>
              </a:rPr>
              <a:t>đăng ký 1.920 tỷ đồng; dự án Nhà máy chế biến dăm gỗ và sản xuất viên nén sinh học xuất khẩu Tây Sơn của Công ty Cổ phần Thương mại Bảo Đạt Thành, tổng vốn đăng ký 353,96 tỷ đồng</a:t>
            </a:r>
            <a:r>
              <a:rPr lang="en-US" dirty="0">
                <a:solidFill>
                  <a:srgbClr val="000000"/>
                </a:solidFill>
                <a:latin typeface="Times New Roman" panose="02020603050405020304" pitchFamily="18" charset="0"/>
              </a:rPr>
              <a:t>.</a:t>
            </a:r>
            <a:endParaRPr lang="vi-VN" dirty="0">
              <a:solidFill>
                <a:srgbClr val="00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5AA6A4C2-070A-00CA-119E-0472BA2F675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sp>
        <p:nvSpPr>
          <p:cNvPr id="8" name="Rectangle 7">
            <a:extLst>
              <a:ext uri="{FF2B5EF4-FFF2-40B4-BE49-F238E27FC236}">
                <a16:creationId xmlns:a16="http://schemas.microsoft.com/office/drawing/2014/main" id="{BF7412A7-E485-092E-5A94-1F89DCCE6528}"/>
              </a:ext>
            </a:extLst>
          </p:cNvPr>
          <p:cNvSpPr/>
          <p:nvPr/>
        </p:nvSpPr>
        <p:spPr>
          <a:xfrm>
            <a:off x="1280866" y="79487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a:t>
            </a:r>
          </a:p>
        </p:txBody>
      </p:sp>
    </p:spTree>
    <p:extLst>
      <p:ext uri="{BB962C8B-B14F-4D97-AF65-F5344CB8AC3E}">
        <p14:creationId xmlns:p14="http://schemas.microsoft.com/office/powerpoint/2010/main" val="2677969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EB2F91-4691-626A-9482-A8502093F67F}"/>
              </a:ext>
            </a:extLst>
          </p:cNvPr>
          <p:cNvSpPr>
            <a:spLocks noGrp="1"/>
          </p:cNvSpPr>
          <p:nvPr>
            <p:ph type="sldNum" sz="quarter" idx="11"/>
          </p:nvPr>
        </p:nvSpPr>
        <p:spPr/>
        <p:txBody>
          <a:bodyPr/>
          <a:lstStyle/>
          <a:p>
            <a:pPr>
              <a:defRPr/>
            </a:pPr>
            <a:fld id="{66D911F5-5C36-497D-9EEB-1EC39DB548F0}" type="slidenum">
              <a:rPr lang="en-US" smtClean="0"/>
              <a:pPr>
                <a:defRPr/>
              </a:pPr>
              <a:t>29</a:t>
            </a:fld>
            <a:endParaRPr lang="en-US"/>
          </a:p>
        </p:txBody>
      </p:sp>
      <p:sp>
        <p:nvSpPr>
          <p:cNvPr id="5" name="TextBox 4">
            <a:extLst>
              <a:ext uri="{FF2B5EF4-FFF2-40B4-BE49-F238E27FC236}">
                <a16:creationId xmlns:a16="http://schemas.microsoft.com/office/drawing/2014/main" id="{5F2B1379-697D-DA21-C3B2-D249835AB574}"/>
              </a:ext>
            </a:extLst>
          </p:cNvPr>
          <p:cNvSpPr txBox="1"/>
          <p:nvPr/>
        </p:nvSpPr>
        <p:spPr>
          <a:xfrm>
            <a:off x="1658363" y="1651368"/>
            <a:ext cx="4734233" cy="923330"/>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Vốn đăng ký đầu tư phân theo địa bàn</a:t>
            </a:r>
          </a:p>
          <a:p>
            <a:pPr algn="ctr"/>
            <a:endParaRPr lang="en-US" b="1">
              <a:latin typeface="Times New Roman" panose="02020603050405020304" pitchFamily="18" charset="0"/>
              <a:cs typeface="Times New Roman" panose="02020603050405020304" pitchFamily="18" charset="0"/>
            </a:endParaRPr>
          </a:p>
          <a:p>
            <a:pPr algn="r"/>
            <a:r>
              <a:rPr lang="en-US" i="1">
                <a:latin typeface="Times New Roman" panose="02020603050405020304" pitchFamily="18" charset="0"/>
                <a:cs typeface="Times New Roman" panose="02020603050405020304" pitchFamily="18" charset="0"/>
              </a:rPr>
              <a:t>   Đơn vị tính: Tỷ đồng</a:t>
            </a:r>
            <a:endParaRPr lang="vi-VN" i="1">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E2AFD69-5049-9DDD-F52A-53EDB37F27FB}"/>
              </a:ext>
            </a:extLst>
          </p:cNvPr>
          <p:cNvSpPr txBox="1"/>
          <p:nvPr/>
        </p:nvSpPr>
        <p:spPr>
          <a:xfrm>
            <a:off x="7757651" y="3057582"/>
            <a:ext cx="3696929"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vốn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du </a:t>
            </a:r>
            <a:r>
              <a:rPr lang="en-US" dirty="0" err="1">
                <a:latin typeface="Times New Roman" panose="02020603050405020304" pitchFamily="18" charset="0"/>
                <a:cs typeface="Times New Roman" panose="02020603050405020304" pitchFamily="18" charset="0"/>
              </a:rPr>
              <a:t>lịch</a:t>
            </a:r>
            <a:r>
              <a:rPr lang="en-US" dirty="0">
                <a:latin typeface="Times New Roman" panose="02020603050405020304" pitchFamily="18" charset="0"/>
                <a:cs typeface="Times New Roman" panose="02020603050405020304" pitchFamily="18" charset="0"/>
              </a:rPr>
              <a:t> An Quang, </a:t>
            </a:r>
            <a:r>
              <a:rPr lang="en-US" dirty="0" err="1">
                <a:latin typeface="Times New Roman" panose="02020603050405020304" pitchFamily="18" charset="0"/>
                <a:cs typeface="Times New Roman" panose="02020603050405020304" pitchFamily="18" charset="0"/>
              </a:rPr>
              <a:t>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vi-VN" sz="1800" b="0" i="0" u="none" strike="noStrike" dirty="0">
                <a:solidFill>
                  <a:srgbClr val="000000"/>
                </a:solidFill>
                <a:effectLst/>
                <a:latin typeface="Times New Roman" panose="02020603050405020304" pitchFamily="18" charset="0"/>
              </a:rPr>
              <a:t>Công ty Cổ phần An Quang Holdings</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vốn</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đăng</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ký</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đầu</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tư</a:t>
            </a:r>
            <a:r>
              <a:rPr lang="en-US" sz="1800" b="0" i="0" u="none" strike="noStrike" dirty="0">
                <a:solidFill>
                  <a:srgbClr val="000000"/>
                </a:solidFill>
                <a:effectLst/>
                <a:latin typeface="Times New Roman" panose="02020603050405020304" pitchFamily="18" charset="0"/>
              </a:rPr>
              <a:t> </a:t>
            </a:r>
            <a:r>
              <a:rPr lang="vi-VN" sz="1800" b="0" i="0" u="none" strike="noStrike" dirty="0">
                <a:solidFill>
                  <a:srgbClr val="000000"/>
                </a:solidFill>
                <a:effectLst/>
                <a:latin typeface="Times New Roman" panose="02020603050405020304" pitchFamily="18" charset="0"/>
              </a:rPr>
              <a:t>5.228, 79 tỷ đồng</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tại</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Phù</a:t>
            </a:r>
            <a:r>
              <a:rPr lang="en-US" sz="1800" b="0" i="0" u="none" strike="noStrike" dirty="0">
                <a:solidFill>
                  <a:srgbClr val="000000"/>
                </a:solidFill>
                <a:effectLst/>
                <a:latin typeface="Times New Roman" panose="02020603050405020304" pitchFamily="18" charset="0"/>
              </a:rPr>
              <a:t> </a:t>
            </a:r>
            <a:r>
              <a:rPr lang="en-US" sz="1800" b="0" i="0" u="none" strike="noStrike" dirty="0" err="1">
                <a:solidFill>
                  <a:srgbClr val="000000"/>
                </a:solidFill>
                <a:effectLst/>
                <a:latin typeface="Times New Roman" panose="02020603050405020304" pitchFamily="18" charset="0"/>
              </a:rPr>
              <a:t>Cát</a:t>
            </a:r>
            <a:endParaRPr lang="vi-VN" dirty="0">
              <a:solidFill>
                <a:srgbClr val="000000"/>
              </a:solidFill>
              <a:latin typeface="Times New Roman" panose="02020603050405020304" pitchFamily="18" charset="0"/>
            </a:endParaRPr>
          </a:p>
        </p:txBody>
      </p:sp>
      <p:sp>
        <p:nvSpPr>
          <p:cNvPr id="7" name="Rectangle 6">
            <a:extLst>
              <a:ext uri="{FF2B5EF4-FFF2-40B4-BE49-F238E27FC236}">
                <a16:creationId xmlns:a16="http://schemas.microsoft.com/office/drawing/2014/main" id="{5AA6A4C2-070A-00CA-119E-0472BA2F675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sp>
        <p:nvSpPr>
          <p:cNvPr id="8" name="Rectangle 7">
            <a:extLst>
              <a:ext uri="{FF2B5EF4-FFF2-40B4-BE49-F238E27FC236}">
                <a16:creationId xmlns:a16="http://schemas.microsoft.com/office/drawing/2014/main" id="{BF7412A7-E485-092E-5A94-1F89DCCE6528}"/>
              </a:ext>
            </a:extLst>
          </p:cNvPr>
          <p:cNvSpPr/>
          <p:nvPr/>
        </p:nvSpPr>
        <p:spPr>
          <a:xfrm>
            <a:off x="1280866" y="79487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a:t>
            </a:r>
          </a:p>
        </p:txBody>
      </p:sp>
      <p:graphicFrame>
        <p:nvGraphicFramePr>
          <p:cNvPr id="2" name="Chart 1">
            <a:extLst>
              <a:ext uri="{FF2B5EF4-FFF2-40B4-BE49-F238E27FC236}">
                <a16:creationId xmlns:a16="http://schemas.microsoft.com/office/drawing/2014/main" id="{4F846BED-9D69-C4A4-D821-B0828DC3CDBE}"/>
              </a:ext>
            </a:extLst>
          </p:cNvPr>
          <p:cNvGraphicFramePr>
            <a:graphicFrameLocks/>
          </p:cNvGraphicFramePr>
          <p:nvPr/>
        </p:nvGraphicFramePr>
        <p:xfrm>
          <a:off x="929132" y="2688804"/>
          <a:ext cx="6192694" cy="40469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8253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F2F47907-BFA6-9C9C-7410-0773243570E0}"/>
              </a:ext>
            </a:extLst>
          </p:cNvPr>
          <p:cNvSpPr txBox="1"/>
          <p:nvPr/>
        </p:nvSpPr>
        <p:spPr>
          <a:xfrm>
            <a:off x="961714" y="308382"/>
            <a:ext cx="987173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a:t>
            </a:r>
          </a:p>
        </p:txBody>
      </p:sp>
      <p:graphicFrame>
        <p:nvGraphicFramePr>
          <p:cNvPr id="2" name="Object 1">
            <a:extLst>
              <a:ext uri="{FF2B5EF4-FFF2-40B4-BE49-F238E27FC236}">
                <a16:creationId xmlns:a16="http://schemas.microsoft.com/office/drawing/2014/main" id="{4F888E8D-D3A7-77A2-73D6-1A3D0A070B34}"/>
              </a:ext>
            </a:extLst>
          </p:cNvPr>
          <p:cNvGraphicFramePr>
            <a:graphicFrameLocks noChangeAspect="1"/>
          </p:cNvGraphicFramePr>
          <p:nvPr/>
        </p:nvGraphicFramePr>
        <p:xfrm>
          <a:off x="1152525" y="1041400"/>
          <a:ext cx="9886950" cy="4772025"/>
        </p:xfrm>
        <a:graphic>
          <a:graphicData uri="http://schemas.openxmlformats.org/presentationml/2006/ole">
            <mc:AlternateContent xmlns:mc="http://schemas.openxmlformats.org/markup-compatibility/2006">
              <mc:Choice xmlns:v="urn:schemas-microsoft-com:vml" Requires="v">
                <p:oleObj name="Worksheet" r:id="rId3" imgW="9887040" imgH="4771945" progId="Excel.Sheet.12">
                  <p:embed/>
                </p:oleObj>
              </mc:Choice>
              <mc:Fallback>
                <p:oleObj name="Worksheet" r:id="rId3" imgW="9887040" imgH="4771945" progId="Excel.Sheet.12">
                  <p:embed/>
                  <p:pic>
                    <p:nvPicPr>
                      <p:cNvPr id="2" name="Object 1">
                        <a:extLst>
                          <a:ext uri="{FF2B5EF4-FFF2-40B4-BE49-F238E27FC236}">
                            <a16:creationId xmlns:a16="http://schemas.microsoft.com/office/drawing/2014/main" id="{4F888E8D-D3A7-77A2-73D6-1A3D0A070B34}"/>
                          </a:ext>
                        </a:extLst>
                      </p:cNvPr>
                      <p:cNvPicPr/>
                      <p:nvPr/>
                    </p:nvPicPr>
                    <p:blipFill>
                      <a:blip r:embed="rId4"/>
                      <a:stretch>
                        <a:fillRect/>
                      </a:stretch>
                    </p:blipFill>
                    <p:spPr>
                      <a:xfrm>
                        <a:off x="1152525" y="1041400"/>
                        <a:ext cx="9886950" cy="4772025"/>
                      </a:xfrm>
                      <a:prstGeom prst="rect">
                        <a:avLst/>
                      </a:prstGeom>
                    </p:spPr>
                  </p:pic>
                </p:oleObj>
              </mc:Fallback>
            </mc:AlternateContent>
          </a:graphicData>
        </a:graphic>
      </p:graphicFrame>
    </p:spTree>
    <p:extLst>
      <p:ext uri="{BB962C8B-B14F-4D97-AF65-F5344CB8AC3E}">
        <p14:creationId xmlns:p14="http://schemas.microsoft.com/office/powerpoint/2010/main" val="4146081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96167"/>
            <a:ext cx="6920741"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5. Thu </a:t>
            </a:r>
            <a:r>
              <a:rPr lang="en-US" sz="2800" b="1" spc="-20" dirty="0" err="1">
                <a:solidFill>
                  <a:srgbClr val="100717"/>
                </a:solidFill>
                <a:latin typeface="Times New Roman" panose="02020603050405020304" pitchFamily="18" charset="0"/>
                <a:cs typeface="Times New Roman" panose="02020603050405020304" pitchFamily="18" charset="0"/>
              </a:rPr>
              <a:t>hút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đầu</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tư</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và</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quản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lý</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doanh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endParaRPr lang="en-US" sz="2800" b="1" spc="-20" dirty="0">
              <a:solidFill>
                <a:srgbClr val="100717"/>
              </a:solidFill>
              <a:latin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810793701"/>
              </p:ext>
            </p:extLst>
          </p:nvPr>
        </p:nvGraphicFramePr>
        <p:xfrm>
          <a:off x="529793" y="1254300"/>
          <a:ext cx="11440534" cy="6004560"/>
        </p:xfrm>
        <a:graphic>
          <a:graphicData uri="http://schemas.openxmlformats.org/drawingml/2006/table">
            <a:tbl>
              <a:tblPr firstRow="1" bandRow="1"/>
              <a:tblGrid>
                <a:gridCol w="1144053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4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lĩnh</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vực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lâm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thủy</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rất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quan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tâm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8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án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mới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2000" b="1" i="1" u="none"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600"/>
                        </a:spcAft>
                        <a:buClrTx/>
                        <a:buSzTx/>
                        <a:buFont typeface="+mj-lt"/>
                        <a:buAutoNum type="arabicPeriod"/>
                        <a:tabLst/>
                        <a:defRPr/>
                      </a:pPr>
                      <a:r>
                        <a:rPr lang="vi-VN" sz="2000" b="1" i="0" u="none" kern="1200" dirty="0">
                          <a:solidFill>
                            <a:schemeClr val="tx1"/>
                          </a:solidFill>
                          <a:effectLst/>
                          <a:latin typeface="Times New Roman" panose="02020603050405020304" pitchFamily="18" charset="0"/>
                          <a:ea typeface="+mn-ea"/>
                          <a:cs typeface="Times New Roman" panose="02020603050405020304" pitchFamily="18" charset="0"/>
                        </a:rPr>
                        <a:t>Dự án Nhà máy chế biến sâu Nông Thủy sản: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Đã phối hợp với các đơn vị liên quan, Công ty Vinanutrifood khảo sát vùng trồng rau, cây ăn quả triển khai Dự án. Đến nay, Công ty Vinanutrifood thống nhất lựa chọn địa điểm xây dựng nhà máy chế biến tại CCN Cầu Nước Xanh, huyện Tây Sơn với quy mô khoảng 15ha; Tổng vốn đầu tư trên 700 tỷ đồng. Hiện nay, Sở K</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HĐT</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đang hướng dẫn Công ty Vinanutrifood lập thủ tục dự án đầu tư</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20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600"/>
                        </a:spcAft>
                        <a:buClrTx/>
                        <a:buSzTx/>
                        <a:buFont typeface="+mj-lt"/>
                        <a:buAutoNum type="arabicPeriod"/>
                        <a:tabLst/>
                        <a:defRPr/>
                      </a:pPr>
                      <a:r>
                        <a:rPr lang="vi-VN" sz="2000" b="1" i="0" u="none" kern="1200" dirty="0">
                          <a:solidFill>
                            <a:schemeClr val="tx1"/>
                          </a:solidFill>
                          <a:effectLst/>
                          <a:latin typeface="Times New Roman" panose="02020603050405020304" pitchFamily="18" charset="0"/>
                          <a:ea typeface="+mn-ea"/>
                          <a:cs typeface="Times New Roman" panose="02020603050405020304" pitchFamily="18" charset="0"/>
                        </a:rPr>
                        <a:t>Dự án Trung tâm giết mổ và chế biến thực phẩm và Trang trại chăn nuôi lợn xuất khẩu của Công ty TNHH Nông nghiệp Quốc tế KHF: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Ngày 05/8/2023, Sở K</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HĐT</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 đã chủ trì, phối hợp với Sở N</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N</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 và PTNT, UBND huyện Hoài Ân, nhà đầu tư đi khảo sát thực địa tại vị trí các khu đất nằm tại xã Ân Tường, huyện Hoài Ân. Hiện nay, nhà đầu tư đã thống nhất vị trí dự án, Sở K</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HĐT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đang hướng dẫn nhà đầu tư lập đề xuất dự án đầu tư</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a:t>
                      </a:r>
                    </a:p>
                    <a:p>
                      <a:pPr marL="457200" marR="0" lvl="0" indent="-457200" algn="just" defTabSz="1219170" rtl="0" eaLnBrk="1" fontAlgn="auto" latinLnBrk="0" hangingPunct="1">
                        <a:lnSpc>
                          <a:spcPct val="100000"/>
                        </a:lnSpc>
                        <a:spcBef>
                          <a:spcPts val="0"/>
                        </a:spcBef>
                        <a:spcAft>
                          <a:spcPts val="600"/>
                        </a:spcAft>
                        <a:buClrTx/>
                        <a:buSzTx/>
                        <a:buFont typeface="+mj-lt"/>
                        <a:buAutoNum type="arabicPeriod"/>
                        <a:tabLst/>
                        <a:defRPr/>
                      </a:pPr>
                      <a:r>
                        <a:rPr lang="vi-VN" sz="2000" b="1" i="0" u="none" kern="1200" dirty="0">
                          <a:solidFill>
                            <a:schemeClr val="tx1"/>
                          </a:solidFill>
                          <a:effectLst/>
                          <a:latin typeface="Times New Roman" panose="02020603050405020304" pitchFamily="18" charset="0"/>
                          <a:ea typeface="+mn-ea"/>
                          <a:cs typeface="Times New Roman" panose="02020603050405020304" pitchFamily="18" charset="0"/>
                        </a:rPr>
                        <a:t>Dự án Trung tâm Giết mổ gia súc, gia cầm và Chế biến thực phẩm San Hà</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1" i="0" u="none" kern="1200" dirty="0">
                          <a:solidFill>
                            <a:schemeClr val="tx1"/>
                          </a:solidFill>
                          <a:effectLst/>
                          <a:latin typeface="Times New Roman" panose="02020603050405020304" pitchFamily="18" charset="0"/>
                          <a:ea typeface="+mn-ea"/>
                          <a:cs typeface="Times New Roman" panose="02020603050405020304" pitchFamily="18" charset="0"/>
                        </a:rPr>
                        <a:t>Bình Định</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 UBND huyện Phù Cát đã tổ chức họp</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người dân vùng dự án để công khai dự án. Hiện đang hoàn thiện các thủ tục về đất</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đai, triển khai công tác bồi thường GPMB khu vực dự án; đồng thời đang lập phê</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duyệt nhiệm vụ quy hoạch chi tiết tỷ lệ 1/500, gửi Sở Xây dựng lấy ý kiến các cơ</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quan liên quan</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a:t>
                      </a:r>
                    </a:p>
                    <a:p>
                      <a:pPr marL="457200" marR="0" lvl="0" indent="-457200" algn="just" defTabSz="1219170" rtl="0" eaLnBrk="1" fontAlgn="auto" latinLnBrk="0" hangingPunct="1">
                        <a:lnSpc>
                          <a:spcPct val="100000"/>
                        </a:lnSpc>
                        <a:spcBef>
                          <a:spcPts val="0"/>
                        </a:spcBef>
                        <a:spcAft>
                          <a:spcPts val="600"/>
                        </a:spcAft>
                        <a:buClrTx/>
                        <a:buSzTx/>
                        <a:buFont typeface="+mj-lt"/>
                        <a:buAutoNum type="arabicPeriod"/>
                        <a:tabLst/>
                        <a:defRPr/>
                      </a:pP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Khu</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ứng</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nghệ</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phát</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tôm</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xã</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Mỹ</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Thành,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huyện</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Phù</a:t>
                      </a:r>
                      <a:r>
                        <a:rPr lang="en-US" sz="20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1" i="0" u="none" kern="1200" dirty="0" err="1">
                          <a:solidFill>
                            <a:schemeClr val="tx1"/>
                          </a:solidFill>
                          <a:effectLst/>
                          <a:latin typeface="Times New Roman" panose="02020603050405020304" pitchFamily="18" charset="0"/>
                          <a:ea typeface="+mn-ea"/>
                          <a:cs typeface="Times New Roman" panose="02020603050405020304" pitchFamily="18" charset="0"/>
                        </a:rPr>
                        <a:t>Mỹ</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Hiện</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nay,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Sở K</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HĐT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hoàn</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thiện</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thủ</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tục</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thông</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i="0" u="none" kern="1200" dirty="0" err="1">
                          <a:solidFill>
                            <a:schemeClr val="tx1"/>
                          </a:solidFill>
                          <a:effectLst/>
                          <a:latin typeface="Times New Roman" panose="02020603050405020304" pitchFamily="18" charset="0"/>
                          <a:ea typeface="+mn-ea"/>
                          <a:cs typeface="Times New Roman" panose="02020603050405020304" pitchFamily="18" charset="0"/>
                        </a:rPr>
                        <a:t>báo</a:t>
                      </a:r>
                      <a:r>
                        <a:rPr lang="en-US" sz="20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i="0" u="none" kern="1200" dirty="0">
                          <a:solidFill>
                            <a:schemeClr val="tx1"/>
                          </a:solidFill>
                          <a:effectLst/>
                          <a:latin typeface="Times New Roman" panose="02020603050405020304" pitchFamily="18" charset="0"/>
                          <a:ea typeface="+mn-ea"/>
                          <a:cs typeface="Times New Roman" panose="02020603050405020304" pitchFamily="18" charset="0"/>
                        </a:rPr>
                        <a:t>mời các nhà đầu tư quan tâm nộp hồ sơ đăng ký đầu tư dự án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18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582442"/>
            <a:ext cx="7478586" cy="523220"/>
          </a:xfrm>
          <a:prstGeom prst="rect">
            <a:avLst/>
          </a:prstGeom>
        </p:spPr>
        <p:txBody>
          <a:bodyPr wrap="none">
            <a:spAutoFit/>
          </a:bodyPr>
          <a:lstStyle/>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5.1. Thu </a:t>
            </a:r>
            <a:r>
              <a:rPr lang="en-US" sz="2800" b="1" spc="-20" dirty="0" err="1">
                <a:solidFill>
                  <a:srgbClr val="100717"/>
                </a:solidFill>
                <a:latin typeface="Times New Roman" panose="02020603050405020304" pitchFamily="18" charset="0"/>
                <a:cs typeface="Times New Roman" panose="02020603050405020304" pitchFamily="18" charset="0"/>
              </a:rPr>
              <a:t>hút</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đầu</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tư</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và</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quản</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lý</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doanh</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nghiệp</a:t>
            </a:r>
            <a:r>
              <a:rPr lang="en-US" sz="2800" b="1" spc="-20" dirty="0">
                <a:solidFill>
                  <a:srgbClr val="100717"/>
                </a:solidFill>
                <a:latin typeface="Times New Roman" panose="02020603050405020304" pitchFamily="18" charset="0"/>
                <a:cs typeface="Times New Roman" panose="02020603050405020304" pitchFamily="18" charset="0"/>
              </a:rPr>
              <a:t> (</a:t>
            </a:r>
            <a:r>
              <a:rPr lang="en-US" sz="2800" b="1" spc="-20" dirty="0" err="1">
                <a:solidFill>
                  <a:srgbClr val="100717"/>
                </a:solidFill>
                <a:latin typeface="Times New Roman" panose="02020603050405020304" pitchFamily="18" charset="0"/>
                <a:cs typeface="Times New Roman" panose="02020603050405020304" pitchFamily="18" charset="0"/>
              </a:rPr>
              <a:t>tt</a:t>
            </a:r>
            <a:r>
              <a:rPr lang="en-US" sz="2800" b="1" spc="-20" dirty="0">
                <a:solidFill>
                  <a:srgbClr val="10071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08007095"/>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186752596"/>
              </p:ext>
            </p:extLst>
          </p:nvPr>
        </p:nvGraphicFramePr>
        <p:xfrm>
          <a:off x="529793" y="1402080"/>
          <a:ext cx="11132414" cy="5425440"/>
        </p:xfrm>
        <a:graphic>
          <a:graphicData uri="http://schemas.openxmlformats.org/drawingml/2006/table">
            <a:tbl>
              <a:tblPr firstRow="1" bandRow="1"/>
              <a:tblGrid>
                <a:gridCol w="1113241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Ngoài</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việc</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triển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khai</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án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ngoài</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quan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tâm</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phối</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hợp</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chặt</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chẽ</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giữa</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Sở</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KHĐT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đơn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vị</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chuyển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biến</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cực</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a:t>
                      </a: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 Trong tháng 8, các dự án lớn trên địa bàn tỉnh đã giải ngân được 1.507,04 tỷ đồng (tăng 19,8% so với tháng 7/2023, 1.406,96 tỷ đồng). </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Trong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án</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trọng</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tỷ</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lệ</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dirty="0" err="1">
                          <a:solidFill>
                            <a:schemeClr val="tx1"/>
                          </a:solidFill>
                          <a:effectLst/>
                          <a:latin typeface="Times New Roman" panose="02020603050405020304" pitchFamily="18" charset="0"/>
                          <a:ea typeface="+mn-ea"/>
                          <a:cs typeface="Times New Roman" panose="02020603050405020304" pitchFamily="18" charset="0"/>
                        </a:rPr>
                        <a:t>sau</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Dự án Khu Thương mại và Khu chung cư  I-Tower của Công ty CP Đầu tư Phát triển bất động sản Đô Thành, giải ngân tăng thêm 50 tỷ đồng;</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Nhà chung cư cao tầng Khu đất Kho Việt răng cũ (phần còn lại), Phường Quang Trung, thành phố Quy Nhơn của Công ty TNHH Một Thành Viên Bất Động Sản Phú Tài, giải ngân tăng 60 tỷ đồng;</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D</a:t>
                      </a: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ự án Nhà máy sản xuất gạch ốp lát granite của Công ty cổ phần Công nghiệp Kamado, giải ngân tăng 30 tỷ đồng; </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en-US" sz="2200" b="0" i="0" u="none" kern="1200" dirty="0">
                          <a:solidFill>
                            <a:schemeClr val="tx1"/>
                          </a:solidFill>
                          <a:effectLst/>
                          <a:latin typeface="Times New Roman" panose="02020603050405020304" pitchFamily="18" charset="0"/>
                          <a:ea typeface="+mn-ea"/>
                          <a:cs typeface="Times New Roman" panose="02020603050405020304" pitchFamily="18" charset="0"/>
                        </a:rPr>
                        <a:t>D</a:t>
                      </a: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ự án Nhà máy gạch, ngói Takao của Công ty Cổ phần Takao Bình Định, vốn giải ngân tăng 60 tỷ đồng.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18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794877"/>
            <a:ext cx="747858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 (tt)</a:t>
            </a:r>
          </a:p>
        </p:txBody>
      </p:sp>
    </p:spTree>
    <p:extLst>
      <p:ext uri="{BB962C8B-B14F-4D97-AF65-F5344CB8AC3E}">
        <p14:creationId xmlns:p14="http://schemas.microsoft.com/office/powerpoint/2010/main" val="241277917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860018" y="271657"/>
            <a:ext cx="692074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 Thu hút đầu tư và quản lý doanh nghiệp</a:t>
            </a:r>
          </a:p>
        </p:txBody>
      </p:sp>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080132765"/>
              </p:ext>
            </p:extLst>
          </p:nvPr>
        </p:nvGraphicFramePr>
        <p:xfrm>
          <a:off x="529793" y="1402080"/>
          <a:ext cx="11132414" cy="4572000"/>
        </p:xfrm>
        <a:graphic>
          <a:graphicData uri="http://schemas.openxmlformats.org/drawingml/2006/table">
            <a:tbl>
              <a:tblPr firstRow="1" bandRow="1"/>
              <a:tblGrid>
                <a:gridCol w="11132414">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biệt</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8/2023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05 </a:t>
                      </a:r>
                      <a:r>
                        <a:rPr lang="en-US" sz="2200" b="1" i="0" u="none"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200" b="1" i="0" u="none" kern="1200" dirty="0">
                          <a:solidFill>
                            <a:schemeClr val="tx1"/>
                          </a:solidFill>
                          <a:effectLst/>
                          <a:latin typeface="Times New Roman" panose="02020603050405020304" pitchFamily="18" charset="0"/>
                          <a:ea typeface="+mn-ea"/>
                          <a:cs typeface="Times New Roman" panose="02020603050405020304" pitchFamily="18" charset="0"/>
                        </a:rPr>
                        <a:t> </a:t>
                      </a:r>
                      <a:r>
                        <a:rPr lang="vi-VN" sz="2200" b="1" i="0" u="none" kern="1200" dirty="0">
                          <a:solidFill>
                            <a:schemeClr val="tx1"/>
                          </a:solidFill>
                          <a:effectLst/>
                          <a:latin typeface="Times New Roman" panose="02020603050405020304" pitchFamily="18" charset="0"/>
                          <a:ea typeface="+mn-ea"/>
                          <a:cs typeface="Times New Roman" panose="02020603050405020304" pitchFamily="18" charset="0"/>
                        </a:rPr>
                        <a:t>án trọng điểm mới đi vào hoạt động</a:t>
                      </a: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 với tổng vốn đầu tư 233 tỷ đồng, cụ thể: </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Mở rộng Nhà máy sữa Bình Định của Công ty CP Sữa Việt Nam (VĐT 80 tỷ đồng); </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Nhà máy In và Bao bì ECO Nhơn Hội (70 tỷ đồng) của Công ty TNHH In và Bao bì ECO Nhơn Hội;</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Nhà máy sản xuất và in bao bì carton của Công ty CP Bao bì Hoàng Long Phát (70 tỷ đồng);</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Xưởng sản xuất đồ nội, ngoại thất bằng nhựa giả mây của Công ty TNHH Trường Giang (6,5 tỷ đồng);</a:t>
                      </a:r>
                      <a:endParaRPr lang="en-US" sz="2200" b="0" i="0" u="none" kern="1200" dirty="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Tx/>
                        <a:buChar char="-"/>
                        <a:tabLst/>
                        <a:defRPr/>
                      </a:pPr>
                      <a:r>
                        <a:rPr lang="vi-VN" sz="2200" b="0" i="0" u="none" kern="1200" dirty="0">
                          <a:solidFill>
                            <a:schemeClr val="tx1"/>
                          </a:solidFill>
                          <a:effectLst/>
                          <a:latin typeface="Times New Roman" panose="02020603050405020304" pitchFamily="18" charset="0"/>
                          <a:ea typeface="+mn-ea"/>
                          <a:cs typeface="Times New Roman" panose="02020603050405020304" pitchFamily="18" charset="0"/>
                        </a:rPr>
                        <a:t>Xưởng sản xuất đồ nội, ngoại thất bằng nhựa giả mây của Công ty TNHH Get Weaving (6,5 tỷ đồng).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18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sp>
        <p:nvSpPr>
          <p:cNvPr id="2" name="Rectangle 1">
            <a:extLst>
              <a:ext uri="{FF2B5EF4-FFF2-40B4-BE49-F238E27FC236}">
                <a16:creationId xmlns:a16="http://schemas.microsoft.com/office/drawing/2014/main" id="{E3F2BF9A-C482-E244-621B-6DF71CDC208B}"/>
              </a:ext>
            </a:extLst>
          </p:cNvPr>
          <p:cNvSpPr/>
          <p:nvPr/>
        </p:nvSpPr>
        <p:spPr>
          <a:xfrm>
            <a:off x="1280866" y="794877"/>
            <a:ext cx="7478586"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5.1. Thu hút đầu tư và quản lý doanh nghiệp (tt)</a:t>
            </a:r>
          </a:p>
        </p:txBody>
      </p:sp>
    </p:spTree>
    <p:extLst>
      <p:ext uri="{BB962C8B-B14F-4D97-AF65-F5344CB8AC3E}">
        <p14:creationId xmlns:p14="http://schemas.microsoft.com/office/powerpoint/2010/main" val="3818806913"/>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FAC93A3-CC52-7E25-D621-8AF9041E90C3}"/>
              </a:ext>
            </a:extLst>
          </p:cNvPr>
          <p:cNvGrpSpPr>
            <a:grpSpLocks/>
          </p:cNvGrpSpPr>
          <p:nvPr/>
        </p:nvGrpSpPr>
        <p:grpSpPr>
          <a:xfrm>
            <a:off x="6938750" y="1974253"/>
            <a:ext cx="2576082" cy="1689009"/>
            <a:chOff x="3724249" y="3747130"/>
            <a:chExt cx="1932061" cy="1171565"/>
          </a:xfrm>
        </p:grpSpPr>
        <p:sp>
          <p:nvSpPr>
            <p:cNvPr id="18" name="Rectangle: Rounded Corners 17">
              <a:extLst>
                <a:ext uri="{FF2B5EF4-FFF2-40B4-BE49-F238E27FC236}">
                  <a16:creationId xmlns:a16="http://schemas.microsoft.com/office/drawing/2014/main" id="{E673C169-3C56-42A3-8AE4-82AC7DD83B78}"/>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23" name="TextBox 22">
              <a:extLst>
                <a:ext uri="{FF2B5EF4-FFF2-40B4-BE49-F238E27FC236}">
                  <a16:creationId xmlns:a16="http://schemas.microsoft.com/office/drawing/2014/main" id="{9B99CA6F-60A4-1539-0412-8BA71C01EAF3}"/>
                </a:ext>
              </a:extLst>
            </p:cNvPr>
            <p:cNvSpPr txBox="1">
              <a:spLocks/>
            </p:cNvSpPr>
            <p:nvPr/>
          </p:nvSpPr>
          <p:spPr>
            <a:xfrm>
              <a:off x="3954330" y="3876701"/>
              <a:ext cx="1406058" cy="405624"/>
            </a:xfrm>
            <a:prstGeom prst="rect">
              <a:avLst/>
            </a:prstGeom>
            <a:noFill/>
          </p:spPr>
          <p:txBody>
            <a:bodyPr wrap="none" rtlCol="0">
              <a:spAutoFit/>
            </a:bodyPr>
            <a:lstStyle/>
            <a:p>
              <a:r>
                <a:rPr lang="vi-VN" sz="1600" b="1" spc="-31">
                  <a:ea typeface="Roboto"/>
                  <a:cs typeface="Roboto"/>
                  <a:sym typeface="Roboto"/>
                </a:rPr>
                <a:t>Tổng vốn đăng ký</a:t>
              </a:r>
              <a:endParaRPr lang="en-US" sz="1600" b="1" spc="-31" dirty="0">
                <a:ea typeface="Roboto"/>
                <a:cs typeface="Roboto"/>
                <a:sym typeface="Roboto"/>
              </a:endParaRPr>
            </a:p>
            <a:p>
              <a:endParaRPr lang="en-US" sz="1600" dirty="0"/>
            </a:p>
          </p:txBody>
        </p:sp>
        <p:sp>
          <p:nvSpPr>
            <p:cNvPr id="27" name="TextBox 26">
              <a:extLst>
                <a:ext uri="{FF2B5EF4-FFF2-40B4-BE49-F238E27FC236}">
                  <a16:creationId xmlns:a16="http://schemas.microsoft.com/office/drawing/2014/main" id="{8D0CB480-EC39-4DC1-0353-768C8526261D}"/>
                </a:ext>
              </a:extLst>
            </p:cNvPr>
            <p:cNvSpPr txBox="1">
              <a:spLocks/>
            </p:cNvSpPr>
            <p:nvPr/>
          </p:nvSpPr>
          <p:spPr>
            <a:xfrm>
              <a:off x="3805911" y="4090606"/>
              <a:ext cx="1656944"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6.902</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2400"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tỷ đồng</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DD5A653-6B03-584A-539A-C531FCC0C782}"/>
                </a:ext>
              </a:extLst>
            </p:cNvPr>
            <p:cNvSpPr txBox="1">
              <a:spLocks/>
            </p:cNvSpPr>
            <p:nvPr/>
          </p:nvSpPr>
          <p:spPr>
            <a:xfrm>
              <a:off x="4548759" y="4555768"/>
              <a:ext cx="815368" cy="362927"/>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Fira Sans Extra Condensed"/>
                  <a:sym typeface="Wingdings 3" panose="05040102010807070707" pitchFamily="18" charset="2"/>
                </a:rPr>
                <a:t>12,6</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grpSp>
        <p:nvGrpSpPr>
          <p:cNvPr id="16" name="Group 15">
            <a:extLst>
              <a:ext uri="{FF2B5EF4-FFF2-40B4-BE49-F238E27FC236}">
                <a16:creationId xmlns:a16="http://schemas.microsoft.com/office/drawing/2014/main" id="{2A2B04AE-86A0-AF97-8E7B-7F49808F4821}"/>
              </a:ext>
            </a:extLst>
          </p:cNvPr>
          <p:cNvGrpSpPr>
            <a:grpSpLocks/>
          </p:cNvGrpSpPr>
          <p:nvPr/>
        </p:nvGrpSpPr>
        <p:grpSpPr>
          <a:xfrm>
            <a:off x="2631252" y="2029449"/>
            <a:ext cx="2725529" cy="1655629"/>
            <a:chOff x="1689126" y="3163300"/>
            <a:chExt cx="2044147" cy="1241722"/>
          </a:xfrm>
        </p:grpSpPr>
        <p:sp>
          <p:nvSpPr>
            <p:cNvPr id="17" name="Rectangle: Rounded Corners 16">
              <a:extLst>
                <a:ext uri="{FF2B5EF4-FFF2-40B4-BE49-F238E27FC236}">
                  <a16:creationId xmlns:a16="http://schemas.microsoft.com/office/drawing/2014/main" id="{A8D2D624-BB6D-4108-9EA0-2C505879A899}"/>
                </a:ext>
              </a:extLst>
            </p:cNvPr>
            <p:cNvSpPr>
              <a:spLocks/>
            </p:cNvSpPr>
            <p:nvPr/>
          </p:nvSpPr>
          <p:spPr>
            <a:xfrm>
              <a:off x="1689126" y="3163300"/>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20" name="TextBox 19">
              <a:extLst>
                <a:ext uri="{FF2B5EF4-FFF2-40B4-BE49-F238E27FC236}">
                  <a16:creationId xmlns:a16="http://schemas.microsoft.com/office/drawing/2014/main" id="{394D8737-1CA3-C18F-155A-3F82403D4E3B}"/>
                </a:ext>
              </a:extLst>
            </p:cNvPr>
            <p:cNvSpPr txBox="1">
              <a:spLocks/>
            </p:cNvSpPr>
            <p:nvPr/>
          </p:nvSpPr>
          <p:spPr>
            <a:xfrm>
              <a:off x="1825058" y="3493286"/>
              <a:ext cx="1908215"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753</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7" name="TextBox 6">
              <a:extLst>
                <a:ext uri="{FF2B5EF4-FFF2-40B4-BE49-F238E27FC236}">
                  <a16:creationId xmlns:a16="http://schemas.microsoft.com/office/drawing/2014/main" id="{9D6372A8-9B94-C236-4A83-70E1DF9D7C7D}"/>
                </a:ext>
              </a:extLst>
            </p:cNvPr>
            <p:cNvSpPr txBox="1">
              <a:spLocks/>
            </p:cNvSpPr>
            <p:nvPr/>
          </p:nvSpPr>
          <p:spPr>
            <a:xfrm>
              <a:off x="1789715" y="3268785"/>
              <a:ext cx="1892009" cy="438581"/>
            </a:xfrm>
            <a:prstGeom prst="rect">
              <a:avLst/>
            </a:prstGeom>
            <a:noFill/>
          </p:spPr>
          <p:txBody>
            <a:bodyPr wrap="none" rtlCol="0">
              <a:spAutoFit/>
            </a:bodyPr>
            <a:lstStyle/>
            <a:p>
              <a:r>
                <a:rPr lang="en-US" sz="1600" b="1" spc="-31">
                  <a:ea typeface="Roboto"/>
                  <a:cs typeface="Roboto"/>
                  <a:sym typeface="Roboto"/>
                </a:rPr>
                <a:t>Doanh nghiệp thành lập </a:t>
              </a:r>
              <a:r>
                <a:rPr lang="en-US" sz="1600" b="1" spc="-31" dirty="0" err="1">
                  <a:ea typeface="Roboto"/>
                  <a:cs typeface="Roboto"/>
                  <a:sym typeface="Roboto"/>
                </a:rPr>
                <a:t>mới</a:t>
              </a:r>
              <a:endParaRPr lang="en-US" sz="1600" b="1" spc="-31" dirty="0">
                <a:ea typeface="Roboto"/>
                <a:cs typeface="Roboto"/>
                <a:sym typeface="Roboto"/>
              </a:endParaRPr>
            </a:p>
            <a:p>
              <a:endParaRPr lang="en-US" sz="1600" dirty="0"/>
            </a:p>
          </p:txBody>
        </p:sp>
        <p:sp>
          <p:nvSpPr>
            <p:cNvPr id="28" name="TextBox 27">
              <a:extLst>
                <a:ext uri="{FF2B5EF4-FFF2-40B4-BE49-F238E27FC236}">
                  <a16:creationId xmlns:a16="http://schemas.microsoft.com/office/drawing/2014/main" id="{0F9FC2CC-E142-6E69-C8D8-33B29DA66359}"/>
                </a:ext>
              </a:extLst>
            </p:cNvPr>
            <p:cNvSpPr txBox="1">
              <a:spLocks/>
            </p:cNvSpPr>
            <p:nvPr/>
          </p:nvSpPr>
          <p:spPr>
            <a:xfrm>
              <a:off x="2487334" y="4011325"/>
              <a:ext cx="815368" cy="392415"/>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14,2</a:t>
              </a:r>
              <a:r>
                <a:rPr lang="en" sz="2800" b="1">
                  <a:solidFill>
                    <a:schemeClr val="accent6">
                      <a:lumMod val="50000"/>
                    </a:schemeClr>
                  </a:solidFill>
                  <a:ea typeface="Roboto" panose="02000000000000000000" pitchFamily="2" charset="0"/>
                  <a:cs typeface="Fira Sans Extra Condensed"/>
                  <a:sym typeface="Wingdings 3" panose="05040102010807070707" pitchFamily="18" charset="2"/>
                </a:rPr>
                <a:t>%</a:t>
              </a:r>
              <a:endParaRPr lang="en-US" sz="2800" b="1" dirty="0">
                <a:solidFill>
                  <a:schemeClr val="accent6">
                    <a:lumMod val="50000"/>
                  </a:schemeClr>
                </a:solidFill>
              </a:endParaRPr>
            </a:p>
          </p:txBody>
        </p:sp>
      </p:grpSp>
      <p:sp>
        <p:nvSpPr>
          <p:cNvPr id="6" name="Flowchart: Merge 5">
            <a:extLst>
              <a:ext uri="{FF2B5EF4-FFF2-40B4-BE49-F238E27FC236}">
                <a16:creationId xmlns:a16="http://schemas.microsoft.com/office/drawing/2014/main" id="{4B2CFC84-8DFF-5F35-2AB4-7366F5A387B3}"/>
              </a:ext>
            </a:extLst>
          </p:cNvPr>
          <p:cNvSpPr>
            <a:spLocks/>
          </p:cNvSpPr>
          <p:nvPr/>
        </p:nvSpPr>
        <p:spPr>
          <a:xfrm>
            <a:off x="3402089" y="3253521"/>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1" name="Group 10">
            <a:extLst>
              <a:ext uri="{FF2B5EF4-FFF2-40B4-BE49-F238E27FC236}">
                <a16:creationId xmlns:a16="http://schemas.microsoft.com/office/drawing/2014/main" id="{A056682A-FE84-E5E6-AC49-2B648878C1ED}"/>
              </a:ext>
            </a:extLst>
          </p:cNvPr>
          <p:cNvGrpSpPr>
            <a:grpSpLocks/>
          </p:cNvGrpSpPr>
          <p:nvPr/>
        </p:nvGrpSpPr>
        <p:grpSpPr>
          <a:xfrm>
            <a:off x="4981275" y="4266163"/>
            <a:ext cx="2612051" cy="1683379"/>
            <a:chOff x="3724249" y="3747130"/>
            <a:chExt cx="1959038" cy="1167660"/>
          </a:xfrm>
        </p:grpSpPr>
        <p:sp>
          <p:nvSpPr>
            <p:cNvPr id="13" name="Rectangle: Rounded Corners 12">
              <a:extLst>
                <a:ext uri="{FF2B5EF4-FFF2-40B4-BE49-F238E27FC236}">
                  <a16:creationId xmlns:a16="http://schemas.microsoft.com/office/drawing/2014/main" id="{FB5C4770-67EE-8583-040C-598D9C5C9E53}"/>
                </a:ext>
              </a:extLst>
            </p:cNvPr>
            <p:cNvSpPr>
              <a:spLocks/>
            </p:cNvSpPr>
            <p:nvPr/>
          </p:nvSpPr>
          <p:spPr>
            <a:xfrm>
              <a:off x="3724249" y="3747130"/>
              <a:ext cx="1932061" cy="1167660"/>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600" dirty="0">
                <a:solidFill>
                  <a:schemeClr val="tx1"/>
                </a:solidFill>
                <a:ea typeface="Roboto"/>
                <a:cs typeface="Roboto"/>
                <a:sym typeface="Roboto"/>
              </a:endParaRPr>
            </a:p>
          </p:txBody>
        </p:sp>
        <p:sp>
          <p:nvSpPr>
            <p:cNvPr id="31" name="TextBox 30">
              <a:extLst>
                <a:ext uri="{FF2B5EF4-FFF2-40B4-BE49-F238E27FC236}">
                  <a16:creationId xmlns:a16="http://schemas.microsoft.com/office/drawing/2014/main" id="{F63E7A46-F560-1E4C-2CD4-65FEB0E1A690}"/>
                </a:ext>
              </a:extLst>
            </p:cNvPr>
            <p:cNvSpPr txBox="1">
              <a:spLocks/>
            </p:cNvSpPr>
            <p:nvPr/>
          </p:nvSpPr>
          <p:spPr>
            <a:xfrm>
              <a:off x="3764396" y="3966243"/>
              <a:ext cx="1918891" cy="426973"/>
            </a:xfrm>
            <a:prstGeom prst="rect">
              <a:avLst/>
            </a:prstGeom>
            <a:noFill/>
          </p:spPr>
          <p:txBody>
            <a:bodyPr wrap="none" rtlCol="0">
              <a:spAutoFit/>
            </a:bodyPr>
            <a:lstStyle/>
            <a:p>
              <a:r>
                <a:rPr lang="vi-VN" b="1" spc="-31">
                  <a:ea typeface="Roboto"/>
                  <a:cs typeface="Roboto"/>
                  <a:sym typeface="Roboto"/>
                </a:rPr>
                <a:t>Tạm ngừng hoạt động</a:t>
              </a:r>
              <a:endParaRPr lang="en-US" b="1" spc="-31" dirty="0">
                <a:ea typeface="Roboto"/>
                <a:cs typeface="Roboto"/>
                <a:sym typeface="Roboto"/>
              </a:endParaRPr>
            </a:p>
            <a:p>
              <a:endParaRPr lang="en-US" sz="1600" dirty="0"/>
            </a:p>
          </p:txBody>
        </p:sp>
        <p:sp>
          <p:nvSpPr>
            <p:cNvPr id="37" name="TextBox 36">
              <a:extLst>
                <a:ext uri="{FF2B5EF4-FFF2-40B4-BE49-F238E27FC236}">
                  <a16:creationId xmlns:a16="http://schemas.microsoft.com/office/drawing/2014/main" id="{A633A4AB-4B54-9DFF-1D3F-EE9B0A4D52DA}"/>
                </a:ext>
              </a:extLst>
            </p:cNvPr>
            <p:cNvSpPr txBox="1">
              <a:spLocks/>
            </p:cNvSpPr>
            <p:nvPr/>
          </p:nvSpPr>
          <p:spPr>
            <a:xfrm>
              <a:off x="3929226" y="4249559"/>
              <a:ext cx="1602843" cy="405624"/>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504</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B728041A-EE30-07B5-495B-2067B5FDBF53}"/>
              </a:ext>
            </a:extLst>
          </p:cNvPr>
          <p:cNvGrpSpPr>
            <a:grpSpLocks/>
          </p:cNvGrpSpPr>
          <p:nvPr/>
        </p:nvGrpSpPr>
        <p:grpSpPr>
          <a:xfrm>
            <a:off x="8226788" y="4248096"/>
            <a:ext cx="2511155" cy="1701444"/>
            <a:chOff x="5735584" y="3158455"/>
            <a:chExt cx="1883366" cy="1246567"/>
          </a:xfrm>
        </p:grpSpPr>
        <p:sp>
          <p:nvSpPr>
            <p:cNvPr id="41" name="Rectangle: Rounded Corners 40">
              <a:extLst>
                <a:ext uri="{FF2B5EF4-FFF2-40B4-BE49-F238E27FC236}">
                  <a16:creationId xmlns:a16="http://schemas.microsoft.com/office/drawing/2014/main" id="{D82F5D01-EF85-0D4F-9DD2-72C3C2018CDA}"/>
                </a:ext>
              </a:extLst>
            </p:cNvPr>
            <p:cNvSpPr>
              <a:spLocks/>
            </p:cNvSpPr>
            <p:nvPr/>
          </p:nvSpPr>
          <p:spPr>
            <a:xfrm>
              <a:off x="5735584" y="3158455"/>
              <a:ext cx="1883366" cy="1246567"/>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6600"/>
                </a:solidFill>
                <a:ea typeface="Roboto" panose="02000000000000000000" pitchFamily="2" charset="0"/>
              </a:endParaRPr>
            </a:p>
          </p:txBody>
        </p:sp>
        <p:sp>
          <p:nvSpPr>
            <p:cNvPr id="42" name="TextBox 41">
              <a:extLst>
                <a:ext uri="{FF2B5EF4-FFF2-40B4-BE49-F238E27FC236}">
                  <a16:creationId xmlns:a16="http://schemas.microsoft.com/office/drawing/2014/main" id="{533E850C-484F-6D85-E716-06C684F9ABA9}"/>
                </a:ext>
              </a:extLst>
            </p:cNvPr>
            <p:cNvSpPr txBox="1">
              <a:spLocks/>
            </p:cNvSpPr>
            <p:nvPr/>
          </p:nvSpPr>
          <p:spPr>
            <a:xfrm>
              <a:off x="5931560" y="3391853"/>
              <a:ext cx="1502527" cy="473536"/>
            </a:xfrm>
            <a:prstGeom prst="rect">
              <a:avLst/>
            </a:prstGeom>
            <a:noFill/>
          </p:spPr>
          <p:txBody>
            <a:bodyPr wrap="none" rtlCol="0">
              <a:spAutoFit/>
            </a:bodyPr>
            <a:lstStyle/>
            <a:p>
              <a:pPr algn="ctr" defTabSz="914377">
                <a:defRPr/>
              </a:pPr>
              <a:r>
                <a:rPr lang="en-US" sz="2000" b="1">
                  <a:ea typeface="Roboto"/>
                  <a:cs typeface="Roboto"/>
                  <a:sym typeface="Roboto"/>
                </a:rPr>
                <a:t>Hoạt động trở lại</a:t>
              </a:r>
              <a:endParaRPr lang="en-US" sz="2000" b="1" dirty="0">
                <a:ea typeface="Roboto"/>
                <a:cs typeface="Roboto"/>
                <a:sym typeface="Roboto"/>
              </a:endParaRPr>
            </a:p>
            <a:p>
              <a:endParaRPr lang="en-US" sz="1600" dirty="0"/>
            </a:p>
          </p:txBody>
        </p:sp>
      </p:grpSp>
      <p:grpSp>
        <p:nvGrpSpPr>
          <p:cNvPr id="45" name="Group 44">
            <a:extLst>
              <a:ext uri="{FF2B5EF4-FFF2-40B4-BE49-F238E27FC236}">
                <a16:creationId xmlns:a16="http://schemas.microsoft.com/office/drawing/2014/main" id="{06271152-2A41-D1BC-EC51-7E4D229A886C}"/>
              </a:ext>
            </a:extLst>
          </p:cNvPr>
          <p:cNvGrpSpPr>
            <a:grpSpLocks/>
          </p:cNvGrpSpPr>
          <p:nvPr/>
        </p:nvGrpSpPr>
        <p:grpSpPr>
          <a:xfrm>
            <a:off x="1631165" y="4245339"/>
            <a:ext cx="2651269" cy="1655630"/>
            <a:chOff x="1655332" y="3147681"/>
            <a:chExt cx="1988453" cy="1241722"/>
          </a:xfrm>
        </p:grpSpPr>
        <p:sp>
          <p:nvSpPr>
            <p:cNvPr id="46" name="Rectangle: Rounded Corners 45">
              <a:extLst>
                <a:ext uri="{FF2B5EF4-FFF2-40B4-BE49-F238E27FC236}">
                  <a16:creationId xmlns:a16="http://schemas.microsoft.com/office/drawing/2014/main" id="{DAD5D991-4CEF-4143-52FE-FD87F16E38D8}"/>
                </a:ext>
              </a:extLst>
            </p:cNvPr>
            <p:cNvSpPr>
              <a:spLocks/>
            </p:cNvSpPr>
            <p:nvPr/>
          </p:nvSpPr>
          <p:spPr>
            <a:xfrm>
              <a:off x="1655332" y="3147681"/>
              <a:ext cx="1988453" cy="1241722"/>
            </a:xfrm>
            <a:prstGeom prst="roundRect">
              <a:avLst/>
            </a:prstGeom>
            <a:solidFill>
              <a:schemeClr val="accent3">
                <a:lumMod val="20000"/>
                <a:lumOff val="80000"/>
              </a:schemeClr>
            </a:solidFill>
            <a:ln w="12700">
              <a:solidFill>
                <a:schemeClr val="accent1">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6600"/>
                  </a:solidFill>
                  <a:ea typeface="Roboto"/>
                  <a:cs typeface="Roboto"/>
                  <a:sym typeface="Roboto"/>
                </a:rPr>
                <a:t> </a:t>
              </a:r>
              <a:endParaRPr lang="en-US" sz="1600" dirty="0">
                <a:solidFill>
                  <a:schemeClr val="tx1"/>
                </a:solidFill>
                <a:ea typeface="Roboto"/>
                <a:cs typeface="Roboto"/>
                <a:sym typeface="Roboto"/>
              </a:endParaRPr>
            </a:p>
          </p:txBody>
        </p:sp>
        <p:sp>
          <p:nvSpPr>
            <p:cNvPr id="47" name="TextBox 46">
              <a:extLst>
                <a:ext uri="{FF2B5EF4-FFF2-40B4-BE49-F238E27FC236}">
                  <a16:creationId xmlns:a16="http://schemas.microsoft.com/office/drawing/2014/main" id="{615E2FF8-44B4-E5D2-386A-D270D5A07DA1}"/>
                </a:ext>
              </a:extLst>
            </p:cNvPr>
            <p:cNvSpPr txBox="1">
              <a:spLocks/>
            </p:cNvSpPr>
            <p:nvPr/>
          </p:nvSpPr>
          <p:spPr>
            <a:xfrm>
              <a:off x="1840130" y="3707823"/>
              <a:ext cx="1771159" cy="438581"/>
            </a:xfrm>
            <a:prstGeom prst="rect">
              <a:avLst/>
            </a:prstGeom>
            <a:noFill/>
          </p:spPr>
          <p:txBody>
            <a:bodyPr wrap="none" rtlCol="0">
              <a:spAutoFit/>
            </a:bodyPr>
            <a:lstStyle/>
            <a:p>
              <a:r>
                <a:rPr lang="en-US" sz="2800" b="1">
                  <a:solidFill>
                    <a:srgbClr val="C00000"/>
                  </a:solidFill>
                  <a:ea typeface="Roboto"/>
                  <a:cs typeface="Roboto"/>
                  <a:sym typeface="Wingdings 3" panose="05040102010807070707" pitchFamily="18" charset="2"/>
                </a:rPr>
                <a:t>53</a:t>
              </a:r>
              <a:r>
                <a:rPr lang="en" sz="3200" b="1">
                  <a:solidFill>
                    <a:schemeClr val="accent6">
                      <a:lumMod val="50000"/>
                    </a:schemeClr>
                  </a:solidFill>
                  <a:ea typeface="Roboto"/>
                  <a:cs typeface="Roboto"/>
                  <a:sym typeface="Wingdings 3" panose="05040102010807070707" pitchFamily="18" charset="2"/>
                </a:rPr>
                <a:t> </a:t>
              </a:r>
              <a:r>
                <a:rPr lang="en" sz="2400" dirty="0">
                  <a:solidFill>
                    <a:schemeClr val="accent4">
                      <a:lumMod val="75000"/>
                    </a:schemeClr>
                  </a:solidFill>
                  <a:ea typeface="Roboto"/>
                  <a:cs typeface="Roboto"/>
                  <a:sym typeface="Wingdings 3" panose="05040102010807070707" pitchFamily="18" charset="2"/>
                </a:rPr>
                <a:t>doanh nghiệp</a:t>
              </a:r>
              <a:endParaRPr lang="en-US" sz="1467" dirty="0">
                <a:solidFill>
                  <a:schemeClr val="accent4">
                    <a:lumMod val="75000"/>
                  </a:schemeClr>
                </a:solidFill>
              </a:endParaRPr>
            </a:p>
          </p:txBody>
        </p:sp>
        <p:sp>
          <p:nvSpPr>
            <p:cNvPr id="48" name="TextBox 47">
              <a:extLst>
                <a:ext uri="{FF2B5EF4-FFF2-40B4-BE49-F238E27FC236}">
                  <a16:creationId xmlns:a16="http://schemas.microsoft.com/office/drawing/2014/main" id="{7D127646-423A-8F39-6355-BB4B258FA23E}"/>
                </a:ext>
              </a:extLst>
            </p:cNvPr>
            <p:cNvSpPr txBox="1">
              <a:spLocks/>
            </p:cNvSpPr>
            <p:nvPr/>
          </p:nvSpPr>
          <p:spPr>
            <a:xfrm>
              <a:off x="2122292" y="3350033"/>
              <a:ext cx="1132978" cy="577081"/>
            </a:xfrm>
            <a:prstGeom prst="rect">
              <a:avLst/>
            </a:prstGeom>
            <a:noFill/>
          </p:spPr>
          <p:txBody>
            <a:bodyPr wrap="square" rtlCol="0">
              <a:spAutoFit/>
            </a:bodyPr>
            <a:lstStyle/>
            <a:p>
              <a:r>
                <a:rPr lang="en-US" sz="2800" b="1" spc="-31">
                  <a:ea typeface="Roboto"/>
                  <a:cs typeface="Roboto"/>
                  <a:sym typeface="Roboto"/>
                </a:rPr>
                <a:t>Giải thể</a:t>
              </a:r>
              <a:endParaRPr lang="en-US" sz="2800" b="1" spc="-31" dirty="0">
                <a:ea typeface="Roboto"/>
                <a:cs typeface="Roboto"/>
                <a:sym typeface="Roboto"/>
              </a:endParaRPr>
            </a:p>
            <a:p>
              <a:endParaRPr lang="en-US" sz="1600" dirty="0"/>
            </a:p>
          </p:txBody>
        </p:sp>
      </p:grpSp>
      <p:sp>
        <p:nvSpPr>
          <p:cNvPr id="53" name="TextBox 52">
            <a:extLst>
              <a:ext uri="{FF2B5EF4-FFF2-40B4-BE49-F238E27FC236}">
                <a16:creationId xmlns:a16="http://schemas.microsoft.com/office/drawing/2014/main" id="{940E7436-8D16-138B-2BFE-178612083DAB}"/>
              </a:ext>
            </a:extLst>
          </p:cNvPr>
          <p:cNvSpPr txBox="1">
            <a:spLocks/>
          </p:cNvSpPr>
          <p:nvPr/>
        </p:nvSpPr>
        <p:spPr>
          <a:xfrm>
            <a:off x="8488090" y="4968347"/>
            <a:ext cx="2137124" cy="584775"/>
          </a:xfrm>
          <a:prstGeom prst="rect">
            <a:avLst/>
          </a:prstGeom>
          <a:noFill/>
        </p:spPr>
        <p:txBody>
          <a:bodyPr wrap="none" rtlCol="0">
            <a:spAutoFit/>
          </a:bodyPr>
          <a:lstStyle/>
          <a:p>
            <a:r>
              <a:rPr lang="en-US" sz="2800" b="1">
                <a:solidFill>
                  <a:srgbClr val="C00000"/>
                </a:solidFill>
                <a:latin typeface="Arial" panose="020B0604020202020204" pitchFamily="34" charset="0"/>
                <a:ea typeface="Roboto"/>
                <a:cs typeface="Arial" panose="020B0604020202020204" pitchFamily="34" charset="0"/>
                <a:sym typeface="Wingdings 3" panose="05040102010807070707" pitchFamily="18" charset="2"/>
              </a:rPr>
              <a:t>239</a:t>
            </a:r>
            <a:r>
              <a:rPr lang="en" sz="3200" b="1">
                <a:solidFill>
                  <a:schemeClr val="accent6">
                    <a:lumMod val="50000"/>
                  </a:schemeClr>
                </a:solidFill>
                <a:latin typeface="Arial" panose="020B0604020202020204" pitchFamily="34" charset="0"/>
                <a:ea typeface="Roboto"/>
                <a:cs typeface="Arial" panose="020B0604020202020204" pitchFamily="34" charset="0"/>
                <a:sym typeface="Wingdings 3" panose="05040102010807070707" pitchFamily="18" charset="2"/>
              </a:rPr>
              <a:t> </a:t>
            </a:r>
            <a:r>
              <a:rPr lang="en" sz="1467" b="1" dirty="0">
                <a:solidFill>
                  <a:schemeClr val="accent4">
                    <a:lumMod val="75000"/>
                  </a:schemeClr>
                </a:solidFill>
                <a:latin typeface="Arial" panose="020B0604020202020204" pitchFamily="34" charset="0"/>
                <a:ea typeface="Roboto"/>
                <a:cs typeface="Arial" panose="020B0604020202020204" pitchFamily="34" charset="0"/>
                <a:sym typeface="Wingdings 3" panose="05040102010807070707" pitchFamily="18" charset="2"/>
              </a:rPr>
              <a:t>doanh nghiệp</a:t>
            </a:r>
            <a:endParaRPr lang="en-US" sz="1467" dirty="0">
              <a:solidFill>
                <a:schemeClr val="accent4">
                  <a:lumMod val="75000"/>
                </a:schemeClr>
              </a:solidFill>
              <a:latin typeface="Arial" panose="020B0604020202020204" pitchFamily="34" charset="0"/>
              <a:cs typeface="Arial" panose="020B0604020202020204" pitchFamily="34" charset="0"/>
            </a:endParaRPr>
          </a:p>
        </p:txBody>
      </p:sp>
      <p:sp>
        <p:nvSpPr>
          <p:cNvPr id="14" name="Flowchart: Merge 13">
            <a:extLst>
              <a:ext uri="{FF2B5EF4-FFF2-40B4-BE49-F238E27FC236}">
                <a16:creationId xmlns:a16="http://schemas.microsoft.com/office/drawing/2014/main" id="{3BB21231-19D0-3C3C-817D-946F318BECDB}"/>
              </a:ext>
            </a:extLst>
          </p:cNvPr>
          <p:cNvSpPr>
            <a:spLocks/>
          </p:cNvSpPr>
          <p:nvPr/>
        </p:nvSpPr>
        <p:spPr>
          <a:xfrm>
            <a:off x="7650218" y="3202504"/>
            <a:ext cx="303749" cy="226496"/>
          </a:xfrm>
          <a:prstGeom prst="flowChartMerg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a:extLst>
              <a:ext uri="{FF2B5EF4-FFF2-40B4-BE49-F238E27FC236}">
                <a16:creationId xmlns:a16="http://schemas.microsoft.com/office/drawing/2014/main" id="{A2518717-EF87-0090-E7D4-4415084501BD}"/>
              </a:ext>
            </a:extLst>
          </p:cNvPr>
          <p:cNvSpPr/>
          <p:nvPr/>
        </p:nvSpPr>
        <p:spPr>
          <a:xfrm>
            <a:off x="1086449" y="555881"/>
            <a:ext cx="7007368"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5.2. Quản lý doanh nghiệp: Đến tháng 8/2023</a:t>
            </a:r>
            <a:endParaRPr lang="en-US" sz="2800" b="1" spc="-20" dirty="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678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Môi trường</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578945188"/>
              </p:ext>
            </p:extLst>
          </p:nvPr>
        </p:nvGraphicFramePr>
        <p:xfrm>
          <a:off x="529904" y="1277224"/>
          <a:ext cx="11347771" cy="374904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Các địa phương đã có kế hoạch và triển khai mở rộng địa bàn thu gom. Phần lớn các địa phương có số hộ tham gia dịch vụ thu gom rác tăng từ 10 đến 30% so với kết quả tháng 12/2022.</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Trong đó, một số địa phương có số hộ tham gia dịch vụ thu gom rác thải sinh hoạt tại khu vực nông thôn tăng cao so với tháng 12/2022 (huyện Phù Mỹ tăng 146,3%, huyện Tuy Phước tăng 157,10%).</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Tính đến hết tháng 7/2023, toàn tỉnh có 302.595 hộ gia đình tham gia dịch vụ thu gom rác thải đạt 80,46%</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hộ</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000" b="1" kern="1200" dirty="0">
                          <a:solidFill>
                            <a:schemeClr val="dk1"/>
                          </a:solidFill>
                          <a:effectLst/>
                          <a:latin typeface="Times New Roman" panose="02020603050405020304" pitchFamily="18" charset="0"/>
                          <a:ea typeface="+mn-ea"/>
                          <a:cs typeface="Times New Roman" panose="02020603050405020304" pitchFamily="18" charset="0"/>
                        </a:rPr>
                        <a:t>Tỷ lệ thu gom CTR sinh hoạt đô thị</a:t>
                      </a: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Trong 7 tháng đầu năm 2023, tổng lượng rác đô thị được thu gom trên địa bàn tỉnh trên 103 nghìn tấn, tăng thêm 8 nghìn tấn so với 6 tháng đầu năm 2022, chỉ tiêu Tỷ lệ rác đô thị được thu gom có chiều hướng tăng, đạt 84,92%</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2023 </a:t>
                      </a:r>
                      <a:r>
                        <a:rPr lang="en-US" sz="20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000" b="0" kern="1200" dirty="0">
                          <a:solidFill>
                            <a:schemeClr val="dk1"/>
                          </a:solidFill>
                          <a:effectLst/>
                          <a:latin typeface="Times New Roman" panose="02020603050405020304" pitchFamily="18" charset="0"/>
                          <a:ea typeface="+mn-ea"/>
                          <a:cs typeface="Times New Roman" panose="02020603050405020304" pitchFamily="18" charset="0"/>
                        </a:rPr>
                        <a:t> 85%).</a:t>
                      </a:r>
                      <a:endParaRPr lang="vi-VN" sz="2000" b="0" kern="1200" dirty="0">
                        <a:solidFill>
                          <a:schemeClr val="dk1"/>
                        </a:solidFill>
                        <a:effectLst/>
                        <a:latin typeface="Times New Roman" panose="02020603050405020304" pitchFamily="18" charset="0"/>
                        <a:ea typeface="+mn-ea"/>
                        <a:cs typeface="Times New Roman" panose="02020603050405020304" pitchFamily="18" charset="0"/>
                      </a:endParaRP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2000" b="0" kern="1200" dirty="0">
                          <a:solidFill>
                            <a:schemeClr val="dk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03705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081291" y="398478"/>
            <a:ext cx="397727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Môi trường (tt)</a:t>
            </a:r>
          </a:p>
        </p:txBody>
      </p:sp>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nvGraphicFramePr>
        <p:xfrm>
          <a:off x="529904" y="1277224"/>
          <a:ext cx="11347771" cy="4785360"/>
        </p:xfrm>
        <a:graphic>
          <a:graphicData uri="http://schemas.openxmlformats.org/drawingml/2006/table">
            <a:tbl>
              <a:tblPr firstRow="1" bandRow="1"/>
              <a:tblGrid>
                <a:gridCol w="11347771">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Tất cả các địa phương đã phân bổ kinh phí để phục vụ công tác thu gom và xử lý rác thải trên địa bàn. Tuy nhiên, các huyện Vân Canh, Vĩnh Thạnh, Tây Sơn, An Lão và Hoài Ân, kinh phí phân bổ chưa gắn với giao chỉ tiêu tỷ lệ thu gom rác, tăng tần suất và mở rộng phạm vi thu gom.</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Đối với việc mua sắm xe vận chuyển rác, đến nay 04/10 địa phương đã tiếp nhận xe rác chuyên dụng và đưa vào sử dụng (Quy Nhơn, Hoài Nhơn, Tuy Phước, Phù Mỹ), còn lại 06/10 địa phương đang tiến hành đấu thầu hoặc ký hợp đồng với nhà thầu để mua sắm xe theo quy định; dự kiến đến hết tháng 8/2023 hoàn thành việc mua sắm.</a:t>
                      </a:r>
                    </a:p>
                    <a:p>
                      <a:pPr marL="342900" marR="0" lvl="0" indent="-342900" algn="just" defTabSz="121917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Riêng UBND huyện Vân Canh đang trình UBND tỉnh xin không mua từ ngân sách nhà nước vì huyện không có đơn vị sự nghiệp tiếp quản, sử dụng xe để thực hiện công tác thu gom, vận chuyển (Hiện nay, việc thu gom, vận chuyển rác thải sinh hoạt do Công ty TNHH Xây dựng và Phát triển đô thị Thiên Hương thực hiện). </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30725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B2B715-653C-5238-09BE-B01B91D4BD2D}"/>
              </a:ext>
            </a:extLst>
          </p:cNvPr>
          <p:cNvSpPr/>
          <p:nvPr/>
        </p:nvSpPr>
        <p:spPr>
          <a:xfrm>
            <a:off x="548690" y="1341941"/>
            <a:ext cx="7144016" cy="5078313"/>
          </a:xfrm>
          <a:prstGeom prst="rect">
            <a:avLst/>
          </a:prstGeom>
        </p:spPr>
        <p:txBody>
          <a:bodyPr wrap="square">
            <a:spAutoFit/>
          </a:bodyPr>
          <a:lstStyle/>
          <a:p>
            <a:pPr lvl="1" indent="-457200" algn="just">
              <a:spcBef>
                <a:spcPts val="435"/>
              </a:spcBef>
              <a:spcAft>
                <a:spcPts val="1200"/>
              </a:spcAft>
              <a:buSzPct val="100000"/>
              <a:buFont typeface="Wingdings" panose="05000000000000000000" pitchFamily="2" charset="2"/>
              <a:buChar char="Ø"/>
            </a:pPr>
            <a:r>
              <a:rPr lang="it-IT" sz="2400">
                <a:latin typeface="Times New Roman" panose="02020603050405020304" pitchFamily="18" charset="0"/>
              </a:rPr>
              <a:t>N</a:t>
            </a:r>
            <a:r>
              <a:rPr lang="it-IT" sz="2000">
                <a:latin typeface="Times New Roman" panose="02020603050405020304" pitchFamily="18" charset="0"/>
              </a:rPr>
              <a:t>gành giáo dục </a:t>
            </a:r>
            <a:r>
              <a:rPr lang="vi-VN" sz="2000">
                <a:latin typeface="Times New Roman" panose="02020603050405020304" pitchFamily="18" charset="0"/>
              </a:rPr>
              <a:t>chuẩn bị </a:t>
            </a:r>
            <a:r>
              <a:rPr lang="en-US" sz="2000" err="1">
                <a:latin typeface="Times New Roman" panose="02020603050405020304" pitchFamily="18" charset="0"/>
              </a:rPr>
              <a:t>tổ</a:t>
            </a:r>
            <a:r>
              <a:rPr lang="en-US" sz="2000">
                <a:latin typeface="Times New Roman" panose="02020603050405020304" pitchFamily="18" charset="0"/>
              </a:rPr>
              <a:t> </a:t>
            </a:r>
            <a:r>
              <a:rPr lang="en-US" sz="2000" err="1">
                <a:latin typeface="Times New Roman" panose="02020603050405020304" pitchFamily="18" charset="0"/>
              </a:rPr>
              <a:t>chức</a:t>
            </a:r>
            <a:r>
              <a:rPr lang="en-US" sz="2000">
                <a:latin typeface="Times New Roman" panose="02020603050405020304" pitchFamily="18" charset="0"/>
              </a:rPr>
              <a:t> </a:t>
            </a:r>
            <a:r>
              <a:rPr lang="en-US" sz="2000" err="1">
                <a:latin typeface="Times New Roman" panose="02020603050405020304" pitchFamily="18" charset="0"/>
              </a:rPr>
              <a:t>Hội</a:t>
            </a:r>
            <a:r>
              <a:rPr lang="en-US" sz="2000">
                <a:latin typeface="Times New Roman" panose="02020603050405020304" pitchFamily="18" charset="0"/>
              </a:rPr>
              <a:t> </a:t>
            </a:r>
            <a:r>
              <a:rPr lang="en-US" sz="2000" err="1">
                <a:latin typeface="Times New Roman" panose="02020603050405020304" pitchFamily="18" charset="0"/>
              </a:rPr>
              <a:t>nghị</a:t>
            </a:r>
            <a:r>
              <a:rPr lang="en-US" sz="2000">
                <a:latin typeface="Times New Roman" panose="02020603050405020304" pitchFamily="18" charset="0"/>
              </a:rPr>
              <a:t> </a:t>
            </a:r>
            <a:r>
              <a:rPr lang="en-US" sz="2000" err="1">
                <a:latin typeface="Times New Roman" panose="02020603050405020304" pitchFamily="18" charset="0"/>
              </a:rPr>
              <a:t>tổng</a:t>
            </a:r>
            <a:r>
              <a:rPr lang="en-US" sz="2000">
                <a:latin typeface="Times New Roman" panose="02020603050405020304" pitchFamily="18" charset="0"/>
              </a:rPr>
              <a:t> </a:t>
            </a:r>
            <a:r>
              <a:rPr lang="en-US" sz="2000" err="1">
                <a:latin typeface="Times New Roman" panose="02020603050405020304" pitchFamily="18" charset="0"/>
              </a:rPr>
              <a:t>kết</a:t>
            </a:r>
            <a:r>
              <a:rPr lang="en-US" sz="2000">
                <a:latin typeface="Times New Roman" panose="02020603050405020304" pitchFamily="18" charset="0"/>
              </a:rPr>
              <a:t> </a:t>
            </a:r>
            <a:r>
              <a:rPr lang="en-US" sz="2000" err="1">
                <a:latin typeface="Times New Roman" panose="02020603050405020304" pitchFamily="18" charset="0"/>
              </a:rPr>
              <a:t>năm</a:t>
            </a:r>
            <a:r>
              <a:rPr lang="en-US" sz="2000">
                <a:latin typeface="Times New Roman" panose="02020603050405020304" pitchFamily="18" charset="0"/>
              </a:rPr>
              <a:t> </a:t>
            </a:r>
            <a:r>
              <a:rPr lang="en-US" sz="2000" err="1">
                <a:latin typeface="Times New Roman" panose="02020603050405020304" pitchFamily="18" charset="0"/>
              </a:rPr>
              <a:t>học</a:t>
            </a:r>
            <a:r>
              <a:rPr lang="en-US" sz="2000">
                <a:latin typeface="Times New Roman" panose="02020603050405020304" pitchFamily="18" charset="0"/>
              </a:rPr>
              <a:t> 202</a:t>
            </a:r>
            <a:r>
              <a:rPr lang="vi-VN" sz="2000">
                <a:latin typeface="Times New Roman" panose="02020603050405020304" pitchFamily="18" charset="0"/>
              </a:rPr>
              <a:t>2</a:t>
            </a:r>
            <a:r>
              <a:rPr lang="en-US" sz="2000">
                <a:latin typeface="Times New Roman" panose="02020603050405020304" pitchFamily="18" charset="0"/>
              </a:rPr>
              <a:t>-202</a:t>
            </a:r>
            <a:r>
              <a:rPr lang="vi-VN" sz="2000">
                <a:latin typeface="Times New Roman" panose="02020603050405020304" pitchFamily="18" charset="0"/>
              </a:rPr>
              <a:t>3</a:t>
            </a:r>
            <a:r>
              <a:rPr lang="en-US" sz="2000">
                <a:latin typeface="Times New Roman" panose="02020603050405020304" pitchFamily="18" charset="0"/>
              </a:rPr>
              <a:t> </a:t>
            </a:r>
            <a:r>
              <a:rPr lang="en-US" sz="2000" err="1">
                <a:latin typeface="Times New Roman" panose="02020603050405020304" pitchFamily="18" charset="0"/>
              </a:rPr>
              <a:t>và</a:t>
            </a:r>
            <a:r>
              <a:rPr lang="en-US" sz="2000">
                <a:latin typeface="Times New Roman" panose="02020603050405020304" pitchFamily="18" charset="0"/>
              </a:rPr>
              <a:t> </a:t>
            </a:r>
            <a:r>
              <a:rPr lang="en-US" sz="2000" err="1">
                <a:latin typeface="Times New Roman" panose="02020603050405020304" pitchFamily="18" charset="0"/>
              </a:rPr>
              <a:t>triển</a:t>
            </a:r>
            <a:r>
              <a:rPr lang="en-US" sz="2000">
                <a:latin typeface="Times New Roman" panose="02020603050405020304" pitchFamily="18" charset="0"/>
              </a:rPr>
              <a:t> </a:t>
            </a:r>
            <a:r>
              <a:rPr lang="en-US" sz="2000" err="1">
                <a:latin typeface="Times New Roman" panose="02020603050405020304" pitchFamily="18" charset="0"/>
              </a:rPr>
              <a:t>khai</a:t>
            </a:r>
            <a:r>
              <a:rPr lang="en-US" sz="2000">
                <a:latin typeface="Times New Roman" panose="02020603050405020304" pitchFamily="18" charset="0"/>
              </a:rPr>
              <a:t> </a:t>
            </a:r>
            <a:r>
              <a:rPr lang="en-US" sz="2000" err="1">
                <a:latin typeface="Times New Roman" panose="02020603050405020304" pitchFamily="18" charset="0"/>
              </a:rPr>
              <a:t>nhiệm</a:t>
            </a:r>
            <a:r>
              <a:rPr lang="en-US" sz="2000">
                <a:latin typeface="Times New Roman" panose="02020603050405020304" pitchFamily="18" charset="0"/>
              </a:rPr>
              <a:t> </a:t>
            </a:r>
            <a:r>
              <a:rPr lang="en-US" sz="2000" err="1">
                <a:latin typeface="Times New Roman" panose="02020603050405020304" pitchFamily="18" charset="0"/>
              </a:rPr>
              <a:t>vụ</a:t>
            </a:r>
            <a:r>
              <a:rPr lang="en-US" sz="2000">
                <a:latin typeface="Times New Roman" panose="02020603050405020304" pitchFamily="18" charset="0"/>
              </a:rPr>
              <a:t> </a:t>
            </a:r>
            <a:r>
              <a:rPr lang="en-US" sz="2000" err="1">
                <a:latin typeface="Times New Roman" panose="02020603050405020304" pitchFamily="18" charset="0"/>
              </a:rPr>
              <a:t>năm</a:t>
            </a:r>
            <a:r>
              <a:rPr lang="en-US" sz="2000">
                <a:latin typeface="Times New Roman" panose="02020603050405020304" pitchFamily="18" charset="0"/>
              </a:rPr>
              <a:t> </a:t>
            </a:r>
            <a:r>
              <a:rPr lang="en-US" sz="2000" err="1">
                <a:latin typeface="Times New Roman" panose="02020603050405020304" pitchFamily="18" charset="0"/>
              </a:rPr>
              <a:t>học</a:t>
            </a:r>
            <a:r>
              <a:rPr lang="en-US" sz="2000">
                <a:latin typeface="Times New Roman" panose="02020603050405020304" pitchFamily="18" charset="0"/>
              </a:rPr>
              <a:t> 202</a:t>
            </a:r>
            <a:r>
              <a:rPr lang="vi-VN" sz="2000">
                <a:latin typeface="Times New Roman" panose="02020603050405020304" pitchFamily="18" charset="0"/>
              </a:rPr>
              <a:t>3</a:t>
            </a:r>
            <a:r>
              <a:rPr lang="en-US" sz="2000">
                <a:latin typeface="Times New Roman" panose="02020603050405020304" pitchFamily="18" charset="0"/>
              </a:rPr>
              <a:t>-202</a:t>
            </a:r>
            <a:r>
              <a:rPr lang="vi-VN" sz="2000">
                <a:latin typeface="Times New Roman" panose="02020603050405020304" pitchFamily="18" charset="0"/>
              </a:rPr>
              <a:t>4. Đã </a:t>
            </a:r>
            <a:r>
              <a:rPr lang="en-US" sz="2000">
                <a:latin typeface="Times New Roman" panose="02020603050405020304" pitchFamily="18" charset="0"/>
              </a:rPr>
              <a:t>ban </a:t>
            </a:r>
            <a:r>
              <a:rPr lang="en-US" sz="2000" err="1">
                <a:latin typeface="Times New Roman" panose="02020603050405020304" pitchFamily="18" charset="0"/>
              </a:rPr>
              <a:t>hành</a:t>
            </a:r>
            <a:r>
              <a:rPr lang="en-US" sz="2000">
                <a:latin typeface="Times New Roman" panose="02020603050405020304" pitchFamily="18" charset="0"/>
              </a:rPr>
              <a:t> </a:t>
            </a:r>
            <a:r>
              <a:rPr lang="en-US" sz="2000" err="1">
                <a:latin typeface="Times New Roman" panose="02020603050405020304" pitchFamily="18" charset="0"/>
              </a:rPr>
              <a:t>Quyết</a:t>
            </a:r>
            <a:r>
              <a:rPr lang="en-US" sz="2000">
                <a:latin typeface="Times New Roman" panose="02020603050405020304" pitchFamily="18" charset="0"/>
              </a:rPr>
              <a:t> </a:t>
            </a:r>
            <a:r>
              <a:rPr lang="en-US" sz="2000" err="1">
                <a:latin typeface="Times New Roman" panose="02020603050405020304" pitchFamily="18" charset="0"/>
              </a:rPr>
              <a:t>định</a:t>
            </a:r>
            <a:r>
              <a:rPr lang="en-US" sz="2000">
                <a:latin typeface="Times New Roman" panose="02020603050405020304" pitchFamily="18" charset="0"/>
              </a:rPr>
              <a:t> </a:t>
            </a:r>
            <a:r>
              <a:rPr lang="en-US" sz="2000" err="1">
                <a:latin typeface="Times New Roman" panose="02020603050405020304" pitchFamily="18" charset="0"/>
              </a:rPr>
              <a:t>về</a:t>
            </a:r>
            <a:r>
              <a:rPr lang="en-US" sz="2000">
                <a:latin typeface="Times New Roman" panose="02020603050405020304" pitchFamily="18" charset="0"/>
              </a:rPr>
              <a:t> </a:t>
            </a:r>
            <a:r>
              <a:rPr lang="en-US" sz="2000" err="1">
                <a:latin typeface="Times New Roman" panose="02020603050405020304" pitchFamily="18" charset="0"/>
              </a:rPr>
              <a:t>Kế</a:t>
            </a:r>
            <a:r>
              <a:rPr lang="en-US" sz="2000">
                <a:latin typeface="Times New Roman" panose="02020603050405020304" pitchFamily="18" charset="0"/>
              </a:rPr>
              <a:t> </a:t>
            </a:r>
            <a:r>
              <a:rPr lang="en-US" sz="2000" err="1">
                <a:latin typeface="Times New Roman" panose="02020603050405020304" pitchFamily="18" charset="0"/>
              </a:rPr>
              <a:t>hoạch</a:t>
            </a:r>
            <a:r>
              <a:rPr lang="en-US" sz="2000">
                <a:latin typeface="Times New Roman" panose="02020603050405020304" pitchFamily="18" charset="0"/>
              </a:rPr>
              <a:t> </a:t>
            </a:r>
            <a:r>
              <a:rPr lang="en-US" sz="2000" err="1">
                <a:latin typeface="Times New Roman" panose="02020603050405020304" pitchFamily="18" charset="0"/>
              </a:rPr>
              <a:t>thời</a:t>
            </a:r>
            <a:r>
              <a:rPr lang="en-US" sz="2000">
                <a:latin typeface="Times New Roman" panose="02020603050405020304" pitchFamily="18" charset="0"/>
              </a:rPr>
              <a:t> </a:t>
            </a:r>
            <a:r>
              <a:rPr lang="en-US" sz="2000" err="1">
                <a:latin typeface="Times New Roman" panose="02020603050405020304" pitchFamily="18" charset="0"/>
              </a:rPr>
              <a:t>gian</a:t>
            </a:r>
            <a:r>
              <a:rPr lang="en-US" sz="2000">
                <a:latin typeface="Times New Roman" panose="02020603050405020304" pitchFamily="18" charset="0"/>
              </a:rPr>
              <a:t> </a:t>
            </a:r>
            <a:r>
              <a:rPr lang="en-US" sz="2000" err="1">
                <a:latin typeface="Times New Roman" panose="02020603050405020304" pitchFamily="18" charset="0"/>
              </a:rPr>
              <a:t>năm</a:t>
            </a:r>
            <a:r>
              <a:rPr lang="en-US" sz="2000">
                <a:latin typeface="Times New Roman" panose="02020603050405020304" pitchFamily="18" charset="0"/>
              </a:rPr>
              <a:t> </a:t>
            </a:r>
            <a:r>
              <a:rPr lang="en-US" sz="2000" err="1">
                <a:latin typeface="Times New Roman" panose="02020603050405020304" pitchFamily="18" charset="0"/>
              </a:rPr>
              <a:t>học</a:t>
            </a:r>
            <a:r>
              <a:rPr lang="en-US" sz="2000">
                <a:latin typeface="Times New Roman" panose="02020603050405020304" pitchFamily="18" charset="0"/>
              </a:rPr>
              <a:t> 2023-2024. </a:t>
            </a:r>
            <a:r>
              <a:rPr lang="en-US" sz="2000" err="1">
                <a:latin typeface="Times New Roman" panose="02020603050405020304" pitchFamily="18" charset="0"/>
              </a:rPr>
              <a:t>Chuẩn</a:t>
            </a:r>
            <a:r>
              <a:rPr lang="en-US" sz="2000">
                <a:latin typeface="Times New Roman" panose="02020603050405020304" pitchFamily="18" charset="0"/>
              </a:rPr>
              <a:t> </a:t>
            </a:r>
            <a:r>
              <a:rPr lang="en-US" sz="2000" err="1">
                <a:latin typeface="Times New Roman" panose="02020603050405020304" pitchFamily="18" charset="0"/>
              </a:rPr>
              <a:t>bị</a:t>
            </a:r>
            <a:r>
              <a:rPr lang="en-US" sz="2000">
                <a:latin typeface="Times New Roman" panose="02020603050405020304" pitchFamily="18" charset="0"/>
              </a:rPr>
              <a:t> </a:t>
            </a:r>
            <a:r>
              <a:rPr lang="en-US" sz="2000" err="1">
                <a:latin typeface="Times New Roman" panose="02020603050405020304" pitchFamily="18" charset="0"/>
              </a:rPr>
              <a:t>đầy</a:t>
            </a:r>
            <a:r>
              <a:rPr lang="en-US" sz="2000">
                <a:latin typeface="Times New Roman" panose="02020603050405020304" pitchFamily="18" charset="0"/>
              </a:rPr>
              <a:t> </a:t>
            </a:r>
            <a:r>
              <a:rPr lang="en-US" sz="2000" err="1">
                <a:latin typeface="Times New Roman" panose="02020603050405020304" pitchFamily="18" charset="0"/>
              </a:rPr>
              <a:t>đủ</a:t>
            </a:r>
            <a:r>
              <a:rPr lang="en-US" sz="2000">
                <a:latin typeface="Times New Roman" panose="02020603050405020304" pitchFamily="18" charset="0"/>
              </a:rPr>
              <a:t> </a:t>
            </a:r>
            <a:r>
              <a:rPr lang="en-US" sz="2000" err="1">
                <a:latin typeface="Times New Roman" panose="02020603050405020304" pitchFamily="18" charset="0"/>
              </a:rPr>
              <a:t>các</a:t>
            </a:r>
            <a:r>
              <a:rPr lang="en-US" sz="2000">
                <a:latin typeface="Times New Roman" panose="02020603050405020304" pitchFamily="18" charset="0"/>
              </a:rPr>
              <a:t> </a:t>
            </a:r>
            <a:r>
              <a:rPr lang="en-US" sz="2000" err="1">
                <a:latin typeface="Times New Roman" panose="02020603050405020304" pitchFamily="18" charset="0"/>
              </a:rPr>
              <a:t>điều</a:t>
            </a:r>
            <a:r>
              <a:rPr lang="en-US" sz="2000">
                <a:latin typeface="Times New Roman" panose="02020603050405020304" pitchFamily="18" charset="0"/>
              </a:rPr>
              <a:t> </a:t>
            </a:r>
            <a:r>
              <a:rPr lang="en-US" sz="2000" err="1">
                <a:latin typeface="Times New Roman" panose="02020603050405020304" pitchFamily="18" charset="0"/>
              </a:rPr>
              <a:t>kiện</a:t>
            </a:r>
            <a:r>
              <a:rPr lang="en-US" sz="2000">
                <a:latin typeface="Times New Roman" panose="02020603050405020304" pitchFamily="18" charset="0"/>
              </a:rPr>
              <a:t> </a:t>
            </a:r>
            <a:r>
              <a:rPr lang="en-US" sz="2000" err="1">
                <a:latin typeface="Times New Roman" panose="02020603050405020304" pitchFamily="18" charset="0"/>
              </a:rPr>
              <a:t>về</a:t>
            </a:r>
            <a:r>
              <a:rPr lang="en-US" sz="2000">
                <a:latin typeface="Times New Roman" panose="02020603050405020304" pitchFamily="18" charset="0"/>
              </a:rPr>
              <a:t> </a:t>
            </a:r>
            <a:r>
              <a:rPr lang="en-US" sz="2000" err="1">
                <a:latin typeface="Times New Roman" panose="02020603050405020304" pitchFamily="18" charset="0"/>
              </a:rPr>
              <a:t>cơ</a:t>
            </a:r>
            <a:r>
              <a:rPr lang="en-US" sz="2000">
                <a:latin typeface="Times New Roman" panose="02020603050405020304" pitchFamily="18" charset="0"/>
              </a:rPr>
              <a:t> </a:t>
            </a:r>
            <a:r>
              <a:rPr lang="en-US" sz="2000" err="1">
                <a:latin typeface="Times New Roman" panose="02020603050405020304" pitchFamily="18" charset="0"/>
              </a:rPr>
              <a:t>sở</a:t>
            </a:r>
            <a:r>
              <a:rPr lang="en-US" sz="2000">
                <a:latin typeface="Times New Roman" panose="02020603050405020304" pitchFamily="18" charset="0"/>
              </a:rPr>
              <a:t> </a:t>
            </a:r>
            <a:r>
              <a:rPr lang="en-US" sz="2000" err="1">
                <a:latin typeface="Times New Roman" panose="02020603050405020304" pitchFamily="18" charset="0"/>
              </a:rPr>
              <a:t>vật</a:t>
            </a:r>
            <a:r>
              <a:rPr lang="en-US" sz="2000">
                <a:latin typeface="Times New Roman" panose="02020603050405020304" pitchFamily="18" charset="0"/>
              </a:rPr>
              <a:t> </a:t>
            </a:r>
            <a:r>
              <a:rPr lang="en-US" sz="2000" err="1">
                <a:latin typeface="Times New Roman" panose="02020603050405020304" pitchFamily="18" charset="0"/>
              </a:rPr>
              <a:t>chất</a:t>
            </a:r>
            <a:r>
              <a:rPr lang="en-US" sz="2000">
                <a:latin typeface="Times New Roman" panose="02020603050405020304" pitchFamily="18" charset="0"/>
              </a:rPr>
              <a:t> </a:t>
            </a:r>
            <a:r>
              <a:rPr lang="en-US" sz="2000" err="1">
                <a:latin typeface="Times New Roman" panose="02020603050405020304" pitchFamily="18" charset="0"/>
              </a:rPr>
              <a:t>và</a:t>
            </a:r>
            <a:r>
              <a:rPr lang="en-US" sz="2000">
                <a:latin typeface="Times New Roman" panose="02020603050405020304" pitchFamily="18" charset="0"/>
              </a:rPr>
              <a:t> </a:t>
            </a:r>
            <a:r>
              <a:rPr lang="en-US" sz="2000" err="1">
                <a:latin typeface="Times New Roman" panose="02020603050405020304" pitchFamily="18" charset="0"/>
              </a:rPr>
              <a:t>đội</a:t>
            </a:r>
            <a:r>
              <a:rPr lang="en-US" sz="2000">
                <a:latin typeface="Times New Roman" panose="02020603050405020304" pitchFamily="18" charset="0"/>
              </a:rPr>
              <a:t> </a:t>
            </a:r>
            <a:r>
              <a:rPr lang="en-US" sz="2000" err="1">
                <a:latin typeface="Times New Roman" panose="02020603050405020304" pitchFamily="18" charset="0"/>
              </a:rPr>
              <a:t>ngũ</a:t>
            </a:r>
            <a:r>
              <a:rPr lang="en-US" sz="2000">
                <a:latin typeface="Times New Roman" panose="02020603050405020304" pitchFamily="18" charset="0"/>
              </a:rPr>
              <a:t> </a:t>
            </a:r>
            <a:r>
              <a:rPr lang="en-US" sz="2000" err="1">
                <a:latin typeface="Times New Roman" panose="02020603050405020304" pitchFamily="18" charset="0"/>
              </a:rPr>
              <a:t>để</a:t>
            </a:r>
            <a:r>
              <a:rPr lang="en-US" sz="2000">
                <a:latin typeface="Times New Roman" panose="02020603050405020304" pitchFamily="18" charset="0"/>
              </a:rPr>
              <a:t> </a:t>
            </a:r>
            <a:r>
              <a:rPr lang="en-US" sz="2000" err="1">
                <a:latin typeface="Times New Roman" panose="02020603050405020304" pitchFamily="18" charset="0"/>
              </a:rPr>
              <a:t>khai</a:t>
            </a:r>
            <a:r>
              <a:rPr lang="en-US" sz="2000">
                <a:latin typeface="Times New Roman" panose="02020603050405020304" pitchFamily="18" charset="0"/>
              </a:rPr>
              <a:t> </a:t>
            </a:r>
            <a:r>
              <a:rPr lang="en-US" sz="2000" err="1">
                <a:latin typeface="Times New Roman" panose="02020603050405020304" pitchFamily="18" charset="0"/>
              </a:rPr>
              <a:t>giảng</a:t>
            </a:r>
            <a:r>
              <a:rPr lang="en-US" sz="2000">
                <a:latin typeface="Times New Roman" panose="02020603050405020304" pitchFamily="18" charset="0"/>
              </a:rPr>
              <a:t> </a:t>
            </a:r>
            <a:r>
              <a:rPr lang="en-US" sz="2000" err="1">
                <a:latin typeface="Times New Roman" panose="02020603050405020304" pitchFamily="18" charset="0"/>
              </a:rPr>
              <a:t>năm</a:t>
            </a:r>
            <a:r>
              <a:rPr lang="en-US" sz="2000">
                <a:latin typeface="Times New Roman" panose="02020603050405020304" pitchFamily="18" charset="0"/>
              </a:rPr>
              <a:t> </a:t>
            </a:r>
            <a:r>
              <a:rPr lang="en-US" sz="2000" err="1">
                <a:latin typeface="Times New Roman" panose="02020603050405020304" pitchFamily="18" charset="0"/>
              </a:rPr>
              <a:t>học</a:t>
            </a:r>
            <a:r>
              <a:rPr lang="en-US" sz="2000">
                <a:latin typeface="Times New Roman" panose="02020603050405020304" pitchFamily="18" charset="0"/>
              </a:rPr>
              <a:t> 202</a:t>
            </a:r>
            <a:r>
              <a:rPr lang="vi-VN" sz="2000">
                <a:latin typeface="Times New Roman" panose="02020603050405020304" pitchFamily="18" charset="0"/>
              </a:rPr>
              <a:t>3</a:t>
            </a:r>
            <a:r>
              <a:rPr lang="en-US" sz="2000">
                <a:latin typeface="Times New Roman" panose="02020603050405020304" pitchFamily="18" charset="0"/>
              </a:rPr>
              <a:t>-202</a:t>
            </a:r>
            <a:r>
              <a:rPr lang="vi-VN" sz="2000">
                <a:latin typeface="Times New Roman" panose="02020603050405020304" pitchFamily="18" charset="0"/>
              </a:rPr>
              <a:t>4</a:t>
            </a:r>
          </a:p>
          <a:p>
            <a:pPr lvl="1" indent="-457200" algn="just">
              <a:spcBef>
                <a:spcPts val="435"/>
              </a:spcBef>
              <a:spcAft>
                <a:spcPts val="1200"/>
              </a:spcAft>
              <a:buSzPct val="100000"/>
              <a:buFont typeface="Wingdings" panose="05000000000000000000" pitchFamily="2" charset="2"/>
              <a:buChar char="Ø"/>
            </a:pPr>
            <a:r>
              <a:rPr lang="vi-VN" sz="2000">
                <a:solidFill>
                  <a:schemeClr val="dk1"/>
                </a:solidFill>
                <a:latin typeface="Times New Roman" panose="02020603050405020304" pitchFamily="18" charset="0"/>
                <a:cs typeface="Times New Roman" panose="02020603050405020304" pitchFamily="18" charset="0"/>
              </a:rPr>
              <a:t>Tiếp tục thực hiện nhiệm vụ phòng, chống dịch COVID-19 và các dịch bệnh lưu hành khác như Sốt xuất huyết, tay chân miệng...</a:t>
            </a:r>
            <a:endParaRPr lang="vi-VN" sz="2000">
              <a:latin typeface="Times New Roman" panose="02020603050405020304" pitchFamily="18" charset="0"/>
            </a:endParaRPr>
          </a:p>
          <a:p>
            <a:pPr lvl="1" indent="-457200" algn="just">
              <a:spcBef>
                <a:spcPts val="435"/>
              </a:spcBef>
              <a:spcAft>
                <a:spcPts val="1200"/>
              </a:spcAft>
              <a:buSzPct val="100000"/>
              <a:buFont typeface="Wingdings" panose="05000000000000000000" pitchFamily="2" charset="2"/>
              <a:buChar char="Ø"/>
            </a:pPr>
            <a:r>
              <a:rPr lang="it-IT" sz="2000" spc="-10">
                <a:effectLst/>
                <a:latin typeface="Times New Roman" panose="02020603050405020304" pitchFamily="18" charset="0"/>
                <a:ea typeface="Times New Roman" panose="02020603050405020304" pitchFamily="18" charset="0"/>
              </a:rPr>
              <a:t>Các hoạt động nghệ thuật, lễ hội dân gian truyền thống, thể dục thể thao quần chúng được tổ chức với nhiều nội dung đặc sắc, phong phú. Tổ chức thành công </a:t>
            </a:r>
            <a:r>
              <a:rPr lang="en-US" sz="2000" b="0" kern="1200">
                <a:solidFill>
                  <a:schemeClr val="dk1"/>
                </a:solidFill>
                <a:effectLst/>
                <a:latin typeface="Times New Roman" panose="02020603050405020304" pitchFamily="18" charset="0"/>
                <a:ea typeface="+mn-ea"/>
                <a:cs typeface="Times New Roman" panose="02020603050405020304" pitchFamily="18" charset="0"/>
              </a:rPr>
              <a:t>Liên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hoan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Quốc</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tế</a:t>
            </a:r>
            <a:r>
              <a:rPr lang="en-US" sz="2000" b="0" kern="1200">
                <a:solidFill>
                  <a:schemeClr val="dk1"/>
                </a:solidFill>
                <a:effectLst/>
                <a:latin typeface="Times New Roman" panose="02020603050405020304" pitchFamily="18" charset="0"/>
                <a:ea typeface="+mn-ea"/>
                <a:cs typeface="Times New Roman" panose="02020603050405020304" pitchFamily="18" charset="0"/>
              </a:rPr>
              <a:t> Võ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cổ</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truyền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Việt</a:t>
            </a:r>
            <a:r>
              <a:rPr lang="en-US" sz="2000" b="0" kern="1200">
                <a:solidFill>
                  <a:schemeClr val="dk1"/>
                </a:solidFill>
                <a:effectLst/>
                <a:latin typeface="Times New Roman" panose="02020603050405020304" pitchFamily="18" charset="0"/>
                <a:ea typeface="+mn-ea"/>
                <a:cs typeface="Times New Roman" panose="02020603050405020304" pitchFamily="18" charset="0"/>
              </a:rPr>
              <a:t> Nam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lần</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thứ</a:t>
            </a:r>
            <a:r>
              <a:rPr lang="en-US" sz="2000" b="0" kern="1200">
                <a:solidFill>
                  <a:schemeClr val="dk1"/>
                </a:solidFill>
                <a:effectLst/>
                <a:latin typeface="Times New Roman" panose="02020603050405020304" pitchFamily="18" charset="0"/>
                <a:ea typeface="+mn-ea"/>
                <a:cs typeface="Times New Roman" panose="02020603050405020304" pitchFamily="18" charset="0"/>
              </a:rPr>
              <a:t> VIII – Bình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Định</a:t>
            </a:r>
            <a:r>
              <a:rPr lang="en-US" sz="2000" b="0" kern="1200">
                <a:solidFill>
                  <a:schemeClr val="dk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dk1"/>
                </a:solidFill>
                <a:effectLst/>
                <a:latin typeface="Times New Roman" panose="02020603050405020304" pitchFamily="18" charset="0"/>
                <a:ea typeface="+mn-ea"/>
                <a:cs typeface="Times New Roman" panose="02020603050405020304" pitchFamily="18" charset="0"/>
              </a:rPr>
              <a:t>năm</a:t>
            </a:r>
            <a:r>
              <a:rPr lang="en-US" sz="2000" b="0" kern="1200">
                <a:solidFill>
                  <a:schemeClr val="dk1"/>
                </a:solidFill>
                <a:effectLst/>
                <a:latin typeface="Times New Roman" panose="02020603050405020304" pitchFamily="18" charset="0"/>
                <a:ea typeface="+mn-ea"/>
                <a:cs typeface="Times New Roman" panose="02020603050405020304" pitchFamily="18" charset="0"/>
              </a:rPr>
              <a:t> 2023.</a:t>
            </a:r>
          </a:p>
          <a:p>
            <a:pPr lvl="1" indent="-457200" algn="just">
              <a:spcBef>
                <a:spcPts val="435"/>
              </a:spcBef>
              <a:spcAft>
                <a:spcPts val="1200"/>
              </a:spcAft>
              <a:buSzPct val="100000"/>
              <a:buFont typeface="Wingdings" panose="05000000000000000000" pitchFamily="2" charset="2"/>
              <a:buChar char="Ø"/>
            </a:pPr>
            <a:r>
              <a:rPr lang="en-US" sz="2000">
                <a:latin typeface="Times New Roman" panose="02020603050405020304" pitchFamily="18" charset="0"/>
              </a:rPr>
              <a:t>Công tác an sinh xã hội, chăm lo đời sống cho các đối tượng chính sách tiếp tục được thực hiện.</a:t>
            </a:r>
          </a:p>
        </p:txBody>
      </p:sp>
      <p:sp>
        <p:nvSpPr>
          <p:cNvPr id="5" name="Rectangle 4">
            <a:extLst>
              <a:ext uri="{FF2B5EF4-FFF2-40B4-BE49-F238E27FC236}">
                <a16:creationId xmlns:a16="http://schemas.microsoft.com/office/drawing/2014/main" id="{18F6A53B-13E4-B860-BA70-773A997297E4}"/>
              </a:ext>
            </a:extLst>
          </p:cNvPr>
          <p:cNvSpPr/>
          <p:nvPr/>
        </p:nvSpPr>
        <p:spPr>
          <a:xfrm>
            <a:off x="850877" y="180970"/>
            <a:ext cx="3077381"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7. Văn hóa – xã hội</a:t>
            </a:r>
          </a:p>
        </p:txBody>
      </p:sp>
      <p:pic>
        <p:nvPicPr>
          <p:cNvPr id="1026" name="Picture 2" descr="Đối luyện võ cổ truyền - Ảnh: TRẦN ĐÌNH HÙNG">
            <a:extLst>
              <a:ext uri="{FF2B5EF4-FFF2-40B4-BE49-F238E27FC236}">
                <a16:creationId xmlns:a16="http://schemas.microsoft.com/office/drawing/2014/main" id="{38837418-2FB1-A1D9-52E9-9DD8840D8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742" y="2030136"/>
            <a:ext cx="4142232" cy="2991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489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101825" y="390575"/>
            <a:ext cx="3534622"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a:t>
            </a: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1445120884"/>
              </p:ext>
            </p:extLst>
          </p:nvPr>
        </p:nvGraphicFramePr>
        <p:xfrm>
          <a:off x="254047" y="1397886"/>
          <a:ext cx="5435966" cy="4297680"/>
        </p:xfrm>
        <a:graphic>
          <a:graphicData uri="http://schemas.openxmlformats.org/drawingml/2006/table">
            <a:tbl>
              <a:tblPr firstRow="1" bandRow="1"/>
              <a:tblGrid>
                <a:gridCol w="5435966">
                  <a:extLst>
                    <a:ext uri="{9D8B030D-6E8A-4147-A177-3AD203B41FA5}">
                      <a16:colId xmlns:a16="http://schemas.microsoft.com/office/drawing/2014/main" val="3655493598"/>
                    </a:ext>
                  </a:extLst>
                </a:gridCol>
              </a:tblGrid>
              <a:tr h="47077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800" b="0" kern="1200">
                          <a:solidFill>
                            <a:schemeClr val="dk1"/>
                          </a:solidFill>
                          <a:effectLst/>
                          <a:latin typeface="Times New Roman" panose="02020603050405020304" pitchFamily="18" charset="0"/>
                          <a:ea typeface="+mn-ea"/>
                          <a:cs typeface="Times New Roman" panose="02020603050405020304" pitchFamily="18" charset="0"/>
                        </a:rPr>
                        <a:t> </a:t>
                      </a:r>
                      <a:r>
                        <a:rPr lang="vi-VN" sz="2400" b="0" kern="1200">
                          <a:solidFill>
                            <a:schemeClr val="dk1"/>
                          </a:solidFill>
                          <a:effectLst/>
                          <a:latin typeface="Times New Roman" panose="02020603050405020304" pitchFamily="18" charset="0"/>
                          <a:ea typeface="+mn-ea"/>
                          <a:cs typeface="Times New Roman" panose="02020603050405020304" pitchFamily="18" charset="0"/>
                        </a:rPr>
                        <a:t>Đã tổ chức thành công Diễn tập khu vực phòng thủ tỉnh Bình Định năm 2023</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Công tác tiếp dân và xử lý đơn thư khiếu nại, tố cáo thực hiện theo quy chế</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a:solidFill>
                            <a:schemeClr val="dk1"/>
                          </a:solidFill>
                          <a:effectLst/>
                          <a:latin typeface="Times New Roman" panose="02020603050405020304" pitchFamily="18" charset="0"/>
                          <a:ea typeface="+mn-ea"/>
                          <a:cs typeface="Times New Roman" panose="02020603050405020304" pitchFamily="18" charset="0"/>
                        </a:rPr>
                        <a:t>Tăng cường công tác kiểm tra cải cách hành chính, thực thi công vụ tại các cơ quan</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Tình hình an ninh chính trị và trật tự an toàn xã hội cơ bản ổn định</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32941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000" spc="-10">
                        <a:solidFill>
                          <a:prstClr val="black"/>
                        </a:solidFill>
                        <a:latin typeface="Times New Roman" pitchFamily="18" charset="0"/>
                        <a:ea typeface="Times New Roman" panose="02020603050405020304" pitchFamily="18" charset="0"/>
                        <a:cs typeface="Times New Roman"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3" name="Picture 2" descr="A group of people in military uniforms&#10;&#10;Description automatically generated">
            <a:extLst>
              <a:ext uri="{FF2B5EF4-FFF2-40B4-BE49-F238E27FC236}">
                <a16:creationId xmlns:a16="http://schemas.microsoft.com/office/drawing/2014/main" id="{61DAED88-4895-5798-C28C-3651AD079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9050" y="1397886"/>
            <a:ext cx="5758903" cy="3786510"/>
          </a:xfrm>
          <a:prstGeom prst="rect">
            <a:avLst/>
          </a:prstGeom>
        </p:spPr>
      </p:pic>
    </p:spTree>
    <p:extLst>
      <p:ext uri="{BB962C8B-B14F-4D97-AF65-F5344CB8AC3E}">
        <p14:creationId xmlns:p14="http://schemas.microsoft.com/office/powerpoint/2010/main" val="1424456270"/>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1DC26C3-E6F4-C27A-8624-3A65D81B6008}"/>
              </a:ext>
            </a:extLst>
          </p:cNvPr>
          <p:cNvSpPr/>
          <p:nvPr/>
        </p:nvSpPr>
        <p:spPr>
          <a:xfrm>
            <a:off x="1234732" y="659060"/>
            <a:ext cx="289021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9. </a:t>
            </a:r>
            <a:r>
              <a:rPr lang="en-US" sz="2800" b="1" spc="-20" err="1">
                <a:solidFill>
                  <a:srgbClr val="100717"/>
                </a:solidFill>
                <a:latin typeface="Times New Roman" panose="02020603050405020304" pitchFamily="18" charset="0"/>
                <a:cs typeface="Times New Roman" panose="02020603050405020304" pitchFamily="18" charset="0"/>
              </a:rPr>
              <a:t>Quy</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hoạch</a:t>
            </a:r>
            <a:r>
              <a:rPr lang="en-US" sz="2800" b="1" spc="-20">
                <a:solidFill>
                  <a:srgbClr val="100717"/>
                </a:solidFill>
                <a:latin typeface="Times New Roman" panose="02020603050405020304" pitchFamily="18" charset="0"/>
                <a:cs typeface="Times New Roman" panose="02020603050405020304" pitchFamily="18" charset="0"/>
              </a:rPr>
              <a:t> </a:t>
            </a:r>
            <a:r>
              <a:rPr lang="en-US" sz="2800" b="1" spc="-20" err="1">
                <a:solidFill>
                  <a:srgbClr val="100717"/>
                </a:solidFill>
                <a:latin typeface="Times New Roman" panose="02020603050405020304" pitchFamily="18" charset="0"/>
                <a:cs typeface="Times New Roman" panose="02020603050405020304" pitchFamily="18" charset="0"/>
              </a:rPr>
              <a:t>tỉnh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0FC7DBA8-03B5-1D5D-B7A1-68AA6F62DF7E}"/>
              </a:ext>
            </a:extLst>
          </p:cNvPr>
          <p:cNvGraphicFramePr>
            <a:graphicFrameLocks noGrp="1"/>
          </p:cNvGraphicFramePr>
          <p:nvPr>
            <p:extLst>
              <p:ext uri="{D42A27DB-BD31-4B8C-83A1-F6EECF244321}">
                <p14:modId xmlns:p14="http://schemas.microsoft.com/office/powerpoint/2010/main" val="1065751983"/>
              </p:ext>
            </p:extLst>
          </p:nvPr>
        </p:nvGraphicFramePr>
        <p:xfrm>
          <a:off x="799854" y="1180829"/>
          <a:ext cx="6213688" cy="5484388"/>
        </p:xfrm>
        <a:graphic>
          <a:graphicData uri="http://schemas.openxmlformats.org/drawingml/2006/table">
            <a:tbl>
              <a:tblPr firstRow="1" bandRow="1"/>
              <a:tblGrid>
                <a:gridCol w="6213688">
                  <a:extLst>
                    <a:ext uri="{9D8B030D-6E8A-4147-A177-3AD203B41FA5}">
                      <a16:colId xmlns:a16="http://schemas.microsoft.com/office/drawing/2014/main" val="3655493598"/>
                    </a:ext>
                  </a:extLst>
                </a:gridCol>
              </a:tblGrid>
              <a:tr h="50271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Vừa</a:t>
                      </a:r>
                      <a:r>
                        <a:rPr lang="en-US" sz="2400" b="0" kern="1200">
                          <a:solidFill>
                            <a:schemeClr val="tx1"/>
                          </a:solidFill>
                          <a:effectLst/>
                          <a:latin typeface="Times New Roman" panose="02020603050405020304" pitchFamily="18" charset="0"/>
                          <a:ea typeface="+mn-ea"/>
                          <a:cs typeface="Times New Roman" panose="02020603050405020304" pitchFamily="18" charset="0"/>
                        </a:rPr>
                        <a:t> qua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ngày</a:t>
                      </a:r>
                      <a:r>
                        <a:rPr lang="en-US" sz="2400" b="0" kern="1200">
                          <a:solidFill>
                            <a:schemeClr val="tx1"/>
                          </a:solidFill>
                          <a:effectLst/>
                          <a:latin typeface="Times New Roman" panose="02020603050405020304" pitchFamily="18" charset="0"/>
                          <a:ea typeface="+mn-ea"/>
                          <a:cs typeface="Times New Roman" panose="02020603050405020304" pitchFamily="18" charset="0"/>
                        </a:rPr>
                        <a:t> 2.8.2023) Quy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được</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thông</a:t>
                      </a:r>
                      <a:r>
                        <a:rPr lang="en-US" sz="2400" b="0" kern="1200">
                          <a:solidFill>
                            <a:schemeClr val="tx1"/>
                          </a:solidFill>
                          <a:effectLst/>
                          <a:latin typeface="Times New Roman" panose="02020603050405020304" pitchFamily="18" charset="0"/>
                          <a:ea typeface="+mn-ea"/>
                          <a:cs typeface="Times New Roman" panose="02020603050405020304" pitchFamily="18" charset="0"/>
                        </a:rPr>
                        <a:t> qua (1/28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phiếu</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thông</a:t>
                      </a:r>
                      <a:r>
                        <a:rPr lang="en-US" sz="2400" b="0" kern="1200">
                          <a:solidFill>
                            <a:schemeClr val="tx1"/>
                          </a:solidFill>
                          <a:effectLst/>
                          <a:latin typeface="Times New Roman" panose="02020603050405020304" pitchFamily="18" charset="0"/>
                          <a:ea typeface="+mn-ea"/>
                          <a:cs typeface="Times New Roman" panose="02020603050405020304" pitchFamily="18" charset="0"/>
                        </a:rPr>
                        <a:t> qua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không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cần</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chỉnh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sửa</a:t>
                      </a:r>
                      <a:r>
                        <a:rPr lang="en-US" sz="2400" b="0" kern="1200">
                          <a:solidFill>
                            <a:schemeClr val="tx1"/>
                          </a:solidFill>
                          <a:effectLst/>
                          <a:latin typeface="Times New Roman" panose="02020603050405020304" pitchFamily="18" charset="0"/>
                          <a:ea typeface="+mn-ea"/>
                          <a:cs typeface="Times New Roman" panose="02020603050405020304" pitchFamily="18" charset="0"/>
                        </a:rPr>
                        <a:t>, 27/28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phiếu</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thông</a:t>
                      </a:r>
                      <a:r>
                        <a:rPr lang="en-US" sz="2400" b="0" kern="1200">
                          <a:solidFill>
                            <a:schemeClr val="tx1"/>
                          </a:solidFill>
                          <a:effectLst/>
                          <a:latin typeface="Times New Roman" panose="02020603050405020304" pitchFamily="18" charset="0"/>
                          <a:ea typeface="+mn-ea"/>
                          <a:cs typeface="Times New Roman" panose="02020603050405020304" pitchFamily="18" charset="0"/>
                        </a:rPr>
                        <a:t> qua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với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điều</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kiện</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chỉnh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sửa</a:t>
                      </a:r>
                      <a:r>
                        <a:rPr lang="en-US" sz="2400" b="0" kern="1200">
                          <a:solidFill>
                            <a:schemeClr val="tx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tx1"/>
                          </a:solidFill>
                          <a:effectLst/>
                          <a:latin typeface="Times New Roman" panose="02020603050405020304" pitchFamily="18" charset="0"/>
                          <a:ea typeface="+mn-ea"/>
                          <a:cs typeface="Times New Roman" panose="02020603050405020304" pitchFamily="18" charset="0"/>
                        </a:rPr>
                        <a:t> UBND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đã</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thành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lập</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Tổ</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tiếp</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thu</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giải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trình</a:t>
                      </a:r>
                      <a:r>
                        <a:rPr lang="en-US" sz="2400" b="0" kern="1200">
                          <a:solidFill>
                            <a:schemeClr val="tx1"/>
                          </a:solidFill>
                          <a:effectLst/>
                          <a:latin typeface="Times New Roman" panose="02020603050405020304" pitchFamily="18" charset="0"/>
                          <a:ea typeface="+mn-ea"/>
                          <a:cs typeface="Times New Roman" panose="02020603050405020304" pitchFamily="18" charset="0"/>
                        </a:rPr>
                        <a:t> ý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kiến</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của</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a:solidFill>
                            <a:schemeClr val="tx1"/>
                          </a:solidFill>
                          <a:effectLst/>
                          <a:latin typeface="Times New Roman" panose="02020603050405020304" pitchFamily="18" charset="0"/>
                          <a:ea typeface="+mn-ea"/>
                          <a:cs typeface="Times New Roman" panose="02020603050405020304" pitchFamily="18" charset="0"/>
                        </a:rPr>
                        <a:t> do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chí</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Giám</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đốc</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Kế</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Đầu</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tư</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làm</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tổ</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trưởng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và</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thành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viên</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là</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lãnh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đạo</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sở</a:t>
                      </a:r>
                      <a:r>
                        <a:rPr lang="en-US" sz="2400" b="0" kern="1200">
                          <a:solidFill>
                            <a:schemeClr val="tx1"/>
                          </a:solidFill>
                          <a:effectLst/>
                          <a:latin typeface="Times New Roman" panose="02020603050405020304" pitchFamily="18" charset="0"/>
                          <a:ea typeface="+mn-ea"/>
                          <a:cs typeface="Times New Roman" panose="02020603050405020304" pitchFamily="18" charset="0"/>
                        </a:rPr>
                        <a:t>, ban,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ngành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thuộc</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Dự</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kiến</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sẽ</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hoàn</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chỉnh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Hồ</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sơ</a:t>
                      </a:r>
                      <a:r>
                        <a:rPr lang="en-US" sz="2400" b="0" kern="1200">
                          <a:solidFill>
                            <a:schemeClr val="tx1"/>
                          </a:solidFill>
                          <a:effectLst/>
                          <a:latin typeface="Times New Roman" panose="02020603050405020304" pitchFamily="18" charset="0"/>
                          <a:ea typeface="+mn-ea"/>
                          <a:cs typeface="Times New Roman" panose="02020603050405020304" pitchFamily="18" charset="0"/>
                        </a:rPr>
                        <a:t> Quy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hoạch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tỉnh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gửi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lại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Hội</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thẩm</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định</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trong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tx1"/>
                          </a:solidFill>
                          <a:effectLst/>
                          <a:latin typeface="Times New Roman" panose="02020603050405020304" pitchFamily="18" charset="0"/>
                          <a:ea typeface="+mn-ea"/>
                          <a:cs typeface="Times New Roman" panose="02020603050405020304" pitchFamily="18" charset="0"/>
                        </a:rPr>
                        <a:t> 9.2023.</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r h="42845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7250950"/>
                  </a:ext>
                </a:extLst>
              </a:tr>
            </a:tbl>
          </a:graphicData>
        </a:graphic>
      </p:graphicFrame>
      <p:pic>
        <p:nvPicPr>
          <p:cNvPr id="3" name="Picture 2">
            <a:extLst>
              <a:ext uri="{FF2B5EF4-FFF2-40B4-BE49-F238E27FC236}">
                <a16:creationId xmlns:a16="http://schemas.microsoft.com/office/drawing/2014/main" id="{480D6B13-6549-20AB-227A-8981F843DEA0}"/>
              </a:ext>
            </a:extLst>
          </p:cNvPr>
          <p:cNvPicPr>
            <a:picLocks noChangeAspect="1"/>
          </p:cNvPicPr>
          <p:nvPr/>
        </p:nvPicPr>
        <p:blipFill>
          <a:blip r:embed="rId3"/>
          <a:stretch>
            <a:fillRect/>
          </a:stretch>
        </p:blipFill>
        <p:spPr>
          <a:xfrm>
            <a:off x="7381187" y="857843"/>
            <a:ext cx="4653171" cy="2931735"/>
          </a:xfrm>
          <a:prstGeom prst="rect">
            <a:avLst/>
          </a:prstGeom>
        </p:spPr>
      </p:pic>
      <p:pic>
        <p:nvPicPr>
          <p:cNvPr id="7" name="Picture 6">
            <a:extLst>
              <a:ext uri="{FF2B5EF4-FFF2-40B4-BE49-F238E27FC236}">
                <a16:creationId xmlns:a16="http://schemas.microsoft.com/office/drawing/2014/main" id="{6F94780C-CE88-EBE3-21D6-3893FEF43010}"/>
              </a:ext>
            </a:extLst>
          </p:cNvPr>
          <p:cNvPicPr>
            <a:picLocks noChangeAspect="1"/>
          </p:cNvPicPr>
          <p:nvPr/>
        </p:nvPicPr>
        <p:blipFill>
          <a:blip r:embed="rId4"/>
          <a:stretch>
            <a:fillRect/>
          </a:stretch>
        </p:blipFill>
        <p:spPr>
          <a:xfrm>
            <a:off x="7381187" y="3940404"/>
            <a:ext cx="4653172" cy="2931735"/>
          </a:xfrm>
          <a:prstGeom prst="rect">
            <a:avLst/>
          </a:prstGeom>
        </p:spPr>
      </p:pic>
    </p:spTree>
    <p:extLst>
      <p:ext uri="{BB962C8B-B14F-4D97-AF65-F5344CB8AC3E}">
        <p14:creationId xmlns:p14="http://schemas.microsoft.com/office/powerpoint/2010/main" val="1879293680"/>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7AAAD-1102-9C56-9BCD-B12686BF79EE}"/>
              </a:ext>
            </a:extLst>
          </p:cNvPr>
          <p:cNvSpPr txBox="1"/>
          <p:nvPr/>
        </p:nvSpPr>
        <p:spPr>
          <a:xfrm>
            <a:off x="675909" y="304998"/>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III – KẾT QUẢ ĐẠT ĐƯỢC: MỘT SỐ KẾT QUẢ NỔI BẬT 8 THÁNG NĂM 2023</a:t>
            </a:r>
          </a:p>
        </p:txBody>
      </p:sp>
      <p:graphicFrame>
        <p:nvGraphicFramePr>
          <p:cNvPr id="2" name="Table 1">
            <a:extLst>
              <a:ext uri="{FF2B5EF4-FFF2-40B4-BE49-F238E27FC236}">
                <a16:creationId xmlns:a16="http://schemas.microsoft.com/office/drawing/2014/main" id="{F2275EC8-FBA6-9463-01BA-4CB990E41910}"/>
              </a:ext>
            </a:extLst>
          </p:cNvPr>
          <p:cNvGraphicFramePr>
            <a:graphicFrameLocks noGrp="1"/>
          </p:cNvGraphicFramePr>
          <p:nvPr>
            <p:extLst>
              <p:ext uri="{D42A27DB-BD31-4B8C-83A1-F6EECF244321}">
                <p14:modId xmlns:p14="http://schemas.microsoft.com/office/powerpoint/2010/main" val="2694919665"/>
              </p:ext>
            </p:extLst>
          </p:nvPr>
        </p:nvGraphicFramePr>
        <p:xfrm>
          <a:off x="337955" y="975162"/>
          <a:ext cx="11516090" cy="557784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Chuyển đổi cơ cấu cây trồng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rất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cực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a:t>
                      </a: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Tổng diện tích chuyển đổi </a:t>
                      </a: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lũy kế </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8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đạt 3.375,7 ha,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vượt</a:t>
                      </a: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 27,7% so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kế hoạch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az-Latn-AZ" sz="2000" b="0" kern="1200" dirty="0">
                          <a:solidFill>
                            <a:schemeClr val="tx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af-ZA" sz="2000" b="0" kern="1200" dirty="0">
                          <a:solidFill>
                            <a:schemeClr val="tx1"/>
                          </a:solidFill>
                          <a:effectLst/>
                          <a:latin typeface="Times New Roman" panose="02020603050405020304" pitchFamily="18" charset="0"/>
                          <a:ea typeface="+mn-ea"/>
                          <a:cs typeface="Times New Roman" panose="02020603050405020304" pitchFamily="18" charset="0"/>
                        </a:rPr>
                        <a:t>Giá cả các sản phẩm chăn nuôi đã có sự chuyển biến, tăng hơn so với tháng trước giúp cho người chăn nuôi yên tâm tái đàn (So với cùng kỳ, đ</a:t>
                      </a:r>
                      <a:r>
                        <a:rPr lang="nl-NL" sz="2000" b="0" kern="1200" dirty="0">
                          <a:solidFill>
                            <a:schemeClr val="tx1"/>
                          </a:solidFill>
                          <a:effectLst/>
                          <a:latin typeface="Times New Roman" panose="02020603050405020304" pitchFamily="18" charset="0"/>
                          <a:ea typeface="+mn-ea"/>
                          <a:cs typeface="Times New Roman" panose="02020603050405020304" pitchFamily="18" charset="0"/>
                        </a:rPr>
                        <a:t>àn bò tăng 3,7%; đàn lợn tăng 2,3%; đàn gia cầm tăng 10,8%).</a:t>
                      </a: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Công tác quản lý chất thải rắn sinh hoạt trên địa bàn tỉnh đã có một số chuyển biến, các địa phương đã tích cực thực hiện theo chủ trương của UBND tỉnh, chỉ tiêu Tỷ lệ rác đô thị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được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gom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sự</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gia</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đáng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kể</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 đến nay đã đạt 84,92%, gần đạt chỉ tiêu của năm 2023 (85%).</a:t>
                      </a:r>
                      <a:endParaRPr lang="nl-NL" sz="20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en-US" sz="2000" b="0" kern="1200" dirty="0">
                          <a:solidFill>
                            <a:schemeClr val="tx1"/>
                          </a:solidFill>
                          <a:effectLst/>
                          <a:latin typeface="Times New Roman" panose="02020603050405020304" pitchFamily="18" charset="0"/>
                          <a:ea typeface="+mn-ea"/>
                          <a:cs typeface="Times New Roman" panose="02020603050405020304" pitchFamily="18" charset="0"/>
                        </a:rPr>
                        <a:t>Thu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đầu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tư</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trong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đạt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kết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quả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khả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quan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so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với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cùng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2022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hút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14,58%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án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17,01%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về</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vốn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đăng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ký</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T</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hời gian qua UBND các địa phương đã rất tích cực cùng với các cơ quan liên quan của tỉnh giải quyết các khó khăn vướng mắc của nhà đầu tư một cách kịp thời, đặc biệt là công tác bồi thường, giải phóng mặt bằng (điển hình như huyện Tây Sơn, Phù Cát,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Phù</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Mỹ</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Một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số</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phương</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thu</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ngân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sách</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nay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vượt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dự</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toán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năm</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2023,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nổi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bật</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huyện Phù Cát hơn 672,5 tỷ đồng (đạt 132,6% dự toán, tăng 22,5% so cùng kỳ); Vân Canh</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vi-VN" sz="2000" b="0" kern="1200" dirty="0">
                          <a:solidFill>
                            <a:schemeClr val="tx1"/>
                          </a:solidFill>
                          <a:effectLst/>
                          <a:latin typeface="Times New Roman" panose="02020603050405020304" pitchFamily="18" charset="0"/>
                          <a:ea typeface="+mn-ea"/>
                          <a:cs typeface="Times New Roman" panose="02020603050405020304" pitchFamily="18" charset="0"/>
                        </a:rPr>
                        <a:t>125,3 tỷ đồng, đạt 152,7% dự toán và tăng 60,3% so cùng kỳ</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a:t>
                      </a:r>
                      <a:endParaRPr lang="vi-VN" sz="2000" b="0" kern="1200" dirty="0">
                        <a:solidFill>
                          <a:schemeClr val="tx1"/>
                        </a:solidFill>
                        <a:effectLst/>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600"/>
                        </a:spcBef>
                        <a:spcAft>
                          <a:spcPts val="0"/>
                        </a:spcAft>
                        <a:buClrTx/>
                        <a:buSzTx/>
                        <a:buFont typeface="+mj-lt"/>
                        <a:buAutoNum type="arabicPeriod"/>
                        <a:tabLst/>
                        <a:defRPr/>
                      </a:pPr>
                      <a:r>
                        <a:rPr lang="vi-VN" sz="2000" b="0" kern="1200" dirty="0">
                          <a:solidFill>
                            <a:schemeClr val="tx1"/>
                          </a:solidFill>
                          <a:effectLst/>
                          <a:latin typeface="Times New Roman" panose="02020603050405020304" pitchFamily="18" charset="0"/>
                          <a:ea typeface="+mn-ea"/>
                          <a:cs typeface="Times New Roman" panose="02020603050405020304" pitchFamily="18" charset="0"/>
                        </a:rPr>
                        <a:t>Các Tổ công tác đôn đốc giải ngân vốn đầu tư công đã trực tiếp làm việc với các Chủ đầu tư để hỗ trợ tháo gỡ khó khăn, vướng mắc, chỉ đạo đẩy mạnh giải ngân vốn đầu tư công năm 2023</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Đến</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ngày</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22/8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đã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giải</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được</a:t>
                      </a:r>
                      <a:r>
                        <a:rPr lang="en-US" sz="2000" b="0" kern="1200">
                          <a:solidFill>
                            <a:schemeClr val="tx1"/>
                          </a:solidFill>
                          <a:effectLst/>
                          <a:latin typeface="Times New Roman" panose="02020603050405020304" pitchFamily="18" charset="0"/>
                          <a:ea typeface="+mn-ea"/>
                          <a:cs typeface="Times New Roman" panose="02020603050405020304" pitchFamily="18" charset="0"/>
                        </a:rPr>
                        <a:t> 47,82%,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err="1">
                          <a:solidFill>
                            <a:schemeClr val="tx1"/>
                          </a:solidFill>
                          <a:effectLst/>
                          <a:latin typeface="Times New Roman" panose="02020603050405020304" pitchFamily="18" charset="0"/>
                          <a:ea typeface="+mn-ea"/>
                          <a:cs typeface="Times New Roman" panose="02020603050405020304" pitchFamily="18" charset="0"/>
                        </a:rPr>
                        <a:t>hơn</a:t>
                      </a:r>
                      <a:r>
                        <a:rPr lang="en-US" sz="2000" b="0" kern="1200">
                          <a:solidFill>
                            <a:schemeClr val="tx1"/>
                          </a:solidFill>
                          <a:effectLst/>
                          <a:latin typeface="Times New Roman" panose="02020603050405020304" pitchFamily="18" charset="0"/>
                          <a:ea typeface="+mn-ea"/>
                          <a:cs typeface="Times New Roman" panose="02020603050405020304" pitchFamily="18" charset="0"/>
                        </a:rPr>
                        <a:t> trung bình cả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cả</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2000" b="0" kern="1200" dirty="0" err="1">
                          <a:solidFill>
                            <a:schemeClr val="tx1"/>
                          </a:solidFill>
                          <a:effectLst/>
                          <a:latin typeface="Times New Roman" panose="02020603050405020304" pitchFamily="18" charset="0"/>
                          <a:ea typeface="+mn-ea"/>
                          <a:cs typeface="Times New Roman" panose="02020603050405020304" pitchFamily="18" charset="0"/>
                        </a:rPr>
                        <a:t>chỉ</a:t>
                      </a:r>
                      <a:r>
                        <a:rPr lang="en-US" sz="2000" b="0" kern="1200" dirty="0">
                          <a:solidFill>
                            <a:schemeClr val="tx1"/>
                          </a:solidFill>
                          <a:effectLst/>
                          <a:latin typeface="Times New Roman" panose="02020603050405020304" pitchFamily="18" charset="0"/>
                          <a:ea typeface="+mn-ea"/>
                          <a:cs typeface="Times New Roman" panose="02020603050405020304" pitchFamily="18" charset="0"/>
                        </a:rPr>
                        <a:t> 37,85%).</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463386784"/>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12247637-6FF1-DA1B-ADA0-92BEB9DE1D80}"/>
              </a:ext>
            </a:extLst>
          </p:cNvPr>
          <p:cNvSpPr txBox="1"/>
          <p:nvPr/>
        </p:nvSpPr>
        <p:spPr>
          <a:xfrm>
            <a:off x="683965" y="231872"/>
            <a:ext cx="9871732"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 (tt)</a:t>
            </a:r>
          </a:p>
        </p:txBody>
      </p:sp>
      <p:graphicFrame>
        <p:nvGraphicFramePr>
          <p:cNvPr id="4" name="Object 3">
            <a:extLst>
              <a:ext uri="{FF2B5EF4-FFF2-40B4-BE49-F238E27FC236}">
                <a16:creationId xmlns:a16="http://schemas.microsoft.com/office/drawing/2014/main" id="{37E1A198-50FF-5C6E-8CBD-07F6893504B0}"/>
              </a:ext>
            </a:extLst>
          </p:cNvPr>
          <p:cNvGraphicFramePr>
            <a:graphicFrameLocks noChangeAspect="1"/>
          </p:cNvGraphicFramePr>
          <p:nvPr/>
        </p:nvGraphicFramePr>
        <p:xfrm>
          <a:off x="1152525" y="925409"/>
          <a:ext cx="9886950" cy="5429250"/>
        </p:xfrm>
        <a:graphic>
          <a:graphicData uri="http://schemas.openxmlformats.org/presentationml/2006/ole">
            <mc:AlternateContent xmlns:mc="http://schemas.openxmlformats.org/markup-compatibility/2006">
              <mc:Choice xmlns:v="urn:schemas-microsoft-com:vml" Requires="v">
                <p:oleObj name="Worksheet" r:id="rId3" imgW="9887040" imgH="5429090" progId="Excel.Sheet.12">
                  <p:embed/>
                </p:oleObj>
              </mc:Choice>
              <mc:Fallback>
                <p:oleObj name="Worksheet" r:id="rId3" imgW="9887040" imgH="5429090" progId="Excel.Sheet.12">
                  <p:embed/>
                  <p:pic>
                    <p:nvPicPr>
                      <p:cNvPr id="4" name="Object 3">
                        <a:extLst>
                          <a:ext uri="{FF2B5EF4-FFF2-40B4-BE49-F238E27FC236}">
                            <a16:creationId xmlns:a16="http://schemas.microsoft.com/office/drawing/2014/main" id="{37E1A198-50FF-5C6E-8CBD-07F6893504B0}"/>
                          </a:ext>
                        </a:extLst>
                      </p:cNvPr>
                      <p:cNvPicPr/>
                      <p:nvPr/>
                    </p:nvPicPr>
                    <p:blipFill>
                      <a:blip r:embed="rId4"/>
                      <a:stretch>
                        <a:fillRect/>
                      </a:stretch>
                    </p:blipFill>
                    <p:spPr>
                      <a:xfrm>
                        <a:off x="1152525" y="925409"/>
                        <a:ext cx="9886950" cy="5429250"/>
                      </a:xfrm>
                      <a:prstGeom prst="rect">
                        <a:avLst/>
                      </a:prstGeom>
                    </p:spPr>
                  </p:pic>
                </p:oleObj>
              </mc:Fallback>
            </mc:AlternateContent>
          </a:graphicData>
        </a:graphic>
      </p:graphicFrame>
    </p:spTree>
    <p:extLst>
      <p:ext uri="{BB962C8B-B14F-4D97-AF65-F5344CB8AC3E}">
        <p14:creationId xmlns:p14="http://schemas.microsoft.com/office/powerpoint/2010/main" val="1664881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867515355"/>
              </p:ext>
            </p:extLst>
          </p:nvPr>
        </p:nvGraphicFramePr>
        <p:xfrm>
          <a:off x="428698" y="1143000"/>
          <a:ext cx="11516090" cy="537972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lvl="0" indent="-457200" algn="just">
                        <a:spcBef>
                          <a:spcPts val="600"/>
                        </a:spcBef>
                        <a:spcAft>
                          <a:spcPts val="600"/>
                        </a:spcAft>
                        <a:buFont typeface="+mj-lt"/>
                        <a:buAutoNum type="arabicPeriod"/>
                      </a:pPr>
                      <a:r>
                        <a:rPr lang="en-US" sz="2400" b="0" dirty="0" err="1">
                          <a:solidFill>
                            <a:schemeClr val="tx1"/>
                          </a:solidFill>
                          <a:latin typeface="Times New Roman" panose="02020603050405020304" pitchFamily="18" charset="0"/>
                          <a:ea typeface="+mn-ea"/>
                          <a:cs typeface="+mn-cs"/>
                        </a:rPr>
                        <a:t>Hiện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tại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vẫn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chưa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khai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thác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được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số</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liệu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trên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Hệ</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thống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của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Cục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Thống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kê</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để</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phục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vụ</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kịp</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thời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tổng</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hợp</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báo</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cáo</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tình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hình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kinh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tế</a:t>
                      </a:r>
                      <a:r>
                        <a:rPr lang="en-US" sz="2400" b="0" dirty="0">
                          <a:solidFill>
                            <a:schemeClr val="tx1"/>
                          </a:solidFill>
                          <a:latin typeface="Times New Roman" panose="02020603050405020304" pitchFamily="18" charset="0"/>
                          <a:ea typeface="+mn-ea"/>
                          <a:cs typeface="+mn-cs"/>
                        </a:rPr>
                        <a:t> - </a:t>
                      </a:r>
                      <a:r>
                        <a:rPr lang="en-US" sz="2400" b="0" dirty="0" err="1">
                          <a:solidFill>
                            <a:schemeClr val="tx1"/>
                          </a:solidFill>
                          <a:latin typeface="Times New Roman" panose="02020603050405020304" pitchFamily="18" charset="0"/>
                          <a:ea typeface="+mn-ea"/>
                          <a:cs typeface="+mn-cs"/>
                        </a:rPr>
                        <a:t>xã</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hội</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trên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địa</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bàn</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tỉnh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đặc</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biệt</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số</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liệu</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báo</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cáo</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định</a:t>
                      </a:r>
                      <a:r>
                        <a:rPr lang="en-US" sz="2400" b="0" dirty="0">
                          <a:solidFill>
                            <a:schemeClr val="tx1"/>
                          </a:solidFill>
                          <a:latin typeface="Times New Roman" panose="02020603050405020304" pitchFamily="18" charset="0"/>
                          <a:ea typeface="+mn-ea"/>
                          <a:cs typeface="+mn-cs"/>
                        </a:rPr>
                        <a:t> </a:t>
                      </a:r>
                      <a:r>
                        <a:rPr lang="en-US" sz="2400" b="0" dirty="0" err="1">
                          <a:solidFill>
                            <a:schemeClr val="tx1"/>
                          </a:solidFill>
                          <a:latin typeface="Times New Roman" panose="02020603050405020304" pitchFamily="18" charset="0"/>
                          <a:ea typeface="+mn-ea"/>
                          <a:cs typeface="+mn-cs"/>
                        </a:rPr>
                        <a:t>kỳ</a:t>
                      </a:r>
                      <a:r>
                        <a:rPr lang="en-US" sz="2400" b="0" dirty="0">
                          <a:solidFill>
                            <a:schemeClr val="tx1"/>
                          </a:solidFill>
                          <a:latin typeface="Times New Roman" panose="02020603050405020304" pitchFamily="18" charset="0"/>
                          <a:ea typeface="+mn-ea"/>
                          <a:cs typeface="+mn-cs"/>
                        </a:rPr>
                        <a:t>)</a:t>
                      </a:r>
                      <a:endParaRPr lang="vi-VN" sz="2400" b="0" dirty="0">
                        <a:solidFill>
                          <a:schemeClr val="tx1"/>
                        </a:solidFill>
                        <a:latin typeface="Times New Roman" panose="02020603050405020304" pitchFamily="18" charset="0"/>
                        <a:ea typeface="+mn-ea"/>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en-US" sz="2400" b="0" dirty="0">
                          <a:solidFill>
                            <a:prstClr val="black">
                              <a:hueOff val="0"/>
                              <a:satOff val="0"/>
                              <a:lumOff val="0"/>
                              <a:alphaOff val="0"/>
                            </a:prstClr>
                          </a:solidFill>
                          <a:latin typeface="Times New Roman" panose="02020603050405020304" pitchFamily="18" charset="0"/>
                          <a:ea typeface="+mn-ea"/>
                          <a:cs typeface="+mn-cs"/>
                        </a:rPr>
                        <a:t>M</a:t>
                      </a:r>
                      <a:r>
                        <a:rPr lang="vi-VN" sz="2400" b="0" dirty="0">
                          <a:solidFill>
                            <a:prstClr val="black">
                              <a:hueOff val="0"/>
                              <a:satOff val="0"/>
                              <a:lumOff val="0"/>
                              <a:alphaOff val="0"/>
                            </a:prstClr>
                          </a:solidFill>
                          <a:latin typeface="Times New Roman" panose="02020603050405020304" pitchFamily="18" charset="0"/>
                          <a:ea typeface="+mn-ea"/>
                          <a:cs typeface="+mn-cs"/>
                        </a:rPr>
                        <a:t>ột số địa phương</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vi-VN" sz="2400" b="0" dirty="0">
                          <a:solidFill>
                            <a:prstClr val="black">
                              <a:hueOff val="0"/>
                              <a:satOff val="0"/>
                              <a:lumOff val="0"/>
                              <a:alphaOff val="0"/>
                            </a:prstClr>
                          </a:solidFill>
                          <a:latin typeface="Times New Roman" panose="02020603050405020304" pitchFamily="18" charset="0"/>
                          <a:ea typeface="+mn-ea"/>
                          <a:cs typeface="+mn-cs"/>
                        </a:rPr>
                        <a:t>chưa </a:t>
                      </a:r>
                      <a:r>
                        <a:rPr lang="en-US" sz="2400" b="0" dirty="0" err="1">
                          <a:solidFill>
                            <a:prstClr val="black">
                              <a:hueOff val="0"/>
                              <a:satOff val="0"/>
                              <a:lumOff val="0"/>
                              <a:alphaOff val="0"/>
                            </a:prstClr>
                          </a:solidFill>
                          <a:latin typeface="Times New Roman" panose="02020603050405020304" pitchFamily="18" charset="0"/>
                          <a:ea typeface="+mn-ea"/>
                          <a:cs typeface="+mn-cs"/>
                        </a:rPr>
                        <a:t>thực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sự</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vi-VN" sz="2400" b="0" dirty="0">
                          <a:solidFill>
                            <a:prstClr val="black">
                              <a:hueOff val="0"/>
                              <a:satOff val="0"/>
                              <a:lumOff val="0"/>
                              <a:alphaOff val="0"/>
                            </a:prstClr>
                          </a:solidFill>
                          <a:latin typeface="Times New Roman" panose="02020603050405020304" pitchFamily="18" charset="0"/>
                          <a:ea typeface="+mn-ea"/>
                          <a:cs typeface="+mn-cs"/>
                        </a:rPr>
                        <a:t>quan tâm đến </a:t>
                      </a:r>
                      <a:r>
                        <a:rPr lang="en-US" sz="2400" b="0" dirty="0" err="1">
                          <a:solidFill>
                            <a:prstClr val="black">
                              <a:hueOff val="0"/>
                              <a:satOff val="0"/>
                              <a:lumOff val="0"/>
                              <a:alphaOff val="0"/>
                            </a:prstClr>
                          </a:solidFill>
                          <a:latin typeface="Times New Roman" panose="02020603050405020304" pitchFamily="18" charset="0"/>
                          <a:ea typeface="+mn-ea"/>
                          <a:cs typeface="+mn-cs"/>
                        </a:rPr>
                        <a:t>công</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tác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vi-VN" sz="2400" b="0" dirty="0">
                          <a:solidFill>
                            <a:prstClr val="black">
                              <a:hueOff val="0"/>
                              <a:satOff val="0"/>
                              <a:lumOff val="0"/>
                              <a:alphaOff val="0"/>
                            </a:prstClr>
                          </a:solidFill>
                          <a:latin typeface="Times New Roman" panose="02020603050405020304" pitchFamily="18" charset="0"/>
                          <a:ea typeface="+mn-ea"/>
                          <a:cs typeface="+mn-cs"/>
                        </a:rPr>
                        <a:t>thu hút đầu tư, có địa phương còn ỷ lại vào sự thu hút đầu tư của tỉnh vào địa bàn mình mà không hỗ trợ tích cực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cho</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các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doanh</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nghiệp</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nhà</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đầu</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tư</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ngay</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từ</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khâu</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khảo</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sát</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dự</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án</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và</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trong</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quá</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trình</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thực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hiện</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dự</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án</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nhất</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là</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công</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tác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bồi</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thường</a:t>
                      </a:r>
                      <a:r>
                        <a:rPr lang="en-US" sz="2400" b="0" dirty="0">
                          <a:solidFill>
                            <a:prstClr val="black">
                              <a:hueOff val="0"/>
                              <a:satOff val="0"/>
                              <a:lumOff val="0"/>
                              <a:alphaOff val="0"/>
                            </a:prstClr>
                          </a:solidFill>
                          <a:latin typeface="Times New Roman" panose="02020603050405020304" pitchFamily="18" charset="0"/>
                          <a:ea typeface="+mn-ea"/>
                          <a:cs typeface="+mn-cs"/>
                        </a:rPr>
                        <a:t> GPMB </a:t>
                      </a:r>
                      <a:r>
                        <a:rPr lang="en-US" sz="2400" b="0" dirty="0" err="1">
                          <a:solidFill>
                            <a:prstClr val="black">
                              <a:hueOff val="0"/>
                              <a:satOff val="0"/>
                              <a:lumOff val="0"/>
                              <a:alphaOff val="0"/>
                            </a:prstClr>
                          </a:solidFill>
                          <a:latin typeface="Times New Roman" panose="02020603050405020304" pitchFamily="18" charset="0"/>
                          <a:ea typeface="+mn-ea"/>
                          <a:cs typeface="+mn-cs"/>
                        </a:rPr>
                        <a:t>để</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triển</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khai</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thực</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hiện</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dự</a:t>
                      </a:r>
                      <a:r>
                        <a:rPr lang="en-US" sz="2400" b="0" dirty="0">
                          <a:solidFill>
                            <a:prstClr val="black">
                              <a:hueOff val="0"/>
                              <a:satOff val="0"/>
                              <a:lumOff val="0"/>
                              <a:alphaOff val="0"/>
                            </a:prstClr>
                          </a:solidFill>
                          <a:latin typeface="Times New Roman" panose="02020603050405020304" pitchFamily="18" charset="0"/>
                          <a:ea typeface="+mn-ea"/>
                          <a:cs typeface="+mn-cs"/>
                        </a:rPr>
                        <a:t> </a:t>
                      </a:r>
                      <a:r>
                        <a:rPr lang="en-US" sz="2400" b="0" dirty="0" err="1">
                          <a:solidFill>
                            <a:prstClr val="black">
                              <a:hueOff val="0"/>
                              <a:satOff val="0"/>
                              <a:lumOff val="0"/>
                              <a:alphaOff val="0"/>
                            </a:prstClr>
                          </a:solidFill>
                          <a:latin typeface="Times New Roman" panose="02020603050405020304" pitchFamily="18" charset="0"/>
                          <a:ea typeface="+mn-ea"/>
                          <a:cs typeface="+mn-cs"/>
                        </a:rPr>
                        <a:t>án</a:t>
                      </a:r>
                      <a:r>
                        <a:rPr lang="en-US" sz="2400" b="0" dirty="0">
                          <a:solidFill>
                            <a:prstClr val="black">
                              <a:hueOff val="0"/>
                              <a:satOff val="0"/>
                              <a:lumOff val="0"/>
                              <a:alphaOff val="0"/>
                            </a:prstClr>
                          </a:solidFill>
                          <a:latin typeface="Times New Roman" panose="02020603050405020304" pitchFamily="18" charset="0"/>
                          <a:ea typeface="+mn-ea"/>
                          <a:cs typeface="+mn-cs"/>
                        </a:rPr>
                        <a:t>…….</a:t>
                      </a:r>
                      <a:endParaRPr lang="vi-VN" sz="2400" b="0" dirty="0">
                        <a:solidFill>
                          <a:prstClr val="black">
                            <a:hueOff val="0"/>
                            <a:satOff val="0"/>
                            <a:lumOff val="0"/>
                            <a:alphaOff val="0"/>
                          </a:prstClr>
                        </a:solidFill>
                        <a:latin typeface="Times New Roman" panose="02020603050405020304" pitchFamily="18" charset="0"/>
                        <a:ea typeface="+mn-ea"/>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it-IT" sz="2400" b="0" dirty="0">
                          <a:solidFill>
                            <a:schemeClr val="tx1"/>
                          </a:solidFill>
                          <a:latin typeface="Times New Roman" panose="02020603050405020304" pitchFamily="18" charset="0"/>
                          <a:ea typeface="+mn-ea"/>
                          <a:cs typeface="+mn-cs"/>
                        </a:rPr>
                        <a:t>Công tác thu hút đầu tư nước ngoài chưa đạt như kỳ vọng mặc dù tỉnh đã tổ chức nhiều đợt xúc tiến đầu tư nước</a:t>
                      </a:r>
                      <a:r>
                        <a:rPr lang="vi-VN" sz="2400" b="0" dirty="0">
                          <a:solidFill>
                            <a:schemeClr val="tx1"/>
                          </a:solidFill>
                          <a:latin typeface="Times New Roman" panose="02020603050405020304" pitchFamily="18" charset="0"/>
                          <a:ea typeface="+mn-ea"/>
                          <a:cs typeface="+mn-cs"/>
                        </a:rPr>
                        <a:t> ngoài</a:t>
                      </a:r>
                      <a:r>
                        <a:rPr lang="it-IT" sz="2400" b="0" dirty="0">
                          <a:solidFill>
                            <a:schemeClr val="tx1"/>
                          </a:solidFill>
                          <a:latin typeface="Times New Roman" panose="02020603050405020304" pitchFamily="18" charset="0"/>
                          <a:ea typeface="+mn-ea"/>
                          <a:cs typeface="+mn-cs"/>
                        </a:rPr>
                        <a:t>.</a:t>
                      </a:r>
                      <a:endParaRPr lang="vi-VN" sz="2400" b="0" dirty="0">
                        <a:solidFill>
                          <a:prstClr val="black">
                            <a:hueOff val="0"/>
                            <a:satOff val="0"/>
                            <a:lumOff val="0"/>
                            <a:alphaOff val="0"/>
                          </a:prstClr>
                        </a:solidFill>
                        <a:latin typeface="Times New Roman" panose="02020603050405020304" pitchFamily="18" charset="0"/>
                        <a:ea typeface="+mn-ea"/>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it-IT" sz="2400" b="0" kern="1200" dirty="0">
                          <a:solidFill>
                            <a:schemeClr val="tx1"/>
                          </a:solidFill>
                          <a:latin typeface="Times New Roman" panose="02020603050405020304" pitchFamily="18" charset="0"/>
                          <a:ea typeface="+mn-ea"/>
                          <a:cs typeface="+mn-cs"/>
                        </a:rPr>
                        <a:t>Hoạt động sản xuất, kinh doanh, sản xuất công nghiệp, xuất khẩu</a:t>
                      </a:r>
                      <a:r>
                        <a:rPr lang="vi-VN" sz="2400" b="0" kern="1200" dirty="0">
                          <a:solidFill>
                            <a:schemeClr val="tx1"/>
                          </a:solidFill>
                          <a:latin typeface="Times New Roman" panose="02020603050405020304" pitchFamily="18" charset="0"/>
                          <a:ea typeface="+mn-ea"/>
                          <a:cs typeface="+mn-cs"/>
                        </a:rPr>
                        <a:t>, thu ngân sách nhà nước</a:t>
                      </a:r>
                      <a:r>
                        <a:rPr lang="it-IT" sz="2400" b="0" kern="1200" dirty="0">
                          <a:solidFill>
                            <a:schemeClr val="tx1"/>
                          </a:solidFill>
                          <a:latin typeface="Times New Roman" panose="02020603050405020304" pitchFamily="18" charset="0"/>
                          <a:ea typeface="+mn-ea"/>
                          <a:cs typeface="+mn-cs"/>
                        </a:rPr>
                        <a:t>… gặp nhiều khó khăn. </a:t>
                      </a:r>
                      <a:r>
                        <a:rPr lang="vi-VN" sz="2400" b="0" kern="1200" dirty="0">
                          <a:solidFill>
                            <a:schemeClr val="tx1"/>
                          </a:solidFill>
                          <a:latin typeface="Times New Roman" panose="02020603050405020304" pitchFamily="18" charset="0"/>
                          <a:ea typeface="+mn-ea"/>
                          <a:cs typeface="+mn-cs"/>
                        </a:rPr>
                        <a:t>So với cùng kỳ, chỉ số sản xuất công nghiệp (IIP) chỉ tăng </a:t>
                      </a:r>
                      <a:r>
                        <a:rPr lang="en-US" sz="2400" b="0" kern="1200" dirty="0">
                          <a:solidFill>
                            <a:schemeClr val="tx1"/>
                          </a:solidFill>
                          <a:latin typeface="Times New Roman" panose="02020603050405020304" pitchFamily="18" charset="0"/>
                          <a:ea typeface="+mn-ea"/>
                          <a:cs typeface="+mn-cs"/>
                        </a:rPr>
                        <a:t>0,92</a:t>
                      </a:r>
                      <a:r>
                        <a:rPr lang="vi-VN" sz="2400" b="0" kern="1200" dirty="0">
                          <a:solidFill>
                            <a:schemeClr val="tx1"/>
                          </a:solidFill>
                          <a:latin typeface="Times New Roman" panose="02020603050405020304" pitchFamily="18" charset="0"/>
                          <a:ea typeface="+mn-ea"/>
                          <a:cs typeface="+mn-cs"/>
                        </a:rPr>
                        <a:t>%; kim ngạch xuất khẩu giảm </a:t>
                      </a:r>
                      <a:r>
                        <a:rPr lang="en-US" sz="2400" b="0" kern="1200" dirty="0">
                          <a:solidFill>
                            <a:schemeClr val="tx1"/>
                          </a:solidFill>
                          <a:latin typeface="Times New Roman" panose="02020603050405020304" pitchFamily="18" charset="0"/>
                          <a:ea typeface="+mn-ea"/>
                          <a:cs typeface="+mn-cs"/>
                        </a:rPr>
                        <a:t>12,8</a:t>
                      </a:r>
                      <a:r>
                        <a:rPr lang="vi-VN" sz="2400" b="0" kern="1200" dirty="0">
                          <a:solidFill>
                            <a:schemeClr val="tx1"/>
                          </a:solidFill>
                          <a:latin typeface="Times New Roman" panose="02020603050405020304" pitchFamily="18" charset="0"/>
                          <a:ea typeface="+mn-ea"/>
                          <a:cs typeface="+mn-cs"/>
                        </a:rPr>
                        <a:t>%; tổng thu ngân sách giảm </a:t>
                      </a:r>
                      <a:r>
                        <a:rPr lang="en-US" sz="2400" b="0" kern="1200" dirty="0">
                          <a:solidFill>
                            <a:schemeClr val="tx1"/>
                          </a:solidFill>
                          <a:latin typeface="Times New Roman" panose="02020603050405020304" pitchFamily="18" charset="0"/>
                          <a:ea typeface="+mn-ea"/>
                          <a:cs typeface="+mn-cs"/>
                        </a:rPr>
                        <a:t>33,5</a:t>
                      </a:r>
                      <a:r>
                        <a:rPr lang="vi-VN" sz="2400" b="0" kern="1200" dirty="0">
                          <a:solidFill>
                            <a:schemeClr val="tx1"/>
                          </a:solidFill>
                          <a:latin typeface="Times New Roman" panose="02020603050405020304" pitchFamily="18" charset="0"/>
                          <a:ea typeface="+mn-ea"/>
                          <a:cs typeface="+mn-cs"/>
                        </a:rPr>
                        <a:t>%</a:t>
                      </a:r>
                      <a:r>
                        <a:rPr lang="en-US" sz="2400" b="0" kern="1200" dirty="0">
                          <a:solidFill>
                            <a:schemeClr val="tx1"/>
                          </a:solidFill>
                          <a:latin typeface="Times New Roman" panose="02020603050405020304" pitchFamily="18" charset="0"/>
                          <a:ea typeface="+mn-ea"/>
                          <a:cs typeface="+mn-cs"/>
                        </a:rPr>
                        <a:t>.</a:t>
                      </a:r>
                      <a:endParaRPr lang="en-US" sz="2400" kern="1200" dirty="0">
                        <a:solidFill>
                          <a:prstClr val="black">
                            <a:hueOff val="0"/>
                            <a:satOff val="0"/>
                            <a:lumOff val="0"/>
                            <a:alphaOff val="0"/>
                          </a:prstClr>
                        </a:solidFill>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kern="1200" dirty="0">
                          <a:solidFill>
                            <a:schemeClr val="tx1"/>
                          </a:solidFill>
                          <a:latin typeface="Times New Roman" panose="02020603050405020304" pitchFamily="18" charset="0"/>
                          <a:ea typeface="+mn-ea"/>
                          <a:cs typeface="+mn-cs"/>
                        </a:rPr>
                        <a:t> </a:t>
                      </a:r>
                      <a:endParaRPr lang="en-US" sz="2400" kern="1200" dirty="0">
                        <a:solidFill>
                          <a:schemeClr val="tx1"/>
                        </a:solidFill>
                        <a:effectLst/>
                        <a:latin typeface="Times New Roman" panose="02020603050405020304" pitchFamily="18" charset="0"/>
                        <a:ea typeface="Times New Roman" panose="02020603050405020304" pitchFamily="18" charset="0"/>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IV – TỒN TẠI, HẠN CHẾ: Bên cạnh kết quả đạt được còn một số tồn tại, hạn chế:</a:t>
            </a:r>
          </a:p>
        </p:txBody>
      </p:sp>
    </p:spTree>
    <p:extLst>
      <p:ext uri="{BB962C8B-B14F-4D97-AF65-F5344CB8AC3E}">
        <p14:creationId xmlns:p14="http://schemas.microsoft.com/office/powerpoint/2010/main" val="2464111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1821427820"/>
              </p:ext>
            </p:extLst>
          </p:nvPr>
        </p:nvGraphicFramePr>
        <p:xfrm>
          <a:off x="403531" y="1117833"/>
          <a:ext cx="11516090" cy="5745480"/>
        </p:xfrm>
        <a:graphic>
          <a:graphicData uri="http://schemas.openxmlformats.org/drawingml/2006/table">
            <a:tbl>
              <a:tblPr firstRow="1" bandRow="1"/>
              <a:tblGrid>
                <a:gridCol w="11516090">
                  <a:extLst>
                    <a:ext uri="{9D8B030D-6E8A-4147-A177-3AD203B41FA5}">
                      <a16:colId xmlns:a16="http://schemas.microsoft.com/office/drawing/2014/main" val="3655493598"/>
                    </a:ext>
                  </a:extLst>
                </a:gridCol>
              </a:tblGrid>
              <a:tr h="51151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startAt="5"/>
                        <a:tabLst/>
                        <a:defRPr/>
                      </a:pPr>
                      <a:r>
                        <a:rPr lang="vi-VN"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Thị trường bất động sản trầm lắng, thu ngân sách từ nguồn thu tiền sử dụng đất gặp khó khăn</a:t>
                      </a:r>
                      <a:r>
                        <a:rPr lang="en-U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ảnh</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hưởng</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lớn</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es-ES" sz="2400" b="0" kern="1200" spc="15" dirty="0" err="1">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đến</a:t>
                      </a:r>
                      <a:r>
                        <a:rPr lang="es-ES"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 </a:t>
                      </a:r>
                      <a:r>
                        <a:rPr lang="it-IT" sz="2400" b="0" kern="1200" spc="15" dirty="0">
                          <a:solidFill>
                            <a:prstClr val="black">
                              <a:hueOff val="0"/>
                              <a:satOff val="0"/>
                              <a:lumOff val="0"/>
                              <a:alphaOff val="0"/>
                            </a:prstClr>
                          </a:solidFill>
                          <a:effectLst/>
                          <a:latin typeface="Times New Roman" panose="02020603050405020304" pitchFamily="18" charset="0"/>
                          <a:ea typeface="Times New Roman" panose="02020603050405020304" pitchFamily="18" charset="0"/>
                          <a:cs typeface="+mn-cs"/>
                        </a:rPr>
                        <a:t>nhiệm vụ chi đầu tư phát triển.</a:t>
                      </a:r>
                      <a:endParaRPr lang="vi-VN" sz="2400" b="0" kern="1200" dirty="0">
                        <a:solidFill>
                          <a:schemeClr val="tx1"/>
                        </a:solidFill>
                        <a:effectLst/>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startAt="5"/>
                        <a:tabLst/>
                        <a:defRPr/>
                      </a:pPr>
                      <a:r>
                        <a:rPr lang="vi-VN" sz="2400" b="0" kern="1200" dirty="0">
                          <a:solidFill>
                            <a:schemeClr val="tx1"/>
                          </a:solidFill>
                          <a:effectLst/>
                          <a:latin typeface="Times New Roman" panose="02020603050405020304" pitchFamily="18" charset="0"/>
                          <a:ea typeface="Times New Roman" panose="02020603050405020304" pitchFamily="18" charset="0"/>
                          <a:cs typeface="+mn-cs"/>
                        </a:rPr>
                        <a:t>Việc thực hiện, giải ngân các Chương trình mục tiêu quốc gia còn nhiều vướng mắc, tỷ lệ giải ngân còn thấp</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chỉ</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33,2%),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đặc</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biệt</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là</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CT MTQG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giảm</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nghèo</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bền</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vững</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bố</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trí</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cho</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huyện</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An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Lão</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chỉ</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giải</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ngân</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a:t>
                      </a:r>
                      <a:r>
                        <a:rPr lang="en-US" sz="2400" b="0" kern="1200" dirty="0" err="1">
                          <a:solidFill>
                            <a:schemeClr val="tx1"/>
                          </a:solidFill>
                          <a:effectLst/>
                          <a:latin typeface="Times New Roman" panose="02020603050405020304" pitchFamily="18" charset="0"/>
                          <a:ea typeface="Times New Roman" panose="02020603050405020304" pitchFamily="18" charset="0"/>
                          <a:cs typeface="+mn-cs"/>
                        </a:rPr>
                        <a:t>được</a:t>
                      </a:r>
                      <a:r>
                        <a:rPr lang="en-US" sz="2400" b="0" kern="1200" dirty="0">
                          <a:solidFill>
                            <a:schemeClr val="tx1"/>
                          </a:solidFill>
                          <a:effectLst/>
                          <a:latin typeface="Times New Roman" panose="02020603050405020304" pitchFamily="18" charset="0"/>
                          <a:ea typeface="Times New Roman" panose="02020603050405020304" pitchFamily="18" charset="0"/>
                          <a:cs typeface="+mn-cs"/>
                        </a:rPr>
                        <a:t> 27,56%).</a:t>
                      </a:r>
                      <a:endParaRPr lang="vi-VN" sz="2400" b="0" kern="1200" dirty="0">
                        <a:solidFill>
                          <a:schemeClr val="tx1"/>
                        </a:solidFill>
                        <a:effectLst/>
                        <a:latin typeface="Times New Roman" panose="02020603050405020304" pitchFamily="18" charset="0"/>
                        <a:ea typeface="Times New Roman" panose="02020603050405020304" pitchFamily="18" charset="0"/>
                        <a:cs typeface="+mn-cs"/>
                      </a:endParaRP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startAt="5"/>
                        <a:tabLst/>
                        <a:defRPr/>
                      </a:pPr>
                      <a:r>
                        <a:rPr lang="vi-VN" sz="2400" b="0" kern="1200" dirty="0">
                          <a:solidFill>
                            <a:schemeClr val="tx1"/>
                          </a:solidFill>
                          <a:effectLst/>
                          <a:latin typeface="Times New Roman" panose="02020603050405020304" pitchFamily="18" charset="0"/>
                          <a:ea typeface="+mn-ea"/>
                          <a:cs typeface="+mn-cs"/>
                        </a:rPr>
                        <a:t>Tỷ lệ thu gom rác khu vực nông thôn của tỉnh còn chuyển biến chậm, chỉ tăng nhẹ đạt 53,77% (so với năm 2022 là 52,48%). Tình trạng vứt rác bừa bãi tại nơi công cộng, ven đầm, ven cầu, ruộng, sông vẫn còn phổ biến tại các khu vực nông thôn của nhiều địa phương hiện nay. Tỷ lệ này chưa đạt yêu cầu theo Quyết định 924</a:t>
                      </a:r>
                      <a:r>
                        <a:rPr lang="en-US" sz="2400" b="0" kern="1200" dirty="0">
                          <a:solidFill>
                            <a:schemeClr val="tx1"/>
                          </a:solidFill>
                          <a:effectLst/>
                          <a:latin typeface="Times New Roman" panose="02020603050405020304" pitchFamily="18" charset="0"/>
                          <a:ea typeface="+mn-ea"/>
                          <a:cs typeface="+mn-cs"/>
                        </a:rPr>
                        <a:t>/QĐ-UBND</a:t>
                      </a:r>
                      <a:r>
                        <a:rPr lang="vi-VN" sz="2400" b="0" kern="1200" dirty="0">
                          <a:solidFill>
                            <a:schemeClr val="tx1"/>
                          </a:solidFill>
                          <a:effectLst/>
                          <a:latin typeface="Times New Roman" panose="02020603050405020304" pitchFamily="18" charset="0"/>
                          <a:ea typeface="+mn-ea"/>
                          <a:cs typeface="+mn-cs"/>
                        </a:rPr>
                        <a:t> của UBND tỉnh là 61%</a:t>
                      </a:r>
                      <a:r>
                        <a:rPr lang="en-US" sz="2400" b="0" kern="1200" dirty="0">
                          <a:solidFill>
                            <a:schemeClr val="tx1"/>
                          </a:solidFill>
                          <a:effectLst/>
                          <a:latin typeface="Times New Roman" panose="02020603050405020304" pitchFamily="18" charset="0"/>
                          <a:ea typeface="+mn-ea"/>
                          <a:cs typeface="+mn-cs"/>
                        </a:rPr>
                        <a:t>.</a:t>
                      </a:r>
                      <a:endParaRPr lang="nl-NL" sz="2400" b="0" kern="1200" dirty="0">
                        <a:solidFill>
                          <a:schemeClr val="tx1"/>
                        </a:solidFill>
                        <a:effectLst/>
                        <a:latin typeface="Times New Roman" panose="02020603050405020304" pitchFamily="18" charset="0"/>
                        <a:ea typeface="Times New Roman" panose="02020603050405020304" pitchFamily="18" charset="0"/>
                        <a:cs typeface="+mn-cs"/>
                      </a:endParaRPr>
                    </a:p>
                    <a:p>
                      <a:pPr marL="457200" lvl="0" indent="-457200" algn="just">
                        <a:spcBef>
                          <a:spcPts val="600"/>
                        </a:spcBef>
                        <a:spcAft>
                          <a:spcPts val="600"/>
                        </a:spcAft>
                        <a:buFont typeface="+mj-lt"/>
                        <a:buAutoNum type="arabicPeriod" startAt="5"/>
                      </a:pPr>
                      <a:r>
                        <a:rPr lang="nl-NL" sz="2400" b="0" spc="15" dirty="0">
                          <a:solidFill>
                            <a:schemeClr val="tx1"/>
                          </a:solidFill>
                          <a:effectLst/>
                          <a:latin typeface="Times New Roman" panose="02020603050405020304" pitchFamily="18" charset="0"/>
                          <a:ea typeface="Times New Roman" panose="02020603050405020304" pitchFamily="18" charset="0"/>
                          <a:cs typeface="+mn-cs"/>
                        </a:rPr>
                        <a:t>Sản phẩm du lịch về đêm chưa đáp ứng nhu cầu của du khách; thiếu </a:t>
                      </a:r>
                      <a:r>
                        <a:rPr lang="vi-VN" sz="2400" b="0" spc="15" dirty="0">
                          <a:solidFill>
                            <a:schemeClr val="tx1"/>
                          </a:solidFill>
                          <a:effectLst/>
                          <a:latin typeface="Times New Roman" panose="02020603050405020304" pitchFamily="18" charset="0"/>
                          <a:ea typeface="Times New Roman" panose="02020603050405020304" pitchFamily="18" charset="0"/>
                          <a:cs typeface="+mn-cs"/>
                        </a:rPr>
                        <a:t>khu vui chơi, giải trí và </a:t>
                      </a:r>
                      <a:r>
                        <a:rPr lang="en-US" sz="2400" b="0" spc="15" dirty="0" err="1">
                          <a:solidFill>
                            <a:schemeClr val="tx1"/>
                          </a:solidFill>
                          <a:effectLst/>
                          <a:latin typeface="Times New Roman" panose="02020603050405020304" pitchFamily="18" charset="0"/>
                          <a:ea typeface="Times New Roman" panose="02020603050405020304" pitchFamily="18" charset="0"/>
                          <a:cs typeface="+mn-cs"/>
                        </a:rPr>
                        <a:t>chưa</a:t>
                      </a:r>
                      <a:r>
                        <a:rPr lang="en-US" sz="2400" b="0" spc="15" dirty="0">
                          <a:solidFill>
                            <a:schemeClr val="tx1"/>
                          </a:solidFill>
                          <a:effectLst/>
                          <a:latin typeface="Times New Roman" panose="02020603050405020304" pitchFamily="18" charset="0"/>
                          <a:ea typeface="Times New Roman" panose="02020603050405020304" pitchFamily="18" charset="0"/>
                          <a:cs typeface="+mn-cs"/>
                        </a:rPr>
                        <a:t> </a:t>
                      </a:r>
                      <a:r>
                        <a:rPr lang="en-US" sz="2400" b="0" spc="15" dirty="0" err="1">
                          <a:solidFill>
                            <a:schemeClr val="tx1"/>
                          </a:solidFill>
                          <a:effectLst/>
                          <a:latin typeface="Times New Roman" panose="02020603050405020304" pitchFamily="18" charset="0"/>
                          <a:ea typeface="Times New Roman" panose="02020603050405020304" pitchFamily="18" charset="0"/>
                          <a:cs typeface="+mn-cs"/>
                        </a:rPr>
                        <a:t>có</a:t>
                      </a:r>
                      <a:r>
                        <a:rPr lang="en-US" sz="2400" b="0" spc="15" dirty="0">
                          <a:solidFill>
                            <a:schemeClr val="tx1"/>
                          </a:solidFill>
                          <a:effectLst/>
                          <a:latin typeface="Times New Roman" panose="02020603050405020304" pitchFamily="18" charset="0"/>
                          <a:ea typeface="Times New Roman" panose="02020603050405020304" pitchFamily="18" charset="0"/>
                          <a:cs typeface="+mn-cs"/>
                        </a:rPr>
                        <a:t> </a:t>
                      </a:r>
                      <a:r>
                        <a:rPr lang="vi-VN" sz="2400" b="0" spc="15" dirty="0">
                          <a:solidFill>
                            <a:schemeClr val="tx1"/>
                          </a:solidFill>
                          <a:effectLst/>
                          <a:latin typeface="Times New Roman" panose="02020603050405020304" pitchFamily="18" charset="0"/>
                          <a:ea typeface="Times New Roman" panose="02020603050405020304" pitchFamily="18" charset="0"/>
                          <a:cs typeface="+mn-cs"/>
                        </a:rPr>
                        <a:t>trung tâm thương mại - mua sắm cao cấp</a:t>
                      </a:r>
                      <a:r>
                        <a:rPr lang="en-US" sz="2400" b="0" spc="15" dirty="0">
                          <a:solidFill>
                            <a:schemeClr val="tx1"/>
                          </a:solidFill>
                          <a:effectLst/>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prstClr val="black">
                            <a:hueOff val="0"/>
                            <a:satOff val="0"/>
                            <a:lumOff val="0"/>
                            <a:alphaOff val="0"/>
                          </a:prstClr>
                        </a:solidFill>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kern="1200" dirty="0">
                          <a:solidFill>
                            <a:schemeClr val="tx1"/>
                          </a:solidFill>
                          <a:latin typeface="Times New Roman" panose="02020603050405020304" pitchFamily="18" charset="0"/>
                          <a:ea typeface="+mn-ea"/>
                          <a:cs typeface="+mn-cs"/>
                        </a:rPr>
                        <a:t> </a:t>
                      </a:r>
                      <a:endParaRPr lang="en-US" sz="2400" kern="1200" dirty="0">
                        <a:solidFill>
                          <a:schemeClr val="tx1"/>
                        </a:solidFill>
                        <a:effectLst/>
                        <a:latin typeface="Times New Roman" panose="02020603050405020304" pitchFamily="18" charset="0"/>
                        <a:ea typeface="Times New Roman" panose="02020603050405020304" pitchFamily="18" charset="0"/>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513287" y="162384"/>
            <a:ext cx="11516091"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IV – TỒN TẠI, HẠN CHẾ (TT)</a:t>
            </a:r>
          </a:p>
        </p:txBody>
      </p:sp>
    </p:spTree>
    <p:extLst>
      <p:ext uri="{BB962C8B-B14F-4D97-AF65-F5344CB8AC3E}">
        <p14:creationId xmlns:p14="http://schemas.microsoft.com/office/powerpoint/2010/main" val="4292532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THÁNG 9 NĂM 2023</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7" y="461576"/>
            <a:ext cx="80112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 quản lý tài nguyên và môi trường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235060" y="1306542"/>
          <a:ext cx="11587655" cy="5760720"/>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Tiếp tục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chỉ đạo</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tình hình sản xuất, triển khai thực hiện các giải pháp kỹ thuật phù hợp với điều kiện nắng hạn;</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tiếp tục</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thực hiện chuyển đổi cơ cấu cây trồng</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vụ Hè Thu, vụ Mùa 2023</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ăng cường kiểm tra hướng dẫn chăm sóc, phòng trừ sâu bệnh đạt hiệu quả</a:t>
                      </a:r>
                      <a:endPar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Tập trung chuẩn bị làm việc với Đoàn Thanh tra của Ủy ban Châu Âu lần thứ 4 </a:t>
                      </a:r>
                      <a:r>
                        <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về chống khai thác thủy sản bất hợp pháp, không báo cáo theo quy định (IUU).</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Tiếp tục nghiên cứu, sớm hoàn thiện việc sử dụng </a:t>
                      </a:r>
                      <a:r>
                        <a:rPr lang="nl-NL"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Hệ thống Nhật ký điện tử trên tàu khai thác xa bờ trên địa bàn tỉnh</a:t>
                      </a:r>
                      <a:endPar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Triển khai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hiệu quả các</a:t>
                      </a: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phương án xử lý vấn đề môi trường. Tăng cường công tác kiểm tra, quản lý chống lấn chiếm đất đai, khai thác tài nguyên khoáng sản.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Triển khai nhiệm vụ Phòng, chống thiên tai, tìm kiếm cứu nạn</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 </a:t>
                      </a:r>
                      <a:r>
                        <a:rPr lang="vi-VN"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p</a:t>
                      </a:r>
                      <a:r>
                        <a:rPr lang="pt-BR"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rPr>
                        <a:t>hương án ứng phó thiên tai năm 2023</a:t>
                      </a:r>
                      <a:endPar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6761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589090631"/>
              </p:ext>
            </p:extLst>
          </p:nvPr>
        </p:nvGraphicFramePr>
        <p:xfrm>
          <a:off x="436396" y="1457543"/>
          <a:ext cx="11587655" cy="5547360"/>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342900" indent="-342900">
                        <a:spcBef>
                          <a:spcPts val="1200"/>
                        </a:spcBef>
                        <a:spcAft>
                          <a:spcPts val="1200"/>
                        </a:spcAft>
                        <a:buFont typeface="Wingdings" panose="05000000000000000000" pitchFamily="2" charset="2"/>
                        <a:buChar char="v"/>
                      </a:pPr>
                      <a:r>
                        <a:rPr lang="it-IT" sz="2400" b="0" kern="1200" dirty="0">
                          <a:solidFill>
                            <a:schemeClr val="dk1"/>
                          </a:solidFill>
                          <a:effectLst/>
                          <a:latin typeface="Times New Roman" panose="02020603050405020304" pitchFamily="18" charset="0"/>
                          <a:ea typeface="+mn-ea"/>
                          <a:cs typeface="Times New Roman" panose="02020603050405020304" pitchFamily="18" charset="0"/>
                        </a:rPr>
                        <a:t>Kịp thời theo dõi, nắm bắt tình hình, tháo gỡ khó khăn cho doanh nghiệp</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indent="-342900">
                        <a:spcBef>
                          <a:spcPts val="1200"/>
                        </a:spcBef>
                        <a:spcAft>
                          <a:spcPts val="1200"/>
                        </a:spcAft>
                        <a:buFont typeface="Wingdings" panose="05000000000000000000" pitchFamily="2" charset="2"/>
                        <a:buChar char="v"/>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C</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hỉ số SXCN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(IIP)</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tháng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9/2023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phấn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tăng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từ</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5 - 6</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120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Phấn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vướng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mắc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9/2023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vào</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vào hoạt động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03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nghiệp</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với tổng vốn đầu tư 837,4 tỷ đồng,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Nhà máy Thuỷ điện Đồng Mít của Công ty CP Đầu tư và Xây dựng Thủy điện Đồng Mít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205 tỷ đồng;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Xưởng sản xuất, gia công các sản phẩm từ Inox của Công ty TNHH Inox Việt Na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86,4 tỷ đồng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Nhà máy sản xuất chế biến lâm sản của Công ty TNHH MTV Năng lượng An Việt Phát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546 tỷ đồng). </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1200"/>
                        </a:spcBef>
                        <a:spcAft>
                          <a:spcPts val="1200"/>
                        </a:spcAft>
                        <a:buClrTx/>
                        <a:buSzTx/>
                        <a:buFont typeface="Wingdings" panose="05000000000000000000" pitchFamily="2" charset="2"/>
                        <a:buChar char="v"/>
                        <a:tabLst/>
                        <a:defRPr/>
                      </a:pP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H</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ỗ trợ tích cực để </a:t>
                      </a:r>
                      <a:r>
                        <a:rPr lang="vi-VN" sz="2400" b="0" kern="1200">
                          <a:solidFill>
                            <a:schemeClr val="dk1"/>
                          </a:solidFill>
                          <a:effectLst/>
                          <a:latin typeface="Times New Roman" panose="02020603050405020304" pitchFamily="18" charset="0"/>
                          <a:ea typeface="+mn-ea"/>
                          <a:cs typeface="Times New Roman" panose="02020603050405020304" pitchFamily="18" charset="0"/>
                        </a:rPr>
                        <a:t>2 dự án sản xuất công nghiệp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lớn trên địa bàn Tây Sơn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Nhà máy gạch, ngói Takao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Nhà máy sản xuất gạch ốp lát granite KamadoTakao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hoàn tất các thủ tục đầu tư Dự án như thủ tục về đất đai, giấy phép xây dựng,….</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nhanh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tiến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sớm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430279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Thương mại, dịch vụ, du lịch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1738134602"/>
              </p:ext>
            </p:extLst>
          </p:nvPr>
        </p:nvGraphicFramePr>
        <p:xfrm>
          <a:off x="587399" y="1314653"/>
          <a:ext cx="11148799" cy="5547360"/>
        </p:xfrm>
        <a:graphic>
          <a:graphicData uri="http://schemas.openxmlformats.org/drawingml/2006/table">
            <a:tbl>
              <a:tblPr firstRow="1" bandRow="1"/>
              <a:tblGrid>
                <a:gridCol w="11148799">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Tiếp tục</a:t>
                      </a: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đẩy mạnh các hoạt động thương mại, xuất khẩu</a:t>
                      </a:r>
                    </a:p>
                    <a:p>
                      <a:pPr marL="342900" indent="-342900" algn="just">
                        <a:spcBef>
                          <a:spcPts val="1200"/>
                        </a:spcBef>
                        <a:spcAft>
                          <a:spcPts val="600"/>
                        </a:spcAft>
                        <a:buFont typeface="Wingdings" panose="05000000000000000000" pitchFamily="2" charset="2"/>
                        <a:buChar char="v"/>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Tổng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mức</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bán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lẻ</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hàng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hóa</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doanh</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dịch</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tiêu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dùng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dk1"/>
                          </a:solidFill>
                          <a:effectLst/>
                          <a:latin typeface="Times New Roman" panose="02020603050405020304" pitchFamily="18" charset="0"/>
                          <a:ea typeface="+mn-ea"/>
                          <a:cs typeface="Times New Roman" panose="02020603050405020304" pitchFamily="18" charset="0"/>
                        </a:rPr>
                        <a:t> 9/2023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phấn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a:solidFill>
                            <a:schemeClr val="dk1"/>
                          </a:solidFill>
                          <a:effectLst/>
                          <a:latin typeface="Times New Roman" panose="02020603050405020304" pitchFamily="18" charset="0"/>
                          <a:ea typeface="+mn-ea"/>
                          <a:cs typeface="Times New Roman" panose="02020603050405020304" pitchFamily="18" charset="0"/>
                        </a:rPr>
                        <a:t> 9.255,5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0,7% so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trước</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12,4% so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dk1"/>
                          </a:solidFill>
                          <a:effectLst/>
                          <a:latin typeface="Times New Roman" panose="02020603050405020304" pitchFamily="18" charset="0"/>
                          <a:ea typeface="+mn-ea"/>
                          <a:cs typeface="Times New Roman" panose="02020603050405020304" pitchFamily="18" charset="0"/>
                        </a:rPr>
                        <a:t> 8.259,6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a:solidFill>
                            <a:schemeClr val="dk1"/>
                          </a:solidFill>
                          <a:effectLst/>
                          <a:latin typeface="Times New Roman" panose="02020603050405020304" pitchFamily="18" charset="0"/>
                          <a:ea typeface="+mn-ea"/>
                          <a:cs typeface="Times New Roman" panose="02020603050405020304" pitchFamily="18" charset="0"/>
                        </a:rPr>
                        <a:t>)</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342900" indent="-342900" algn="just">
                        <a:spcBef>
                          <a:spcPts val="1200"/>
                        </a:spcBef>
                        <a:spcAft>
                          <a:spcPts val="600"/>
                        </a:spcAft>
                        <a:buFont typeface="Wingdings" panose="05000000000000000000" pitchFamily="2" charset="2"/>
                        <a:buChar char="v"/>
                      </a:pPr>
                      <a:r>
                        <a:rPr lang="en-US" sz="2400" b="0" kern="1200">
                          <a:solidFill>
                            <a:schemeClr val="dk1"/>
                          </a:solidFill>
                          <a:effectLst/>
                          <a:latin typeface="Times New Roman" panose="02020603050405020304" pitchFamily="18" charset="0"/>
                          <a:ea typeface="+mn-ea"/>
                          <a:cs typeface="Times New Roman" panose="02020603050405020304" pitchFamily="18" charset="0"/>
                        </a:rPr>
                        <a:t>Kim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ngạch</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xuất</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khẩu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dk1"/>
                          </a:solidFill>
                          <a:effectLst/>
                          <a:latin typeface="Times New Roman" panose="02020603050405020304" pitchFamily="18" charset="0"/>
                          <a:ea typeface="+mn-ea"/>
                          <a:cs typeface="Times New Roman" panose="02020603050405020304" pitchFamily="18" charset="0"/>
                        </a:rPr>
                        <a:t> 9/2023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phấn</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khoảng</a:t>
                      </a:r>
                      <a:r>
                        <a:rPr lang="en-US" sz="2400" b="0" kern="1200">
                          <a:solidFill>
                            <a:schemeClr val="dk1"/>
                          </a:solidFill>
                          <a:effectLst/>
                          <a:latin typeface="Times New Roman" panose="02020603050405020304" pitchFamily="18" charset="0"/>
                          <a:ea typeface="+mn-ea"/>
                          <a:cs typeface="Times New Roman" panose="02020603050405020304" pitchFamily="18" charset="0"/>
                        </a:rPr>
                        <a:t> 130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triệu</a:t>
                      </a:r>
                      <a:r>
                        <a:rPr lang="en-US" sz="2400" b="0" kern="1200">
                          <a:solidFill>
                            <a:schemeClr val="dk1"/>
                          </a:solidFill>
                          <a:effectLst/>
                          <a:latin typeface="Times New Roman" panose="02020603050405020304" pitchFamily="18" charset="0"/>
                          <a:ea typeface="+mn-ea"/>
                          <a:cs typeface="Times New Roman" panose="02020603050405020304" pitchFamily="18" charset="0"/>
                        </a:rPr>
                        <a:t> USD,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a:solidFill>
                            <a:schemeClr val="dk1"/>
                          </a:solidFill>
                          <a:effectLst/>
                          <a:latin typeface="Times New Roman" panose="02020603050405020304" pitchFamily="18" charset="0"/>
                          <a:ea typeface="+mn-ea"/>
                          <a:cs typeface="Times New Roman" panose="02020603050405020304" pitchFamily="18" charset="0"/>
                        </a:rPr>
                        <a:t> 18,7 % so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kỳ</a:t>
                      </a:r>
                      <a:r>
                        <a:rPr lang="en-US" sz="2400" b="0" kern="1200">
                          <a:solidFill>
                            <a:schemeClr val="tx1"/>
                          </a:solidFill>
                          <a:effectLst/>
                          <a:latin typeface="Times New Roman" panose="02020603050405020304" pitchFamily="18" charset="0"/>
                          <a:ea typeface="+mn-ea"/>
                          <a:cs typeface="Times New Roman" panose="02020603050405020304" pitchFamily="18" charset="0"/>
                        </a:rPr>
                        <a:t> (9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tháng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năm</a:t>
                      </a:r>
                      <a:r>
                        <a:rPr lang="en-US" sz="2400" b="0" kern="1200">
                          <a:solidFill>
                            <a:schemeClr val="tx1"/>
                          </a:solidFill>
                          <a:effectLst/>
                          <a:latin typeface="Times New Roman" panose="02020603050405020304" pitchFamily="18" charset="0"/>
                          <a:ea typeface="+mn-ea"/>
                          <a:cs typeface="Times New Roman" panose="02020603050405020304" pitchFamily="18" charset="0"/>
                        </a:rPr>
                        <a:t> 2022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đạt</a:t>
                      </a:r>
                      <a:r>
                        <a:rPr lang="en-US" sz="2400" b="0" kern="1200">
                          <a:solidFill>
                            <a:schemeClr val="tx1"/>
                          </a:solidFill>
                          <a:effectLst/>
                          <a:latin typeface="Times New Roman" panose="02020603050405020304" pitchFamily="18" charset="0"/>
                          <a:ea typeface="+mn-ea"/>
                          <a:cs typeface="Times New Roman" panose="02020603050405020304" pitchFamily="18" charset="0"/>
                        </a:rPr>
                        <a:t> 109,5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triệu</a:t>
                      </a:r>
                      <a:r>
                        <a:rPr lang="en-US" sz="2400" b="0" kern="1200">
                          <a:solidFill>
                            <a:schemeClr val="tx1"/>
                          </a:solidFill>
                          <a:effectLst/>
                          <a:latin typeface="Times New Roman" panose="02020603050405020304" pitchFamily="18" charset="0"/>
                          <a:ea typeface="+mn-ea"/>
                          <a:cs typeface="Times New Roman" panose="02020603050405020304" pitchFamily="18" charset="0"/>
                        </a:rPr>
                        <a:t> USD)</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1200"/>
                        </a:spcBef>
                        <a:spcAft>
                          <a:spcPts val="6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nghiên </a:t>
                      </a:r>
                      <a:r>
                        <a:rPr lang="vi-VN" sz="2400" b="0" kern="1200">
                          <a:solidFill>
                            <a:schemeClr val="tx1"/>
                          </a:solidFill>
                          <a:effectLst/>
                          <a:latin typeface="Times New Roman" panose="02020603050405020304" pitchFamily="18" charset="0"/>
                          <a:ea typeface="+mn-ea"/>
                          <a:cs typeface="Times New Roman" panose="02020603050405020304" pitchFamily="18" charset="0"/>
                        </a:rPr>
                        <a:t>cứu, đa dạng hóa, liên kết và nâng cao chất lượng các sản phẩm du lịch </a:t>
                      </a:r>
                      <a:r>
                        <a:rPr lang="it-IT" sz="2400" b="0" kern="1200">
                          <a:solidFill>
                            <a:schemeClr val="tx1"/>
                          </a:solidFill>
                          <a:effectLst/>
                          <a:latin typeface="Times New Roman" panose="02020603050405020304" pitchFamily="18" charset="0"/>
                          <a:ea typeface="+mn-ea"/>
                          <a:cs typeface="Times New Roman" panose="02020603050405020304" pitchFamily="18" charset="0"/>
                        </a:rPr>
                        <a:t>với các địa phương</a:t>
                      </a:r>
                      <a:r>
                        <a:rPr lang="vi-VN" sz="2400" b="0" kern="1200">
                          <a:solidFill>
                            <a:schemeClr val="tx1"/>
                          </a:solidFill>
                          <a:effectLst/>
                          <a:latin typeface="Times New Roman" panose="02020603050405020304" pitchFamily="18" charset="0"/>
                          <a:ea typeface="+mn-ea"/>
                          <a:cs typeface="Times New Roman" panose="02020603050405020304" pitchFamily="18" charset="0"/>
                        </a:rPr>
                        <a:t>, doanh nghiệp</a:t>
                      </a:r>
                      <a:r>
                        <a:rPr lang="it-IT" sz="2400" b="0" kern="1200">
                          <a:solidFill>
                            <a:schemeClr val="tx1"/>
                          </a:solidFill>
                          <a:effectLst/>
                          <a:latin typeface="Times New Roman" panose="02020603050405020304" pitchFamily="18" charset="0"/>
                          <a:ea typeface="+mn-ea"/>
                          <a:cs typeface="Times New Roman" panose="02020603050405020304" pitchFamily="18" charset="0"/>
                        </a:rPr>
                        <a:t> trong và ngoài nước</a:t>
                      </a:r>
                      <a:r>
                        <a:rPr lang="vi-VN" sz="2400" b="0" kern="1200">
                          <a:solidFill>
                            <a:schemeClr val="tx1"/>
                          </a:solidFill>
                          <a:effectLst/>
                          <a:latin typeface="Times New Roman" panose="02020603050405020304" pitchFamily="18" charset="0"/>
                          <a:ea typeface="+mn-ea"/>
                          <a:cs typeface="Times New Roman" panose="02020603050405020304" pitchFamily="18" charset="0"/>
                        </a:rPr>
                        <a:t>, ưu tiên phát triển các sản phẩm du lịch có giá trị gia tăng cao và bền vững, tạo thương hiệu cạnh tranh lâu dài</a:t>
                      </a:r>
                    </a:p>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endParaRPr lang="vi-VN" sz="2400" b="0" kern="1200">
                        <a:solidFill>
                          <a:schemeClr val="tx1"/>
                        </a:solidFill>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318883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4. Tài chính, ngân sách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597101" y="1331709"/>
          <a:ext cx="10997798" cy="3779520"/>
        </p:xfrm>
        <a:graphic>
          <a:graphicData uri="http://schemas.openxmlformats.org/drawingml/2006/table">
            <a:tbl>
              <a:tblPr firstRow="1" bandRow="1"/>
              <a:tblGrid>
                <a:gridCol w="1099779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Tăng cường công tác quản lý thu, chống thất thu, giảm nợ đọng thuế</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Tiếp tục hỗ trợ doanh nghiệp được hưởng tối đa các chính sách ưu đãi, hỗ trợ tháo gỡ khó khăn</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Triển khai thực hiện kịp thời việc thu tiền sử dụng đất và tiền thuê đất năm 2023 theo kế hoạch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Đảm bảo chi ngân sách theo đúng tiêu chuẩn, định mức, tiết kiệm, hiệu quả</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225642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5. Đầu tư công</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483849" y="1356876"/>
          <a:ext cx="11224301" cy="4511040"/>
        </p:xfrm>
        <a:graphic>
          <a:graphicData uri="http://schemas.openxmlformats.org/drawingml/2006/table">
            <a:tbl>
              <a:tblPr firstRow="1" bandRow="1"/>
              <a:tblGrid>
                <a:gridCol w="11224301">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Đẩy mạnh giải ngân vốn đầu tư công, triển khai hiệu quả 03 Chương trình mục tiêu quốc gia.</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a:t>
                      </a:r>
                      <a:r>
                        <a:rPr lang="en-US" sz="2400" b="0" kern="1200">
                          <a:solidFill>
                            <a:schemeClr val="dk1"/>
                          </a:solidFill>
                          <a:effectLst/>
                          <a:latin typeface="Times New Roman" panose="02020603050405020304" pitchFamily="18" charset="0"/>
                          <a:ea typeface="+mn-ea"/>
                          <a:cs typeface="Times New Roman" panose="02020603050405020304" pitchFamily="18" charset="0"/>
                        </a:rPr>
                        <a:t>Phấn đấu đến ngày 30/9/202</a:t>
                      </a:r>
                      <a:r>
                        <a:rPr lang="vi-VN" sz="2400" b="0" kern="1200">
                          <a:solidFill>
                            <a:schemeClr val="dk1"/>
                          </a:solidFill>
                          <a:effectLst/>
                          <a:latin typeface="Times New Roman" panose="02020603050405020304" pitchFamily="18" charset="0"/>
                          <a:ea typeface="+mn-ea"/>
                          <a:cs typeface="Times New Roman" panose="02020603050405020304" pitchFamily="18" charset="0"/>
                        </a:rPr>
                        <a:t>3</a:t>
                      </a:r>
                      <a:r>
                        <a:rPr lang="en-US" sz="2400" b="0" kern="1200">
                          <a:solidFill>
                            <a:schemeClr val="dk1"/>
                          </a:solidFill>
                          <a:effectLst/>
                          <a:latin typeface="Times New Roman" panose="02020603050405020304" pitchFamily="18" charset="0"/>
                          <a:ea typeface="+mn-ea"/>
                          <a:cs typeface="Times New Roman" panose="02020603050405020304" pitchFamily="18" charset="0"/>
                        </a:rPr>
                        <a:t> tỷ lệ giải ngân đạt ít nhất 60% kế hoạch.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Kiên quyết điều chuyển kế hoạch vốn từ các dự án giải ngân chậm (tỷ lệ giải ngân dưới 50%) sang bố trí, thanh toán khối lượng hoàn thành các dự án có nhu cầu bổ sung kế hoạch vốn</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Hoàn thành công tác giải phóng mặt bằng đường cao tốc Bắc - Nam phía Đông, đoạn qua địa bàn tỉnh</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2084215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6. Đầu tư ngoài ngân sách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3676431978"/>
              </p:ext>
            </p:extLst>
          </p:nvPr>
        </p:nvGraphicFramePr>
        <p:xfrm>
          <a:off x="428007" y="1423987"/>
          <a:ext cx="11291413" cy="2709904"/>
        </p:xfrm>
        <a:graphic>
          <a:graphicData uri="http://schemas.openxmlformats.org/drawingml/2006/table">
            <a:tbl>
              <a:tblPr firstRow="1" bandRow="1"/>
              <a:tblGrid>
                <a:gridCol w="11291413">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it-IT" sz="2400" b="0" kern="1200" dirty="0">
                          <a:solidFill>
                            <a:schemeClr val="dk1"/>
                          </a:solidFill>
                          <a:effectLst/>
                          <a:latin typeface="Times New Roman" panose="02020603050405020304" pitchFamily="18" charset="0"/>
                          <a:ea typeface="+mn-ea"/>
                          <a:cs typeface="Times New Roman" panose="02020603050405020304" pitchFamily="18" charset="0"/>
                        </a:rPr>
                        <a:t>T</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ích cực xúc tiến, mời gọi đầu tư các dự án ngoài ngân sách, tạo mọi điều kiện thuận lợi cho các nhà đầu tư khảo sát, hoàn thiện thủ tục đầu tư, triển khai thực hiện dự án trong thời gian sớm nhất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đặc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biệt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bồi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GPMB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sớm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động</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triển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hạ</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tầng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cụm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nghiệp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làng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nghề</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bàn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tỉnh</a:t>
                      </a:r>
                      <a:endParaRPr lang="vi-VN"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6368250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7. Văn hóa – xã hội</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453174" y="1499488"/>
          <a:ext cx="11324969" cy="3261360"/>
        </p:xfrm>
        <a:graphic>
          <a:graphicData uri="http://schemas.openxmlformats.org/drawingml/2006/table">
            <a:tbl>
              <a:tblPr firstRow="1" bandRow="1"/>
              <a:tblGrid>
                <a:gridCol w="11324969">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Tổ chức khai giảng năm học 2023-2024 đảm bảo theo yêu cầu.</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Tiếp tục thực hiện nhiệm vụ phòng, chống dịch COVID-19 và các dịch bệnh lưu hành khác như Sốt xuất huyết, tay chân miệng...</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Thực hiện tốt công tác bảo trợ xã hội, chính sách đối với người có công, công tác bảo vệ chăm sóc trẻ em...</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it-IT" sz="2400" b="0" kern="1200">
                          <a:solidFill>
                            <a:schemeClr val="dk1"/>
                          </a:solidFill>
                          <a:effectLst/>
                          <a:latin typeface="Times New Roman" panose="02020603050405020304" pitchFamily="18" charset="0"/>
                          <a:ea typeface="+mn-ea"/>
                          <a:cs typeface="Times New Roman" panose="02020603050405020304" pitchFamily="18" charset="0"/>
                        </a:rPr>
                        <a:t> Tiếp tục tổ chức các Hội nghị, Hội thảo khoa học theo kế hoạch năm 2023</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1435889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99C3A99-3E83-02AA-4F66-9882F4B54011}"/>
              </a:ext>
            </a:extLst>
          </p:cNvPr>
          <p:cNvSpPr txBox="1"/>
          <p:nvPr/>
        </p:nvSpPr>
        <p:spPr>
          <a:xfrm>
            <a:off x="683964" y="231872"/>
            <a:ext cx="1033916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 KẾT QUẢ THỰC HIỆN CHỈ TIÊU HĐND VÀ UBND TỈNH GIAO (tt)</a:t>
            </a:r>
          </a:p>
        </p:txBody>
      </p:sp>
      <p:graphicFrame>
        <p:nvGraphicFramePr>
          <p:cNvPr id="2" name="Object 1">
            <a:extLst>
              <a:ext uri="{FF2B5EF4-FFF2-40B4-BE49-F238E27FC236}">
                <a16:creationId xmlns:a16="http://schemas.microsoft.com/office/drawing/2014/main" id="{FC2517B4-3D92-5A00-EFE1-2836D21B2B40}"/>
              </a:ext>
            </a:extLst>
          </p:cNvPr>
          <p:cNvGraphicFramePr>
            <a:graphicFrameLocks noChangeAspect="1"/>
          </p:cNvGraphicFramePr>
          <p:nvPr/>
        </p:nvGraphicFramePr>
        <p:xfrm>
          <a:off x="1152525" y="1517650"/>
          <a:ext cx="9886950" cy="3819525"/>
        </p:xfrm>
        <a:graphic>
          <a:graphicData uri="http://schemas.openxmlformats.org/presentationml/2006/ole">
            <mc:AlternateContent xmlns:mc="http://schemas.openxmlformats.org/markup-compatibility/2006">
              <mc:Choice xmlns:v="urn:schemas-microsoft-com:vml" Requires="v">
                <p:oleObj name="Worksheet" r:id="rId3" imgW="9887040" imgH="3819498" progId="Excel.Sheet.12">
                  <p:embed/>
                </p:oleObj>
              </mc:Choice>
              <mc:Fallback>
                <p:oleObj name="Worksheet" r:id="rId3" imgW="9887040" imgH="3819498" progId="Excel.Sheet.12">
                  <p:embed/>
                  <p:pic>
                    <p:nvPicPr>
                      <p:cNvPr id="2" name="Object 1">
                        <a:extLst>
                          <a:ext uri="{FF2B5EF4-FFF2-40B4-BE49-F238E27FC236}">
                            <a16:creationId xmlns:a16="http://schemas.microsoft.com/office/drawing/2014/main" id="{FC2517B4-3D92-5A00-EFE1-2836D21B2B40}"/>
                          </a:ext>
                        </a:extLst>
                      </p:cNvPr>
                      <p:cNvPicPr/>
                      <p:nvPr/>
                    </p:nvPicPr>
                    <p:blipFill>
                      <a:blip r:embed="rId4"/>
                      <a:stretch>
                        <a:fillRect/>
                      </a:stretch>
                    </p:blipFill>
                    <p:spPr>
                      <a:xfrm>
                        <a:off x="1152525" y="1517650"/>
                        <a:ext cx="9886950" cy="3819525"/>
                      </a:xfrm>
                      <a:prstGeom prst="rect">
                        <a:avLst/>
                      </a:prstGeom>
                    </p:spPr>
                  </p:pic>
                </p:oleObj>
              </mc:Fallback>
            </mc:AlternateContent>
          </a:graphicData>
        </a:graphic>
      </p:graphicFrame>
    </p:spTree>
    <p:extLst>
      <p:ext uri="{BB962C8B-B14F-4D97-AF65-F5344CB8AC3E}">
        <p14:creationId xmlns:p14="http://schemas.microsoft.com/office/powerpoint/2010/main" val="3676880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906198" y="461576"/>
            <a:ext cx="451714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8. Nội chính</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nvGraphicFramePr>
        <p:xfrm>
          <a:off x="453174" y="1340098"/>
          <a:ext cx="11587655" cy="2709904"/>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Tăng cường công tác quốc phòng - an ninh, bảo đảm trật tự an toàn xã hội</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a:t>
                      </a:r>
                      <a:r>
                        <a:rPr lang="it-IT" sz="2400" b="0" kern="1200">
                          <a:solidFill>
                            <a:schemeClr val="dk1"/>
                          </a:solidFill>
                          <a:effectLst/>
                          <a:latin typeface="Times New Roman" panose="02020603050405020304" pitchFamily="18" charset="0"/>
                          <a:ea typeface="+mn-ea"/>
                          <a:cs typeface="Times New Roman" panose="02020603050405020304" pitchFamily="18" charset="0"/>
                        </a:rPr>
                        <a:t>iếp tục triển khai nhiệm vụ quân sự </a:t>
                      </a:r>
                      <a:r>
                        <a:rPr lang="vi-VN" sz="2400" b="0" kern="1200">
                          <a:solidFill>
                            <a:schemeClr val="dk1"/>
                          </a:solidFill>
                          <a:effectLst/>
                          <a:latin typeface="Times New Roman" panose="02020603050405020304" pitchFamily="18" charset="0"/>
                          <a:ea typeface="+mn-ea"/>
                          <a:cs typeface="Times New Roman" panose="02020603050405020304" pitchFamily="18" charset="0"/>
                        </a:rPr>
                        <a:t>của </a:t>
                      </a:r>
                      <a:r>
                        <a:rPr lang="it-IT" sz="2400" b="0" kern="1200">
                          <a:solidFill>
                            <a:schemeClr val="dk1"/>
                          </a:solidFill>
                          <a:effectLst/>
                          <a:latin typeface="Times New Roman" panose="02020603050405020304" pitchFamily="18" charset="0"/>
                          <a:ea typeface="+mn-ea"/>
                          <a:cs typeface="Times New Roman" panose="02020603050405020304" pitchFamily="18" charset="0"/>
                        </a:rPr>
                        <a:t>tỉnh năm 2023.</a:t>
                      </a:r>
                      <a:endParaRPr lang="vi-VN"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r>
                        <a:rPr lang="it-IT" sz="2400" b="0" kern="1200">
                          <a:solidFill>
                            <a:schemeClr val="dk1"/>
                          </a:solidFill>
                          <a:effectLst/>
                          <a:latin typeface="Times New Roman" panose="02020603050405020304" pitchFamily="18" charset="0"/>
                          <a:ea typeface="+mn-ea"/>
                          <a:cs typeface="Times New Roman" panose="02020603050405020304" pitchFamily="18" charset="0"/>
                        </a:rPr>
                        <a:t>Thực hiện kịp thời, hiệu quả các nhiệm vụ theo Đề án 06 của Chính phủ</a:t>
                      </a:r>
                      <a:endParaRPr 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endParaRPr lang="es-ES" sz="24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Tree>
    <p:extLst>
      <p:ext uri="{BB962C8B-B14F-4D97-AF65-F5344CB8AC3E}">
        <p14:creationId xmlns:p14="http://schemas.microsoft.com/office/powerpoint/2010/main" val="335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278934" y="2131519"/>
            <a:ext cx="5299743"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523220"/>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ĐỀ XUẤT, KIẾN NGHỊ</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03</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278936" y="473785"/>
            <a:ext cx="1681494"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7" name="Picture 16" descr="A picture containing water, boat, outdoor, sunset&#10;&#10;Description automatically generated">
            <a:extLst>
              <a:ext uri="{FF2B5EF4-FFF2-40B4-BE49-F238E27FC236}">
                <a16:creationId xmlns:a16="http://schemas.microsoft.com/office/drawing/2014/main" id="{7BB10B8D-40BC-355F-AFFF-D6C74DD36E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6080" y="0"/>
            <a:ext cx="6615920" cy="6858000"/>
          </a:xfrm>
          <a:prstGeom prst="rect">
            <a:avLst/>
          </a:prstGeom>
        </p:spPr>
      </p:pic>
    </p:spTree>
    <p:extLst>
      <p:ext uri="{BB962C8B-B14F-4D97-AF65-F5344CB8AC3E}">
        <p14:creationId xmlns:p14="http://schemas.microsoft.com/office/powerpoint/2010/main" val="1368355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484921" y="405145"/>
            <a:ext cx="11434195"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dirty="0">
                <a:ea typeface="+mn-ea"/>
                <a:cs typeface="Arial" panose="020B0604020202020204" pitchFamily="34" charset="0"/>
              </a:rPr>
              <a:t>01. Thu hút đầu tư ngoài ngân sách tại các huyện, thị xã, thành phố </a:t>
            </a:r>
          </a:p>
          <a:p>
            <a:pPr>
              <a:lnSpc>
                <a:spcPct val="100000"/>
              </a:lnSpc>
            </a:pPr>
            <a:endParaRPr lang="vi-VN" sz="3200" b="1" dirty="0">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dirty="0">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70667" y="1759312"/>
            <a:ext cx="11650666" cy="4632037"/>
          </a:xfrm>
          <a:prstGeom prst="rect">
            <a:avLst/>
          </a:prstGeom>
          <a:noFill/>
        </p:spPr>
        <p:txBody>
          <a:bodyPr wrap="square" rtlCol="0">
            <a:spAutoFit/>
          </a:bodyPr>
          <a:lstStyle/>
          <a:p>
            <a:pPr algn="just">
              <a:spcBef>
                <a:spcPts val="600"/>
              </a:spcBef>
              <a:spcAft>
                <a:spcPts val="600"/>
              </a:spcAft>
            </a:pPr>
            <a:r>
              <a:rPr lang="vi-VN" sz="2400" dirty="0">
                <a:solidFill>
                  <a:prstClr val="black">
                    <a:hueOff val="0"/>
                    <a:satOff val="0"/>
                    <a:lumOff val="0"/>
                    <a:alphaOff val="0"/>
                  </a:prstClr>
                </a:solidFill>
                <a:latin typeface="Times New Roman" panose="02020603050405020304" pitchFamily="18" charset="0"/>
                <a:ea typeface="+mn-ea"/>
                <a:cs typeface="+mn-cs"/>
              </a:rPr>
              <a:t>	</a:t>
            </a:r>
            <a:r>
              <a:rPr lang="en-US" sz="2800" b="0" dirty="0">
                <a:solidFill>
                  <a:prstClr val="black">
                    <a:hueOff val="0"/>
                    <a:satOff val="0"/>
                    <a:lumOff val="0"/>
                    <a:alphaOff val="0"/>
                  </a:prstClr>
                </a:solidFill>
                <a:latin typeface="Times New Roman" panose="02020603050405020304" pitchFamily="18" charset="0"/>
                <a:ea typeface="+mn-ea"/>
                <a:cs typeface="+mn-cs"/>
              </a:rPr>
              <a:t>M</a:t>
            </a:r>
            <a:r>
              <a:rPr lang="vi-VN" sz="2800" b="0" dirty="0">
                <a:solidFill>
                  <a:prstClr val="black">
                    <a:hueOff val="0"/>
                    <a:satOff val="0"/>
                    <a:lumOff val="0"/>
                    <a:alphaOff val="0"/>
                  </a:prstClr>
                </a:solidFill>
                <a:latin typeface="Times New Roman" panose="02020603050405020304" pitchFamily="18" charset="0"/>
                <a:ea typeface="+mn-ea"/>
                <a:cs typeface="+mn-cs"/>
              </a:rPr>
              <a:t>ột số địa phương</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vi-VN" sz="2800" b="0" dirty="0">
                <a:solidFill>
                  <a:prstClr val="black">
                    <a:hueOff val="0"/>
                    <a:satOff val="0"/>
                    <a:lumOff val="0"/>
                    <a:alphaOff val="0"/>
                  </a:prstClr>
                </a:solidFill>
                <a:latin typeface="Times New Roman" panose="02020603050405020304" pitchFamily="18" charset="0"/>
                <a:ea typeface="+mn-ea"/>
                <a:cs typeface="+mn-cs"/>
              </a:rPr>
              <a:t>chưa </a:t>
            </a:r>
            <a:r>
              <a:rPr lang="en-US" sz="2800" b="0" dirty="0" err="1">
                <a:solidFill>
                  <a:prstClr val="black">
                    <a:hueOff val="0"/>
                    <a:satOff val="0"/>
                    <a:lumOff val="0"/>
                    <a:alphaOff val="0"/>
                  </a:prstClr>
                </a:solidFill>
                <a:latin typeface="Times New Roman" panose="02020603050405020304" pitchFamily="18" charset="0"/>
                <a:ea typeface="+mn-ea"/>
                <a:cs typeface="+mn-cs"/>
              </a:rPr>
              <a:t>thực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sự</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vi-VN" sz="2800" b="0" dirty="0">
                <a:solidFill>
                  <a:prstClr val="black">
                    <a:hueOff val="0"/>
                    <a:satOff val="0"/>
                    <a:lumOff val="0"/>
                    <a:alphaOff val="0"/>
                  </a:prstClr>
                </a:solidFill>
                <a:latin typeface="Times New Roman" panose="02020603050405020304" pitchFamily="18" charset="0"/>
                <a:ea typeface="+mn-ea"/>
                <a:cs typeface="+mn-cs"/>
              </a:rPr>
              <a:t>quan tâm đến </a:t>
            </a:r>
            <a:r>
              <a:rPr lang="en-US" sz="2800" b="0" dirty="0" err="1">
                <a:solidFill>
                  <a:prstClr val="black">
                    <a:hueOff val="0"/>
                    <a:satOff val="0"/>
                    <a:lumOff val="0"/>
                    <a:alphaOff val="0"/>
                  </a:prstClr>
                </a:solidFill>
                <a:latin typeface="Times New Roman" panose="02020603050405020304" pitchFamily="18" charset="0"/>
                <a:ea typeface="+mn-ea"/>
                <a:cs typeface="+mn-cs"/>
              </a:rPr>
              <a:t>công</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tác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vi-VN" sz="2800" b="0" dirty="0">
                <a:solidFill>
                  <a:prstClr val="black">
                    <a:hueOff val="0"/>
                    <a:satOff val="0"/>
                    <a:lumOff val="0"/>
                    <a:alphaOff val="0"/>
                  </a:prstClr>
                </a:solidFill>
                <a:latin typeface="Times New Roman" panose="02020603050405020304" pitchFamily="18" charset="0"/>
                <a:ea typeface="+mn-ea"/>
                <a:cs typeface="+mn-cs"/>
              </a:rPr>
              <a:t>thu hút đầu tư, có địa phương còn ỷ lại vào sự thu hút đầu tư của tỉnh vào địa bàn mình mà không hỗ trợ tích cực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cho</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các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doanh</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nghiệp</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nhà</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đầu</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tư</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ngay</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từ</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khâu</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khảo</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sát</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dự</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án</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và</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trong</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quá</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trình</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thực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hiện</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dự</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án</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nhất</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là</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công</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tác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bồi</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thường</a:t>
            </a:r>
            <a:r>
              <a:rPr lang="en-US" sz="2800" b="0" dirty="0">
                <a:solidFill>
                  <a:prstClr val="black">
                    <a:hueOff val="0"/>
                    <a:satOff val="0"/>
                    <a:lumOff val="0"/>
                    <a:alphaOff val="0"/>
                  </a:prstClr>
                </a:solidFill>
                <a:latin typeface="Times New Roman" panose="02020603050405020304" pitchFamily="18" charset="0"/>
                <a:ea typeface="+mn-ea"/>
                <a:cs typeface="+mn-cs"/>
              </a:rPr>
              <a:t> GPMB </a:t>
            </a:r>
            <a:r>
              <a:rPr lang="en-US" sz="2800" b="0" dirty="0" err="1">
                <a:solidFill>
                  <a:prstClr val="black">
                    <a:hueOff val="0"/>
                    <a:satOff val="0"/>
                    <a:lumOff val="0"/>
                    <a:alphaOff val="0"/>
                  </a:prstClr>
                </a:solidFill>
                <a:latin typeface="Times New Roman" panose="02020603050405020304" pitchFamily="18" charset="0"/>
                <a:ea typeface="+mn-ea"/>
                <a:cs typeface="+mn-cs"/>
              </a:rPr>
              <a:t>để</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triển</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khai</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thực</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hiện</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dự</a:t>
            </a:r>
            <a:r>
              <a:rPr lang="en-US" sz="2800" b="0" dirty="0">
                <a:solidFill>
                  <a:prstClr val="black">
                    <a:hueOff val="0"/>
                    <a:satOff val="0"/>
                    <a:lumOff val="0"/>
                    <a:alphaOff val="0"/>
                  </a:prstClr>
                </a:solidFill>
                <a:latin typeface="Times New Roman" panose="02020603050405020304" pitchFamily="18" charset="0"/>
                <a:ea typeface="+mn-ea"/>
                <a:cs typeface="+mn-cs"/>
              </a:rPr>
              <a:t> </a:t>
            </a:r>
            <a:r>
              <a:rPr lang="en-US" sz="2800" b="0" dirty="0" err="1">
                <a:solidFill>
                  <a:prstClr val="black">
                    <a:hueOff val="0"/>
                    <a:satOff val="0"/>
                    <a:lumOff val="0"/>
                    <a:alphaOff val="0"/>
                  </a:prstClr>
                </a:solidFill>
                <a:latin typeface="Times New Roman" panose="02020603050405020304" pitchFamily="18" charset="0"/>
                <a:ea typeface="+mn-ea"/>
                <a:cs typeface="+mn-cs"/>
              </a:rPr>
              <a:t>án</a:t>
            </a:r>
            <a:r>
              <a:rPr lang="en-US" sz="2800" b="0" dirty="0">
                <a:solidFill>
                  <a:prstClr val="black">
                    <a:hueOff val="0"/>
                    <a:satOff val="0"/>
                    <a:lumOff val="0"/>
                    <a:alphaOff val="0"/>
                  </a:prstClr>
                </a:solidFill>
                <a:latin typeface="Times New Roman" panose="02020603050405020304" pitchFamily="18" charset="0"/>
                <a:ea typeface="+mn-ea"/>
                <a:cs typeface="+mn-cs"/>
              </a:rPr>
              <a:t>…….</a:t>
            </a:r>
            <a:r>
              <a:rPr lang="vi-VN" sz="2800" dirty="0">
                <a:solidFill>
                  <a:prstClr val="black">
                    <a:hueOff val="0"/>
                    <a:satOff val="0"/>
                    <a:lumOff val="0"/>
                    <a:alphaOff val="0"/>
                  </a:prstClr>
                </a:solidFill>
                <a:latin typeface="Times New Roman" panose="02020603050405020304" pitchFamily="18" charset="0"/>
                <a:ea typeface="+mn-ea"/>
                <a:cs typeface="+mn-cs"/>
              </a:rPr>
              <a:t> (Nhà đầu tư phản ánh gặp khó khăn trong khâu khảo sát ban đầu), có thể dẫn đến mất cơ hội đầu tư</a:t>
            </a:r>
            <a:r>
              <a:rPr lang="en-US" sz="2800" dirty="0">
                <a:solidFill>
                  <a:prstClr val="black">
                    <a:hueOff val="0"/>
                    <a:satOff val="0"/>
                    <a:lumOff val="0"/>
                    <a:alphaOff val="0"/>
                  </a:prstClr>
                </a:solidFill>
                <a:latin typeface="Times New Roman" panose="02020603050405020304" pitchFamily="18" charset="0"/>
                <a:ea typeface="+mn-ea"/>
                <a:cs typeface="+mn-cs"/>
              </a:rPr>
              <a:t>.</a:t>
            </a:r>
          </a:p>
          <a:p>
            <a:pPr marL="342900" indent="-342900" algn="just">
              <a:spcBef>
                <a:spcPts val="1800"/>
              </a:spcBef>
              <a:spcAft>
                <a:spcPts val="600"/>
              </a:spcAft>
              <a:buFont typeface="Symbol" panose="05050102010706020507" pitchFamily="18" charset="2"/>
              <a:buChar char="Þ"/>
            </a:pPr>
            <a:r>
              <a:rPr lang="vi-VN"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Kiến nghị</a:t>
            </a: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Khi thu hút đầu tư cần quan tâm đến hiệu quả sử dụng đất, sự lan tỏa dự án đến phát triển kinh tế của người dân, nhất là các dự án trong lĩnh vực Nông nghiệp</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a:p>
            <a:pPr algn="just"/>
            <a:endParaRPr lang="en-US" dirty="0">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4089019163"/>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350512" y="522590"/>
            <a:ext cx="11841488"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vi-VN" sz="2800" b="1" dirty="0">
                <a:ea typeface="+mn-ea"/>
                <a:cs typeface="Arial" panose="020B0604020202020204" pitchFamily="34" charset="0"/>
              </a:rPr>
              <a:t>02. Tiến độ thi công hạ tầng tại một số Cụm Công nghiệp:</a:t>
            </a:r>
          </a:p>
          <a:p>
            <a:pPr algn="just">
              <a:lnSpc>
                <a:spcPct val="100000"/>
              </a:lnSpc>
            </a:pPr>
            <a:endParaRPr lang="vi-VN" sz="2800" dirty="0">
              <a:ea typeface="+mn-ea"/>
              <a:cs typeface="Arial" panose="020B0604020202020204" pitchFamily="34" charset="0"/>
            </a:endParaRPr>
          </a:p>
          <a:p>
            <a:pPr algn="just">
              <a:lnSpc>
                <a:spcPct val="100000"/>
              </a:lnSpc>
            </a:pPr>
            <a:r>
              <a:rPr lang="vi-VN" sz="2800" dirty="0">
                <a:ea typeface="+mn-ea"/>
                <a:cs typeface="Arial" panose="020B0604020202020204" pitchFamily="34" charset="0"/>
              </a:rPr>
              <a:t>Việc thu hút đầu tư tại các Cụm Công nghiệp hiện nay đang gặp nhiều khó khăn: Nhiều Cụm Công nghiệp trên địa bàn tỉnh chưa có chủ đầu tư xây dựng hạ tầng, một số Cụm Công nghiệp đã chó chủ đầu tư hạ tầng (bao gồm do địa phương quản lý) nhưng tiến độ thi công hạ tầng còn chậm, chưa đáp ứng được nhu cầu sản xuất của Nhà đầu tư thứ cấp.</a:t>
            </a:r>
          </a:p>
          <a:p>
            <a:pPr algn="just">
              <a:lnSpc>
                <a:spcPct val="100000"/>
              </a:lnSpc>
              <a:spcBef>
                <a:spcPts val="1800"/>
              </a:spcBef>
            </a:pPr>
            <a:r>
              <a:rPr lang="vi-VN" sz="2800" dirty="0">
                <a:latin typeface="Times New Roman" panose="02020603050405020304" pitchFamily="18" charset="0"/>
                <a:ea typeface="+mn-ea"/>
                <a:cs typeface="Arial" panose="020B0604020202020204" pitchFamily="34" charset="0"/>
              </a:rPr>
              <a:t>=&gt; </a:t>
            </a:r>
            <a:r>
              <a:rPr lang="vi-VN" sz="2800" b="1" i="1" dirty="0">
                <a:latin typeface="Times New Roman" panose="02020603050405020304" pitchFamily="18" charset="0"/>
                <a:ea typeface="+mn-ea"/>
                <a:cs typeface="Arial" panose="020B0604020202020204" pitchFamily="34" charset="0"/>
              </a:rPr>
              <a:t>Kiến nghị: </a:t>
            </a:r>
            <a:r>
              <a:rPr lang="vi-VN" sz="2800" dirty="0">
                <a:latin typeface="Times New Roman" panose="02020603050405020304" pitchFamily="18" charset="0"/>
                <a:ea typeface="+mn-ea"/>
                <a:cs typeface="Arial" panose="020B0604020202020204" pitchFamily="34" charset="0"/>
              </a:rPr>
              <a:t>UBND tỉnh giao Sở Công Thương tổ chức lựa chọn nhà đầu tư các Cụm Công nghiệp chưa có hạ tầng, đối với các Cụm Công nghiệp đã có chủ đầu tư, đề nghị giao Sở Công Thương rà soát, đôn đốc các chủ đầu tư khẩn trương thi công, đồng bộ hạ tầng, sẵn sàng thu hút đầu tư.</a:t>
            </a:r>
            <a:endParaRPr lang="vi-VN" sz="3200" dirty="0">
              <a:latin typeface="Times New Roman" panose="02020603050405020304" pitchFamily="18" charset="0"/>
              <a:cs typeface="Times New Roman" panose="02020603050405020304" pitchFamily="18" charset="0"/>
            </a:endParaRPr>
          </a:p>
          <a:p>
            <a:pPr algn="just">
              <a:lnSpc>
                <a:spcPct val="100000"/>
              </a:lnSpc>
            </a:pPr>
            <a:endParaRPr lang="vi-VN" sz="2800" b="1" dirty="0">
              <a:solidFill>
                <a:srgbClr val="064273"/>
              </a:solidFill>
              <a:ea typeface="+mn-ea"/>
              <a:cs typeface="Arial" panose="020B0604020202020204" pitchFamily="34" charset="0"/>
            </a:endParaRPr>
          </a:p>
        </p:txBody>
      </p:sp>
    </p:spTree>
    <p:extLst>
      <p:ext uri="{BB962C8B-B14F-4D97-AF65-F5344CB8AC3E}">
        <p14:creationId xmlns:p14="http://schemas.microsoft.com/office/powerpoint/2010/main" val="2567824478"/>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484921" y="405145"/>
            <a:ext cx="11434195"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a:ea typeface="+mn-ea"/>
                <a:cs typeface="Arial" panose="020B0604020202020204" pitchFamily="34" charset="0"/>
              </a:rPr>
              <a:t>03. </a:t>
            </a:r>
            <a:r>
              <a:rPr lang="vi-VN" sz="2800" b="1">
                <a:solidFill>
                  <a:schemeClr val="dk1"/>
                </a:solidFill>
                <a:ea typeface="+mn-ea"/>
                <a:cs typeface="Times New Roman" panose="02020603050405020304" pitchFamily="18" charset="0"/>
              </a:rPr>
              <a:t>T</a:t>
            </a:r>
            <a:r>
              <a:rPr lang="vi-VN" sz="2800" b="1" kern="1200">
                <a:solidFill>
                  <a:schemeClr val="dk1"/>
                </a:solidFill>
                <a:effectLst/>
                <a:ea typeface="+mn-ea"/>
                <a:cs typeface="Times New Roman" panose="02020603050405020304" pitchFamily="18" charset="0"/>
              </a:rPr>
              <a:t>hu hút đầu tư trên lĩnh vực </a:t>
            </a:r>
            <a:r>
              <a:rPr lang="en-US" sz="2800" b="1" kern="1200">
                <a:solidFill>
                  <a:schemeClr val="dk1"/>
                </a:solidFill>
                <a:effectLst/>
                <a:latin typeface="Times New Roman" panose="02020603050405020304" pitchFamily="18" charset="0"/>
                <a:ea typeface="+mn-ea"/>
                <a:cs typeface="Times New Roman" panose="02020603050405020304" pitchFamily="18" charset="0"/>
              </a:rPr>
              <a:t>Du lịch</a:t>
            </a:r>
            <a:endParaRPr lang="vi-VN" sz="2800" b="1">
              <a:ea typeface="+mn-ea"/>
              <a:cs typeface="Arial" panose="020B0604020202020204" pitchFamily="34" charset="0"/>
            </a:endParaRPr>
          </a:p>
          <a:p>
            <a:pPr>
              <a:lnSpc>
                <a:spcPct val="100000"/>
              </a:lnSpc>
            </a:pPr>
            <a:endParaRPr lang="vi-VN" sz="3200" b="1">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70667" y="1759312"/>
            <a:ext cx="11650666" cy="3616375"/>
          </a:xfrm>
          <a:prstGeom prst="rect">
            <a:avLst/>
          </a:prstGeom>
          <a:noFill/>
        </p:spPr>
        <p:txBody>
          <a:bodyPr wrap="square" rtlCol="0">
            <a:spAutoFit/>
          </a:bodyPr>
          <a:lstStyle/>
          <a:p>
            <a:pPr algn="just"/>
            <a:r>
              <a:rPr lang="vi-VN" sz="2400">
                <a:solidFill>
                  <a:prstClr val="black">
                    <a:hueOff val="0"/>
                    <a:satOff val="0"/>
                    <a:lumOff val="0"/>
                    <a:alphaOff val="0"/>
                  </a:prstClr>
                </a:solidFill>
                <a:latin typeface="Times New Roman" panose="02020603050405020304" pitchFamily="18" charset="0"/>
                <a:ea typeface="+mn-ea"/>
                <a:cs typeface="+mn-cs"/>
              </a:rPr>
              <a:t>	</a:t>
            </a:r>
            <a:r>
              <a:rPr lang="vi-VN" sz="2800">
                <a:latin typeface="Times New Roman" pitchFamily="18" charset="0"/>
                <a:cs typeface="Times New Roman" pitchFamily="18" charset="0"/>
              </a:rPr>
              <a:t>Các doanh nghiệp hoạt động trong lĩnh vực du lịch đa số có quy mô nhỏ; chưa có sự phối hợp liên kết, chưa có chiến lược đầu tư, phát huy tiềm năng sản phẩm du lịch và đóng góp nguồn lực xã hội hoá cho phát triển du lịch của tỉnh</a:t>
            </a:r>
            <a:endParaRPr lang="en-US" sz="2800">
              <a:latin typeface="Times New Roman" pitchFamily="18" charset="0"/>
              <a:cs typeface="Times New Roman" pitchFamily="18" charset="0"/>
            </a:endParaRPr>
          </a:p>
          <a:p>
            <a:pPr algn="just">
              <a:spcBef>
                <a:spcPts val="1800"/>
              </a:spcBef>
            </a:pPr>
            <a:r>
              <a:rPr lang="vi-VN" sz="2800" b="1">
                <a:latin typeface="Times New Roman" panose="02020603050405020304" pitchFamily="18" charset="0"/>
                <a:cs typeface="Times New Roman" panose="02020603050405020304" pitchFamily="18" charset="0"/>
              </a:rPr>
              <a:t>=&gt;</a:t>
            </a:r>
            <a:r>
              <a:rPr lang="vi-VN" sz="2800">
                <a:latin typeface="Times New Roman" panose="02020603050405020304" pitchFamily="18" charset="0"/>
                <a:cs typeface="Times New Roman" panose="02020603050405020304" pitchFamily="18" charset="0"/>
              </a:rPr>
              <a:t> </a:t>
            </a:r>
            <a:r>
              <a:rPr lang="vi-VN" sz="2800" b="1" i="1" kern="1200">
                <a:effectLst/>
                <a:latin typeface="Times New Roman" panose="02020603050405020304" pitchFamily="18" charset="0"/>
                <a:ea typeface="+mn-ea"/>
                <a:cs typeface="Times New Roman" panose="02020603050405020304" pitchFamily="18" charset="0"/>
              </a:rPr>
              <a:t>Kiến nghị: </a:t>
            </a:r>
            <a:r>
              <a:rPr lang="vi-VN" sz="2800" kern="1200">
                <a:effectLst/>
                <a:latin typeface="Times New Roman" panose="02020603050405020304" pitchFamily="18" charset="0"/>
                <a:ea typeface="+mn-ea"/>
                <a:cs typeface="Times New Roman" panose="02020603050405020304" pitchFamily="18" charset="0"/>
              </a:rPr>
              <a:t>UBND tỉnh chỉ đạo</a:t>
            </a:r>
            <a:r>
              <a:rPr lang="en-US" sz="2800" kern="1200">
                <a:effectLst/>
                <a:latin typeface="Times New Roman" panose="02020603050405020304" pitchFamily="18" charset="0"/>
                <a:ea typeface="+mn-ea"/>
                <a:cs typeface="Times New Roman" panose="02020603050405020304" pitchFamily="18" charset="0"/>
              </a:rPr>
              <a:t> khi thu hút đầu tư cần quan tâm đến mời gọi </a:t>
            </a:r>
            <a:r>
              <a:rPr lang="vi-VN" sz="2800" kern="1200">
                <a:effectLst/>
                <a:latin typeface="Times New Roman" panose="02020603050405020304" pitchFamily="18" charset="0"/>
                <a:ea typeface="+mn-ea"/>
                <a:cs typeface="Times New Roman" panose="02020603050405020304" pitchFamily="18" charset="0"/>
              </a:rPr>
              <a:t>các nhà đầu tư xây dựng trung tâm mua sắm hiện đại, khu, điểm vui chơi giải trí, kinh tế đêm để tạo nhiều sản phẩm du lịch thu hút khách nội địa, quốc tế đến với tỉnh</a:t>
            </a:r>
            <a:r>
              <a:rPr lang="en-US" sz="2800">
                <a:latin typeface="Times New Roman" pitchFamily="18" charset="0"/>
                <a:cs typeface="Times New Roman" pitchFamily="18" charset="0"/>
              </a:rPr>
              <a:t>.</a:t>
            </a:r>
          </a:p>
          <a:p>
            <a:pPr algn="just"/>
            <a:endParaRPr lang="en-US">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4146003988"/>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6CE58D-FB5F-1D10-4BAF-E7B0E8BB9294}"/>
              </a:ext>
            </a:extLst>
          </p:cNvPr>
          <p:cNvSpPr txBox="1">
            <a:spLocks/>
          </p:cNvSpPr>
          <p:nvPr/>
        </p:nvSpPr>
        <p:spPr>
          <a:xfrm>
            <a:off x="484921" y="405145"/>
            <a:ext cx="11434195" cy="5683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vi-VN" sz="2800" b="1" dirty="0">
                <a:ea typeface="+mn-ea"/>
                <a:cs typeface="Arial" panose="020B0604020202020204" pitchFamily="34" charset="0"/>
              </a:rPr>
              <a:t>04. Công tác </a:t>
            </a:r>
            <a:r>
              <a:rPr lang="vi-VN" sz="2800" b="1" dirty="0">
                <a:solidFill>
                  <a:schemeClr val="dk1"/>
                </a:solidFill>
                <a:ea typeface="+mn-ea"/>
                <a:cs typeface="Times New Roman" panose="02020603050405020304" pitchFamily="18" charset="0"/>
              </a:rPr>
              <a:t>giải phóng mặt bằng các dự án ngoài ngân sách</a:t>
            </a:r>
            <a:endParaRPr lang="vi-VN" sz="2800" b="1" dirty="0">
              <a:ea typeface="+mn-ea"/>
              <a:cs typeface="Arial" panose="020B0604020202020204" pitchFamily="34" charset="0"/>
            </a:endParaRPr>
          </a:p>
          <a:p>
            <a:pPr>
              <a:lnSpc>
                <a:spcPct val="100000"/>
              </a:lnSpc>
            </a:pPr>
            <a:endParaRPr lang="vi-VN" sz="3200" b="1" dirty="0">
              <a:solidFill>
                <a:schemeClr val="accent5"/>
              </a:solidFill>
              <a:latin typeface="Times New Roman" panose="02020603050405020304" pitchFamily="18" charset="0"/>
              <a:cs typeface="Times New Roman" panose="02020603050405020304" pitchFamily="18" charset="0"/>
            </a:endParaRPr>
          </a:p>
          <a:p>
            <a:pPr>
              <a:lnSpc>
                <a:spcPct val="100000"/>
              </a:lnSpc>
            </a:pPr>
            <a:endParaRPr lang="vi-VN" sz="2800" b="1" dirty="0">
              <a:solidFill>
                <a:srgbClr val="064273"/>
              </a:solidFill>
              <a:ea typeface="+mn-ea"/>
              <a:cs typeface="Arial" panose="020B0604020202020204" pitchFamily="34" charset="0"/>
            </a:endParaRPr>
          </a:p>
        </p:txBody>
      </p:sp>
      <p:sp>
        <p:nvSpPr>
          <p:cNvPr id="2" name="TextBox 1">
            <a:extLst>
              <a:ext uri="{FF2B5EF4-FFF2-40B4-BE49-F238E27FC236}">
                <a16:creationId xmlns:a16="http://schemas.microsoft.com/office/drawing/2014/main" id="{266CE5CE-EBC6-2C57-6754-81674A7AE5E7}"/>
              </a:ext>
            </a:extLst>
          </p:cNvPr>
          <p:cNvSpPr txBox="1"/>
          <p:nvPr/>
        </p:nvSpPr>
        <p:spPr>
          <a:xfrm>
            <a:off x="270667" y="1759312"/>
            <a:ext cx="11650666" cy="3185487"/>
          </a:xfrm>
          <a:prstGeom prst="rect">
            <a:avLst/>
          </a:prstGeom>
          <a:noFill/>
        </p:spPr>
        <p:txBody>
          <a:bodyPr wrap="square" rtlCol="0">
            <a:spAutoFit/>
          </a:bodyPr>
          <a:lstStyle/>
          <a:p>
            <a:pPr algn="just"/>
            <a:r>
              <a:rPr lang="vi-VN" sz="2800" dirty="0">
                <a:solidFill>
                  <a:prstClr val="black">
                    <a:hueOff val="0"/>
                    <a:satOff val="0"/>
                    <a:lumOff val="0"/>
                    <a:alphaOff val="0"/>
                  </a:prstClr>
                </a:solidFill>
                <a:latin typeface="Times New Roman" panose="02020603050405020304" pitchFamily="18" charset="0"/>
                <a:ea typeface="+mn-ea"/>
                <a:cs typeface="+mn-cs"/>
              </a:rPr>
              <a:t>	Theo số liệu rà soát của Sở Kế hoạch và Đầu tư</a:t>
            </a:r>
            <a:r>
              <a:rPr lang="en-US" sz="2800" dirty="0">
                <a:solidFill>
                  <a:prstClr val="black">
                    <a:hueOff val="0"/>
                    <a:satOff val="0"/>
                    <a:lumOff val="0"/>
                    <a:alphaOff val="0"/>
                  </a:prstClr>
                </a:solidFill>
                <a:latin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rPr>
              <a:t>đến</a:t>
            </a:r>
            <a:r>
              <a:rPr lang="en-US" sz="2800" dirty="0">
                <a:solidFill>
                  <a:prstClr val="black">
                    <a:hueOff val="0"/>
                    <a:satOff val="0"/>
                    <a:lumOff val="0"/>
                    <a:alphaOff val="0"/>
                  </a:prstClr>
                </a:solidFill>
                <a:latin typeface="Times New Roman" panose="02020603050405020304" pitchFamily="18" charset="0"/>
              </a:rPr>
              <a:t> nay, </a:t>
            </a:r>
            <a:r>
              <a:rPr lang="vi-VN" sz="2800" dirty="0">
                <a:solidFill>
                  <a:prstClr val="black">
                    <a:hueOff val="0"/>
                    <a:satOff val="0"/>
                    <a:lumOff val="0"/>
                    <a:alphaOff val="0"/>
                  </a:prstClr>
                </a:solidFill>
                <a:latin typeface="Times New Roman" panose="02020603050405020304" pitchFamily="18" charset="0"/>
                <a:ea typeface="+mn-ea"/>
                <a:cs typeface="+mn-cs"/>
              </a:rPr>
              <a:t>trên địa bàn tỉnh có 19 dự án đang vướng công tác bồi thường, giải phóng mặt bằng; trong đó cấp tỉnh là 9 dự án, cấp huyện là 10 dự án.</a:t>
            </a:r>
          </a:p>
          <a:p>
            <a:pPr algn="just">
              <a:spcBef>
                <a:spcPts val="1800"/>
              </a:spcBef>
            </a:pPr>
            <a:r>
              <a:rPr lang="vi-VN" sz="2800" b="1" dirty="0">
                <a:latin typeface="Times New Roman" panose="02020603050405020304" pitchFamily="18" charset="0"/>
                <a:cs typeface="Times New Roman" panose="02020603050405020304" pitchFamily="18" charset="0"/>
              </a:rPr>
              <a:t>=&gt;</a:t>
            </a:r>
            <a:r>
              <a:rPr lang="vi-VN" sz="2800" dirty="0">
                <a:latin typeface="Times New Roman" panose="02020603050405020304" pitchFamily="18" charset="0"/>
                <a:cs typeface="Times New Roman" panose="02020603050405020304" pitchFamily="18" charset="0"/>
              </a:rPr>
              <a:t> </a:t>
            </a:r>
            <a:r>
              <a:rPr lang="vi-VN" sz="2800" b="1" i="1" kern="1200" dirty="0">
                <a:effectLst/>
                <a:latin typeface="Times New Roman" panose="02020603050405020304" pitchFamily="18" charset="0"/>
                <a:ea typeface="+mn-ea"/>
                <a:cs typeface="Times New Roman" panose="02020603050405020304" pitchFamily="18" charset="0"/>
              </a:rPr>
              <a:t>Kiến nghị: </a:t>
            </a:r>
            <a:r>
              <a:rPr lang="vi-VN" sz="2800" kern="1200" dirty="0">
                <a:effectLst/>
                <a:latin typeface="Times New Roman" panose="02020603050405020304" pitchFamily="18" charset="0"/>
                <a:ea typeface="+mn-ea"/>
                <a:cs typeface="Times New Roman" panose="02020603050405020304" pitchFamily="18" charset="0"/>
              </a:rPr>
              <a:t>UBND tỉnh chỉ đạo</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các</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địa</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phương</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và</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các</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cơ</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quan</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liên</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quan</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đẩy</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nhanh</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công</a:t>
            </a:r>
            <a:r>
              <a:rPr lang="en-US" sz="2800" kern="1200" dirty="0">
                <a:effectLst/>
                <a:latin typeface="Times New Roman" panose="02020603050405020304" pitchFamily="18" charset="0"/>
                <a:ea typeface="+mn-ea"/>
                <a:cs typeface="Times New Roman" panose="02020603050405020304" pitchFamily="18" charset="0"/>
              </a:rPr>
              <a:t> </a:t>
            </a:r>
            <a:r>
              <a:rPr lang="en-US" sz="2800" kern="1200" dirty="0" err="1">
                <a:effectLst/>
                <a:latin typeface="Times New Roman" panose="02020603050405020304" pitchFamily="18" charset="0"/>
                <a:ea typeface="+mn-ea"/>
                <a:cs typeface="Times New Roman" panose="02020603050405020304" pitchFamily="18" charset="0"/>
              </a:rPr>
              <a:t>tác</a:t>
            </a:r>
            <a:r>
              <a:rPr lang="en-US" sz="2800" kern="1200" dirty="0">
                <a:effectLst/>
                <a:latin typeface="Times New Roman" panose="02020603050405020304" pitchFamily="18" charset="0"/>
                <a:ea typeface="+mn-ea"/>
                <a:cs typeface="Times New Roman" panose="02020603050405020304" pitchFamily="18" charset="0"/>
              </a:rPr>
              <a:t> </a:t>
            </a:r>
            <a:r>
              <a:rPr lang="vi-VN" sz="2800" dirty="0">
                <a:solidFill>
                  <a:prstClr val="black">
                    <a:hueOff val="0"/>
                    <a:satOff val="0"/>
                    <a:lumOff val="0"/>
                    <a:alphaOff val="0"/>
                  </a:prstClr>
                </a:solidFill>
                <a:latin typeface="Times New Roman" panose="02020603050405020304" pitchFamily="18" charset="0"/>
                <a:ea typeface="+mn-ea"/>
                <a:cs typeface="+mn-cs"/>
              </a:rPr>
              <a:t>bồi thường, giải phóng mặt bằng</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tạo</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điều</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kiện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cho</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các</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nhà</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đầu</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tư</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đẩy</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nhanh</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tiến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độ</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thực</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hiện</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dự</a:t>
            </a:r>
            <a:r>
              <a:rPr lang="en-US" sz="2800" dirty="0">
                <a:solidFill>
                  <a:prstClr val="black">
                    <a:hueOff val="0"/>
                    <a:satOff val="0"/>
                    <a:lumOff val="0"/>
                    <a:alphaOff val="0"/>
                  </a:prstClr>
                </a:solidFill>
                <a:latin typeface="Times New Roman" panose="02020603050405020304" pitchFamily="18" charset="0"/>
                <a:ea typeface="+mn-ea"/>
                <a:cs typeface="+mn-cs"/>
              </a:rPr>
              <a:t> </a:t>
            </a:r>
            <a:r>
              <a:rPr lang="en-US" sz="2800" dirty="0" err="1">
                <a:solidFill>
                  <a:prstClr val="black">
                    <a:hueOff val="0"/>
                    <a:satOff val="0"/>
                    <a:lumOff val="0"/>
                    <a:alphaOff val="0"/>
                  </a:prstClr>
                </a:solidFill>
                <a:latin typeface="Times New Roman" panose="02020603050405020304" pitchFamily="18" charset="0"/>
                <a:ea typeface="+mn-ea"/>
                <a:cs typeface="+mn-cs"/>
              </a:rPr>
              <a:t>án</a:t>
            </a:r>
            <a:endParaRPr lang="en-US" sz="2800" dirty="0">
              <a:latin typeface="Times New Roman" pitchFamily="18" charset="0"/>
              <a:cs typeface="Times New Roman" pitchFamily="18" charset="0"/>
            </a:endParaRPr>
          </a:p>
          <a:p>
            <a:pPr algn="just"/>
            <a:endParaRPr lang="en-US" dirty="0">
              <a:solidFill>
                <a:prstClr val="black">
                  <a:hueOff val="0"/>
                  <a:satOff val="0"/>
                  <a:lumOff val="0"/>
                  <a:alphaOff val="0"/>
                </a:prstClr>
              </a:solidFill>
              <a:latin typeface="+mj-lt"/>
              <a:cs typeface="Times New Roman" pitchFamily="18" charset="0"/>
            </a:endParaRPr>
          </a:p>
        </p:txBody>
      </p:sp>
    </p:spTree>
    <p:extLst>
      <p:ext uri="{BB962C8B-B14F-4D97-AF65-F5344CB8AC3E}">
        <p14:creationId xmlns:p14="http://schemas.microsoft.com/office/powerpoint/2010/main" val="656767288"/>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8FCB44-5401-4810-551D-B0072A6956BA}"/>
              </a:ext>
            </a:extLst>
          </p:cNvPr>
          <p:cNvSpPr txBox="1"/>
          <p:nvPr/>
        </p:nvSpPr>
        <p:spPr>
          <a:xfrm>
            <a:off x="1111149" y="619232"/>
            <a:ext cx="344876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1. Nông, lâm, thủy sản</a:t>
            </a:r>
          </a:p>
        </p:txBody>
      </p:sp>
      <p:graphicFrame>
        <p:nvGraphicFramePr>
          <p:cNvPr id="3" name="Table 2">
            <a:extLst>
              <a:ext uri="{FF2B5EF4-FFF2-40B4-BE49-F238E27FC236}">
                <a16:creationId xmlns:a16="http://schemas.microsoft.com/office/drawing/2014/main" id="{19F8C869-87A6-0F98-C7BC-7F547BC514A6}"/>
              </a:ext>
            </a:extLst>
          </p:cNvPr>
          <p:cNvGraphicFramePr>
            <a:graphicFrameLocks noGrp="1"/>
          </p:cNvGraphicFramePr>
          <p:nvPr>
            <p:extLst>
              <p:ext uri="{D42A27DB-BD31-4B8C-83A1-F6EECF244321}">
                <p14:modId xmlns:p14="http://schemas.microsoft.com/office/powerpoint/2010/main" val="3104191287"/>
              </p:ext>
            </p:extLst>
          </p:nvPr>
        </p:nvGraphicFramePr>
        <p:xfrm>
          <a:off x="302172" y="2497778"/>
          <a:ext cx="11587655" cy="2709904"/>
        </p:xfrm>
        <a:graphic>
          <a:graphicData uri="http://schemas.openxmlformats.org/drawingml/2006/table">
            <a:tbl>
              <a:tblPr firstRow="1" bandRow="1"/>
              <a:tblGrid>
                <a:gridCol w="11587655">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lúa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41.545,4 ha,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2,6%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đương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1.104 ha</a:t>
                      </a:r>
                      <a:r>
                        <a:rPr lang="es-ES" sz="2400" b="0" kern="1200">
                          <a:solidFill>
                            <a:schemeClr val="dk1"/>
                          </a:solidFill>
                          <a:effectLst/>
                          <a:latin typeface="Times New Roman" panose="02020603050405020304" pitchFamily="18" charset="0"/>
                          <a:ea typeface="+mn-ea"/>
                          <a:cs typeface="Times New Roman" panose="02020603050405020304" pitchFamily="18" charset="0"/>
                        </a:rPr>
                        <a:t>). Đến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nay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được</a:t>
                      </a:r>
                      <a:r>
                        <a:rPr lang="es-ES" sz="2400" b="0" kern="1200">
                          <a:solidFill>
                            <a:schemeClr val="dk1"/>
                          </a:solidFill>
                          <a:effectLst/>
                          <a:latin typeface="Times New Roman" panose="02020603050405020304" pitchFamily="18" charset="0"/>
                          <a:ea typeface="+mn-ea"/>
                          <a:cs typeface="Times New Roman" panose="02020603050405020304" pitchFamily="18" charset="0"/>
                        </a:rPr>
                        <a:t> 34.442 </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ha,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s-ES" sz="2400" b="0" kern="1200">
                          <a:solidFill>
                            <a:schemeClr val="dk1"/>
                          </a:solidFill>
                          <a:effectLst/>
                          <a:latin typeface="Times New Roman" panose="02020603050405020304" pitchFamily="18" charset="0"/>
                          <a:ea typeface="+mn-ea"/>
                          <a:cs typeface="Times New Roman" panose="02020603050405020304" pitchFamily="18" charset="0"/>
                        </a:rPr>
                        <a:t> 98,6%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thực</a:t>
                      </a:r>
                      <a:r>
                        <a:rPr lang="es-ES" sz="2400" b="0" kern="1200">
                          <a:solidFill>
                            <a:schemeClr val="dk1"/>
                          </a:solidFill>
                          <a:effectLst/>
                          <a:latin typeface="Times New Roman" panose="02020603050405020304" pitchFamily="18" charset="0"/>
                          <a:ea typeface="+mn-ea"/>
                          <a:cs typeface="Times New Roman" panose="02020603050405020304" pitchFamily="18" charset="0"/>
                        </a:rPr>
                        <a:t> hiện; năng suất ước đạt 67,8 tạ/ha, tăng 2,0 tạ/ha so với cùng kỳ.</a:t>
                      </a: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cạn</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chủ</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yếu</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Hè</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2023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sau</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ngô</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3.977 ha,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12,5%;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cây</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lạc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1.8</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25</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ha,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7,</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0</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rau</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5.759 ha,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13,8%;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đậu</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loại</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619 ha,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giảm</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7,8% so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s-E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s-ES" sz="2400" b="0" kern="1200" dirty="0" err="1">
                          <a:solidFill>
                            <a:schemeClr val="dk1"/>
                          </a:solidFill>
                          <a:effectLst/>
                          <a:latin typeface="Times New Roman" panose="02020603050405020304" pitchFamily="18" charset="0"/>
                          <a:ea typeface="+mn-ea"/>
                          <a:cs typeface="Times New Roman" panose="02020603050405020304" pitchFamily="18" charset="0"/>
                        </a:rPr>
                        <a:t>kỳ</a:t>
                      </a:r>
                      <a:endParaRPr lang="es-E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4" name="Rectangle 3">
            <a:extLst>
              <a:ext uri="{FF2B5EF4-FFF2-40B4-BE49-F238E27FC236}">
                <a16:creationId xmlns:a16="http://schemas.microsoft.com/office/drawing/2014/main" id="{1FA84E38-1AE4-2FD2-269D-531A1D51424D}"/>
              </a:ext>
            </a:extLst>
          </p:cNvPr>
          <p:cNvSpPr/>
          <p:nvPr/>
        </p:nvSpPr>
        <p:spPr>
          <a:xfrm>
            <a:off x="1447660" y="1050831"/>
            <a:ext cx="2363789"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 </a:t>
            </a:r>
            <a:r>
              <a:rPr lang="en-US" sz="2400" b="1" spc="-20" err="1">
                <a:solidFill>
                  <a:srgbClr val="100717"/>
                </a:solidFill>
                <a:latin typeface="Times New Roman" panose="02020603050405020304" pitchFamily="18" charset="0"/>
                <a:cs typeface="Times New Roman" panose="02020603050405020304" pitchFamily="18" charset="0"/>
              </a:rPr>
              <a:t>Nông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nghiệp</a:t>
            </a:r>
            <a:endParaRPr lang="en-US" sz="2400" b="1" spc="-20">
              <a:solidFill>
                <a:srgbClr val="100717"/>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4620DA0-DCF6-700E-9776-6805AE4114E9}"/>
              </a:ext>
            </a:extLst>
          </p:cNvPr>
          <p:cNvSpPr/>
          <p:nvPr/>
        </p:nvSpPr>
        <p:spPr>
          <a:xfrm>
            <a:off x="1897747" y="145395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err="1">
                <a:solidFill>
                  <a:srgbClr val="100717"/>
                </a:solidFill>
                <a:latin typeface="Times New Roman" panose="02020603050405020304" pitchFamily="18" charset="0"/>
                <a:cs typeface="Times New Roman" panose="02020603050405020304" pitchFamily="18" charset="0"/>
              </a:rPr>
              <a:t>Trồng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trọt</a:t>
            </a:r>
            <a:endParaRPr lang="en-US" sz="2400" b="1" spc="-20">
              <a:solidFill>
                <a:srgbClr val="100717"/>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E322719-97A4-00CC-C0B6-CACE800FAA68}"/>
              </a:ext>
            </a:extLst>
          </p:cNvPr>
          <p:cNvSpPr/>
          <p:nvPr/>
        </p:nvSpPr>
        <p:spPr>
          <a:xfrm>
            <a:off x="2284336" y="1880095"/>
            <a:ext cx="2134943"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a) </a:t>
            </a:r>
            <a:r>
              <a:rPr lang="en-US" sz="2400" b="1" spc="-20" err="1">
                <a:solidFill>
                  <a:srgbClr val="100717"/>
                </a:solidFill>
                <a:latin typeface="Times New Roman" panose="02020603050405020304" pitchFamily="18" charset="0"/>
                <a:cs typeface="Times New Roman" panose="02020603050405020304" pitchFamily="18" charset="0"/>
              </a:rPr>
              <a:t>Vụ</a:t>
            </a:r>
            <a:r>
              <a:rPr lang="en-US" sz="2400" b="1" spc="-20">
                <a:solidFill>
                  <a:srgbClr val="100717"/>
                </a:solidFill>
                <a:latin typeface="Times New Roman" panose="02020603050405020304" pitchFamily="18" charset="0"/>
                <a:cs typeface="Times New Roman" panose="02020603050405020304" pitchFamily="18" charset="0"/>
              </a:rPr>
              <a:t> Hè - Thu</a:t>
            </a:r>
          </a:p>
        </p:txBody>
      </p:sp>
      <p:sp>
        <p:nvSpPr>
          <p:cNvPr id="2" name="TextBox 1">
            <a:extLst>
              <a:ext uri="{FF2B5EF4-FFF2-40B4-BE49-F238E27FC236}">
                <a16:creationId xmlns:a16="http://schemas.microsoft.com/office/drawing/2014/main" id="{DD26251E-81C7-06F1-7885-14E83BF37741}"/>
              </a:ext>
            </a:extLst>
          </p:cNvPr>
          <p:cNvSpPr txBox="1"/>
          <p:nvPr/>
        </p:nvSpPr>
        <p:spPr>
          <a:xfrm>
            <a:off x="641618" y="216108"/>
            <a:ext cx="8323199"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II. PHÂN TÍCH CHI TIẾT CÁC NGÀNH, LĨNH VỰC</a:t>
            </a:r>
          </a:p>
        </p:txBody>
      </p:sp>
    </p:spTree>
    <p:extLst>
      <p:ext uri="{BB962C8B-B14F-4D97-AF65-F5344CB8AC3E}">
        <p14:creationId xmlns:p14="http://schemas.microsoft.com/office/powerpoint/2010/main" val="505796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316950" y="625616"/>
            <a:ext cx="1606722"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b) </a:t>
            </a:r>
            <a:r>
              <a:rPr lang="en-US" sz="2400" b="1" spc="-20" err="1">
                <a:solidFill>
                  <a:srgbClr val="100717"/>
                </a:solidFill>
                <a:latin typeface="Times New Roman" panose="02020603050405020304" pitchFamily="18" charset="0"/>
                <a:cs typeface="Times New Roman" panose="02020603050405020304" pitchFamily="18" charset="0"/>
              </a:rPr>
              <a:t>Vụ</a:t>
            </a:r>
            <a:r>
              <a:rPr lang="en-US" sz="2400" b="1" spc="-20">
                <a:solidFill>
                  <a:srgbClr val="100717"/>
                </a:solidFill>
                <a:latin typeface="Times New Roman" panose="02020603050405020304" pitchFamily="18" charset="0"/>
                <a:cs typeface="Times New Roman" panose="02020603050405020304" pitchFamily="18" charset="0"/>
              </a:rPr>
              <a:t> Mùa</a:t>
            </a:r>
          </a:p>
        </p:txBody>
      </p:sp>
      <p:sp>
        <p:nvSpPr>
          <p:cNvPr id="2" name="Rectangle 1">
            <a:extLst>
              <a:ext uri="{FF2B5EF4-FFF2-40B4-BE49-F238E27FC236}">
                <a16:creationId xmlns:a16="http://schemas.microsoft.com/office/drawing/2014/main" id="{9B1EE58E-003F-122B-AAA3-4CD0DC67997A}"/>
              </a:ext>
            </a:extLst>
          </p:cNvPr>
          <p:cNvSpPr/>
          <p:nvPr/>
        </p:nvSpPr>
        <p:spPr>
          <a:xfrm>
            <a:off x="905890" y="23707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err="1">
                <a:solidFill>
                  <a:srgbClr val="100717"/>
                </a:solidFill>
                <a:latin typeface="Times New Roman" panose="02020603050405020304" pitchFamily="18" charset="0"/>
                <a:cs typeface="Times New Roman" panose="02020603050405020304" pitchFamily="18" charset="0"/>
              </a:rPr>
              <a:t>Trồng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trọt</a:t>
            </a:r>
            <a:endParaRPr lang="en-US" sz="24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68E57579-8234-B234-7D03-AF2FDB8AA19A}"/>
              </a:ext>
            </a:extLst>
          </p:cNvPr>
          <p:cNvGraphicFramePr>
            <a:graphicFrameLocks noGrp="1"/>
          </p:cNvGraphicFramePr>
          <p:nvPr>
            <p:extLst>
              <p:ext uri="{D42A27DB-BD31-4B8C-83A1-F6EECF244321}">
                <p14:modId xmlns:p14="http://schemas.microsoft.com/office/powerpoint/2010/main" val="4111410808"/>
              </p:ext>
            </p:extLst>
          </p:nvPr>
        </p:nvGraphicFramePr>
        <p:xfrm>
          <a:off x="503509" y="1382042"/>
          <a:ext cx="6845248" cy="4480560"/>
        </p:xfrm>
        <a:graphic>
          <a:graphicData uri="http://schemas.openxmlformats.org/drawingml/2006/table">
            <a:tbl>
              <a:tblPr firstRow="1" bandRow="1"/>
              <a:tblGrid>
                <a:gridCol w="6845248">
                  <a:extLst>
                    <a:ext uri="{9D8B030D-6E8A-4147-A177-3AD203B41FA5}">
                      <a16:colId xmlns:a16="http://schemas.microsoft.com/office/drawing/2014/main" val="3655493598"/>
                    </a:ext>
                  </a:extLst>
                </a:gridCol>
              </a:tblGrid>
              <a:tr h="270990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8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Diện</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tích</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gieo</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trồng</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cây</a:t>
                      </a:r>
                      <a:r>
                        <a:rPr lang="es-ES" sz="2400" b="0" kern="1200">
                          <a:solidFill>
                            <a:schemeClr val="dk1"/>
                          </a:solidFill>
                          <a:effectLst/>
                          <a:latin typeface="Times New Roman" panose="02020603050405020304" pitchFamily="18" charset="0"/>
                          <a:ea typeface="+mn-ea"/>
                          <a:cs typeface="Times New Roman" panose="02020603050405020304" pitchFamily="18" charset="0"/>
                        </a:rPr>
                        <a:t> lúa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theo</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kế</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hoạch</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là</a:t>
                      </a:r>
                      <a:r>
                        <a:rPr lang="es-ES" sz="2400" b="0" kern="1200">
                          <a:solidFill>
                            <a:schemeClr val="dk1"/>
                          </a:solidFill>
                          <a:effectLst/>
                          <a:latin typeface="Times New Roman" panose="02020603050405020304" pitchFamily="18" charset="0"/>
                          <a:ea typeface="+mn-ea"/>
                          <a:cs typeface="Times New Roman" panose="02020603050405020304" pitchFamily="18" charset="0"/>
                        </a:rPr>
                        <a:t> 3.660 ha (lúa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sạ</a:t>
                      </a:r>
                      <a:r>
                        <a:rPr lang="es-ES" sz="2400" b="0" kern="1200">
                          <a:solidFill>
                            <a:schemeClr val="dk1"/>
                          </a:solidFill>
                          <a:effectLst/>
                          <a:latin typeface="Times New Roman" panose="02020603050405020304" pitchFamily="18" charset="0"/>
                          <a:ea typeface="+mn-ea"/>
                          <a:cs typeface="Times New Roman" panose="02020603050405020304" pitchFamily="18" charset="0"/>
                        </a:rPr>
                        <a:t> 888 ha, lúa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gieo</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khô</a:t>
                      </a:r>
                      <a:r>
                        <a:rPr lang="es-ES" sz="2400" b="0" kern="1200">
                          <a:solidFill>
                            <a:schemeClr val="dk1"/>
                          </a:solidFill>
                          <a:effectLst/>
                          <a:latin typeface="Times New Roman" panose="02020603050405020304" pitchFamily="18" charset="0"/>
                          <a:ea typeface="+mn-ea"/>
                          <a:cs typeface="Times New Roman" panose="02020603050405020304" pitchFamily="18" charset="0"/>
                        </a:rPr>
                        <a:t> 2.772 ha).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Đến</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nay</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đã</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gieo</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sạ</a:t>
                      </a:r>
                      <a:r>
                        <a:rPr lang="es-ES" sz="2400" b="0" kern="1200">
                          <a:solidFill>
                            <a:schemeClr val="dk1"/>
                          </a:solidFill>
                          <a:effectLst/>
                          <a:latin typeface="Times New Roman" panose="02020603050405020304" pitchFamily="18" charset="0"/>
                          <a:ea typeface="+mn-ea"/>
                          <a:cs typeface="Times New Roman" panose="02020603050405020304" pitchFamily="18" charset="0"/>
                        </a:rPr>
                        <a:t> 3.</a:t>
                      </a:r>
                      <a:r>
                        <a:rPr lang="vi-VN" sz="2400" b="0" kern="1200">
                          <a:solidFill>
                            <a:schemeClr val="dk1"/>
                          </a:solidFill>
                          <a:effectLst/>
                          <a:latin typeface="Times New Roman" panose="02020603050405020304" pitchFamily="18" charset="0"/>
                          <a:ea typeface="+mn-ea"/>
                          <a:cs typeface="Times New Roman" panose="02020603050405020304" pitchFamily="18" charset="0"/>
                        </a:rPr>
                        <a:t>551 ha</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đạt</a:t>
                      </a:r>
                      <a:r>
                        <a:rPr lang="es-ES" sz="2400" b="0" kern="1200">
                          <a:solidFill>
                            <a:schemeClr val="dk1"/>
                          </a:solidFill>
                          <a:effectLst/>
                          <a:latin typeface="Times New Roman" panose="02020603050405020304" pitchFamily="18" charset="0"/>
                          <a:ea typeface="+mn-ea"/>
                          <a:cs typeface="Times New Roman" panose="02020603050405020304" pitchFamily="18" charset="0"/>
                        </a:rPr>
                        <a:t> 97</a:t>
                      </a:r>
                      <a:r>
                        <a:rPr lang="az-Latn-AZ"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a:solidFill>
                            <a:schemeClr val="dk1"/>
                          </a:solidFill>
                          <a:effectLst/>
                          <a:latin typeface="Times New Roman" panose="02020603050405020304" pitchFamily="18" charset="0"/>
                          <a:ea typeface="+mn-ea"/>
                          <a:cs typeface="Times New Roman" panose="02020603050405020304" pitchFamily="18" charset="0"/>
                        </a:rPr>
                        <a:t>so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với</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kế</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hoạch</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toàn</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vụ</a:t>
                      </a:r>
                      <a:r>
                        <a:rPr lang="es-ES" sz="2400" b="0" kern="1200">
                          <a:solidFill>
                            <a:schemeClr val="dk1"/>
                          </a:solidFill>
                          <a:effectLst/>
                          <a:latin typeface="Times New Roman" panose="02020603050405020304" pitchFamily="18" charset="0"/>
                          <a:ea typeface="+mn-ea"/>
                          <a:cs typeface="Times New Roman" panose="02020603050405020304" pitchFamily="18" charset="0"/>
                        </a:rPr>
                        <a:t>, lúa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đang</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giai</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đoạn</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đẻ</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nhánh</a:t>
                      </a:r>
                      <a:r>
                        <a:rPr lang="es-ES" sz="2400" b="0" kern="1200">
                          <a:solidFill>
                            <a:schemeClr val="dk1"/>
                          </a:solidFill>
                          <a:effectLst/>
                          <a:latin typeface="Times New Roman" panose="02020603050405020304" pitchFamily="18" charset="0"/>
                          <a:ea typeface="+mn-ea"/>
                          <a:cs typeface="Times New Roman" panose="02020603050405020304" pitchFamily="18" charset="0"/>
                        </a:rPr>
                        <a:t> –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lòng</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đòng</a:t>
                      </a:r>
                      <a:r>
                        <a:rPr lang="es-ES" sz="2400" b="0" kern="120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err="1">
                          <a:solidFill>
                            <a:schemeClr val="dk1"/>
                          </a:solidFill>
                          <a:effectLst/>
                          <a:latin typeface="Times New Roman" panose="02020603050405020304" pitchFamily="18" charset="0"/>
                          <a:ea typeface="+mn-ea"/>
                          <a:cs typeface="Times New Roman" panose="02020603050405020304" pitchFamily="18" charset="0"/>
                        </a:rPr>
                        <a:t>Cây</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trồng</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cạn</a:t>
                      </a:r>
                      <a:r>
                        <a:rPr lang="es-ES" sz="2400" b="0" kern="1200">
                          <a:solidFill>
                            <a:schemeClr val="dk1"/>
                          </a:solidFill>
                          <a:effectLst/>
                          <a:latin typeface="Times New Roman" panose="02020603050405020304" pitchFamily="18" charset="0"/>
                          <a:ea typeface="+mn-ea"/>
                          <a:cs typeface="Times New Roman" panose="02020603050405020304" pitchFamily="18" charset="0"/>
                        </a:rPr>
                        <a:t>: Cây ngô 1.373 ha/2.278 ha (đạt 60,3% kế hoạch); cây lạc 387 ha/508 ha (đạt 76,1% kế hoạch); rau các loại 2.599 ha/4.803 ha (đạt 54,1% kế hoạch); đậu các loại 37 ha/66 ha (đạt 56,1% kế hoạch).</a:t>
                      </a:r>
                    </a:p>
                    <a:p>
                      <a:pPr marL="171450" marR="0" lvl="0" indent="-171450" algn="just" defTabSz="1219170" rtl="0" eaLnBrk="1" fontAlgn="auto" latinLnBrk="0" hangingPunct="1">
                        <a:lnSpc>
                          <a:spcPct val="100000"/>
                        </a:lnSpc>
                        <a:spcBef>
                          <a:spcPts val="0"/>
                        </a:spcBef>
                        <a:spcAft>
                          <a:spcPts val="1200"/>
                        </a:spcAft>
                        <a:buClrTx/>
                        <a:buSzTx/>
                        <a:buFont typeface="Wingdings" panose="05000000000000000000" pitchFamily="2" charset="2"/>
                        <a:buChar char="v"/>
                        <a:tabLst/>
                        <a:defRPr/>
                      </a:pP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Hiện</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nay</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nông</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dân</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đang</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tiếp</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tục</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gieo</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sạ</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chăm</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sóc</a:t>
                      </a:r>
                      <a:r>
                        <a:rPr lang="es-ES" sz="2400" b="0" kern="1200">
                          <a:solidFill>
                            <a:schemeClr val="dk1"/>
                          </a:solidFill>
                          <a:effectLst/>
                          <a:latin typeface="Times New Roman" panose="02020603050405020304" pitchFamily="18" charset="0"/>
                          <a:ea typeface="+mn-ea"/>
                          <a:cs typeface="Times New Roman" panose="02020603050405020304" pitchFamily="18" charset="0"/>
                        </a:rPr>
                        <a:t> lúa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vụ</a:t>
                      </a:r>
                      <a:r>
                        <a:rPr lang="es-ES" sz="2400" b="0" kern="1200">
                          <a:solidFill>
                            <a:schemeClr val="dk1"/>
                          </a:solidFill>
                          <a:effectLst/>
                          <a:latin typeface="Times New Roman" panose="02020603050405020304" pitchFamily="18" charset="0"/>
                          <a:ea typeface="+mn-ea"/>
                          <a:cs typeface="Times New Roman" panose="02020603050405020304" pitchFamily="18" charset="0"/>
                        </a:rPr>
                        <a:t> </a:t>
                      </a:r>
                      <a:r>
                        <a:rPr lang="es-ES" sz="2400" b="0" kern="1200" err="1">
                          <a:solidFill>
                            <a:schemeClr val="dk1"/>
                          </a:solidFill>
                          <a:effectLst/>
                          <a:latin typeface="Times New Roman" panose="02020603050405020304" pitchFamily="18" charset="0"/>
                          <a:ea typeface="+mn-ea"/>
                          <a:cs typeface="Times New Roman" panose="02020603050405020304" pitchFamily="18" charset="0"/>
                        </a:rPr>
                        <a:t>Mùa</a:t>
                      </a:r>
                      <a:endParaRPr lang="es-ES" sz="2800" b="0" kern="120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pic>
        <p:nvPicPr>
          <p:cNvPr id="5" name="Picture 4" descr="A machine harvesting a field&#10;&#10;Description automatically generated">
            <a:extLst>
              <a:ext uri="{FF2B5EF4-FFF2-40B4-BE49-F238E27FC236}">
                <a16:creationId xmlns:a16="http://schemas.microsoft.com/office/drawing/2014/main" id="{181F54A4-4E93-E842-848C-B419691AB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964" y="1973167"/>
            <a:ext cx="4537920" cy="3025280"/>
          </a:xfrm>
          <a:prstGeom prst="rect">
            <a:avLst/>
          </a:prstGeom>
        </p:spPr>
      </p:pic>
    </p:spTree>
    <p:extLst>
      <p:ext uri="{BB962C8B-B14F-4D97-AF65-F5344CB8AC3E}">
        <p14:creationId xmlns:p14="http://schemas.microsoft.com/office/powerpoint/2010/main" val="909716554"/>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249166" y="1050675"/>
            <a:ext cx="4188967"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c) </a:t>
            </a:r>
            <a:r>
              <a:rPr lang="en-US" sz="2400" b="1" spc="-20" err="1">
                <a:solidFill>
                  <a:srgbClr val="100717"/>
                </a:solidFill>
                <a:latin typeface="Times New Roman" panose="02020603050405020304" pitchFamily="18" charset="0"/>
                <a:cs typeface="Times New Roman" panose="02020603050405020304" pitchFamily="18" charset="0"/>
              </a:rPr>
              <a:t>Chuyển</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đổi</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cơ</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cấu</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cây</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trồng</a:t>
            </a:r>
            <a:endParaRPr lang="en-US" sz="24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3849099498"/>
              </p:ext>
            </p:extLst>
          </p:nvPr>
        </p:nvGraphicFramePr>
        <p:xfrm>
          <a:off x="612081" y="1647769"/>
          <a:ext cx="11233174" cy="4206240"/>
        </p:xfrm>
        <a:graphic>
          <a:graphicData uri="http://schemas.openxmlformats.org/drawingml/2006/table">
            <a:tbl>
              <a:tblPr firstRow="1" bandRow="1"/>
              <a:tblGrid>
                <a:gridCol w="11233174">
                  <a:extLst>
                    <a:ext uri="{9D8B030D-6E8A-4147-A177-3AD203B41FA5}">
                      <a16:colId xmlns:a16="http://schemas.microsoft.com/office/drawing/2014/main" val="3655493598"/>
                    </a:ext>
                  </a:extLst>
                </a:gridCol>
              </a:tblGrid>
              <a:tr h="40220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just" defTabSz="121917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Tổng diện tích chuyển đổi lũy kế đến nay đạt 3.375,7 ha, tăng 27,7% so kế hoạch năm, trong đó: vụ Hè Thu 2023 ước đạt 1.871,</a:t>
                      </a:r>
                      <a:r>
                        <a:rPr lang="en-US" sz="2400" b="0" kern="1200">
                          <a:solidFill>
                            <a:schemeClr val="tx1"/>
                          </a:solidFill>
                          <a:effectLst/>
                          <a:latin typeface="Times New Roman" panose="02020603050405020304" pitchFamily="18" charset="0"/>
                          <a:ea typeface="+mn-ea"/>
                          <a:cs typeface="Times New Roman" panose="02020603050405020304" pitchFamily="18" charset="0"/>
                        </a:rPr>
                        <a:t>5</a:t>
                      </a:r>
                      <a:r>
                        <a:rPr lang="vi-VN" sz="2400" b="0" kern="1200">
                          <a:solidFill>
                            <a:schemeClr val="tx1"/>
                          </a:solidFill>
                          <a:effectLst/>
                          <a:latin typeface="Times New Roman" panose="02020603050405020304" pitchFamily="18" charset="0"/>
                          <a:ea typeface="+mn-ea"/>
                          <a:cs typeface="Times New Roman" panose="02020603050405020304" pitchFamily="18" charset="0"/>
                        </a:rPr>
                        <a:t> ha, cụ thể:</a:t>
                      </a:r>
                    </a:p>
                    <a:p>
                      <a:pPr marL="3429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lúa 1.365 ha, sang các cây trồng như: rau màu 578 ha, lạc 497 ha, ngô 127 ha, mè 88 ha, cỏ chăn nuôi 50 ha, đậu đỗ 26 ha</a:t>
                      </a:r>
                      <a:r>
                        <a:rPr lang="en-US" sz="2400" b="0" kern="1200">
                          <a:solidFill>
                            <a:schemeClr val="tx1"/>
                          </a:solidFill>
                          <a:effectLst/>
                          <a:latin typeface="Times New Roman" panose="02020603050405020304" pitchFamily="18" charset="0"/>
                          <a:ea typeface="+mn-ea"/>
                          <a:cs typeface="Times New Roman" panose="02020603050405020304" pitchFamily="18" charset="0"/>
                        </a:rPr>
                        <a:t>,</a:t>
                      </a:r>
                      <a:r>
                        <a:rPr lang="vi-VN"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tập</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trung</a:t>
                      </a:r>
                      <a:r>
                        <a:rPr lang="en-US" sz="2400" b="0" kern="1200">
                          <a:solidFill>
                            <a:schemeClr val="tx1"/>
                          </a:solidFill>
                          <a:effectLst/>
                          <a:latin typeface="Times New Roman" panose="02020603050405020304" pitchFamily="18" charset="0"/>
                          <a:ea typeface="+mn-ea"/>
                          <a:cs typeface="Times New Roman" panose="02020603050405020304" pitchFamily="18" charset="0"/>
                        </a:rPr>
                        <a:t> ở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các</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địa</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en-US" sz="2400" b="0" kern="1200" err="1">
                          <a:solidFill>
                            <a:schemeClr val="tx1"/>
                          </a:solidFill>
                          <a:effectLst/>
                          <a:latin typeface="Times New Roman" panose="02020603050405020304" pitchFamily="18" charset="0"/>
                          <a:ea typeface="+mn-ea"/>
                          <a:cs typeface="Times New Roman" panose="02020603050405020304" pitchFamily="18" charset="0"/>
                        </a:rPr>
                        <a:t>phương</a:t>
                      </a:r>
                      <a:r>
                        <a:rPr lang="en-US" sz="2400" b="0" kern="1200">
                          <a:solidFill>
                            <a:schemeClr val="tx1"/>
                          </a:solidFill>
                          <a:effectLst/>
                          <a:latin typeface="Times New Roman" panose="02020603050405020304" pitchFamily="18" charset="0"/>
                          <a:ea typeface="+mn-ea"/>
                          <a:cs typeface="Times New Roman" panose="02020603050405020304" pitchFamily="18" charset="0"/>
                        </a:rPr>
                        <a:t> </a:t>
                      </a:r>
                      <a:r>
                        <a:rPr lang="vi-VN" sz="2400" b="0" kern="1200">
                          <a:solidFill>
                            <a:schemeClr val="tx1"/>
                          </a:solidFill>
                          <a:effectLst/>
                          <a:latin typeface="Times New Roman" panose="02020603050405020304" pitchFamily="18" charset="0"/>
                          <a:ea typeface="+mn-ea"/>
                          <a:cs typeface="Times New Roman" panose="02020603050405020304" pitchFamily="18" charset="0"/>
                        </a:rPr>
                        <a:t>Phù Cát (887 ha), thị xã Hoài Nhơn (309 ha), Tây Sơn (100 ha), Vĩnh Thạnh (27 ha), An Lão (23 ha), Phù Mỹ (19 ha).</a:t>
                      </a:r>
                    </a:p>
                    <a:p>
                      <a:pPr marL="3429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trồng mía 2,5 ha ở huyện Tây Sơn, sang các cây trồng như: mè 02 ha, cỏ chăn nuôi 0,5 ha</a:t>
                      </a:r>
                      <a:r>
                        <a:rPr lang="en-US" sz="2400" b="0" kern="1200">
                          <a:solidFill>
                            <a:schemeClr val="tx1"/>
                          </a:solidFill>
                          <a:effectLst/>
                          <a:latin typeface="Times New Roman" panose="02020603050405020304" pitchFamily="18" charset="0"/>
                          <a:ea typeface="+mn-ea"/>
                          <a:cs typeface="Times New Roman" panose="02020603050405020304" pitchFamily="18" charset="0"/>
                        </a:rPr>
                        <a:t>.</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p>
                      <a:pPr marL="342900" marR="0" lvl="0" indent="342900" algn="just" defTabSz="121917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vi-VN" sz="2400" b="0" kern="1200">
                          <a:solidFill>
                            <a:schemeClr val="tx1"/>
                          </a:solidFill>
                          <a:effectLst/>
                          <a:latin typeface="Times New Roman" panose="02020603050405020304" pitchFamily="18" charset="0"/>
                          <a:ea typeface="+mn-ea"/>
                          <a:cs typeface="Times New Roman" panose="02020603050405020304" pitchFamily="18" charset="0"/>
                        </a:rPr>
                        <a:t>Chuyển đổi trên đất trồng sắn 504 ha, sang các cây trồng như: mè 318 ha, rau màu 130 ha, ngô 50 ha, đậu đỗ 05 ha, lạc 01 ha</a:t>
                      </a:r>
                      <a:r>
                        <a:rPr lang="en-US" sz="2400" b="0" kern="1200">
                          <a:solidFill>
                            <a:schemeClr val="tx1"/>
                          </a:solidFill>
                          <a:effectLst/>
                          <a:latin typeface="Times New Roman" panose="02020603050405020304" pitchFamily="18" charset="0"/>
                          <a:ea typeface="+mn-ea"/>
                          <a:cs typeface="Times New Roman" panose="02020603050405020304" pitchFamily="18" charset="0"/>
                        </a:rPr>
                        <a:t>.</a:t>
                      </a:r>
                      <a:endParaRPr lang="vi-VN" sz="24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Rectangle 1">
            <a:extLst>
              <a:ext uri="{FF2B5EF4-FFF2-40B4-BE49-F238E27FC236}">
                <a16:creationId xmlns:a16="http://schemas.microsoft.com/office/drawing/2014/main" id="{D58423EA-6FCB-50BC-D182-938077ECA949}"/>
              </a:ext>
            </a:extLst>
          </p:cNvPr>
          <p:cNvSpPr/>
          <p:nvPr/>
        </p:nvSpPr>
        <p:spPr>
          <a:xfrm>
            <a:off x="838967" y="589010"/>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err="1">
                <a:solidFill>
                  <a:srgbClr val="100717"/>
                </a:solidFill>
                <a:latin typeface="Times New Roman" panose="02020603050405020304" pitchFamily="18" charset="0"/>
                <a:cs typeface="Times New Roman" panose="02020603050405020304" pitchFamily="18" charset="0"/>
              </a:rPr>
              <a:t>Trồng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trọt</a:t>
            </a:r>
            <a:endParaRPr lang="en-US" sz="2400" b="1" spc="-20">
              <a:solidFill>
                <a:srgbClr val="10071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65244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DC26C3-E6F4-C27A-8624-3A65D81B6008}"/>
              </a:ext>
            </a:extLst>
          </p:cNvPr>
          <p:cNvSpPr/>
          <p:nvPr/>
        </p:nvSpPr>
        <p:spPr>
          <a:xfrm>
            <a:off x="1307889" y="574283"/>
            <a:ext cx="4663456"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c) </a:t>
            </a:r>
            <a:r>
              <a:rPr lang="en-US" sz="2400" b="1" spc="-20" err="1">
                <a:solidFill>
                  <a:srgbClr val="100717"/>
                </a:solidFill>
                <a:latin typeface="Times New Roman" panose="02020603050405020304" pitchFamily="18" charset="0"/>
                <a:cs typeface="Times New Roman" panose="02020603050405020304" pitchFamily="18" charset="0"/>
              </a:rPr>
              <a:t>Chuyển</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đổi</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cơ</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cấu</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cây</a:t>
            </a:r>
            <a:r>
              <a:rPr lang="en-US" sz="2400" b="1" spc="-20">
                <a:solidFill>
                  <a:srgbClr val="100717"/>
                </a:solidFill>
                <a:latin typeface="Times New Roman" panose="02020603050405020304" pitchFamily="18" charset="0"/>
                <a:cs typeface="Times New Roman" panose="02020603050405020304" pitchFamily="18" charset="0"/>
              </a:rPr>
              <a:t> trồng (tt)</a:t>
            </a:r>
          </a:p>
        </p:txBody>
      </p:sp>
      <p:sp>
        <p:nvSpPr>
          <p:cNvPr id="2" name="Rectangle 1">
            <a:extLst>
              <a:ext uri="{FF2B5EF4-FFF2-40B4-BE49-F238E27FC236}">
                <a16:creationId xmlns:a16="http://schemas.microsoft.com/office/drawing/2014/main" id="{D58423EA-6FCB-50BC-D182-938077ECA949}"/>
              </a:ext>
            </a:extLst>
          </p:cNvPr>
          <p:cNvSpPr/>
          <p:nvPr/>
        </p:nvSpPr>
        <p:spPr>
          <a:xfrm>
            <a:off x="805411" y="168525"/>
            <a:ext cx="2287934" cy="461665"/>
          </a:xfrm>
          <a:prstGeom prst="rect">
            <a:avLst/>
          </a:prstGeom>
        </p:spPr>
        <p:txBody>
          <a:bodyPr wrap="none">
            <a:spAutoFit/>
          </a:bodyPr>
          <a:lstStyle/>
          <a:p>
            <a:pPr marL="12700" defTabSz="914400">
              <a:spcBef>
                <a:spcPts val="300"/>
              </a:spcBef>
              <a:defRPr/>
            </a:pPr>
            <a:r>
              <a:rPr lang="en-US" sz="2400" b="1" spc="-20">
                <a:solidFill>
                  <a:srgbClr val="100717"/>
                </a:solidFill>
                <a:latin typeface="Times New Roman" panose="02020603050405020304" pitchFamily="18" charset="0"/>
                <a:cs typeface="Times New Roman" panose="02020603050405020304" pitchFamily="18" charset="0"/>
              </a:rPr>
              <a:t>1.1.1  </a:t>
            </a:r>
            <a:r>
              <a:rPr lang="en-US" sz="2400" b="1" spc="-20" err="1">
                <a:solidFill>
                  <a:srgbClr val="100717"/>
                </a:solidFill>
                <a:latin typeface="Times New Roman" panose="02020603050405020304" pitchFamily="18" charset="0"/>
                <a:cs typeface="Times New Roman" panose="02020603050405020304" pitchFamily="18" charset="0"/>
              </a:rPr>
              <a:t>Trồng</a:t>
            </a:r>
            <a:r>
              <a:rPr lang="en-US" sz="2400" b="1" spc="-20">
                <a:solidFill>
                  <a:srgbClr val="100717"/>
                </a:solidFill>
                <a:latin typeface="Times New Roman" panose="02020603050405020304" pitchFamily="18" charset="0"/>
                <a:cs typeface="Times New Roman" panose="02020603050405020304" pitchFamily="18" charset="0"/>
              </a:rPr>
              <a:t> </a:t>
            </a:r>
            <a:r>
              <a:rPr lang="en-US" sz="2400" b="1" spc="-20" err="1">
                <a:solidFill>
                  <a:srgbClr val="100717"/>
                </a:solidFill>
                <a:latin typeface="Times New Roman" panose="02020603050405020304" pitchFamily="18" charset="0"/>
                <a:cs typeface="Times New Roman" panose="02020603050405020304" pitchFamily="18" charset="0"/>
              </a:rPr>
              <a:t>trọt</a:t>
            </a:r>
            <a:endParaRPr lang="en-US" sz="24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E59C35BC-CC9C-72C0-666B-69DD0C9F1928}"/>
              </a:ext>
            </a:extLst>
          </p:cNvPr>
          <p:cNvGraphicFramePr>
            <a:graphicFrameLocks noChangeAspect="1"/>
          </p:cNvGraphicFramePr>
          <p:nvPr>
            <p:extLst>
              <p:ext uri="{D42A27DB-BD31-4B8C-83A1-F6EECF244321}">
                <p14:modId xmlns:p14="http://schemas.microsoft.com/office/powerpoint/2010/main" val="3900054122"/>
              </p:ext>
            </p:extLst>
          </p:nvPr>
        </p:nvGraphicFramePr>
        <p:xfrm>
          <a:off x="1627188" y="1036638"/>
          <a:ext cx="8893030" cy="5599112"/>
        </p:xfrm>
        <a:graphic>
          <a:graphicData uri="http://schemas.openxmlformats.org/presentationml/2006/ole">
            <mc:AlternateContent xmlns:mc="http://schemas.openxmlformats.org/markup-compatibility/2006">
              <mc:Choice xmlns:v="urn:schemas-microsoft-com:vml" Requires="v">
                <p:oleObj name="Worksheet" r:id="rId3" imgW="5619600" imgH="6286580" progId="Excel.Sheet.12">
                  <p:embed/>
                </p:oleObj>
              </mc:Choice>
              <mc:Fallback>
                <p:oleObj name="Worksheet" r:id="rId3" imgW="5619600" imgH="6286580" progId="Excel.Sheet.12">
                  <p:embed/>
                  <p:pic>
                    <p:nvPicPr>
                      <p:cNvPr id="6" name="Object 5">
                        <a:extLst>
                          <a:ext uri="{FF2B5EF4-FFF2-40B4-BE49-F238E27FC236}">
                            <a16:creationId xmlns:a16="http://schemas.microsoft.com/office/drawing/2014/main" id="{E59C35BC-CC9C-72C0-666B-69DD0C9F1928}"/>
                          </a:ext>
                        </a:extLst>
                      </p:cNvPr>
                      <p:cNvPicPr/>
                      <p:nvPr/>
                    </p:nvPicPr>
                    <p:blipFill>
                      <a:blip r:embed="rId4"/>
                      <a:stretch>
                        <a:fillRect/>
                      </a:stretch>
                    </p:blipFill>
                    <p:spPr>
                      <a:xfrm>
                        <a:off x="1627188" y="1036638"/>
                        <a:ext cx="8893030" cy="5599112"/>
                      </a:xfrm>
                      <a:prstGeom prst="rect">
                        <a:avLst/>
                      </a:prstGeom>
                    </p:spPr>
                  </p:pic>
                </p:oleObj>
              </mc:Fallback>
            </mc:AlternateContent>
          </a:graphicData>
        </a:graphic>
      </p:graphicFrame>
    </p:spTree>
    <p:extLst>
      <p:ext uri="{BB962C8B-B14F-4D97-AF65-F5344CB8AC3E}">
        <p14:creationId xmlns:p14="http://schemas.microsoft.com/office/powerpoint/2010/main" val="984505376"/>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13253</TotalTime>
  <Words>7998</Words>
  <Application>Microsoft Office PowerPoint</Application>
  <PresentationFormat>Widescreen</PresentationFormat>
  <Paragraphs>328</Paragraphs>
  <Slides>56</Slides>
  <Notes>13</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2</vt:i4>
      </vt:variant>
      <vt:variant>
        <vt:lpstr>Slide Titles</vt:lpstr>
      </vt:variant>
      <vt:variant>
        <vt:i4>56</vt:i4>
      </vt:variant>
    </vt:vector>
  </HeadingPairs>
  <TitlesOfParts>
    <vt:vector size="69" baseType="lpstr">
      <vt:lpstr>ＭＳ Ｐゴシック</vt:lpstr>
      <vt:lpstr>Arial</vt:lpstr>
      <vt:lpstr>Calibri</vt:lpstr>
      <vt:lpstr>Calibri Light</vt:lpstr>
      <vt:lpstr>Segoe UI</vt:lpstr>
      <vt:lpstr>Symbol</vt:lpstr>
      <vt:lpstr>Times New Roman</vt:lpstr>
      <vt:lpstr>Verdana</vt:lpstr>
      <vt:lpstr>Wingdings</vt:lpstr>
      <vt:lpstr>Office Theme</vt:lpstr>
      <vt:lpstr>12_Office Theme</vt:lpstr>
      <vt:lpstr>think-cell Slide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Tường SKHĐT</cp:lastModifiedBy>
  <cp:revision>1488</cp:revision>
  <cp:lastPrinted>2023-02-15T11:16:09Z</cp:lastPrinted>
  <dcterms:created xsi:type="dcterms:W3CDTF">2021-10-19T01:28:52Z</dcterms:created>
  <dcterms:modified xsi:type="dcterms:W3CDTF">2023-08-23T10:08:25Z</dcterms:modified>
</cp:coreProperties>
</file>