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ink/ink3.xml" ContentType="application/inkml+xml"/>
  <Override PartName="/ppt/ink/ink4.xml" ContentType="application/inkml+xml"/>
  <Override PartName="/ppt/charts/chart2.xml" ContentType="application/vnd.openxmlformats-officedocument.drawingml.chart+xml"/>
  <Override PartName="/ppt/notesSlides/notesSlide24.xml" ContentType="application/vnd.openxmlformats-officedocument.presentationml.notesSlide+xml"/>
  <Override PartName="/ppt/ink/ink5.xml" ContentType="application/inkml+xml"/>
  <Override PartName="/ppt/ink/ink6.xml" ContentType="application/inkml+xml"/>
  <Override PartName="/ppt/charts/chart3.xml" ContentType="application/vnd.openxmlformats-officedocument.drawingml.chart+xml"/>
  <Override PartName="/ppt/notesSlides/notesSlide25.xml" ContentType="application/vnd.openxmlformats-officedocument.presentationml.notesSlide+xml"/>
  <Override PartName="/ppt/ink/ink7.xml" ContentType="application/inkml+xml"/>
  <Override PartName="/ppt/ink/ink8.xml" ContentType="application/inkml+xml"/>
  <Override PartName="/ppt/charts/chart4.xml" ContentType="application/vnd.openxmlformats-officedocument.drawingml.chart+xml"/>
  <Override PartName="/ppt/notesSlides/notesSlide26.xml" ContentType="application/vnd.openxmlformats-officedocument.presentationml.notesSlide+xml"/>
  <Override PartName="/ppt/ink/ink9.xml" ContentType="application/inkml+xml"/>
  <Override PartName="/ppt/ink/ink10.xml" ContentType="application/inkml+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12" r:id="rId3"/>
  </p:sldMasterIdLst>
  <p:notesMasterIdLst>
    <p:notesMasterId r:id="rId76"/>
  </p:notesMasterIdLst>
  <p:handoutMasterIdLst>
    <p:handoutMasterId r:id="rId77"/>
  </p:handoutMasterIdLst>
  <p:sldIdLst>
    <p:sldId id="413" r:id="rId4"/>
    <p:sldId id="428" r:id="rId5"/>
    <p:sldId id="482" r:id="rId6"/>
    <p:sldId id="483" r:id="rId7"/>
    <p:sldId id="492" r:id="rId8"/>
    <p:sldId id="589" r:id="rId9"/>
    <p:sldId id="593" r:id="rId10"/>
    <p:sldId id="590" r:id="rId11"/>
    <p:sldId id="596" r:id="rId12"/>
    <p:sldId id="595" r:id="rId13"/>
    <p:sldId id="594" r:id="rId14"/>
    <p:sldId id="504" r:id="rId15"/>
    <p:sldId id="536" r:id="rId16"/>
    <p:sldId id="405" r:id="rId17"/>
    <p:sldId id="537" r:id="rId18"/>
    <p:sldId id="592" r:id="rId19"/>
    <p:sldId id="438" r:id="rId20"/>
    <p:sldId id="449" r:id="rId21"/>
    <p:sldId id="434" r:id="rId22"/>
    <p:sldId id="538" r:id="rId23"/>
    <p:sldId id="529" r:id="rId24"/>
    <p:sldId id="495" r:id="rId25"/>
    <p:sldId id="502" r:id="rId26"/>
    <p:sldId id="263" r:id="rId27"/>
    <p:sldId id="261" r:id="rId28"/>
    <p:sldId id="574" r:id="rId29"/>
    <p:sldId id="551" r:id="rId30"/>
    <p:sldId id="493" r:id="rId31"/>
    <p:sldId id="588" r:id="rId32"/>
    <p:sldId id="586" r:id="rId33"/>
    <p:sldId id="587" r:id="rId34"/>
    <p:sldId id="509" r:id="rId35"/>
    <p:sldId id="456" r:id="rId36"/>
    <p:sldId id="539" r:id="rId37"/>
    <p:sldId id="541" r:id="rId38"/>
    <p:sldId id="542" r:id="rId39"/>
    <p:sldId id="526" r:id="rId40"/>
    <p:sldId id="543" r:id="rId41"/>
    <p:sldId id="544" r:id="rId42"/>
    <p:sldId id="545" r:id="rId43"/>
    <p:sldId id="546" r:id="rId44"/>
    <p:sldId id="547" r:id="rId45"/>
    <p:sldId id="332" r:id="rId46"/>
    <p:sldId id="555" r:id="rId47"/>
    <p:sldId id="554" r:id="rId48"/>
    <p:sldId id="556" r:id="rId49"/>
    <p:sldId id="557" r:id="rId50"/>
    <p:sldId id="559" r:id="rId51"/>
    <p:sldId id="571" r:id="rId52"/>
    <p:sldId id="549" r:id="rId53"/>
    <p:sldId id="550" r:id="rId54"/>
    <p:sldId id="591" r:id="rId55"/>
    <p:sldId id="576" r:id="rId56"/>
    <p:sldId id="577" r:id="rId57"/>
    <p:sldId id="578" r:id="rId58"/>
    <p:sldId id="579" r:id="rId59"/>
    <p:sldId id="580" r:id="rId60"/>
    <p:sldId id="581" r:id="rId61"/>
    <p:sldId id="582" r:id="rId62"/>
    <p:sldId id="583" r:id="rId63"/>
    <p:sldId id="584" r:id="rId64"/>
    <p:sldId id="585" r:id="rId65"/>
    <p:sldId id="330" r:id="rId66"/>
    <p:sldId id="597" r:id="rId67"/>
    <p:sldId id="602" r:id="rId68"/>
    <p:sldId id="603" r:id="rId69"/>
    <p:sldId id="604" r:id="rId70"/>
    <p:sldId id="605" r:id="rId71"/>
    <p:sldId id="606" r:id="rId72"/>
    <p:sldId id="607" r:id="rId73"/>
    <p:sldId id="572" r:id="rId74"/>
    <p:sldId id="534" r:id="rId7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60000"/>
    <a:srgbClr val="381850"/>
    <a:srgbClr val="040206"/>
    <a:srgbClr val="CCCC00"/>
    <a:srgbClr val="6C0000"/>
    <a:srgbClr val="100717"/>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62799" autoAdjust="0"/>
  </p:normalViewPr>
  <p:slideViewPr>
    <p:cSldViewPr snapToGrid="0">
      <p:cViewPr varScale="1">
        <p:scale>
          <a:sx n="81" d="100"/>
          <a:sy n="81" d="100"/>
        </p:scale>
        <p:origin x="-78" y="-102"/>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C\Desktop\Hop%20KTXH%202022\BTB%20v&#224;%20DHM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RaiDrive-QuangDat\OneDrive\n&#259;m%202022\Ti&#7871;n%20&#273;&#7897;%20gi&#7843;i%20ng&#226;n\B&#193;O%20C&#193;O%20GI&#7842;I%20NG&#194;N%20&#272;&#7870;N%2019.10.2022\01.GN%2030.9.2022.2022%20(Updat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RaiDrive-QuangDat\OneDrive\n&#259;m%202022\XD%20KH%202023\B&#193;O%20C&#193;O%20&#272;&#194;U%20T&#431;\pl%2001.%20GN%20chung.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RaiDrive-QuangDat\OneDrive\n&#259;m%202022\XD%20KH%202023\B&#193;O%20C&#193;O%20&#272;&#194;U%20T&#431;\pl%2001.%20GN%20chung.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RaiDrive-QuangDat\OneDrive\n&#259;m%202022\XD%20KH%202023\B&#193;O%20C&#193;O%20&#272;&#194;U%20T&#431;\pl%2001.%20GN%20chu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rgbClr val="002060"/>
                </a:solidFill>
                <a:latin typeface="Times New Roman" panose="02020603050405020304" pitchFamily="18" charset="0"/>
                <a:cs typeface="Times New Roman" panose="02020603050405020304" pitchFamily="18" charset="0"/>
              </a:rPr>
              <a:t>TỐC</a:t>
            </a:r>
            <a:r>
              <a:rPr lang="en-US" sz="1800" b="1" baseline="0">
                <a:solidFill>
                  <a:srgbClr val="002060"/>
                </a:solidFill>
                <a:latin typeface="Times New Roman" panose="02020603050405020304" pitchFamily="18" charset="0"/>
                <a:cs typeface="Times New Roman" panose="02020603050405020304" pitchFamily="18" charset="0"/>
              </a:rPr>
              <a:t> ĐỘ TĂNG GRDP VÙNG BẮC TRUNG BỘ VÀ DUYÊN HẢI MIỀN TRUNG</a:t>
            </a:r>
            <a:endParaRPr lang="vi-VN" sz="1800" b="1">
              <a:solidFill>
                <a:srgbClr val="00206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AE83-4A5E-B74A-FB1D27EF7158}"/>
              </c:ext>
            </c:extLst>
          </c:dPt>
          <c:dLbls>
            <c:dLbl>
              <c:idx val="9"/>
              <c:layout/>
              <c:tx>
                <c:rich>
                  <a:bodyPr/>
                  <a:lstStyle/>
                  <a:p>
                    <a:r>
                      <a:rPr lang="en-US" sz="2000">
                        <a:solidFill>
                          <a:srgbClr val="FF0000"/>
                        </a:solidFill>
                        <a:highlight>
                          <a:srgbClr val="FFFF00"/>
                        </a:highlight>
                      </a:rPr>
                      <a:t>108,57</a:t>
                    </a:r>
                    <a:endParaRPr lang="en-US" sz="1400">
                      <a:highlight>
                        <a:srgbClr val="FFFF00"/>
                      </a:highlight>
                    </a:endParaRP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AE83-4A5E-B74A-FB1D27EF71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Sheet2!$B$4:$B$17</c:f>
              <c:strCache>
                <c:ptCount val="14"/>
                <c:pt idx="0">
                  <c:v>Thanh Hóa</c:v>
                </c:pt>
                <c:pt idx="1">
                  <c:v>Nghệ An</c:v>
                </c:pt>
                <c:pt idx="2">
                  <c:v>Hà Tĩnh</c:v>
                </c:pt>
                <c:pt idx="3">
                  <c:v>Quảng Bình</c:v>
                </c:pt>
                <c:pt idx="4">
                  <c:v>Quảng Trị</c:v>
                </c:pt>
                <c:pt idx="5">
                  <c:v>Huế</c:v>
                </c:pt>
                <c:pt idx="6">
                  <c:v>Đà Nẵng</c:v>
                </c:pt>
                <c:pt idx="7">
                  <c:v>Quảng Nam</c:v>
                </c:pt>
                <c:pt idx="8">
                  <c:v>Quảng Ngãi</c:v>
                </c:pt>
                <c:pt idx="9">
                  <c:v>Bình Định</c:v>
                </c:pt>
                <c:pt idx="10">
                  <c:v>Phú Yên</c:v>
                </c:pt>
                <c:pt idx="11">
                  <c:v>Khánh Hòa</c:v>
                </c:pt>
                <c:pt idx="12">
                  <c:v>Ninh Thuận</c:v>
                </c:pt>
                <c:pt idx="13">
                  <c:v>Bình Thuận</c:v>
                </c:pt>
              </c:strCache>
            </c:strRef>
          </c:cat>
          <c:val>
            <c:numRef>
              <c:f>Sheet2!$C$4:$C$17</c:f>
              <c:numCache>
                <c:formatCode>_(* #,##0.00_);_(* \(#,##0.00\);_(* "-"??_);_(@_)</c:formatCode>
                <c:ptCount val="14"/>
                <c:pt idx="0">
                  <c:v>112.50713386813035</c:v>
                </c:pt>
                <c:pt idx="1">
                  <c:v>109.08131883185173</c:v>
                </c:pt>
                <c:pt idx="2">
                  <c:v>103.98451802249033</c:v>
                </c:pt>
                <c:pt idx="3">
                  <c:v>107.95977239007068</c:v>
                </c:pt>
                <c:pt idx="4">
                  <c:v>107.16948446044216</c:v>
                </c:pt>
                <c:pt idx="5">
                  <c:v>108.56311911323478</c:v>
                </c:pt>
                <c:pt idx="6">
                  <c:v>114.0445896017614</c:v>
                </c:pt>
                <c:pt idx="7">
                  <c:v>111.2182234262572</c:v>
                </c:pt>
                <c:pt idx="8">
                  <c:v>108.07885276667901</c:v>
                </c:pt>
                <c:pt idx="9">
                  <c:v>108.57039080755449</c:v>
                </c:pt>
                <c:pt idx="10">
                  <c:v>107.45587672499066</c:v>
                </c:pt>
                <c:pt idx="11">
                  <c:v>120.69944240690447</c:v>
                </c:pt>
                <c:pt idx="12">
                  <c:v>107.42258902487876</c:v>
                </c:pt>
                <c:pt idx="13">
                  <c:v>107.74569559390417</c:v>
                </c:pt>
              </c:numCache>
            </c:numRef>
          </c:val>
          <c:extLst xmlns:c16r2="http://schemas.microsoft.com/office/drawing/2015/06/chart">
            <c:ext xmlns:c16="http://schemas.microsoft.com/office/drawing/2014/chart" uri="{C3380CC4-5D6E-409C-BE32-E72D297353CC}">
              <c16:uniqueId val="{00000002-AE83-4A5E-B74A-FB1D27EF7158}"/>
            </c:ext>
          </c:extLst>
        </c:ser>
        <c:dLbls>
          <c:dLblPos val="outEnd"/>
          <c:showLegendKey val="0"/>
          <c:showVal val="1"/>
          <c:showCatName val="0"/>
          <c:showSerName val="0"/>
          <c:showPercent val="0"/>
          <c:showBubbleSize val="0"/>
        </c:dLbls>
        <c:gapWidth val="219"/>
        <c:overlap val="-27"/>
        <c:axId val="66337408"/>
        <c:axId val="67680896"/>
      </c:barChart>
      <c:catAx>
        <c:axId val="6633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7680896"/>
        <c:crosses val="autoZero"/>
        <c:auto val="1"/>
        <c:lblAlgn val="ctr"/>
        <c:lblOffset val="100"/>
        <c:noMultiLvlLbl val="0"/>
      </c:catAx>
      <c:valAx>
        <c:axId val="6768089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3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QUÂN'!$C$58:$C$60</c:f>
            </c:numRef>
          </c:val>
          <c:extLst xmlns:c16r2="http://schemas.microsoft.com/office/drawing/2015/06/chart">
            <c:ext xmlns:c16="http://schemas.microsoft.com/office/drawing/2014/chart" uri="{C3380CC4-5D6E-409C-BE32-E72D297353CC}">
              <c16:uniqueId val="{00000000-D110-4781-80F2-4EB5F3ED5AE1}"/>
            </c:ext>
          </c:extLst>
        </c:ser>
        <c:ser>
          <c:idx val="1"/>
          <c:order val="1"/>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QUÂN'!$D$58:$D$60</c:f>
            </c:numRef>
          </c:val>
          <c:extLst xmlns:c16r2="http://schemas.microsoft.com/office/drawing/2015/06/chart">
            <c:ext xmlns:c16="http://schemas.microsoft.com/office/drawing/2014/chart" uri="{C3380CC4-5D6E-409C-BE32-E72D297353CC}">
              <c16:uniqueId val="{00000001-D110-4781-80F2-4EB5F3ED5AE1}"/>
            </c:ext>
          </c:extLst>
        </c:ser>
        <c:ser>
          <c:idx val="2"/>
          <c:order val="2"/>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QUÂN'!$E$58:$E$60</c:f>
            </c:numRef>
          </c:val>
          <c:extLst xmlns:c16r2="http://schemas.microsoft.com/office/drawing/2015/06/chart">
            <c:ext xmlns:c16="http://schemas.microsoft.com/office/drawing/2014/chart" uri="{C3380CC4-5D6E-409C-BE32-E72D297353CC}">
              <c16:uniqueId val="{00000002-D110-4781-80F2-4EB5F3ED5AE1}"/>
            </c:ext>
          </c:extLst>
        </c:ser>
        <c:ser>
          <c:idx val="3"/>
          <c:order val="3"/>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QUÂN'!$F$58:$F$60</c:f>
            </c:numRef>
          </c:val>
          <c:extLst xmlns:c16r2="http://schemas.microsoft.com/office/drawing/2015/06/chart">
            <c:ext xmlns:c16="http://schemas.microsoft.com/office/drawing/2014/chart" uri="{C3380CC4-5D6E-409C-BE32-E72D297353CC}">
              <c16:uniqueId val="{00000003-D110-4781-80F2-4EB5F3ED5AE1}"/>
            </c:ext>
          </c:extLst>
        </c:ser>
        <c:ser>
          <c:idx val="4"/>
          <c:order val="4"/>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QUÂN'!$G$58:$G$60</c:f>
            </c:numRef>
          </c:val>
          <c:extLst xmlns:c16r2="http://schemas.microsoft.com/office/drawing/2015/06/chart">
            <c:ext xmlns:c16="http://schemas.microsoft.com/office/drawing/2014/chart" uri="{C3380CC4-5D6E-409C-BE32-E72D297353CC}">
              <c16:uniqueId val="{00000004-D110-4781-80F2-4EB5F3ED5AE1}"/>
            </c:ext>
          </c:extLst>
        </c:ser>
        <c:ser>
          <c:idx val="5"/>
          <c:order val="5"/>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QUÂN'!$H$58:$H$60</c:f>
            </c:numRef>
          </c:val>
          <c:extLst xmlns:c16r2="http://schemas.microsoft.com/office/drawing/2015/06/chart">
            <c:ext xmlns:c16="http://schemas.microsoft.com/office/drawing/2014/chart" uri="{C3380CC4-5D6E-409C-BE32-E72D297353CC}">
              <c16:uniqueId val="{00000005-D110-4781-80F2-4EB5F3ED5AE1}"/>
            </c:ext>
          </c:extLst>
        </c:ser>
        <c:ser>
          <c:idx val="6"/>
          <c:order val="6"/>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QUÂN'!$I$58:$I$60</c:f>
            </c:numRef>
          </c:val>
          <c:extLst xmlns:c16r2="http://schemas.microsoft.com/office/drawing/2015/06/chart">
            <c:ext xmlns:c16="http://schemas.microsoft.com/office/drawing/2014/chart" uri="{C3380CC4-5D6E-409C-BE32-E72D297353CC}">
              <c16:uniqueId val="{00000006-D110-4781-80F2-4EB5F3ED5AE1}"/>
            </c:ext>
          </c:extLst>
        </c:ser>
        <c:ser>
          <c:idx val="7"/>
          <c:order val="7"/>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QUÂN'!$J$58:$J$60</c:f>
            </c:numRef>
          </c:val>
          <c:extLst xmlns:c16r2="http://schemas.microsoft.com/office/drawing/2015/06/chart">
            <c:ext xmlns:c16="http://schemas.microsoft.com/office/drawing/2014/chart" uri="{C3380CC4-5D6E-409C-BE32-E72D297353CC}">
              <c16:uniqueId val="{00000007-D110-4781-80F2-4EB5F3ED5AE1}"/>
            </c:ext>
          </c:extLst>
        </c:ser>
        <c:ser>
          <c:idx val="8"/>
          <c:order val="8"/>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110-4781-80F2-4EB5F3ED5AE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110-4781-80F2-4EB5F3ED5AE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D110-4781-80F2-4EB5F3ED5AE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'BÌNH QUÂN'!$B$58:$B$60</c:f>
              <c:strCache>
                <c:ptCount val="3"/>
                <c:pt idx="0">
                  <c:v>KHV Thủ tướng Chính phủ giao đầu năm</c:v>
                </c:pt>
                <c:pt idx="1">
                  <c:v>Trung ương bổ sung</c:v>
                </c:pt>
                <c:pt idx="2">
                  <c:v>Vốn ngân sách tỉnh bổ sung</c:v>
                </c:pt>
              </c:strCache>
            </c:strRef>
          </c:cat>
          <c:val>
            <c:numRef>
              <c:f>'BÌNH QUÂN'!$K$58:$K$60</c:f>
              <c:numCache>
                <c:formatCode>#,##0</c:formatCode>
                <c:ptCount val="3"/>
                <c:pt idx="0">
                  <c:v>7645.3419999999996</c:v>
                </c:pt>
                <c:pt idx="1">
                  <c:v>1290</c:v>
                </c:pt>
                <c:pt idx="2" formatCode="0">
                  <c:v>413.4</c:v>
                </c:pt>
              </c:numCache>
            </c:numRef>
          </c:val>
          <c:extLst xmlns:c16r2="http://schemas.microsoft.com/office/drawing/2015/06/chart">
            <c:ext xmlns:c16="http://schemas.microsoft.com/office/drawing/2014/chart" uri="{C3380CC4-5D6E-409C-BE32-E72D297353CC}">
              <c16:uniqueId val="{0000000E-D110-4781-80F2-4EB5F3ED5AE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FF0000"/>
                </a:solidFill>
                <a:latin typeface="+mn-lt"/>
                <a:ea typeface="+mn-ea"/>
                <a:cs typeface="+mn-cs"/>
              </a:defRPr>
            </a:pPr>
            <a:r>
              <a:rPr lang="en-US" sz="2400" b="1" dirty="0" err="1">
                <a:solidFill>
                  <a:srgbClr val="FF0000"/>
                </a:solidFill>
              </a:rPr>
              <a:t>Kế</a:t>
            </a:r>
            <a:r>
              <a:rPr lang="en-US" sz="2400" b="1" baseline="0" dirty="0">
                <a:solidFill>
                  <a:srgbClr val="FF0000"/>
                </a:solidFill>
              </a:rPr>
              <a:t> </a:t>
            </a:r>
            <a:r>
              <a:rPr lang="en-US" sz="2400" b="1" baseline="0" dirty="0" err="1">
                <a:solidFill>
                  <a:srgbClr val="FF0000"/>
                </a:solidFill>
              </a:rPr>
              <a:t>hoạch</a:t>
            </a:r>
            <a:r>
              <a:rPr lang="en-US" sz="2400" b="1" baseline="0" dirty="0">
                <a:solidFill>
                  <a:srgbClr val="FF0000"/>
                </a:solidFill>
              </a:rPr>
              <a:t> </a:t>
            </a:r>
            <a:r>
              <a:rPr lang="en-US" sz="2400" b="1" baseline="0" dirty="0" err="1">
                <a:solidFill>
                  <a:srgbClr val="FF0000"/>
                </a:solidFill>
              </a:rPr>
              <a:t>vốn</a:t>
            </a:r>
            <a:r>
              <a:rPr lang="en-US" sz="2400" b="1" baseline="0" dirty="0">
                <a:solidFill>
                  <a:srgbClr val="FF0000"/>
                </a:solidFill>
              </a:rPr>
              <a:t> </a:t>
            </a:r>
            <a:r>
              <a:rPr lang="en-US" sz="2400" b="1" baseline="0" dirty="0" err="1">
                <a:solidFill>
                  <a:srgbClr val="FF0000"/>
                </a:solidFill>
              </a:rPr>
              <a:t>giao</a:t>
            </a:r>
            <a:r>
              <a:rPr lang="en-US" sz="2400" b="1" baseline="0" dirty="0">
                <a:solidFill>
                  <a:srgbClr val="FF0000"/>
                </a:solidFill>
              </a:rPr>
              <a:t>, </a:t>
            </a:r>
            <a:r>
              <a:rPr lang="en-US" sz="2400" b="1" baseline="0" dirty="0" err="1">
                <a:solidFill>
                  <a:srgbClr val="000099"/>
                </a:solidFill>
              </a:rPr>
              <a:t>giá</a:t>
            </a:r>
            <a:r>
              <a:rPr lang="en-US" sz="2400" b="1" baseline="0" dirty="0">
                <a:solidFill>
                  <a:srgbClr val="000099"/>
                </a:solidFill>
              </a:rPr>
              <a:t> </a:t>
            </a:r>
            <a:r>
              <a:rPr lang="en-US" sz="2400" b="1" baseline="0" dirty="0" err="1">
                <a:solidFill>
                  <a:srgbClr val="000099"/>
                </a:solidFill>
              </a:rPr>
              <a:t>trị</a:t>
            </a:r>
            <a:r>
              <a:rPr lang="en-US" sz="2400" b="1" baseline="0" dirty="0">
                <a:solidFill>
                  <a:srgbClr val="000099"/>
                </a:solidFill>
              </a:rPr>
              <a:t> </a:t>
            </a:r>
            <a:r>
              <a:rPr lang="en-US" sz="2400" b="1" baseline="0" dirty="0" err="1">
                <a:solidFill>
                  <a:srgbClr val="000099"/>
                </a:solidFill>
              </a:rPr>
              <a:t>thực</a:t>
            </a:r>
            <a:r>
              <a:rPr lang="en-US" sz="2400" b="1" baseline="0" dirty="0">
                <a:solidFill>
                  <a:srgbClr val="000099"/>
                </a:solidFill>
              </a:rPr>
              <a:t> </a:t>
            </a:r>
            <a:r>
              <a:rPr lang="en-US" sz="2400" b="1" baseline="0" dirty="0" err="1">
                <a:solidFill>
                  <a:srgbClr val="000099"/>
                </a:solidFill>
              </a:rPr>
              <a:t>hiện</a:t>
            </a:r>
            <a:r>
              <a:rPr lang="en-US" sz="2400" b="1" baseline="0" dirty="0">
                <a:solidFill>
                  <a:srgbClr val="000099"/>
                </a:solidFill>
              </a:rPr>
              <a:t> (</a:t>
            </a:r>
            <a:r>
              <a:rPr lang="en-US" sz="2400" b="1" baseline="0" dirty="0" err="1">
                <a:solidFill>
                  <a:srgbClr val="000099"/>
                </a:solidFill>
              </a:rPr>
              <a:t>trđ</a:t>
            </a:r>
            <a:r>
              <a:rPr lang="en-US" sz="2400" b="1" baseline="0" dirty="0">
                <a:solidFill>
                  <a:srgbClr val="000099"/>
                </a:solidFill>
              </a:rPr>
              <a:t>)</a:t>
            </a:r>
            <a:r>
              <a:rPr lang="en-US" sz="2400" b="1" baseline="0" dirty="0">
                <a:solidFill>
                  <a:srgbClr val="FF0000"/>
                </a:solidFill>
              </a:rPr>
              <a:t> </a:t>
            </a:r>
            <a:r>
              <a:rPr lang="en-US" sz="2400" b="1" baseline="0" dirty="0" err="1">
                <a:solidFill>
                  <a:srgbClr val="FF0000"/>
                </a:solidFill>
              </a:rPr>
              <a:t>và</a:t>
            </a:r>
            <a:r>
              <a:rPr lang="en-US" sz="2400" b="1" baseline="0" dirty="0">
                <a:solidFill>
                  <a:srgbClr val="FF0000"/>
                </a:solidFill>
              </a:rPr>
              <a:t> </a:t>
            </a:r>
            <a:r>
              <a:rPr lang="en-US" sz="2400" b="1" baseline="0" dirty="0" err="1">
                <a:solidFill>
                  <a:srgbClr val="960000"/>
                </a:solidFill>
              </a:rPr>
              <a:t>tỷ</a:t>
            </a:r>
            <a:r>
              <a:rPr lang="en-US" sz="2400" b="1" baseline="0" dirty="0">
                <a:solidFill>
                  <a:srgbClr val="960000"/>
                </a:solidFill>
              </a:rPr>
              <a:t> </a:t>
            </a:r>
            <a:r>
              <a:rPr lang="en-US" sz="2400" b="1" baseline="0" dirty="0" err="1">
                <a:solidFill>
                  <a:srgbClr val="960000"/>
                </a:solidFill>
              </a:rPr>
              <a:t>lệ</a:t>
            </a:r>
            <a:r>
              <a:rPr lang="en-US" sz="2400" b="1" baseline="0" dirty="0">
                <a:solidFill>
                  <a:srgbClr val="960000"/>
                </a:solidFill>
              </a:rPr>
              <a:t> </a:t>
            </a:r>
            <a:r>
              <a:rPr lang="en-US" sz="2400" b="1" baseline="0" dirty="0" err="1">
                <a:solidFill>
                  <a:srgbClr val="960000"/>
                </a:solidFill>
              </a:rPr>
              <a:t>giải</a:t>
            </a:r>
            <a:r>
              <a:rPr lang="en-US" sz="2400" b="1" baseline="0" dirty="0">
                <a:solidFill>
                  <a:srgbClr val="960000"/>
                </a:solidFill>
              </a:rPr>
              <a:t> </a:t>
            </a:r>
            <a:r>
              <a:rPr lang="en-US" sz="2400" b="1" baseline="0" dirty="0" err="1">
                <a:solidFill>
                  <a:srgbClr val="960000"/>
                </a:solidFill>
              </a:rPr>
              <a:t>ngân</a:t>
            </a:r>
            <a:r>
              <a:rPr lang="en-US" sz="2400" b="1" baseline="0" dirty="0">
                <a:solidFill>
                  <a:srgbClr val="960000"/>
                </a:solidFill>
              </a:rPr>
              <a:t> (%)</a:t>
            </a:r>
            <a:endParaRPr lang="en-US" sz="2400" b="1" dirty="0">
              <a:solidFill>
                <a:srgbClr val="960000"/>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Sheet2!$A$5:$A$7</c:f>
              <c:strCache>
                <c:ptCount val="3"/>
                <c:pt idx="0">
                  <c:v>Giải ngân chung toàn tỉnh</c:v>
                </c:pt>
                <c:pt idx="1">
                  <c:v>Vốn ĐTC cấp tỉnh</c:v>
                </c:pt>
                <c:pt idx="2">
                  <c:v>Vốn ĐTC cấp huyện</c:v>
                </c:pt>
              </c:strCache>
            </c:strRef>
          </c:cat>
          <c:val>
            <c:numRef>
              <c:f>Sheet2!$B$5:$B$7</c:f>
              <c:numCache>
                <c:formatCode>#,##0</c:formatCode>
                <c:ptCount val="3"/>
                <c:pt idx="0">
                  <c:v>9349327.8540000003</c:v>
                </c:pt>
                <c:pt idx="1">
                  <c:v>6499160.8540000003</c:v>
                </c:pt>
                <c:pt idx="2">
                  <c:v>2850167</c:v>
                </c:pt>
              </c:numCache>
            </c:numRef>
          </c:val>
          <c:extLst xmlns:c16r2="http://schemas.microsoft.com/office/drawing/2015/06/chart">
            <c:ext xmlns:c16="http://schemas.microsoft.com/office/drawing/2014/chart" uri="{C3380CC4-5D6E-409C-BE32-E72D297353CC}">
              <c16:uniqueId val="{00000000-9D77-4526-9BBA-DD1E292E30F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99"/>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Sheet2!$A$5:$A$7</c:f>
              <c:strCache>
                <c:ptCount val="3"/>
                <c:pt idx="0">
                  <c:v>Giải ngân chung toàn tỉnh</c:v>
                </c:pt>
                <c:pt idx="1">
                  <c:v>Vốn ĐTC cấp tỉnh</c:v>
                </c:pt>
                <c:pt idx="2">
                  <c:v>Vốn ĐTC cấp huyện</c:v>
                </c:pt>
              </c:strCache>
            </c:strRef>
          </c:cat>
          <c:val>
            <c:numRef>
              <c:f>Sheet2!$C$5:$C$7</c:f>
              <c:numCache>
                <c:formatCode>#,##0</c:formatCode>
                <c:ptCount val="3"/>
                <c:pt idx="0">
                  <c:v>8505453.1640000008</c:v>
                </c:pt>
                <c:pt idx="1">
                  <c:v>5734444.5539999995</c:v>
                </c:pt>
                <c:pt idx="2">
                  <c:v>2771008.6100000003</c:v>
                </c:pt>
              </c:numCache>
            </c:numRef>
          </c:val>
          <c:extLst xmlns:c16r2="http://schemas.microsoft.com/office/drawing/2015/06/chart">
            <c:ext xmlns:c16="http://schemas.microsoft.com/office/drawing/2014/chart" uri="{C3380CC4-5D6E-409C-BE32-E72D297353CC}">
              <c16:uniqueId val="{00000001-9D77-4526-9BBA-DD1E292E30F4}"/>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96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Sheet2!$A$5:$A$7</c:f>
              <c:strCache>
                <c:ptCount val="3"/>
                <c:pt idx="0">
                  <c:v>Giải ngân chung toàn tỉnh</c:v>
                </c:pt>
                <c:pt idx="1">
                  <c:v>Vốn ĐTC cấp tỉnh</c:v>
                </c:pt>
                <c:pt idx="2">
                  <c:v>Vốn ĐTC cấp huyện</c:v>
                </c:pt>
              </c:strCache>
            </c:strRef>
          </c:cat>
          <c:val>
            <c:numRef>
              <c:f>Sheet2!$D$5:$D$7</c:f>
              <c:numCache>
                <c:formatCode>#,##0.00</c:formatCode>
                <c:ptCount val="3"/>
                <c:pt idx="0">
                  <c:v>90.973953388114865</c:v>
                </c:pt>
                <c:pt idx="1">
                  <c:v>88.233614813067049</c:v>
                </c:pt>
                <c:pt idx="2">
                  <c:v>97.222675373057101</c:v>
                </c:pt>
              </c:numCache>
            </c:numRef>
          </c:val>
          <c:extLst xmlns:c16r2="http://schemas.microsoft.com/office/drawing/2015/06/chart">
            <c:ext xmlns:c16="http://schemas.microsoft.com/office/drawing/2014/chart" uri="{C3380CC4-5D6E-409C-BE32-E72D297353CC}">
              <c16:uniqueId val="{00000002-9D77-4526-9BBA-DD1E292E30F4}"/>
            </c:ext>
          </c:extLst>
        </c:ser>
        <c:dLbls>
          <c:dLblPos val="outEnd"/>
          <c:showLegendKey val="0"/>
          <c:showVal val="1"/>
          <c:showCatName val="0"/>
          <c:showSerName val="0"/>
          <c:showPercent val="0"/>
          <c:showBubbleSize val="0"/>
        </c:dLbls>
        <c:gapWidth val="219"/>
        <c:overlap val="-27"/>
        <c:axId val="70820224"/>
        <c:axId val="70821760"/>
      </c:barChart>
      <c:catAx>
        <c:axId val="7082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99"/>
                </a:solidFill>
                <a:latin typeface="Times New Roman" panose="02020603050405020304" pitchFamily="18" charset="0"/>
                <a:ea typeface="+mn-ea"/>
                <a:cs typeface="Times New Roman" panose="02020603050405020304" pitchFamily="18" charset="0"/>
              </a:defRPr>
            </a:pPr>
            <a:endParaRPr lang="en-US"/>
          </a:p>
        </c:txPr>
        <c:crossAx val="70821760"/>
        <c:crosses val="autoZero"/>
        <c:auto val="1"/>
        <c:lblAlgn val="ctr"/>
        <c:lblOffset val="100"/>
        <c:noMultiLvlLbl val="0"/>
      </c:catAx>
      <c:valAx>
        <c:axId val="70821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2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70264974013797E-2"/>
          <c:y val="2.1030169859615342E-2"/>
          <c:w val="0.87926149227498196"/>
          <c:h val="0.7914831731827108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Sheet2!$A$29:$A$33</c:f>
              <c:strCache>
                <c:ptCount val="5"/>
                <c:pt idx="0">
                  <c:v>VỐN NGÂN SÁCH ĐỊA PHƯƠNG</c:v>
                </c:pt>
                <c:pt idx="1">
                  <c:v>VỐN TRUNG ƯƠNG (TRONG NƯỚC)</c:v>
                </c:pt>
                <c:pt idx="2">
                  <c:v>VỐN TRUNG ƯƠNG HỖ TRỢ KHẮC PHỤC KHẨN CẤP HẬU QUẢ THIÊN TAI NĂM 2021 </c:v>
                </c:pt>
                <c:pt idx="3">
                  <c:v>CHƯƠNG TRÌNH MỤC TIÊU QUỐC GIA </c:v>
                </c:pt>
                <c:pt idx="4">
                  <c:v>VỐN NƯỚC NGOÀI (ODA)</c:v>
                </c:pt>
              </c:strCache>
            </c:strRef>
          </c:cat>
          <c:val>
            <c:numRef>
              <c:f>Sheet2!$B$29:$B$33</c:f>
              <c:numCache>
                <c:formatCode>#,##0</c:formatCode>
                <c:ptCount val="5"/>
                <c:pt idx="0">
                  <c:v>5263027.398</c:v>
                </c:pt>
                <c:pt idx="1">
                  <c:v>3284377.4559999998</c:v>
                </c:pt>
                <c:pt idx="2">
                  <c:v>150000</c:v>
                </c:pt>
                <c:pt idx="3">
                  <c:v>305055</c:v>
                </c:pt>
                <c:pt idx="4">
                  <c:v>346868</c:v>
                </c:pt>
              </c:numCache>
            </c:numRef>
          </c:val>
          <c:extLst xmlns:c16r2="http://schemas.microsoft.com/office/drawing/2015/06/chart">
            <c:ext xmlns:c16="http://schemas.microsoft.com/office/drawing/2014/chart" uri="{C3380CC4-5D6E-409C-BE32-E72D297353CC}">
              <c16:uniqueId val="{00000000-4D55-469C-A840-EFC01441AB3A}"/>
            </c:ext>
          </c:extLst>
        </c:ser>
        <c:ser>
          <c:idx val="1"/>
          <c:order val="1"/>
          <c:spPr>
            <a:solidFill>
              <a:schemeClr val="accent2"/>
            </a:solidFill>
            <a:ln>
              <a:noFill/>
            </a:ln>
            <a:effectLst/>
          </c:spPr>
          <c:invertIfNegative val="0"/>
          <c:dLbls>
            <c:dLbl>
              <c:idx val="0"/>
              <c:layout>
                <c:manualLayout>
                  <c:x val="4.619981179272690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55-469C-A840-EFC01441AB3A}"/>
                </c:ext>
              </c:extLst>
            </c:dLbl>
            <c:dLbl>
              <c:idx val="1"/>
              <c:layout>
                <c:manualLayout>
                  <c:x val="5.7141872480478043E-2"/>
                  <c:y val="2.079621246933530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55-469C-A840-EFC01441AB3A}"/>
                </c:ext>
              </c:extLst>
            </c:dLbl>
            <c:dLbl>
              <c:idx val="2"/>
              <c:layout>
                <c:manualLayout>
                  <c:x val="2.5531474938085934E-2"/>
                  <c:y val="-6.238863740800592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55-469C-A840-EFC01441AB3A}"/>
                </c:ext>
              </c:extLst>
            </c:dLbl>
            <c:dLbl>
              <c:idx val="3"/>
              <c:layout>
                <c:manualLayout>
                  <c:x val="1.8236767812918525E-2"/>
                  <c:y val="-6.758769052533984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55-469C-A840-EFC01441AB3A}"/>
                </c:ext>
              </c:extLst>
            </c:dLbl>
            <c:dLbl>
              <c:idx val="4"/>
              <c:layout>
                <c:manualLayout>
                  <c:x val="2.431569041722452E-2"/>
                  <c:y val="-6.758769052533984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55-469C-A840-EFC01441AB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99"/>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Sheet2!$A$29:$A$33</c:f>
              <c:strCache>
                <c:ptCount val="5"/>
                <c:pt idx="0">
                  <c:v>VỐN NGÂN SÁCH ĐỊA PHƯƠNG</c:v>
                </c:pt>
                <c:pt idx="1">
                  <c:v>VỐN TRUNG ƯƠNG (TRONG NƯỚC)</c:v>
                </c:pt>
                <c:pt idx="2">
                  <c:v>VỐN TRUNG ƯƠNG HỖ TRỢ KHẮC PHỤC KHẨN CẤP HẬU QUẢ THIÊN TAI NĂM 2021 </c:v>
                </c:pt>
                <c:pt idx="3">
                  <c:v>CHƯƠNG TRÌNH MỤC TIÊU QUỐC GIA </c:v>
                </c:pt>
                <c:pt idx="4">
                  <c:v>VỐN NƯỚC NGOÀI (ODA)</c:v>
                </c:pt>
              </c:strCache>
            </c:strRef>
          </c:cat>
          <c:val>
            <c:numRef>
              <c:f>Sheet2!$C$29:$C$33</c:f>
              <c:numCache>
                <c:formatCode>#,##0</c:formatCode>
                <c:ptCount val="5"/>
                <c:pt idx="0">
                  <c:v>4811566.398</c:v>
                </c:pt>
                <c:pt idx="1">
                  <c:v>3284378.4559999998</c:v>
                </c:pt>
                <c:pt idx="2">
                  <c:v>78704</c:v>
                </c:pt>
                <c:pt idx="3">
                  <c:v>211239.21000000002</c:v>
                </c:pt>
                <c:pt idx="4">
                  <c:v>119565.09999999999</c:v>
                </c:pt>
              </c:numCache>
            </c:numRef>
          </c:val>
          <c:extLst xmlns:c16r2="http://schemas.microsoft.com/office/drawing/2015/06/chart">
            <c:ext xmlns:c16="http://schemas.microsoft.com/office/drawing/2014/chart" uri="{C3380CC4-5D6E-409C-BE32-E72D297353CC}">
              <c16:uniqueId val="{00000006-4D55-469C-A840-EFC01441AB3A}"/>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Sheet2!$A$29:$A$33</c:f>
              <c:strCache>
                <c:ptCount val="5"/>
                <c:pt idx="0">
                  <c:v>VỐN NGÂN SÁCH ĐỊA PHƯƠNG</c:v>
                </c:pt>
                <c:pt idx="1">
                  <c:v>VỐN TRUNG ƯƠNG (TRONG NƯỚC)</c:v>
                </c:pt>
                <c:pt idx="2">
                  <c:v>VỐN TRUNG ƯƠNG HỖ TRỢ KHẮC PHỤC KHẨN CẤP HẬU QUẢ THIÊN TAI NĂM 2021 </c:v>
                </c:pt>
                <c:pt idx="3">
                  <c:v>CHƯƠNG TRÌNH MỤC TIÊU QUỐC GIA </c:v>
                </c:pt>
                <c:pt idx="4">
                  <c:v>VỐN NƯỚC NGOÀI (ODA)</c:v>
                </c:pt>
              </c:strCache>
            </c:strRef>
          </c:cat>
          <c:val>
            <c:numRef>
              <c:f>Sheet2!$D$29:$D$33</c:f>
              <c:numCache>
                <c:formatCode>#,##0.00</c:formatCode>
                <c:ptCount val="5"/>
                <c:pt idx="0">
                  <c:v>91.422028314510413</c:v>
                </c:pt>
                <c:pt idx="1">
                  <c:v>100.00003044717039</c:v>
                </c:pt>
                <c:pt idx="2">
                  <c:v>52.469333333333331</c:v>
                </c:pt>
                <c:pt idx="3">
                  <c:v>69.246270344691951</c:v>
                </c:pt>
                <c:pt idx="4">
                  <c:v>34.469913627085809</c:v>
                </c:pt>
              </c:numCache>
            </c:numRef>
          </c:val>
          <c:extLst xmlns:c16r2="http://schemas.microsoft.com/office/drawing/2015/06/chart">
            <c:ext xmlns:c16="http://schemas.microsoft.com/office/drawing/2014/chart" uri="{C3380CC4-5D6E-409C-BE32-E72D297353CC}">
              <c16:uniqueId val="{00000007-4D55-469C-A840-EFC01441AB3A}"/>
            </c:ext>
          </c:extLst>
        </c:ser>
        <c:dLbls>
          <c:dLblPos val="outEnd"/>
          <c:showLegendKey val="0"/>
          <c:showVal val="1"/>
          <c:showCatName val="0"/>
          <c:showSerName val="0"/>
          <c:showPercent val="0"/>
          <c:showBubbleSize val="0"/>
        </c:dLbls>
        <c:gapWidth val="219"/>
        <c:overlap val="-27"/>
        <c:axId val="70851968"/>
        <c:axId val="70861952"/>
      </c:barChart>
      <c:catAx>
        <c:axId val="7085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0099"/>
                </a:solidFill>
                <a:latin typeface="Times New Roman" panose="02020603050405020304" pitchFamily="18" charset="0"/>
                <a:ea typeface="+mn-ea"/>
                <a:cs typeface="Times New Roman" panose="02020603050405020304" pitchFamily="18" charset="0"/>
              </a:defRPr>
            </a:pPr>
            <a:endParaRPr lang="en-US"/>
          </a:p>
        </c:txPr>
        <c:crossAx val="70861952"/>
        <c:crosses val="autoZero"/>
        <c:auto val="1"/>
        <c:lblAlgn val="ctr"/>
        <c:lblOffset val="100"/>
        <c:noMultiLvlLbl val="0"/>
      </c:catAx>
      <c:valAx>
        <c:axId val="7086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5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1" dirty="0" err="1">
                <a:solidFill>
                  <a:srgbClr val="FF0000"/>
                </a:solidFill>
                <a:latin typeface="Times New Roman" panose="02020603050405020304" pitchFamily="18" charset="0"/>
                <a:cs typeface="Times New Roman" panose="02020603050405020304" pitchFamily="18" charset="0"/>
              </a:rPr>
              <a:t>KẾ</a:t>
            </a:r>
            <a:r>
              <a:rPr lang="en-US" sz="1400" b="1" baseline="0" dirty="0">
                <a:solidFill>
                  <a:srgbClr val="FF0000"/>
                </a:solidFill>
                <a:latin typeface="Times New Roman" panose="02020603050405020304" pitchFamily="18" charset="0"/>
                <a:cs typeface="Times New Roman" panose="02020603050405020304" pitchFamily="18" charset="0"/>
              </a:rPr>
              <a:t> </a:t>
            </a:r>
            <a:r>
              <a:rPr lang="en-US" sz="1400" b="1" baseline="0" dirty="0" err="1">
                <a:solidFill>
                  <a:srgbClr val="FF0000"/>
                </a:solidFill>
                <a:latin typeface="Times New Roman" panose="02020603050405020304" pitchFamily="18" charset="0"/>
                <a:cs typeface="Times New Roman" panose="02020603050405020304" pitchFamily="18" charset="0"/>
              </a:rPr>
              <a:t>HOẠCH</a:t>
            </a:r>
            <a:r>
              <a:rPr lang="en-US" sz="1400" b="1" baseline="0" dirty="0">
                <a:latin typeface="Times New Roman" panose="02020603050405020304" pitchFamily="18" charset="0"/>
                <a:cs typeface="Times New Roman" panose="02020603050405020304" pitchFamily="18" charset="0"/>
              </a:rPr>
              <a:t>, </a:t>
            </a:r>
            <a:r>
              <a:rPr lang="en-US" sz="1400" b="1" baseline="0" dirty="0" err="1">
                <a:solidFill>
                  <a:srgbClr val="000099"/>
                </a:solidFill>
                <a:latin typeface="Times New Roman" panose="02020603050405020304" pitchFamily="18" charset="0"/>
                <a:cs typeface="Times New Roman" panose="02020603050405020304" pitchFamily="18" charset="0"/>
              </a:rPr>
              <a:t>GIÁ</a:t>
            </a:r>
            <a:r>
              <a:rPr lang="en-US" sz="1400" b="1" baseline="0" dirty="0">
                <a:solidFill>
                  <a:srgbClr val="000099"/>
                </a:solidFill>
                <a:latin typeface="Times New Roman" panose="02020603050405020304" pitchFamily="18" charset="0"/>
                <a:cs typeface="Times New Roman" panose="02020603050405020304" pitchFamily="18" charset="0"/>
              </a:rPr>
              <a:t> </a:t>
            </a:r>
            <a:r>
              <a:rPr lang="en-US" sz="1400" b="1" baseline="0" dirty="0" err="1">
                <a:solidFill>
                  <a:srgbClr val="000099"/>
                </a:solidFill>
                <a:latin typeface="Times New Roman" panose="02020603050405020304" pitchFamily="18" charset="0"/>
                <a:cs typeface="Times New Roman" panose="02020603050405020304" pitchFamily="18" charset="0"/>
              </a:rPr>
              <a:t>TRỊ</a:t>
            </a:r>
            <a:r>
              <a:rPr lang="en-US" sz="1400" b="1" baseline="0" dirty="0">
                <a:solidFill>
                  <a:srgbClr val="000099"/>
                </a:solidFill>
                <a:latin typeface="Times New Roman" panose="02020603050405020304" pitchFamily="18" charset="0"/>
                <a:cs typeface="Times New Roman" panose="02020603050405020304" pitchFamily="18" charset="0"/>
              </a:rPr>
              <a:t> </a:t>
            </a:r>
            <a:r>
              <a:rPr lang="en-US" sz="1400" b="1" baseline="0" dirty="0" err="1">
                <a:solidFill>
                  <a:srgbClr val="000099"/>
                </a:solidFill>
                <a:latin typeface="Times New Roman" panose="02020603050405020304" pitchFamily="18" charset="0"/>
                <a:cs typeface="Times New Roman" panose="02020603050405020304" pitchFamily="18" charset="0"/>
              </a:rPr>
              <a:t>THỰC</a:t>
            </a:r>
            <a:r>
              <a:rPr lang="en-US" sz="1400" b="1" baseline="0" dirty="0">
                <a:solidFill>
                  <a:srgbClr val="000099"/>
                </a:solidFill>
                <a:latin typeface="Times New Roman" panose="02020603050405020304" pitchFamily="18" charset="0"/>
                <a:cs typeface="Times New Roman" panose="02020603050405020304" pitchFamily="18" charset="0"/>
              </a:rPr>
              <a:t> </a:t>
            </a:r>
            <a:r>
              <a:rPr lang="en-US" sz="1400" b="1" baseline="0" dirty="0" err="1">
                <a:solidFill>
                  <a:srgbClr val="000099"/>
                </a:solidFill>
                <a:latin typeface="Times New Roman" panose="02020603050405020304" pitchFamily="18" charset="0"/>
                <a:cs typeface="Times New Roman" panose="02020603050405020304" pitchFamily="18" charset="0"/>
              </a:rPr>
              <a:t>HIỆN</a:t>
            </a:r>
            <a:r>
              <a:rPr lang="en-US" sz="1400" b="1" baseline="0" dirty="0">
                <a:solidFill>
                  <a:srgbClr val="000099"/>
                </a:solidFill>
                <a:latin typeface="Times New Roman" panose="02020603050405020304" pitchFamily="18" charset="0"/>
                <a:cs typeface="Times New Roman" panose="02020603050405020304" pitchFamily="18" charset="0"/>
              </a:rPr>
              <a:t> (</a:t>
            </a:r>
            <a:r>
              <a:rPr lang="en-US" sz="1400" b="1" baseline="0" dirty="0" err="1">
                <a:solidFill>
                  <a:srgbClr val="000099"/>
                </a:solidFill>
                <a:latin typeface="Times New Roman" panose="02020603050405020304" pitchFamily="18" charset="0"/>
                <a:cs typeface="Times New Roman" panose="02020603050405020304" pitchFamily="18" charset="0"/>
              </a:rPr>
              <a:t>Trđ</a:t>
            </a:r>
            <a:r>
              <a:rPr lang="en-US" sz="1400" b="1" baseline="0" dirty="0">
                <a:solidFill>
                  <a:srgbClr val="000099"/>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VÀ</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TỶ</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LỆ</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GIẢI</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NGÂN</a:t>
            </a:r>
            <a:r>
              <a:rPr lang="en-US" sz="1400" b="1" baseline="0" dirty="0">
                <a:solidFill>
                  <a:srgbClr val="960000"/>
                </a:solidFill>
                <a:latin typeface="Times New Roman" panose="02020603050405020304" pitchFamily="18" charset="0"/>
                <a:cs typeface="Times New Roman" panose="02020603050405020304" pitchFamily="18" charset="0"/>
              </a:rPr>
              <a:t> (%) </a:t>
            </a:r>
            <a:r>
              <a:rPr lang="en-US" sz="1400" b="1" baseline="0" dirty="0" err="1">
                <a:solidFill>
                  <a:srgbClr val="960000"/>
                </a:solidFill>
                <a:latin typeface="Times New Roman" panose="02020603050405020304" pitchFamily="18" charset="0"/>
                <a:cs typeface="Times New Roman" panose="02020603050405020304" pitchFamily="18" charset="0"/>
              </a:rPr>
              <a:t>CỦA</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a:solidFill>
                  <a:srgbClr val="960000"/>
                </a:solidFill>
                <a:latin typeface="Times New Roman" panose="02020603050405020304" pitchFamily="18" charset="0"/>
                <a:cs typeface="Times New Roman" panose="02020603050405020304" pitchFamily="18" charset="0"/>
              </a:rPr>
              <a:t>11 HUYỆN, </a:t>
            </a:r>
            <a:r>
              <a:rPr lang="en-US" sz="1400" b="1" baseline="0" dirty="0" err="1">
                <a:solidFill>
                  <a:srgbClr val="960000"/>
                </a:solidFill>
                <a:latin typeface="Times New Roman" panose="02020603050405020304" pitchFamily="18" charset="0"/>
                <a:cs typeface="Times New Roman" panose="02020603050405020304" pitchFamily="18" charset="0"/>
              </a:rPr>
              <a:t>THỊ</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XÃ</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THÀNH</a:t>
            </a:r>
            <a:r>
              <a:rPr lang="en-US" sz="1400" b="1" baseline="0" dirty="0">
                <a:solidFill>
                  <a:srgbClr val="960000"/>
                </a:solidFill>
                <a:latin typeface="Times New Roman" panose="02020603050405020304" pitchFamily="18" charset="0"/>
                <a:cs typeface="Times New Roman" panose="02020603050405020304" pitchFamily="18" charset="0"/>
              </a:rPr>
              <a:t> </a:t>
            </a:r>
            <a:r>
              <a:rPr lang="en-US" sz="1400" b="1" baseline="0" dirty="0" err="1">
                <a:solidFill>
                  <a:srgbClr val="960000"/>
                </a:solidFill>
                <a:latin typeface="Times New Roman" panose="02020603050405020304" pitchFamily="18" charset="0"/>
                <a:cs typeface="Times New Roman" panose="02020603050405020304" pitchFamily="18" charset="0"/>
              </a:rPr>
              <a:t>PHỐ</a:t>
            </a:r>
            <a:endParaRPr lang="en-US" sz="1400" b="1" dirty="0">
              <a:solidFill>
                <a:srgbClr val="960000"/>
              </a:solidFill>
              <a:latin typeface="Times New Roman" panose="02020603050405020304" pitchFamily="18" charset="0"/>
              <a:cs typeface="Times New Roman" panose="02020603050405020304" pitchFamily="18" charset="0"/>
            </a:endParaRPr>
          </a:p>
        </c:rich>
      </c:tx>
      <c:layout>
        <c:manualLayout>
          <c:xMode val="edge"/>
          <c:yMode val="edge"/>
          <c:x val="0.11831405099497529"/>
          <c:y val="1.4391445815262185E-2"/>
        </c:manualLayout>
      </c:layout>
      <c:overlay val="0"/>
      <c:spPr>
        <a:noFill/>
        <a:ln>
          <a:noFill/>
        </a:ln>
        <a:effectLst/>
      </c:spPr>
    </c:title>
    <c:autoTitleDeleted val="0"/>
    <c:plotArea>
      <c:layout>
        <c:manualLayout>
          <c:layoutTarget val="inner"/>
          <c:xMode val="edge"/>
          <c:yMode val="edge"/>
          <c:x val="5.6414538022195378E-2"/>
          <c:y val="8.922696405462556E-2"/>
          <c:w val="0.93266161723172958"/>
          <c:h val="0.77391435238871564"/>
        </c:manualLayout>
      </c:layout>
      <c:barChart>
        <c:barDir val="col"/>
        <c:grouping val="clustered"/>
        <c:varyColors val="0"/>
        <c:ser>
          <c:idx val="0"/>
          <c:order val="0"/>
          <c:spPr>
            <a:solidFill>
              <a:schemeClr val="accent1"/>
            </a:solidFill>
            <a:ln>
              <a:noFill/>
            </a:ln>
            <a:effectLst/>
          </c:spPr>
          <c:invertIfNegative val="0"/>
          <c:dLbls>
            <c:dLbl>
              <c:idx val="0"/>
              <c:layout>
                <c:manualLayout>
                  <c:x val="-1.9807583750645917E-2"/>
                  <c:y val="-8.395010058902940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83-4037-84CA-E6A36DB83744}"/>
                </c:ext>
              </c:extLst>
            </c:dLbl>
            <c:dLbl>
              <c:idx val="1"/>
              <c:layout>
                <c:manualLayout>
                  <c:x val="-2.5372364168764618E-2"/>
                  <c:y val="-3.67990221226045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83-4037-84CA-E6A36DB83744}"/>
                </c:ext>
              </c:extLst>
            </c:dLbl>
            <c:dLbl>
              <c:idx val="2"/>
              <c:layout>
                <c:manualLayout>
                  <c:x val="-1.6093661797399805E-2"/>
                  <c:y val="-5.276863465596139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83-4037-84CA-E6A36DB83744}"/>
                </c:ext>
              </c:extLst>
            </c:dLbl>
            <c:dLbl>
              <c:idx val="3"/>
              <c:layout>
                <c:manualLayout>
                  <c:x val="-2.1045557735061286E-2"/>
                  <c:y val="-5.996435756359243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D83-4037-84CA-E6A36DB83744}"/>
                </c:ext>
              </c:extLst>
            </c:dLbl>
            <c:dLbl>
              <c:idx val="4"/>
              <c:layout>
                <c:manualLayout>
                  <c:x val="0"/>
                  <c:y val="-3.358004023561176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D83-4037-84CA-E6A36DB83744}"/>
                </c:ext>
              </c:extLst>
            </c:dLbl>
            <c:dLbl>
              <c:idx val="5"/>
              <c:layout>
                <c:manualLayout>
                  <c:x val="-2.1045557735061286E-2"/>
                  <c:y val="-2.878289163052445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D83-4037-84CA-E6A36DB83744}"/>
                </c:ext>
              </c:extLst>
            </c:dLbl>
            <c:dLbl>
              <c:idx val="6"/>
              <c:layout>
                <c:manualLayout>
                  <c:x val="-1.3472455138407407E-2"/>
                  <c:y val="-4.797148605087395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D83-4037-84CA-E6A36DB83744}"/>
                </c:ext>
              </c:extLst>
            </c:dLbl>
            <c:dLbl>
              <c:idx val="7"/>
              <c:layout>
                <c:manualLayout>
                  <c:x val="-1.0923844746075174E-2"/>
                  <c:y val="-2.39857430254369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D83-4037-84CA-E6A36DB83744}"/>
                </c:ext>
              </c:extLst>
            </c:dLbl>
            <c:dLbl>
              <c:idx val="8"/>
              <c:layout>
                <c:manualLayout>
                  <c:x val="-1.0923844746075086E-2"/>
                  <c:y val="-7.195722907631180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D83-4037-84CA-E6A36DB83744}"/>
                </c:ext>
              </c:extLst>
            </c:dLbl>
            <c:dLbl>
              <c:idx val="9"/>
              <c:layout>
                <c:manualLayout>
                  <c:x val="-3.7139219532462001E-3"/>
                  <c:y val="-6.955865477376722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D83-4037-84CA-E6A36DB837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Sheet2!$A$11:$A$21</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Sheet2!$B$11:$B$21</c:f>
              <c:numCache>
                <c:formatCode>#,##0</c:formatCode>
                <c:ptCount val="11"/>
                <c:pt idx="0">
                  <c:v>542428.4</c:v>
                </c:pt>
                <c:pt idx="1">
                  <c:v>620086</c:v>
                </c:pt>
                <c:pt idx="2">
                  <c:v>443147.6</c:v>
                </c:pt>
                <c:pt idx="3">
                  <c:v>320400.59999999998</c:v>
                </c:pt>
                <c:pt idx="4">
                  <c:v>277973.59999999998</c:v>
                </c:pt>
                <c:pt idx="5">
                  <c:v>189378</c:v>
                </c:pt>
                <c:pt idx="6">
                  <c:v>132625</c:v>
                </c:pt>
                <c:pt idx="7">
                  <c:v>96098.2</c:v>
                </c:pt>
                <c:pt idx="8">
                  <c:v>45113.8</c:v>
                </c:pt>
                <c:pt idx="9">
                  <c:v>59537.799999999996</c:v>
                </c:pt>
                <c:pt idx="10">
                  <c:v>123378</c:v>
                </c:pt>
              </c:numCache>
            </c:numRef>
          </c:val>
          <c:extLst xmlns:c16r2="http://schemas.microsoft.com/office/drawing/2015/06/chart">
            <c:ext xmlns:c16="http://schemas.microsoft.com/office/drawing/2014/chart" uri="{C3380CC4-5D6E-409C-BE32-E72D297353CC}">
              <c16:uniqueId val="{0000000A-2D83-4037-84CA-E6A36DB83744}"/>
            </c:ext>
          </c:extLst>
        </c:ser>
        <c:ser>
          <c:idx val="1"/>
          <c:order val="1"/>
          <c:spPr>
            <a:solidFill>
              <a:schemeClr val="accent2"/>
            </a:solidFill>
            <a:ln>
              <a:noFill/>
            </a:ln>
            <a:effectLst/>
          </c:spPr>
          <c:invertIfNegative val="0"/>
          <c:dLbls>
            <c:dLbl>
              <c:idx val="0"/>
              <c:layout>
                <c:manualLayout>
                  <c:x val="1.3351365800758437E-2"/>
                  <c:y val="-9.594297210174790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D83-4037-84CA-E6A36DB83744}"/>
                </c:ext>
              </c:extLst>
            </c:dLbl>
            <c:dLbl>
              <c:idx val="3"/>
              <c:layout>
                <c:manualLayout>
                  <c:x val="1.5778886855441744E-2"/>
                  <c:y val="-3.118146593306806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D83-4037-84CA-E6A36DB83744}"/>
                </c:ext>
              </c:extLst>
            </c:dLbl>
            <c:dLbl>
              <c:idx val="4"/>
              <c:layout>
                <c:manualLayout>
                  <c:x val="3.5804406409458298E-2"/>
                  <c:y val="-1.439144581526218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D83-4037-84CA-E6A36DB83744}"/>
                </c:ext>
              </c:extLst>
            </c:dLbl>
            <c:dLbl>
              <c:idx val="5"/>
              <c:layout>
                <c:manualLayout>
                  <c:x val="2.9711375625968782E-2"/>
                  <c:y val="-1.199287151271848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D83-4037-84CA-E6A36DB83744}"/>
                </c:ext>
              </c:extLst>
            </c:dLbl>
            <c:dLbl>
              <c:idx val="6"/>
              <c:layout>
                <c:manualLayout>
                  <c:x val="2.4759479688307395E-2"/>
                  <c:y val="-4.557291174833034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D83-4037-84CA-E6A36DB83744}"/>
                </c:ext>
              </c:extLst>
            </c:dLbl>
            <c:dLbl>
              <c:idx val="7"/>
              <c:layout>
                <c:manualLayout>
                  <c:x val="2.9711375625968872E-2"/>
                  <c:y val="-6.47615061686798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D83-4037-84CA-E6A36DB83744}"/>
                </c:ext>
              </c:extLst>
            </c:dLbl>
            <c:dLbl>
              <c:idx val="8"/>
              <c:layout>
                <c:manualLayout>
                  <c:x val="9.9037918753229585E-3"/>
                  <c:y val="-6.716008047122352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D83-4037-84CA-E6A36DB83744}"/>
                </c:ext>
              </c:extLst>
            </c:dLbl>
            <c:dLbl>
              <c:idx val="9"/>
              <c:layout>
                <c:manualLayout>
                  <c:x val="8.4963236913917339E-3"/>
                  <c:y val="-1.679002011780588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2D83-4037-84CA-E6A36DB83744}"/>
                </c:ext>
              </c:extLst>
            </c:dLbl>
            <c:dLbl>
              <c:idx val="10"/>
              <c:layout>
                <c:manualLayout>
                  <c:x val="2.1045557735061286E-2"/>
                  <c:y val="-4.797148605087395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D83-4037-84CA-E6A36DB837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99"/>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Sheet2!$A$11:$A$21</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Sheet2!$C$11:$C$21</c:f>
              <c:numCache>
                <c:formatCode>#,##0</c:formatCode>
                <c:ptCount val="11"/>
                <c:pt idx="0">
                  <c:v>541800.72</c:v>
                </c:pt>
                <c:pt idx="1">
                  <c:v>618516.80000000005</c:v>
                </c:pt>
                <c:pt idx="2">
                  <c:v>443147.59</c:v>
                </c:pt>
                <c:pt idx="3">
                  <c:v>318674.48</c:v>
                </c:pt>
                <c:pt idx="4">
                  <c:v>275462.88</c:v>
                </c:pt>
                <c:pt idx="5">
                  <c:v>185250.4</c:v>
                </c:pt>
                <c:pt idx="6">
                  <c:v>127744.70000000001</c:v>
                </c:pt>
                <c:pt idx="7">
                  <c:v>88702.66</c:v>
                </c:pt>
                <c:pt idx="8">
                  <c:v>38133.340000000004</c:v>
                </c:pt>
                <c:pt idx="9">
                  <c:v>51004.639999999999</c:v>
                </c:pt>
                <c:pt idx="10">
                  <c:v>82570.400000000009</c:v>
                </c:pt>
              </c:numCache>
            </c:numRef>
          </c:val>
          <c:extLst xmlns:c16r2="http://schemas.microsoft.com/office/drawing/2015/06/chart">
            <c:ext xmlns:c16="http://schemas.microsoft.com/office/drawing/2014/chart" uri="{C3380CC4-5D6E-409C-BE32-E72D297353CC}">
              <c16:uniqueId val="{00000014-2D83-4037-84CA-E6A36DB83744}"/>
            </c:ext>
          </c:extLst>
        </c:ser>
        <c:ser>
          <c:idx val="2"/>
          <c:order val="2"/>
          <c:spPr>
            <a:solidFill>
              <a:schemeClr val="accent3"/>
            </a:solidFill>
            <a:ln>
              <a:noFill/>
            </a:ln>
            <a:effectLst/>
          </c:spPr>
          <c:invertIfNegative val="0"/>
          <c:dLbls>
            <c:dLbl>
              <c:idx val="0"/>
              <c:layout>
                <c:manualLayout>
                  <c:x val="1.3605442176870748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D83-4037-84CA-E6A36DB83744}"/>
                </c:ext>
              </c:extLst>
            </c:dLbl>
            <c:dLbl>
              <c:idx val="1"/>
              <c:layout>
                <c:manualLayout>
                  <c:x val="1.133786848072558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2D83-4037-84CA-E6A36DB83744}"/>
                </c:ext>
              </c:extLst>
            </c:dLbl>
            <c:dLbl>
              <c:idx val="2"/>
              <c:layout>
                <c:manualLayout>
                  <c:x val="1.7006802721088437E-2"/>
                  <c:y val="-2.39857430254369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D83-4037-84CA-E6A36DB83744}"/>
                </c:ext>
              </c:extLst>
            </c:dLbl>
            <c:dLbl>
              <c:idx val="3"/>
              <c:layout>
                <c:manualLayout>
                  <c:x val="1.0204081632653021E-2"/>
                  <c:y val="-1.7589341691744267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D83-4037-84CA-E6A36DB83744}"/>
                </c:ext>
              </c:extLst>
            </c:dLbl>
            <c:dLbl>
              <c:idx val="4"/>
              <c:layout>
                <c:manualLayout>
                  <c:x val="1.2471655328798186E-2"/>
                  <c:y val="-7.195722907631268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D83-4037-84CA-E6A36DB83744}"/>
                </c:ext>
              </c:extLst>
            </c:dLbl>
            <c:dLbl>
              <c:idx val="5"/>
              <c:layout>
                <c:manualLayout>
                  <c:x val="1.02040816326530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2D83-4037-84CA-E6A36DB83744}"/>
                </c:ext>
              </c:extLst>
            </c:dLbl>
            <c:dLbl>
              <c:idx val="6"/>
              <c:layout>
                <c:manualLayout>
                  <c:x val="1.020408163265306E-2"/>
                  <c:y val="-2.39857430254369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D83-4037-84CA-E6A36DB83744}"/>
                </c:ext>
              </c:extLst>
            </c:dLbl>
            <c:dLbl>
              <c:idx val="7"/>
              <c:layout>
                <c:manualLayout>
                  <c:x val="1.4739229024943311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2D83-4037-84CA-E6A36DB83744}"/>
                </c:ext>
              </c:extLst>
            </c:dLbl>
            <c:dLbl>
              <c:idx val="8"/>
              <c:layout>
                <c:manualLayout>
                  <c:x val="1.1337868480725623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D83-4037-84CA-E6A36DB83744}"/>
                </c:ext>
              </c:extLst>
            </c:dLbl>
            <c:dLbl>
              <c:idx val="9"/>
              <c:layout>
                <c:manualLayout>
                  <c:x val="1.1337868480725623E-2"/>
                  <c:y val="-2.398574302543873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2D83-4037-84CA-E6A36DB83744}"/>
                </c:ext>
              </c:extLst>
            </c:dLbl>
            <c:dLbl>
              <c:idx val="10"/>
              <c:layout>
                <c:manualLayout>
                  <c:x val="1.020408163265306E-2"/>
                  <c:y val="-2.39857430254369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D83-4037-84CA-E6A36DB837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6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Sheet2!$A$11:$A$21</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Sheet2!$D$11:$D$21</c:f>
              <c:numCache>
                <c:formatCode>0.00</c:formatCode>
                <c:ptCount val="11"/>
                <c:pt idx="0">
                  <c:v>99.884283345046086</c:v>
                </c:pt>
                <c:pt idx="1">
                  <c:v>99.746938327909362</c:v>
                </c:pt>
                <c:pt idx="2">
                  <c:v>99.99999774341552</c:v>
                </c:pt>
                <c:pt idx="3">
                  <c:v>99.461261932717974</c:v>
                </c:pt>
                <c:pt idx="4">
                  <c:v>99.096777535708441</c:v>
                </c:pt>
                <c:pt idx="5">
                  <c:v>97.820443768547563</c:v>
                </c:pt>
                <c:pt idx="6">
                  <c:v>96.320226201696528</c:v>
                </c:pt>
                <c:pt idx="7">
                  <c:v>92.304184677756723</c:v>
                </c:pt>
                <c:pt idx="8">
                  <c:v>84.526996174119674</c:v>
                </c:pt>
                <c:pt idx="9">
                  <c:v>85.6676598732234</c:v>
                </c:pt>
                <c:pt idx="10">
                  <c:v>66.924735366110653</c:v>
                </c:pt>
              </c:numCache>
            </c:numRef>
          </c:val>
          <c:extLst xmlns:c16r2="http://schemas.microsoft.com/office/drawing/2015/06/chart">
            <c:ext xmlns:c16="http://schemas.microsoft.com/office/drawing/2014/chart" uri="{C3380CC4-5D6E-409C-BE32-E72D297353CC}">
              <c16:uniqueId val="{00000020-2D83-4037-84CA-E6A36DB83744}"/>
            </c:ext>
          </c:extLst>
        </c:ser>
        <c:dLbls>
          <c:dLblPos val="outEnd"/>
          <c:showLegendKey val="0"/>
          <c:showVal val="1"/>
          <c:showCatName val="0"/>
          <c:showSerName val="0"/>
          <c:showPercent val="0"/>
          <c:showBubbleSize val="0"/>
        </c:dLbls>
        <c:gapWidth val="219"/>
        <c:overlap val="-27"/>
        <c:axId val="92279168"/>
        <c:axId val="92280704"/>
      </c:barChart>
      <c:catAx>
        <c:axId val="922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100717"/>
                </a:solidFill>
                <a:latin typeface="Times New Roman" panose="02020603050405020304" pitchFamily="18" charset="0"/>
                <a:ea typeface="+mn-ea"/>
                <a:cs typeface="Times New Roman" panose="02020603050405020304" pitchFamily="18" charset="0"/>
              </a:defRPr>
            </a:pPr>
            <a:endParaRPr lang="en-US"/>
          </a:p>
        </c:txPr>
        <c:crossAx val="92280704"/>
        <c:crosses val="autoZero"/>
        <c:auto val="1"/>
        <c:lblAlgn val="ctr"/>
        <c:lblOffset val="100"/>
        <c:noMultiLvlLbl val="0"/>
      </c:catAx>
      <c:valAx>
        <c:axId val="92280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79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dirty="0"/>
            <a:t>1</a:t>
          </a:r>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b="0" i="0" kern="1200">
              <a:latin typeface="Times New Roman" panose="02020603050405020304" pitchFamily="18" charset="0"/>
              <a:cs typeface="Times New Roman" panose="02020603050405020304" pitchFamily="18" charset="0"/>
            </a:rPr>
            <a:t>Sản xuất</a:t>
          </a:r>
          <a:r>
            <a:rPr lang="it-IT" sz="2600" b="0" i="0" kern="1200">
              <a:latin typeface="Times New Roman" panose="02020603050405020304" pitchFamily="18" charset="0"/>
              <a:cs typeface="Times New Roman" panose="02020603050405020304" pitchFamily="18" charset="0"/>
            </a:rPr>
            <a:t> nông, lâm, </a:t>
          </a:r>
          <a:r>
            <a:rPr lang="vi-VN" sz="2600" b="0" i="0" kern="1200">
              <a:latin typeface="Times New Roman" panose="02020603050405020304" pitchFamily="18" charset="0"/>
              <a:cs typeface="Times New Roman" panose="02020603050405020304" pitchFamily="18" charset="0"/>
            </a:rPr>
            <a:t>thủy sản</a:t>
          </a:r>
          <a:endParaRPr lang="en-US" sz="2600" kern="1200" dirty="0">
            <a:latin typeface="Times New Roman" panose="02020603050405020304" pitchFamily="18" charset="0"/>
            <a:cs typeface="Times New Roman" panose="02020603050405020304" pitchFamily="18" charset="0"/>
          </a:endParaRPr>
        </a:p>
      </dgm:t>
    </dgm:pt>
    <dgm:pt modelId="{8C5248B0-CF95-46B9-B3DF-5903DA7BE923}" type="parTrans" cxnId="{151F138B-8227-4665-BD22-1724EE04FEC3}">
      <dgm:prSet/>
      <dgm:spPr/>
      <dgm:t>
        <a:bodyPr/>
        <a:lstStyle/>
        <a:p>
          <a:endParaRPr lang="en-US"/>
        </a:p>
      </dgm:t>
    </dgm:pt>
    <dgm:pt modelId="{932BBA9B-3838-4105-B5F8-F779936A7798}" type="sib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2</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b="0" i="0" kern="1200">
              <a:latin typeface="Times New Roman" panose="02020603050405020304" pitchFamily="18" charset="0"/>
              <a:cs typeface="Times New Roman" panose="02020603050405020304" pitchFamily="18" charset="0"/>
            </a:rPr>
            <a:t>Sản xuất công nghiệp – xây dựng</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3</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Thương mại – du lịch – dịch vụ</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4</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Tài chính – ngân sách</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5</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Đầu tư phát triển</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6</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Thu hút đầu tư</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7</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Văn hóa – xã hội</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8</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buNone/>
          </a:pPr>
          <a:r>
            <a:rPr lang="vi-VN" sz="2600" kern="1200">
              <a:latin typeface="Times New Roman" panose="02020603050405020304" pitchFamily="18" charset="0"/>
              <a:cs typeface="Times New Roman" panose="02020603050405020304" pitchFamily="18" charset="0"/>
            </a:rPr>
            <a:t>Xây dựng chính quyền và quốc phòng – an ninh</a:t>
          </a:r>
          <a:endParaRPr lang="en-US" sz="2600" kern="1200" dirty="0">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a:p>
      </dgm:t>
    </dgm:pt>
    <dgm:pt modelId="{8C5248B0-CF95-46B9-B3DF-5903DA7BE923}" type="parTrans" cxnId="{151F138B-8227-4665-BD22-1724EE04FEC3}">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12/10/2022</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12/10/2022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286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2278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5795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1"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7183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1"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463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1"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7368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7366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46596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8945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8323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65244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979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48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498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90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70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28827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84895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864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5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627452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619253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065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89844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89142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19407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70820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583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514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94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71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736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36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563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828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551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412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8023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408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983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26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95721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964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822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6168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92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36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63</a:t>
            </a:fld>
            <a:endParaRPr lang="vi-VN"/>
          </a:p>
        </p:txBody>
      </p:sp>
    </p:spTree>
    <p:extLst>
      <p:ext uri="{BB962C8B-B14F-4D97-AF65-F5344CB8AC3E}">
        <p14:creationId xmlns:p14="http://schemas.microsoft.com/office/powerpoint/2010/main" val="1841309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64</a:t>
            </a:fld>
            <a:endParaRPr lang="vi-VN"/>
          </a:p>
        </p:txBody>
      </p:sp>
    </p:spTree>
    <p:extLst>
      <p:ext uri="{BB962C8B-B14F-4D97-AF65-F5344CB8AC3E}">
        <p14:creationId xmlns:p14="http://schemas.microsoft.com/office/powerpoint/2010/main" val="972609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65</a:t>
            </a:fld>
            <a:endParaRPr lang="vi-VN"/>
          </a:p>
        </p:txBody>
      </p:sp>
    </p:spTree>
    <p:extLst>
      <p:ext uri="{BB962C8B-B14F-4D97-AF65-F5344CB8AC3E}">
        <p14:creationId xmlns:p14="http://schemas.microsoft.com/office/powerpoint/2010/main" val="2399417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66</a:t>
            </a:fld>
            <a:endParaRPr lang="vi-VN"/>
          </a:p>
        </p:txBody>
      </p:sp>
    </p:spTree>
    <p:extLst>
      <p:ext uri="{BB962C8B-B14F-4D97-AF65-F5344CB8AC3E}">
        <p14:creationId xmlns:p14="http://schemas.microsoft.com/office/powerpoint/2010/main" val="3423791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67</a:t>
            </a:fld>
            <a:endParaRPr lang="vi-VN"/>
          </a:p>
        </p:txBody>
      </p:sp>
    </p:spTree>
    <p:extLst>
      <p:ext uri="{BB962C8B-B14F-4D97-AF65-F5344CB8AC3E}">
        <p14:creationId xmlns:p14="http://schemas.microsoft.com/office/powerpoint/2010/main" val="235139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95234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68</a:t>
            </a:fld>
            <a:endParaRPr lang="vi-VN"/>
          </a:p>
        </p:txBody>
      </p:sp>
    </p:spTree>
    <p:extLst>
      <p:ext uri="{BB962C8B-B14F-4D97-AF65-F5344CB8AC3E}">
        <p14:creationId xmlns:p14="http://schemas.microsoft.com/office/powerpoint/2010/main" val="2446900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69</a:t>
            </a:fld>
            <a:endParaRPr lang="vi-VN"/>
          </a:p>
        </p:txBody>
      </p:sp>
    </p:spTree>
    <p:extLst>
      <p:ext uri="{BB962C8B-B14F-4D97-AF65-F5344CB8AC3E}">
        <p14:creationId xmlns:p14="http://schemas.microsoft.com/office/powerpoint/2010/main" val="1455587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4B4F-905B-4F99-A1EB-C2D9E4133D57}" type="slidenum">
              <a:rPr lang="vi-VN" smtClean="0"/>
              <a:t>70</a:t>
            </a:fld>
            <a:endParaRPr lang="vi-VN"/>
          </a:p>
        </p:txBody>
      </p:sp>
    </p:spTree>
    <p:extLst>
      <p:ext uri="{BB962C8B-B14F-4D97-AF65-F5344CB8AC3E}">
        <p14:creationId xmlns:p14="http://schemas.microsoft.com/office/powerpoint/2010/main" val="12841812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9367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72</a:t>
            </a:fld>
            <a:endParaRPr lang="en-US"/>
          </a:p>
        </p:txBody>
      </p:sp>
    </p:spTree>
    <p:extLst>
      <p:ext uri="{BB962C8B-B14F-4D97-AF65-F5344CB8AC3E}">
        <p14:creationId xmlns:p14="http://schemas.microsoft.com/office/powerpoint/2010/main" val="87250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2270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0023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3924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1197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54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25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2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7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56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170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463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34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7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7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92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4" r:id="rId12"/>
    <p:sldLayoutId id="2147483926"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54825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5"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xml"/><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customXml" Target="../ink/ink2.xml"/><Relationship Id="rId5" Type="http://schemas.openxmlformats.org/officeDocument/2006/relationships/image" Target="../media/image200.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customXml" Target="../ink/ink4.xml"/><Relationship Id="rId5"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customXml" Target="../ink/ink6.xm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customXml" Target="../ink/ink8.xml"/><Relationship Id="rId5"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customXml" Target="../ink/ink10.xml"/><Relationship Id="rId5" Type="http://schemas.openxmlformats.org/officeDocument/2006/relationships/image" Target="NUL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chuyendoiso.binhdinh.gov.vn/"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6.xml"/><Relationship Id="rId1" Type="http://schemas.openxmlformats.org/officeDocument/2006/relationships/themeOverride" Target="../theme/themeOverride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extBox 31">
            <a:extLst>
              <a:ext uri="{FF2B5EF4-FFF2-40B4-BE49-F238E27FC236}">
                <a16:creationId xmlns:a16="http://schemas.microsoft.com/office/drawing/2014/main" xmlns="" id="{22D4BA66-6232-5D91-A61F-F210815A937D}"/>
              </a:ext>
            </a:extLst>
          </p:cNvPr>
          <p:cNvSpPr txBox="1"/>
          <p:nvPr/>
        </p:nvSpPr>
        <p:spPr>
          <a:xfrm>
            <a:off x="3120730" y="288399"/>
            <a:ext cx="5950540" cy="116955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dirty="0">
                <a:solidFill>
                  <a:srgbClr val="FF0000"/>
                </a:solidFill>
                <a:latin typeface="Times New Roman" pitchFamily="18" charset="0"/>
                <a:cs typeface="Times New Roman" pitchFamily="18" charset="0"/>
              </a:rPr>
              <a:t>UBND TỈNH BÌNH ĐỊNH</a:t>
            </a:r>
          </a:p>
          <a:p>
            <a:pPr algn="ctr"/>
            <a:r>
              <a:rPr lang="en-US" sz="3500" b="1" dirty="0">
                <a:solidFill>
                  <a:srgbClr val="FF0000"/>
                </a:solidFill>
                <a:latin typeface="Times New Roman" pitchFamily="18" charset="0"/>
                <a:cs typeface="Times New Roman" pitchFamily="18" charset="0"/>
              </a:rPr>
              <a:t>SỞ KẾ HOẠCH VÀ ĐẦU TƯ</a:t>
            </a:r>
          </a:p>
        </p:txBody>
      </p:sp>
      <p:sp>
        <p:nvSpPr>
          <p:cNvPr id="12" name="TextBox 27">
            <a:extLst>
              <a:ext uri="{FF2B5EF4-FFF2-40B4-BE49-F238E27FC236}">
                <a16:creationId xmlns:a16="http://schemas.microsoft.com/office/drawing/2014/main" xmlns="" id="{5A3DCAC9-C389-CD84-3C84-E7EC9803EA7C}"/>
              </a:ext>
            </a:extLst>
          </p:cNvPr>
          <p:cNvSpPr txBox="1"/>
          <p:nvPr/>
        </p:nvSpPr>
        <p:spPr>
          <a:xfrm>
            <a:off x="396155" y="2679809"/>
            <a:ext cx="11350304"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b="1" dirty="0">
                <a:solidFill>
                  <a:srgbClr val="FF0000"/>
                </a:solidFill>
                <a:latin typeface="Times New Roman" pitchFamily="18" charset="0"/>
                <a:cs typeface="Times New Roman" pitchFamily="18" charset="0"/>
              </a:rPr>
              <a:t>TÌNH HÌNH KINH TẾ - </a:t>
            </a:r>
            <a:r>
              <a:rPr lang="en-US" sz="3300" b="1">
                <a:solidFill>
                  <a:srgbClr val="FF0000"/>
                </a:solidFill>
                <a:latin typeface="Times New Roman" pitchFamily="18" charset="0"/>
                <a:cs typeface="Times New Roman" pitchFamily="18" charset="0"/>
              </a:rPr>
              <a:t>XÃ HỘI NĂM 2022</a:t>
            </a:r>
          </a:p>
          <a:p>
            <a:pPr algn="ctr"/>
            <a:r>
              <a:rPr lang="en-US" sz="3300" b="1">
                <a:solidFill>
                  <a:srgbClr val="FF0000"/>
                </a:solidFill>
                <a:latin typeface="Times New Roman" pitchFamily="18" charset="0"/>
                <a:cs typeface="Times New Roman" pitchFamily="18" charset="0"/>
              </a:rPr>
              <a:t>VÀ NHIỆM VỤ TRỌNG TÂM NĂM 2023 </a:t>
            </a:r>
            <a:endParaRPr lang="en-US" sz="3300" b="1" dirty="0">
              <a:solidFill>
                <a:srgbClr val="FF0000"/>
              </a:solidFill>
              <a:latin typeface="Times New Roman" pitchFamily="18" charset="0"/>
              <a:cs typeface="Times New Roman" pitchFamily="18" charset="0"/>
            </a:endParaRPr>
          </a:p>
        </p:txBody>
      </p:sp>
      <p:sp>
        <p:nvSpPr>
          <p:cNvPr id="15" name="TextBox 28">
            <a:extLst>
              <a:ext uri="{FF2B5EF4-FFF2-40B4-BE49-F238E27FC236}">
                <a16:creationId xmlns:a16="http://schemas.microsoft.com/office/drawing/2014/main" xmlns="" id="{06FE7EDC-FD3E-BEFA-AC6A-ED2B3F4618A5}"/>
              </a:ext>
            </a:extLst>
          </p:cNvPr>
          <p:cNvSpPr txBox="1"/>
          <p:nvPr/>
        </p:nvSpPr>
        <p:spPr>
          <a:xfrm>
            <a:off x="3912704" y="5738191"/>
            <a:ext cx="4317207" cy="4770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i="1" dirty="0">
                <a:solidFill>
                  <a:srgbClr val="FF0000"/>
                </a:solidFill>
                <a:latin typeface="Times New Roman" pitchFamily="18" charset="0"/>
                <a:cs typeface="Times New Roman" pitchFamily="18" charset="0"/>
              </a:rPr>
              <a:t>Bình Định, </a:t>
            </a:r>
            <a:r>
              <a:rPr lang="en-US" sz="2500" b="1" i="1" err="1">
                <a:solidFill>
                  <a:srgbClr val="FF0000"/>
                </a:solidFill>
                <a:latin typeface="Times New Roman" pitchFamily="18" charset="0"/>
                <a:cs typeface="Times New Roman" pitchFamily="18" charset="0"/>
              </a:rPr>
              <a:t>tháng</a:t>
            </a:r>
            <a:r>
              <a:rPr lang="en-US" sz="2500" b="1" i="1">
                <a:solidFill>
                  <a:srgbClr val="FF0000"/>
                </a:solidFill>
                <a:latin typeface="Times New Roman" pitchFamily="18" charset="0"/>
                <a:cs typeface="Times New Roman" pitchFamily="18" charset="0"/>
              </a:rPr>
              <a:t> 12 </a:t>
            </a:r>
            <a:r>
              <a:rPr lang="en-US" sz="2500" b="1" i="1" dirty="0" err="1">
                <a:solidFill>
                  <a:srgbClr val="FF0000"/>
                </a:solidFill>
                <a:latin typeface="Times New Roman" pitchFamily="18" charset="0"/>
                <a:cs typeface="Times New Roman" pitchFamily="18" charset="0"/>
              </a:rPr>
              <a:t>năm</a:t>
            </a:r>
            <a:r>
              <a:rPr lang="en-US" sz="2500" b="1" i="1" dirty="0">
                <a:solidFill>
                  <a:srgbClr val="FF0000"/>
                </a:solidFill>
                <a:latin typeface="Times New Roman" pitchFamily="18" charset="0"/>
                <a:cs typeface="Times New Roman" pitchFamily="18" charset="0"/>
              </a:rPr>
              <a:t> 2022</a:t>
            </a:r>
          </a:p>
        </p:txBody>
      </p:sp>
    </p:spTree>
    <p:extLst>
      <p:ext uri="{BB962C8B-B14F-4D97-AF65-F5344CB8AC3E}">
        <p14:creationId xmlns:p14="http://schemas.microsoft.com/office/powerpoint/2010/main" val="177073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533" y="343318"/>
            <a:ext cx="11516933" cy="46166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2400" b="1">
                <a:solidFill>
                  <a:prstClr val="black"/>
                </a:solidFill>
                <a:latin typeface="Times New Roman" panose="02020603050405020304" pitchFamily="18" charset="0"/>
                <a:cs typeface="Times New Roman" panose="02020603050405020304" pitchFamily="18" charset="0"/>
              </a:rPr>
              <a:t>Tổng giá trị sản phẩm năm 2022</a:t>
            </a:r>
            <a:r>
              <a:rPr lang="vi-VN" sz="2400" b="1">
                <a:solidFill>
                  <a:prstClr val="black"/>
                </a:solidFill>
                <a:latin typeface="Times New Roman" panose="02020603050405020304" pitchFamily="18" charset="0"/>
                <a:cs typeface="Times New Roman" panose="02020603050405020304" pitchFamily="18" charset="0"/>
              </a:rPr>
              <a:t> (giá hiện hành)</a:t>
            </a:r>
            <a:r>
              <a:rPr lang="es-ES" sz="2400" b="1">
                <a:solidFill>
                  <a:prstClr val="black"/>
                </a:solidFill>
                <a:latin typeface="Times New Roman" panose="02020603050405020304" pitchFamily="18" charset="0"/>
                <a:cs typeface="Times New Roman" panose="02020603050405020304" pitchFamily="18" charset="0"/>
              </a:rPr>
              <a:t> các địa phương</a:t>
            </a:r>
            <a:endParaRPr lang="en-US" sz="24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A372078D-C8F7-396E-BCD3-F9F9067F093C}"/>
              </a:ext>
            </a:extLst>
          </p:cNvPr>
          <p:cNvGraphicFramePr>
            <a:graphicFrameLocks noGrp="1"/>
          </p:cNvGraphicFramePr>
          <p:nvPr>
            <p:extLst>
              <p:ext uri="{D42A27DB-BD31-4B8C-83A1-F6EECF244321}">
                <p14:modId xmlns:p14="http://schemas.microsoft.com/office/powerpoint/2010/main" val="3206192177"/>
              </p:ext>
            </p:extLst>
          </p:nvPr>
        </p:nvGraphicFramePr>
        <p:xfrm>
          <a:off x="369115" y="1082923"/>
          <a:ext cx="5639791" cy="5233980"/>
        </p:xfrm>
        <a:graphic>
          <a:graphicData uri="http://schemas.openxmlformats.org/drawingml/2006/table">
            <a:tbl>
              <a:tblPr>
                <a:tableStyleId>{5C22544A-7EE6-4342-B048-85BDC9FD1C3A}</a:tableStyleId>
              </a:tblPr>
              <a:tblGrid>
                <a:gridCol w="479019">
                  <a:extLst>
                    <a:ext uri="{9D8B030D-6E8A-4147-A177-3AD203B41FA5}">
                      <a16:colId xmlns:a16="http://schemas.microsoft.com/office/drawing/2014/main" xmlns="" val="1225156950"/>
                    </a:ext>
                  </a:extLst>
                </a:gridCol>
                <a:gridCol w="2004282">
                  <a:extLst>
                    <a:ext uri="{9D8B030D-6E8A-4147-A177-3AD203B41FA5}">
                      <a16:colId xmlns:a16="http://schemas.microsoft.com/office/drawing/2014/main" xmlns="" val="2459694928"/>
                    </a:ext>
                  </a:extLst>
                </a:gridCol>
                <a:gridCol w="915662">
                  <a:extLst>
                    <a:ext uri="{9D8B030D-6E8A-4147-A177-3AD203B41FA5}">
                      <a16:colId xmlns:a16="http://schemas.microsoft.com/office/drawing/2014/main" xmlns="" val="3989880294"/>
                    </a:ext>
                  </a:extLst>
                </a:gridCol>
                <a:gridCol w="938554">
                  <a:extLst>
                    <a:ext uri="{9D8B030D-6E8A-4147-A177-3AD203B41FA5}">
                      <a16:colId xmlns:a16="http://schemas.microsoft.com/office/drawing/2014/main" xmlns="" val="70930689"/>
                    </a:ext>
                  </a:extLst>
                </a:gridCol>
                <a:gridCol w="651137">
                  <a:extLst>
                    <a:ext uri="{9D8B030D-6E8A-4147-A177-3AD203B41FA5}">
                      <a16:colId xmlns:a16="http://schemas.microsoft.com/office/drawing/2014/main" xmlns="" val="1544625773"/>
                    </a:ext>
                  </a:extLst>
                </a:gridCol>
                <a:gridCol w="651137">
                  <a:extLst>
                    <a:ext uri="{9D8B030D-6E8A-4147-A177-3AD203B41FA5}">
                      <a16:colId xmlns:a16="http://schemas.microsoft.com/office/drawing/2014/main" xmlns="" val="35042941"/>
                    </a:ext>
                  </a:extLst>
                </a:gridCol>
              </a:tblGrid>
              <a:tr h="880885">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năm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ước năm 2022</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3784788"/>
                  </a:ext>
                </a:extLst>
              </a:tr>
              <a:tr h="210327">
                <a:tc>
                  <a:txBody>
                    <a:bodyPr/>
                    <a:lstStyle/>
                    <a:p>
                      <a:pPr algn="ctr" fontAlgn="ctr"/>
                      <a:r>
                        <a:rPr lang="vi-VN" sz="1200" u="none" strike="noStrike">
                          <a:effectLst/>
                          <a:latin typeface="+mj-lt"/>
                        </a:rPr>
                        <a:t>A</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B</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200" u="none" strike="noStrike">
                          <a:effectLst/>
                          <a:latin typeface="+mj-lt"/>
                        </a:rPr>
                        <a:t>4</a:t>
                      </a:r>
                      <a:endParaRPr lang="vi-VN" sz="1200" b="0" i="0" u="none" strike="noStrike">
                        <a:solidFill>
                          <a:srgbClr val="000000"/>
                        </a:solidFill>
                        <a:effectLst/>
                        <a:latin typeface="+mj-lt"/>
                      </a:endParaRPr>
                    </a:p>
                  </a:txBody>
                  <a:tcPr marL="7252" marR="7252" marT="72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2707583"/>
                  </a:ext>
                </a:extLst>
              </a:tr>
              <a:tr h="287814">
                <a:tc>
                  <a:txBody>
                    <a:bodyPr/>
                    <a:lstStyle/>
                    <a:p>
                      <a:pPr algn="ctr" fontAlgn="ctr"/>
                      <a:r>
                        <a:rPr lang="vi-VN" sz="1200" b="1" u="none" strike="noStrike">
                          <a:effectLst/>
                          <a:latin typeface="+mj-lt"/>
                        </a:rPr>
                        <a:t>00</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Tổng số toàn tỉnh</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216.651.969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244.682.942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562417"/>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50.650.156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52.501.515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23,38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21,46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84781636"/>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108.799.749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125.198.530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50,22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51,17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9675694"/>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80.090.030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92.033.972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36,97 </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37,61 </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9911375"/>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28.709.719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33.164.558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13,25 </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13,56 </a:t>
                      </a:r>
                      <a:endParaRPr lang="vi-VN" sz="1200" b="1"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5262635"/>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57.202.064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66.982.897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26,40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27,37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3003177"/>
                  </a:ext>
                </a:extLst>
              </a:tr>
              <a:tr h="226762">
                <a:tc>
                  <a:txBody>
                    <a:bodyPr/>
                    <a:lstStyle/>
                    <a:p>
                      <a:pPr algn="ctr" fontAlgn="ctr"/>
                      <a:r>
                        <a:rPr lang="vi-VN" sz="1200" b="1" u="none" strike="noStrike">
                          <a:effectLst/>
                          <a:latin typeface="+mj-lt"/>
                        </a:rPr>
                        <a:t>01</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Thành phố Quy Nhơn</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79.343.514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92.874.058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5135178"/>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3.460.720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3.750.799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4,36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4,04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4787058"/>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49.928.352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57.500.649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62,93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61,91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19815909"/>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35.464.983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40.603.890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44,70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43,72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7524264"/>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14.463.369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16.896.759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18,23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18,19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8506186"/>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25.954.442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31.622.610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32,71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34,05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40894073"/>
                  </a:ext>
                </a:extLst>
              </a:tr>
              <a:tr h="226762">
                <a:tc>
                  <a:txBody>
                    <a:bodyPr/>
                    <a:lstStyle/>
                    <a:p>
                      <a:pPr algn="ctr" fontAlgn="ctr"/>
                      <a:r>
                        <a:rPr lang="vi-VN" sz="1200" b="1" u="none" strike="noStrike">
                          <a:effectLst/>
                          <a:latin typeface="+mj-lt"/>
                        </a:rPr>
                        <a:t>02</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An Lão</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1.283.994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1.393.365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1797199"/>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602.809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621.995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46,95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44,64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65547944"/>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366.287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416.509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28,53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29,89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2878516"/>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144.834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172.439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11,28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12,38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12222194"/>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221.453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244.070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17,25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17,51 </a:t>
                      </a:r>
                      <a:endParaRPr lang="vi-VN" sz="1200" b="0" i="1"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014536"/>
                  </a:ext>
                </a:extLst>
              </a:tr>
              <a:tr h="22676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314.898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354.861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24,52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25,47 </a:t>
                      </a:r>
                      <a:endParaRPr lang="vi-VN" sz="1200" b="0" i="0" u="none" strike="noStrike">
                        <a:solidFill>
                          <a:srgbClr val="000000"/>
                        </a:solidFill>
                        <a:effectLst/>
                        <a:latin typeface="+mj-lt"/>
                      </a:endParaRPr>
                    </a:p>
                  </a:txBody>
                  <a:tcPr marL="7252" marR="7252" marT="7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4545170"/>
                  </a:ext>
                </a:extLst>
              </a:tr>
            </a:tbl>
          </a:graphicData>
        </a:graphic>
      </p:graphicFrame>
      <p:graphicFrame>
        <p:nvGraphicFramePr>
          <p:cNvPr id="9" name="Table 8">
            <a:extLst>
              <a:ext uri="{FF2B5EF4-FFF2-40B4-BE49-F238E27FC236}">
                <a16:creationId xmlns:a16="http://schemas.microsoft.com/office/drawing/2014/main" xmlns="" id="{4700A418-DC58-EE54-D4AB-9374B1A6E6A5}"/>
              </a:ext>
            </a:extLst>
          </p:cNvPr>
          <p:cNvGraphicFramePr>
            <a:graphicFrameLocks noGrp="1"/>
          </p:cNvGraphicFramePr>
          <p:nvPr>
            <p:extLst>
              <p:ext uri="{D42A27DB-BD31-4B8C-83A1-F6EECF244321}">
                <p14:modId xmlns:p14="http://schemas.microsoft.com/office/powerpoint/2010/main" val="4267927993"/>
              </p:ext>
            </p:extLst>
          </p:nvPr>
        </p:nvGraphicFramePr>
        <p:xfrm>
          <a:off x="6183094" y="1082922"/>
          <a:ext cx="5639792" cy="5233978"/>
        </p:xfrm>
        <a:graphic>
          <a:graphicData uri="http://schemas.openxmlformats.org/drawingml/2006/table">
            <a:tbl>
              <a:tblPr>
                <a:tableStyleId>{5C22544A-7EE6-4342-B048-85BDC9FD1C3A}</a:tableStyleId>
              </a:tblPr>
              <a:tblGrid>
                <a:gridCol w="304995">
                  <a:extLst>
                    <a:ext uri="{9D8B030D-6E8A-4147-A177-3AD203B41FA5}">
                      <a16:colId xmlns:a16="http://schemas.microsoft.com/office/drawing/2014/main" xmlns="" val="1538970378"/>
                    </a:ext>
                  </a:extLst>
                </a:gridCol>
                <a:gridCol w="2071868">
                  <a:extLst>
                    <a:ext uri="{9D8B030D-6E8A-4147-A177-3AD203B41FA5}">
                      <a16:colId xmlns:a16="http://schemas.microsoft.com/office/drawing/2014/main" xmlns="" val="3532679082"/>
                    </a:ext>
                  </a:extLst>
                </a:gridCol>
                <a:gridCol w="946539">
                  <a:extLst>
                    <a:ext uri="{9D8B030D-6E8A-4147-A177-3AD203B41FA5}">
                      <a16:colId xmlns:a16="http://schemas.microsoft.com/office/drawing/2014/main" xmlns="" val="1646596101"/>
                    </a:ext>
                  </a:extLst>
                </a:gridCol>
                <a:gridCol w="970202">
                  <a:extLst>
                    <a:ext uri="{9D8B030D-6E8A-4147-A177-3AD203B41FA5}">
                      <a16:colId xmlns:a16="http://schemas.microsoft.com/office/drawing/2014/main" xmlns="" val="2916022741"/>
                    </a:ext>
                  </a:extLst>
                </a:gridCol>
                <a:gridCol w="673094">
                  <a:extLst>
                    <a:ext uri="{9D8B030D-6E8A-4147-A177-3AD203B41FA5}">
                      <a16:colId xmlns:a16="http://schemas.microsoft.com/office/drawing/2014/main" xmlns="" val="2954981595"/>
                    </a:ext>
                  </a:extLst>
                </a:gridCol>
                <a:gridCol w="673094">
                  <a:extLst>
                    <a:ext uri="{9D8B030D-6E8A-4147-A177-3AD203B41FA5}">
                      <a16:colId xmlns:a16="http://schemas.microsoft.com/office/drawing/2014/main" xmlns="" val="3750599537"/>
                    </a:ext>
                  </a:extLst>
                </a:gridCol>
              </a:tblGrid>
              <a:tr h="891453">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năm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ước năm 2022</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4332097"/>
                  </a:ext>
                </a:extLst>
              </a:tr>
              <a:tr h="211831">
                <a:tc>
                  <a:txBody>
                    <a:bodyPr/>
                    <a:lstStyle/>
                    <a:p>
                      <a:pPr algn="ctr" fontAlgn="ctr"/>
                      <a:r>
                        <a:rPr lang="vi-VN" sz="1200" u="none" strike="noStrike">
                          <a:effectLst/>
                          <a:latin typeface="+mj-lt"/>
                        </a:rPr>
                        <a:t>A</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B</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200" u="none" strike="noStrike">
                          <a:effectLst/>
                          <a:latin typeface="+mj-lt"/>
                        </a:rPr>
                        <a:t>4</a:t>
                      </a:r>
                      <a:endParaRPr lang="vi-VN" sz="1200" b="0" i="0" u="none" strike="noStrike">
                        <a:solidFill>
                          <a:srgbClr val="000000"/>
                        </a:solidFill>
                        <a:effectLst/>
                        <a:latin typeface="+mj-lt"/>
                      </a:endParaRPr>
                    </a:p>
                  </a:txBody>
                  <a:tcPr marL="7338" marR="7338" marT="7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0511472"/>
                  </a:ext>
                </a:extLst>
              </a:tr>
              <a:tr h="229483">
                <a:tc>
                  <a:txBody>
                    <a:bodyPr/>
                    <a:lstStyle/>
                    <a:p>
                      <a:pPr algn="ctr" fontAlgn="ctr"/>
                      <a:r>
                        <a:rPr lang="vi-VN" sz="1200" b="1" u="none" strike="noStrike">
                          <a:effectLst/>
                          <a:latin typeface="+mj-lt"/>
                        </a:rPr>
                        <a:t>03</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Thị xã Hoài Nhơn</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24.243.383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27.241.438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7844911"/>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9.712.491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10.199.004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40,06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37,44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85346480"/>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8.413.424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9.985.570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34,70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36,66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45779704"/>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5.450.201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6.584.457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22,48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24,17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0139384"/>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2.963.223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3.401.113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12,22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12,49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6404551"/>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6.117.468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7.056.864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25,24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25,90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9289687"/>
                  </a:ext>
                </a:extLst>
              </a:tr>
              <a:tr h="229483">
                <a:tc>
                  <a:txBody>
                    <a:bodyPr/>
                    <a:lstStyle/>
                    <a:p>
                      <a:pPr algn="ctr" fontAlgn="ctr"/>
                      <a:r>
                        <a:rPr lang="vi-VN" sz="1200" b="1" u="none" strike="noStrike">
                          <a:effectLst/>
                          <a:latin typeface="+mj-lt"/>
                        </a:rPr>
                        <a:t>04</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Hoài Ân</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7.875.219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8.287.537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57119102"/>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4.463.013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4.503.001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56,67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54,33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8418304"/>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1.274.721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1.438.675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16,19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17,36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14617924"/>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419.563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475.657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5,33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5,74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0709493"/>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855.158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963.018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10,86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11,62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0666809"/>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2.137.485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2.345.861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27,14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28,31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11860116"/>
                  </a:ext>
                </a:extLst>
              </a:tr>
              <a:tr h="229483">
                <a:tc>
                  <a:txBody>
                    <a:bodyPr/>
                    <a:lstStyle/>
                    <a:p>
                      <a:pPr algn="ctr" fontAlgn="ctr"/>
                      <a:r>
                        <a:rPr lang="vi-VN" sz="1200" b="1" u="none" strike="noStrike">
                          <a:effectLst/>
                          <a:latin typeface="+mj-lt"/>
                        </a:rPr>
                        <a:t>05</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Phù Mỹ</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18.107.305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19.967.073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3386156"/>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10.535.889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11.186.963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58,19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56,03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8067468"/>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3.832.557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4.557.851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21,17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22,83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6303907"/>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2.750.444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3.329.384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15,19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16,67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2218939"/>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1.082.113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1.228.467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5,98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6,16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86797099"/>
                  </a:ext>
                </a:extLst>
              </a:tr>
              <a:tr h="229483">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3.738.859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4.222.259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20,64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21,14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68071704"/>
                  </a:ext>
                </a:extLst>
              </a:tr>
            </a:tbl>
          </a:graphicData>
        </a:graphic>
      </p:graphicFrame>
    </p:spTree>
    <p:extLst>
      <p:ext uri="{BB962C8B-B14F-4D97-AF65-F5344CB8AC3E}">
        <p14:creationId xmlns:p14="http://schemas.microsoft.com/office/powerpoint/2010/main" val="2050286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329" y="465595"/>
            <a:ext cx="11516933" cy="46166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2400" b="1">
                <a:solidFill>
                  <a:prstClr val="black"/>
                </a:solidFill>
                <a:latin typeface="Times New Roman" panose="02020603050405020304" pitchFamily="18" charset="0"/>
                <a:cs typeface="Times New Roman" panose="02020603050405020304" pitchFamily="18" charset="0"/>
              </a:rPr>
              <a:t>Tổng giá trị sản phẩm năm 2022</a:t>
            </a:r>
            <a:r>
              <a:rPr lang="vi-VN" sz="2400" b="1">
                <a:solidFill>
                  <a:prstClr val="black"/>
                </a:solidFill>
                <a:latin typeface="Times New Roman" panose="02020603050405020304" pitchFamily="18" charset="0"/>
                <a:cs typeface="Times New Roman" panose="02020603050405020304" pitchFamily="18" charset="0"/>
              </a:rPr>
              <a:t> (giá hiện hành)</a:t>
            </a:r>
            <a:r>
              <a:rPr lang="es-ES" sz="2400" b="1">
                <a:solidFill>
                  <a:prstClr val="black"/>
                </a:solidFill>
                <a:latin typeface="Times New Roman" panose="02020603050405020304" pitchFamily="18" charset="0"/>
                <a:cs typeface="Times New Roman" panose="02020603050405020304" pitchFamily="18" charset="0"/>
              </a:rPr>
              <a:t> các địa phương</a:t>
            </a:r>
            <a:endParaRPr lang="en-US" sz="24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1D60BC4F-A788-8287-158B-9331FAB8B50C}"/>
              </a:ext>
            </a:extLst>
          </p:cNvPr>
          <p:cNvGraphicFramePr>
            <a:graphicFrameLocks noGrp="1"/>
          </p:cNvGraphicFramePr>
          <p:nvPr>
            <p:extLst>
              <p:ext uri="{D42A27DB-BD31-4B8C-83A1-F6EECF244321}">
                <p14:modId xmlns:p14="http://schemas.microsoft.com/office/powerpoint/2010/main" val="2787394118"/>
              </p:ext>
            </p:extLst>
          </p:nvPr>
        </p:nvGraphicFramePr>
        <p:xfrm>
          <a:off x="385895" y="1253329"/>
          <a:ext cx="5771625" cy="5139076"/>
        </p:xfrm>
        <a:graphic>
          <a:graphicData uri="http://schemas.openxmlformats.org/drawingml/2006/table">
            <a:tbl>
              <a:tblPr>
                <a:tableStyleId>{5C22544A-7EE6-4342-B048-85BDC9FD1C3A}</a:tableStyleId>
              </a:tblPr>
              <a:tblGrid>
                <a:gridCol w="312125">
                  <a:extLst>
                    <a:ext uri="{9D8B030D-6E8A-4147-A177-3AD203B41FA5}">
                      <a16:colId xmlns:a16="http://schemas.microsoft.com/office/drawing/2014/main" xmlns="" val="294284697"/>
                    </a:ext>
                  </a:extLst>
                </a:gridCol>
                <a:gridCol w="2120299">
                  <a:extLst>
                    <a:ext uri="{9D8B030D-6E8A-4147-A177-3AD203B41FA5}">
                      <a16:colId xmlns:a16="http://schemas.microsoft.com/office/drawing/2014/main" xmlns="" val="2392754035"/>
                    </a:ext>
                  </a:extLst>
                </a:gridCol>
                <a:gridCol w="968664">
                  <a:extLst>
                    <a:ext uri="{9D8B030D-6E8A-4147-A177-3AD203B41FA5}">
                      <a16:colId xmlns:a16="http://schemas.microsoft.com/office/drawing/2014/main" xmlns="" val="3456348091"/>
                    </a:ext>
                  </a:extLst>
                </a:gridCol>
                <a:gridCol w="992881">
                  <a:extLst>
                    <a:ext uri="{9D8B030D-6E8A-4147-A177-3AD203B41FA5}">
                      <a16:colId xmlns:a16="http://schemas.microsoft.com/office/drawing/2014/main" xmlns="" val="872860611"/>
                    </a:ext>
                  </a:extLst>
                </a:gridCol>
                <a:gridCol w="688828">
                  <a:extLst>
                    <a:ext uri="{9D8B030D-6E8A-4147-A177-3AD203B41FA5}">
                      <a16:colId xmlns:a16="http://schemas.microsoft.com/office/drawing/2014/main" xmlns="" val="2159155488"/>
                    </a:ext>
                  </a:extLst>
                </a:gridCol>
                <a:gridCol w="688828">
                  <a:extLst>
                    <a:ext uri="{9D8B030D-6E8A-4147-A177-3AD203B41FA5}">
                      <a16:colId xmlns:a16="http://schemas.microsoft.com/office/drawing/2014/main" xmlns="" val="4195585764"/>
                    </a:ext>
                  </a:extLst>
                </a:gridCol>
              </a:tblGrid>
              <a:tr h="875290">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năm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ước năm 2022</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3383374"/>
                  </a:ext>
                </a:extLst>
              </a:tr>
              <a:tr h="207990">
                <a:tc>
                  <a:txBody>
                    <a:bodyPr/>
                    <a:lstStyle/>
                    <a:p>
                      <a:pPr algn="ctr" fontAlgn="ctr"/>
                      <a:r>
                        <a:rPr lang="vi-VN" sz="1200" u="none" strike="noStrike">
                          <a:effectLst/>
                          <a:latin typeface="+mj-lt"/>
                        </a:rPr>
                        <a:t>A</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B</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200" u="none" strike="noStrike">
                          <a:effectLst/>
                          <a:latin typeface="+mj-lt"/>
                        </a:rPr>
                        <a:t>4</a:t>
                      </a:r>
                      <a:endParaRPr lang="vi-VN" sz="1200" b="0" i="0" u="none" strike="noStrike">
                        <a:solidFill>
                          <a:srgbClr val="000000"/>
                        </a:solidFill>
                        <a:effectLst/>
                        <a:latin typeface="+mj-lt"/>
                      </a:endParaRPr>
                    </a:p>
                  </a:txBody>
                  <a:tcPr marL="7338" marR="7338" marT="7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8978218"/>
                  </a:ext>
                </a:extLst>
              </a:tr>
              <a:tr h="225322">
                <a:tc>
                  <a:txBody>
                    <a:bodyPr/>
                    <a:lstStyle/>
                    <a:p>
                      <a:pPr algn="ctr" fontAlgn="ctr"/>
                      <a:r>
                        <a:rPr lang="vi-VN" sz="1200" b="1" u="none" strike="noStrike">
                          <a:effectLst/>
                          <a:latin typeface="+mj-lt"/>
                        </a:rPr>
                        <a:t>06</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Vĩnh Thạnh</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3.459.252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3.890.844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5505367"/>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897.850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909.022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25,96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23,36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9733366"/>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1.616.560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1.971.116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46,73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50,66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0882992"/>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1.479.223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1.817.249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42,76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46,71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905472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137.337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153.867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3,97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3,95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75560957"/>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944.842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1.010.706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27,31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25,98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02031891"/>
                  </a:ext>
                </a:extLst>
              </a:tr>
              <a:tr h="225322">
                <a:tc>
                  <a:txBody>
                    <a:bodyPr/>
                    <a:lstStyle/>
                    <a:p>
                      <a:pPr algn="ctr" fontAlgn="ctr"/>
                      <a:r>
                        <a:rPr lang="vi-VN" sz="1200" b="1" u="none" strike="noStrike">
                          <a:effectLst/>
                          <a:latin typeface="+mj-lt"/>
                        </a:rPr>
                        <a:t>07</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Tây Sơn</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10.537.008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11.555.142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7915656"/>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3.562.457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3.633.669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33,81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31,45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9625572"/>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3.750.956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4.338.197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35,60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37,54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18938165"/>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2.605.269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3.033.461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24,72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26,25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07483828"/>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1.145.687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1.304.736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10,88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11,29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5824246"/>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3.223.595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3.583.276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30,59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31,01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0998797"/>
                  </a:ext>
                </a:extLst>
              </a:tr>
              <a:tr h="225322">
                <a:tc>
                  <a:txBody>
                    <a:bodyPr/>
                    <a:lstStyle/>
                    <a:p>
                      <a:pPr algn="ctr" fontAlgn="ctr"/>
                      <a:r>
                        <a:rPr lang="vi-VN" sz="1200" b="1" u="none" strike="noStrike">
                          <a:effectLst/>
                          <a:latin typeface="+mj-lt"/>
                        </a:rPr>
                        <a:t>08</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Phù Cát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19.415.228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21.345.133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01713341"/>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8.450.823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8.685.131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43,53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40,69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1353361"/>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6.881.037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8.006.947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35,44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37,51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02652513"/>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4.683.083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5.487.745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24,12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25,71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3264037"/>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2.197.954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2.519.202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11,32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11,80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16168"/>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4.083.368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4.653.055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21,03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21,80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6400891"/>
                  </a:ext>
                </a:extLst>
              </a:tr>
            </a:tbl>
          </a:graphicData>
        </a:graphic>
      </p:graphicFrame>
      <p:graphicFrame>
        <p:nvGraphicFramePr>
          <p:cNvPr id="4" name="Table 3">
            <a:extLst>
              <a:ext uri="{FF2B5EF4-FFF2-40B4-BE49-F238E27FC236}">
                <a16:creationId xmlns:a16="http://schemas.microsoft.com/office/drawing/2014/main" xmlns="" id="{5066FDC0-8AEC-FC32-514A-9854D6FDDDAE}"/>
              </a:ext>
            </a:extLst>
          </p:cNvPr>
          <p:cNvGraphicFramePr>
            <a:graphicFrameLocks noGrp="1"/>
          </p:cNvGraphicFramePr>
          <p:nvPr>
            <p:extLst>
              <p:ext uri="{D42A27DB-BD31-4B8C-83A1-F6EECF244321}">
                <p14:modId xmlns:p14="http://schemas.microsoft.com/office/powerpoint/2010/main" val="4213751293"/>
              </p:ext>
            </p:extLst>
          </p:nvPr>
        </p:nvGraphicFramePr>
        <p:xfrm>
          <a:off x="6392818" y="1253328"/>
          <a:ext cx="5527937" cy="5139074"/>
        </p:xfrm>
        <a:graphic>
          <a:graphicData uri="http://schemas.openxmlformats.org/drawingml/2006/table">
            <a:tbl>
              <a:tblPr>
                <a:tableStyleId>{5C22544A-7EE6-4342-B048-85BDC9FD1C3A}</a:tableStyleId>
              </a:tblPr>
              <a:tblGrid>
                <a:gridCol w="298946">
                  <a:extLst>
                    <a:ext uri="{9D8B030D-6E8A-4147-A177-3AD203B41FA5}">
                      <a16:colId xmlns:a16="http://schemas.microsoft.com/office/drawing/2014/main" xmlns="" val="2812991346"/>
                    </a:ext>
                  </a:extLst>
                </a:gridCol>
                <a:gridCol w="2030777">
                  <a:extLst>
                    <a:ext uri="{9D8B030D-6E8A-4147-A177-3AD203B41FA5}">
                      <a16:colId xmlns:a16="http://schemas.microsoft.com/office/drawing/2014/main" xmlns="" val="1719370524"/>
                    </a:ext>
                  </a:extLst>
                </a:gridCol>
                <a:gridCol w="927766">
                  <a:extLst>
                    <a:ext uri="{9D8B030D-6E8A-4147-A177-3AD203B41FA5}">
                      <a16:colId xmlns:a16="http://schemas.microsoft.com/office/drawing/2014/main" xmlns="" val="2913033452"/>
                    </a:ext>
                  </a:extLst>
                </a:gridCol>
                <a:gridCol w="950960">
                  <a:extLst>
                    <a:ext uri="{9D8B030D-6E8A-4147-A177-3AD203B41FA5}">
                      <a16:colId xmlns:a16="http://schemas.microsoft.com/office/drawing/2014/main" xmlns="" val="3793860086"/>
                    </a:ext>
                  </a:extLst>
                </a:gridCol>
                <a:gridCol w="659744">
                  <a:extLst>
                    <a:ext uri="{9D8B030D-6E8A-4147-A177-3AD203B41FA5}">
                      <a16:colId xmlns:a16="http://schemas.microsoft.com/office/drawing/2014/main" xmlns="" val="391547850"/>
                    </a:ext>
                  </a:extLst>
                </a:gridCol>
                <a:gridCol w="659744">
                  <a:extLst>
                    <a:ext uri="{9D8B030D-6E8A-4147-A177-3AD203B41FA5}">
                      <a16:colId xmlns:a16="http://schemas.microsoft.com/office/drawing/2014/main" xmlns="" val="2215783303"/>
                    </a:ext>
                  </a:extLst>
                </a:gridCol>
              </a:tblGrid>
              <a:tr h="875289">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năm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Cơ cấu ước năm 2022</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94954690"/>
                  </a:ext>
                </a:extLst>
              </a:tr>
              <a:tr h="207989">
                <a:tc>
                  <a:txBody>
                    <a:bodyPr/>
                    <a:lstStyle/>
                    <a:p>
                      <a:pPr algn="ctr" fontAlgn="ctr"/>
                      <a:r>
                        <a:rPr lang="vi-VN" sz="1200" u="none" strike="noStrike">
                          <a:effectLst/>
                          <a:latin typeface="+mj-lt"/>
                        </a:rPr>
                        <a:t>A</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B</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200" u="none" strike="noStrike">
                          <a:effectLst/>
                          <a:latin typeface="+mj-lt"/>
                        </a:rPr>
                        <a:t>4</a:t>
                      </a:r>
                      <a:endParaRPr lang="vi-VN" sz="1200" b="0" i="0" u="none" strike="noStrike">
                        <a:solidFill>
                          <a:srgbClr val="000000"/>
                        </a:solidFill>
                        <a:effectLst/>
                        <a:latin typeface="+mj-lt"/>
                      </a:endParaRPr>
                    </a:p>
                  </a:txBody>
                  <a:tcPr marL="7338" marR="7338" marT="7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139790"/>
                  </a:ext>
                </a:extLst>
              </a:tr>
              <a:tr h="225322">
                <a:tc>
                  <a:txBody>
                    <a:bodyPr/>
                    <a:lstStyle/>
                    <a:p>
                      <a:pPr algn="ctr" fontAlgn="ctr"/>
                      <a:r>
                        <a:rPr lang="vi-VN" sz="1200" b="1" u="none" strike="noStrike">
                          <a:effectLst/>
                          <a:latin typeface="+mj-lt"/>
                        </a:rPr>
                        <a:t>09</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Thị xã An Nhơn</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30.974.591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34.488.594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9092068"/>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3.569.840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3.511.381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11,53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10,18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2692658"/>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21.972.713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24.731.524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70,94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71,71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991780"/>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18.475.501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20.709.132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59,65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60,05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02275335"/>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3.497.212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4.022.392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11,29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11,66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7944455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5.432.038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6.245.689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17,53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18,11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8975005"/>
                  </a:ext>
                </a:extLst>
              </a:tr>
              <a:tr h="225322">
                <a:tc>
                  <a:txBody>
                    <a:bodyPr/>
                    <a:lstStyle/>
                    <a:p>
                      <a:pPr algn="ctr" fontAlgn="ctr"/>
                      <a:r>
                        <a:rPr lang="vi-VN" sz="1200" b="1" u="none" strike="noStrike">
                          <a:effectLst/>
                          <a:latin typeface="+mj-lt"/>
                        </a:rPr>
                        <a:t>10</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Tuy Phước</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17.051.151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18.559.704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00365234"/>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4.295.714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4.312.495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25,19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23,24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167504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8.282.645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9.184.879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48,58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49,49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5435111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6.588.378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7.265.591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38,64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39,15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7516219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1.694.267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1.919.288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9,94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10,34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00508324"/>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4.472.792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5.062.330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26,23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27,27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1200447"/>
                  </a:ext>
                </a:extLst>
              </a:tr>
              <a:tr h="225322">
                <a:tc>
                  <a:txBody>
                    <a:bodyPr/>
                    <a:lstStyle/>
                    <a:p>
                      <a:pPr algn="ctr" fontAlgn="ctr"/>
                      <a:r>
                        <a:rPr lang="vi-VN" sz="1200" b="1" u="none" strike="noStrike">
                          <a:effectLst/>
                          <a:latin typeface="+mj-lt"/>
                        </a:rPr>
                        <a:t>11</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Vân Canh</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4.361.324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5.080.054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100,00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7563797"/>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1.098.550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1.188.055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25,19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23,39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241916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2.480.497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3.066.613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56,87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60,37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940400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2.028.551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2.554.967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46,51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50,29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7268318"/>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451.946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511.646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10,36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10,08 </a:t>
                      </a:r>
                      <a:endParaRPr lang="vi-VN" sz="1200" b="0" i="1"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9068079"/>
                  </a:ext>
                </a:extLst>
              </a:tr>
              <a:tr h="22532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782.277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825.386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17,94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16,24 </a:t>
                      </a:r>
                      <a:endParaRPr lang="vi-VN" sz="1200" b="0" i="0" u="none" strike="noStrike">
                        <a:solidFill>
                          <a:srgbClr val="000000"/>
                        </a:solidFill>
                        <a:effectLst/>
                        <a:latin typeface="+mj-lt"/>
                      </a:endParaRPr>
                    </a:p>
                  </a:txBody>
                  <a:tcPr marL="7338" marR="7338" marT="7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55982833"/>
                  </a:ext>
                </a:extLst>
              </a:tr>
            </a:tbl>
          </a:graphicData>
        </a:graphic>
      </p:graphicFrame>
    </p:spTree>
    <p:extLst>
      <p:ext uri="{BB962C8B-B14F-4D97-AF65-F5344CB8AC3E}">
        <p14:creationId xmlns:p14="http://schemas.microsoft.com/office/powerpoint/2010/main" val="1254073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30109" y="1309682"/>
            <a:ext cx="11530848" cy="5221942"/>
          </a:xfrm>
          <a:prstGeom prst="rect">
            <a:avLst/>
          </a:prstGeom>
        </p:spPr>
        <p:txBody>
          <a:bodyPr wrap="square">
            <a:spAutoFit/>
          </a:bodyPr>
          <a:lstStyle/>
          <a:p>
            <a:pPr marL="342900" lvl="1" indent="-342900" algn="just">
              <a:spcBef>
                <a:spcPts val="435"/>
              </a:spcBef>
              <a:spcAft>
                <a:spcPts val="1200"/>
              </a:spcAft>
              <a:buSzPct val="100000"/>
              <a:buFontTx/>
              <a:buChar char="-"/>
            </a:pPr>
            <a:r>
              <a:rPr lang="de-DE" sz="2800">
                <a:latin typeface="Times New Roman" panose="02020603050405020304" pitchFamily="18" charset="0"/>
                <a:cs typeface="Times New Roman" panose="02020603050405020304" pitchFamily="18" charset="0"/>
              </a:rPr>
              <a:t>Hoạt </a:t>
            </a:r>
            <a:r>
              <a:rPr lang="de-DE" sz="2800" dirty="0">
                <a:latin typeface="Times New Roman" panose="02020603050405020304" pitchFamily="18" charset="0"/>
                <a:cs typeface="Times New Roman" panose="02020603050405020304" pitchFamily="18" charset="0"/>
              </a:rPr>
              <a:t>động sản xuất nông, lâm nghiệp và thủy sản vẫn giữ mức tăng trưởng ổn </a:t>
            </a:r>
            <a:r>
              <a:rPr lang="de-DE" sz="2800">
                <a:latin typeface="Times New Roman" panose="02020603050405020304" pitchFamily="18" charset="0"/>
                <a:cs typeface="Times New Roman" panose="02020603050405020304" pitchFamily="18" charset="0"/>
              </a:rPr>
              <a:t>định.</a:t>
            </a:r>
            <a:endParaRPr lang="vi-VN" sz="2800">
              <a:latin typeface="Times New Roman" panose="02020603050405020304" pitchFamily="18" charset="0"/>
              <a:cs typeface="Times New Roman" panose="02020603050405020304" pitchFamily="18" charset="0"/>
            </a:endParaRPr>
          </a:p>
          <a:p>
            <a:pPr marL="342900" lvl="1" indent="-342900" algn="just">
              <a:spcBef>
                <a:spcPts val="435"/>
              </a:spcBef>
              <a:spcAft>
                <a:spcPts val="1200"/>
              </a:spcAft>
              <a:buSzPct val="100000"/>
              <a:buFontTx/>
              <a:buChar char="-"/>
            </a:pPr>
            <a:r>
              <a:rPr lang="vi-VN" sz="2800">
                <a:latin typeface="Times New Roman" panose="02020603050405020304" pitchFamily="18" charset="0"/>
                <a:cs typeface="Times New Roman" panose="02020603050405020304" pitchFamily="18" charset="0"/>
              </a:rPr>
              <a:t>Diện tích gieo trồng cây hàng năm </a:t>
            </a:r>
            <a:r>
              <a:rPr lang="pt-BR" sz="2800">
                <a:latin typeface="Times New Roman" panose="02020603050405020304" pitchFamily="18" charset="0"/>
                <a:cs typeface="Times New Roman" panose="02020603050405020304" pitchFamily="18" charset="0"/>
              </a:rPr>
              <a:t>153.896 </a:t>
            </a:r>
            <a:r>
              <a:rPr lang="vi-VN" sz="2800">
                <a:latin typeface="Times New Roman" panose="02020603050405020304" pitchFamily="18" charset="0"/>
                <a:cs typeface="Times New Roman" panose="02020603050405020304" pitchFamily="18" charset="0"/>
              </a:rPr>
              <a:t>ha, giảm 0,2%; diện tích lúa 3 vụ đạt </a:t>
            </a:r>
            <a:r>
              <a:rPr lang="pt-BR" sz="2800">
                <a:latin typeface="Times New Roman" panose="02020603050405020304" pitchFamily="18" charset="0"/>
                <a:cs typeface="Times New Roman" panose="02020603050405020304" pitchFamily="18" charset="0"/>
              </a:rPr>
              <a:t>94.504 </a:t>
            </a:r>
            <a:r>
              <a:rPr lang="vi-VN" sz="2800">
                <a:latin typeface="Times New Roman" panose="02020603050405020304" pitchFamily="18" charset="0"/>
                <a:cs typeface="Times New Roman" panose="02020603050405020304" pitchFamily="18" charset="0"/>
              </a:rPr>
              <a:t>ha, </a:t>
            </a:r>
            <a:r>
              <a:rPr lang="es-ES" sz="2800">
                <a:latin typeface="Times New Roman" panose="02020603050405020304" pitchFamily="18" charset="0"/>
                <a:cs typeface="Times New Roman" panose="02020603050405020304" pitchFamily="18" charset="0"/>
              </a:rPr>
              <a:t>đạt 100,5% </a:t>
            </a:r>
            <a:r>
              <a:rPr lang="vi-VN" sz="2800">
                <a:latin typeface="Times New Roman" panose="02020603050405020304" pitchFamily="18" charset="0"/>
                <a:cs typeface="Times New Roman" panose="02020603050405020304" pitchFamily="18" charset="0"/>
              </a:rPr>
              <a:t>KH</a:t>
            </a:r>
            <a:r>
              <a:rPr lang="es-E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giảm 1,6%</a:t>
            </a:r>
            <a:r>
              <a:rPr lang="es-ES" sz="2800">
                <a:latin typeface="Times New Roman" panose="02020603050405020304" pitchFamily="18" charset="0"/>
                <a:cs typeface="Times New Roman" panose="02020603050405020304" pitchFamily="18" charset="0"/>
              </a:rPr>
              <a:t>. Tổng sản lượng 632.156 tấn, giảm 0,9%; năng suất 66,9 tạ/ha, tăng 0,4 tạ/ha</a:t>
            </a:r>
            <a:r>
              <a:rPr lang="de-DE"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marL="342900" lvl="1" indent="-342900" algn="just">
              <a:spcBef>
                <a:spcPts val="435"/>
              </a:spcBef>
              <a:spcAft>
                <a:spcPts val="1200"/>
              </a:spcAft>
              <a:buSzPct val="100000"/>
              <a:buFontTx/>
              <a:buChar char="-"/>
            </a:pPr>
            <a:r>
              <a:rPr lang="vi-VN" sz="2800">
                <a:latin typeface="Times New Roman" panose="02020603050405020304" pitchFamily="18" charset="0"/>
                <a:ea typeface="Times New Roman" panose="02020603050405020304" pitchFamily="18" charset="0"/>
              </a:rPr>
              <a:t>Đã </a:t>
            </a:r>
            <a:r>
              <a:rPr lang="vi-VN" sz="2800">
                <a:effectLst/>
                <a:latin typeface="Times New Roman" panose="02020603050405020304" pitchFamily="18" charset="0"/>
                <a:ea typeface="Times New Roman" panose="02020603050405020304" pitchFamily="18" charset="0"/>
              </a:rPr>
              <a:t>chuyển đổi cơ cấu cây trồng đạt </a:t>
            </a:r>
            <a:r>
              <a:rPr lang="es-ES" sz="2800">
                <a:effectLst/>
                <a:latin typeface="Times New Roman" panose="02020603050405020304" pitchFamily="18" charset="0"/>
                <a:ea typeface="Times New Roman" panose="02020603050405020304" pitchFamily="18" charset="0"/>
              </a:rPr>
              <a:t>5.024 ha</a:t>
            </a:r>
            <a:r>
              <a:rPr lang="vi-VN" sz="2800">
                <a:effectLst/>
                <a:latin typeface="Times New Roman" panose="02020603050405020304" pitchFamily="18" charset="0"/>
                <a:ea typeface="Times New Roman" panose="02020603050405020304" pitchFamily="18" charset="0"/>
              </a:rPr>
              <a:t>, đạt 102% kế hoạch; trong đó chuyển đổi trên đất lúa 3.078 ha, đất trồng sắn 1.926 ha</a:t>
            </a:r>
            <a:endParaRPr lang="vi-VN" sz="2800">
              <a:latin typeface="Times New Roman" panose="02020603050405020304" pitchFamily="18" charset="0"/>
              <a:cs typeface="Times New Roman" panose="02020603050405020304" pitchFamily="18" charset="0"/>
            </a:endParaRPr>
          </a:p>
          <a:p>
            <a:pPr marL="342900" lvl="1" indent="-342900" algn="just">
              <a:spcBef>
                <a:spcPts val="435"/>
              </a:spcBef>
              <a:spcAft>
                <a:spcPts val="1200"/>
              </a:spcAft>
              <a:buSzPct val="100000"/>
              <a:buFontTx/>
              <a:buChar char="-"/>
            </a:pPr>
            <a:r>
              <a:rPr lang="vi-VN" sz="2800">
                <a:latin typeface="Times New Roman" panose="02020603050405020304" pitchFamily="18" charset="0"/>
                <a:cs typeface="Times New Roman" panose="02020603050405020304" pitchFamily="18" charset="0"/>
              </a:rPr>
              <a:t>Thực hiện 275 cánh đồng mẫu lớn với diện tích 11.789 ha.</a:t>
            </a:r>
          </a:p>
          <a:p>
            <a:pPr marL="342900" lvl="1" indent="-342900" algn="just">
              <a:spcBef>
                <a:spcPts val="435"/>
              </a:spcBef>
              <a:spcAft>
                <a:spcPts val="1200"/>
              </a:spcAft>
              <a:buSzPct val="100000"/>
              <a:buFontTx/>
              <a:buChar char="-"/>
            </a:pPr>
            <a:r>
              <a:rPr lang="es-ES" sz="2800">
                <a:latin typeface="Times New Roman" panose="02020603050405020304" pitchFamily="18" charset="0"/>
                <a:cs typeface="Times New Roman" panose="02020603050405020304" pitchFamily="18" charset="0"/>
              </a:rPr>
              <a:t>Tổng diện tích cây lâu năm toàn tỉnh ước đạt 19.692 ha, tăng 0,4% so với cùng kỳ</a:t>
            </a:r>
            <a:endParaRPr lang="vi-VN" sz="28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44EE9E0-4EA3-0404-EFB1-8C6F74BFB274}"/>
              </a:ext>
            </a:extLst>
          </p:cNvPr>
          <p:cNvSpPr/>
          <p:nvPr/>
        </p:nvSpPr>
        <p:spPr>
          <a:xfrm>
            <a:off x="431043" y="615850"/>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a:t>
            </a:r>
            <a:r>
              <a:rPr lang="vi-VN" sz="3200" b="1" kern="0" spc="-10" dirty="0">
                <a:solidFill>
                  <a:prstClr val="black"/>
                </a:solidFill>
                <a:latin typeface="+mj-lt"/>
                <a:ea typeface="Times New Roman" panose="02020603050405020304" pitchFamily="18" charset="0"/>
              </a:rPr>
              <a:t>Hoạt </a:t>
            </a:r>
            <a:r>
              <a:rPr lang="vi-VN" sz="3200" b="1" kern="0" spc="-10">
                <a:solidFill>
                  <a:prstClr val="black"/>
                </a:solidFill>
                <a:latin typeface="+mj-lt"/>
                <a:ea typeface="Times New Roman" panose="02020603050405020304" pitchFamily="18" charset="0"/>
              </a:rPr>
              <a:t>động sản </a:t>
            </a:r>
            <a:r>
              <a:rPr lang="vi-VN" sz="3200" b="1" kern="0" spc="-10" dirty="0">
                <a:solidFill>
                  <a:prstClr val="black"/>
                </a:solidFill>
                <a:latin typeface="+mj-lt"/>
                <a:ea typeface="Times New Roman" panose="02020603050405020304" pitchFamily="18" charset="0"/>
              </a:rPr>
              <a:t>xuất nông, </a:t>
            </a:r>
            <a:r>
              <a:rPr lang="vi-VN" sz="3200" b="1" kern="0" spc="-10" dirty="0">
                <a:solidFill>
                  <a:prstClr val="black"/>
                </a:solidFill>
                <a:latin typeface="+mj-lt"/>
              </a:rPr>
              <a:t>lâm, </a:t>
            </a:r>
            <a:r>
              <a:rPr lang="vi-VN" sz="3200" b="1" kern="0" spc="-10">
                <a:solidFill>
                  <a:prstClr val="black"/>
                </a:solidFill>
                <a:latin typeface="+mj-lt"/>
              </a:rPr>
              <a:t>thủy sản </a:t>
            </a:r>
            <a:endParaRPr lang="en-US" sz="32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 VỀ PHÁT TRIỂN KINH TẾ</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785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316661" y="859065"/>
            <a:ext cx="11530848" cy="5139869"/>
          </a:xfrm>
          <a:prstGeom prst="rect">
            <a:avLst/>
          </a:prstGeom>
        </p:spPr>
        <p:txBody>
          <a:bodyPr wrap="square">
            <a:spAutoFit/>
          </a:bodyPr>
          <a:lstStyle/>
          <a:p>
            <a:pPr marL="342900" lvl="1" indent="-342900" algn="just">
              <a:spcBef>
                <a:spcPts val="435"/>
              </a:spcBef>
              <a:spcAft>
                <a:spcPts val="1200"/>
              </a:spcAft>
              <a:buSzPct val="100000"/>
              <a:buFontTx/>
              <a:buChar char="-"/>
            </a:pPr>
            <a:r>
              <a:rPr lang="vi-VN" sz="3600">
                <a:latin typeface="Times New Roman" panose="02020603050405020304" pitchFamily="18" charset="0"/>
                <a:cs typeface="Times New Roman" panose="02020603050405020304" pitchFamily="18" charset="0"/>
              </a:rPr>
              <a:t>Hoạt động chăn nuôi t</a:t>
            </a:r>
            <a:r>
              <a:rPr lang="es-ES" sz="3600">
                <a:latin typeface="Times New Roman" panose="02020603050405020304" pitchFamily="18" charset="0"/>
                <a:cs typeface="Times New Roman" panose="02020603050405020304" pitchFamily="18" charset="0"/>
              </a:rPr>
              <a:t>iếp tục đẩy mạnh, nhất là chăn nuôi quy mô trang trại, ứng dụng công nghệ cao, chăn nuôi theo hướng an toàn sinh học</a:t>
            </a:r>
            <a:endParaRPr lang="vi-VN" sz="3600">
              <a:latin typeface="Times New Roman" panose="02020603050405020304" pitchFamily="18" charset="0"/>
              <a:cs typeface="Times New Roman" panose="02020603050405020304" pitchFamily="18" charset="0"/>
            </a:endParaRPr>
          </a:p>
          <a:p>
            <a:pPr marL="342900" lvl="1" indent="-342900" algn="just">
              <a:spcBef>
                <a:spcPts val="435"/>
              </a:spcBef>
              <a:spcAft>
                <a:spcPts val="1200"/>
              </a:spcAft>
              <a:buSzPct val="100000"/>
              <a:buFontTx/>
              <a:buChar char="-"/>
            </a:pPr>
            <a:r>
              <a:rPr lang="vi-VN" sz="3600">
                <a:latin typeface="Times New Roman" panose="02020603050405020304" pitchFamily="18" charset="0"/>
                <a:cs typeface="Times New Roman" panose="02020603050405020304" pitchFamily="18" charset="0"/>
              </a:rPr>
              <a:t>Dịch bệnh được kiểm soát an toàn</a:t>
            </a:r>
          </a:p>
          <a:p>
            <a:pPr marL="342900" lvl="1" indent="-342900" algn="just">
              <a:spcBef>
                <a:spcPts val="435"/>
              </a:spcBef>
              <a:spcAft>
                <a:spcPts val="1200"/>
              </a:spcAft>
              <a:buSzPct val="100000"/>
              <a:buFontTx/>
              <a:buChar char="-"/>
            </a:pPr>
            <a:r>
              <a:rPr lang="pt-BR" sz="3600">
                <a:effectLst/>
                <a:latin typeface="Times New Roman" panose="02020603050405020304" pitchFamily="18" charset="0"/>
                <a:ea typeface="Times New Roman" panose="02020603050405020304" pitchFamily="18" charset="0"/>
              </a:rPr>
              <a:t>Đề án phát triển chăn nuôi bò thịt chất lượng cao giai đoạn 2021-2025 tiếp tục triển khai</a:t>
            </a:r>
            <a:endParaRPr lang="vi-VN" sz="360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r>
              <a:rPr lang="es-ES" sz="3600">
                <a:effectLst/>
                <a:latin typeface="Times New Roman" panose="02020603050405020304" pitchFamily="18" charset="0"/>
                <a:ea typeface="Times New Roman" panose="02020603050405020304" pitchFamily="18" charset="0"/>
              </a:rPr>
              <a:t>Công tác phát triển tái đàn vật nuôi đã được đẩy mạnh ngay từ đầu năm</a:t>
            </a:r>
            <a:endParaRPr lang="vi-VN" sz="3600">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xmlns="" id="{70C37ACE-48A0-8864-1626-74536027A5AE}"/>
              </a:ext>
            </a:extLst>
          </p:cNvPr>
          <p:cNvSpPr/>
          <p:nvPr/>
        </p:nvSpPr>
        <p:spPr>
          <a:xfrm>
            <a:off x="142788" y="92630"/>
            <a:ext cx="11516933" cy="523220"/>
          </a:xfrm>
          <a:prstGeom prst="rect">
            <a:avLst/>
          </a:prstGeom>
        </p:spPr>
        <p:txBody>
          <a:bodyPr wrap="square">
            <a:spAutoFit/>
          </a:bodyPr>
          <a:lstStyle/>
          <a:p>
            <a:pPr algn="just">
              <a:spcBef>
                <a:spcPts val="435"/>
              </a:spcBef>
              <a:buSzPct val="100000"/>
            </a:pPr>
            <a:r>
              <a:rPr lang="vi-VN" sz="2800" b="1" kern="0" spc="-10">
                <a:solidFill>
                  <a:prstClr val="black"/>
                </a:solidFill>
                <a:latin typeface="+mj-lt"/>
                <a:ea typeface="Times New Roman" panose="02020603050405020304" pitchFamily="18" charset="0"/>
              </a:rPr>
              <a:t>1. Sản xuất nông, lâm, thủy sản (tt) </a:t>
            </a:r>
            <a:endParaRPr lang="en-US" sz="2800" b="1" kern="0" spc="-10">
              <a:solidFill>
                <a:prstClr val="black"/>
              </a:solidFill>
              <a:latin typeface="+mj-lt"/>
              <a:ea typeface="Times New Roman" panose="02020603050405020304" pitchFamily="18" charset="0"/>
            </a:endParaRPr>
          </a:p>
        </p:txBody>
      </p:sp>
    </p:spTree>
    <p:extLst>
      <p:ext uri="{BB962C8B-B14F-4D97-AF65-F5344CB8AC3E}">
        <p14:creationId xmlns:p14="http://schemas.microsoft.com/office/powerpoint/2010/main" val="19227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4685" y="1822632"/>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799575" y="1276883"/>
            <a:ext cx="5120652" cy="646331"/>
          </a:xfrm>
          <a:prstGeom prst="rect">
            <a:avLst/>
          </a:prstGeom>
        </p:spPr>
        <p:txBody>
          <a:bodyPr wrap="square">
            <a:spAutoFit/>
          </a:bodyPr>
          <a:lstStyle/>
          <a:p>
            <a:r>
              <a:rPr lang="en-US" sz="3600" b="1">
                <a:solidFill>
                  <a:srgbClr val="C00000"/>
                </a:solidFill>
                <a:latin typeface="Times New Roman" panose="02020603050405020304" pitchFamily="18" charset="0"/>
                <a:cs typeface="Times New Roman" panose="02020603050405020304" pitchFamily="18" charset="0"/>
              </a:rPr>
              <a:t>* Phát triển đàn vật nuôi</a:t>
            </a:r>
          </a:p>
        </p:txBody>
      </p:sp>
      <p:grpSp>
        <p:nvGrpSpPr>
          <p:cNvPr id="12" name="Group 11"/>
          <p:cNvGrpSpPr/>
          <p:nvPr/>
        </p:nvGrpSpPr>
        <p:grpSpPr>
          <a:xfrm>
            <a:off x="5559273" y="2572999"/>
            <a:ext cx="2812704" cy="3289304"/>
            <a:chOff x="4977021" y="3803215"/>
            <a:chExt cx="2812704" cy="3289304"/>
          </a:xfrm>
        </p:grpSpPr>
        <p:sp>
          <p:nvSpPr>
            <p:cNvPr id="20" name="Right Arrow 19"/>
            <p:cNvSpPr/>
            <p:nvPr/>
          </p:nvSpPr>
          <p:spPr>
            <a:xfrm rot="16200000">
              <a:off x="5593882" y="4304903"/>
              <a:ext cx="1578983"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1" name="TextBox 20"/>
            <p:cNvSpPr txBox="1"/>
            <p:nvPr/>
          </p:nvSpPr>
          <p:spPr>
            <a:xfrm>
              <a:off x="5793558" y="3803215"/>
              <a:ext cx="1179629"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1,2%</a:t>
              </a:r>
            </a:p>
          </p:txBody>
        </p:sp>
        <p:sp>
          <p:nvSpPr>
            <p:cNvPr id="22" name="Rectangle 21"/>
            <p:cNvSpPr/>
            <p:nvPr/>
          </p:nvSpPr>
          <p:spPr>
            <a:xfrm>
              <a:off x="4977021" y="6138412"/>
              <a:ext cx="2812704"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lợn</a:t>
              </a:r>
              <a:r>
                <a:rPr lang="en-US" sz="2800" b="1">
                  <a:solidFill>
                    <a:prstClr val="black"/>
                  </a:solidFill>
                  <a:latin typeface="Arial" panose="020B0604020202020204" pitchFamily="34" charset="0"/>
                  <a:cs typeface="Arial" panose="020B0604020202020204" pitchFamily="34" charset="0"/>
                </a:rPr>
                <a:t> 663.800 con </a:t>
              </a:r>
            </a:p>
          </p:txBody>
        </p:sp>
      </p:grpSp>
      <p:grpSp>
        <p:nvGrpSpPr>
          <p:cNvPr id="15" name="Group 14"/>
          <p:cNvGrpSpPr/>
          <p:nvPr/>
        </p:nvGrpSpPr>
        <p:grpSpPr>
          <a:xfrm>
            <a:off x="9563396" y="2407407"/>
            <a:ext cx="2570632" cy="3516402"/>
            <a:chOff x="8645476" y="3361063"/>
            <a:chExt cx="2054916" cy="3516402"/>
          </a:xfrm>
        </p:grpSpPr>
        <p:sp>
          <p:nvSpPr>
            <p:cNvPr id="24" name="Right Arrow 23"/>
            <p:cNvSpPr/>
            <p:nvPr/>
          </p:nvSpPr>
          <p:spPr>
            <a:xfrm rot="16200000">
              <a:off x="8718621" y="4080592"/>
              <a:ext cx="1790163" cy="180558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5" name="TextBox 24"/>
            <p:cNvSpPr txBox="1"/>
            <p:nvPr/>
          </p:nvSpPr>
          <p:spPr>
            <a:xfrm>
              <a:off x="9166093" y="3361063"/>
              <a:ext cx="1179629"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3,3%</a:t>
              </a:r>
            </a:p>
          </p:txBody>
        </p:sp>
        <p:sp>
          <p:nvSpPr>
            <p:cNvPr id="26" name="Rectangle 25"/>
            <p:cNvSpPr/>
            <p:nvPr/>
          </p:nvSpPr>
          <p:spPr>
            <a:xfrm>
              <a:off x="8645476" y="5923358"/>
              <a:ext cx="2054916"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gia</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cầm</a:t>
              </a:r>
              <a:r>
                <a:rPr lang="en-US" sz="2800" b="1">
                  <a:solidFill>
                    <a:prstClr val="black"/>
                  </a:solidFill>
                  <a:latin typeface="Arial" panose="020B0604020202020204" pitchFamily="34" charset="0"/>
                  <a:cs typeface="Arial" panose="020B0604020202020204" pitchFamily="34" charset="0"/>
                </a:rPr>
                <a:t> 9,3 </a:t>
              </a:r>
              <a:r>
                <a:rPr lang="en-US" sz="2800" b="1" err="1">
                  <a:solidFill>
                    <a:prstClr val="black"/>
                  </a:solidFill>
                  <a:latin typeface="Arial" panose="020B0604020202020204" pitchFamily="34" charset="0"/>
                  <a:cs typeface="Arial" panose="020B0604020202020204" pitchFamily="34" charset="0"/>
                </a:rPr>
                <a:t>triệu</a:t>
              </a:r>
              <a:r>
                <a:rPr lang="en-US" sz="2800" b="1">
                  <a:solidFill>
                    <a:prstClr val="black"/>
                  </a:solidFill>
                  <a:latin typeface="Arial" panose="020B0604020202020204" pitchFamily="34" charset="0"/>
                  <a:cs typeface="Arial" panose="020B0604020202020204" pitchFamily="34" charset="0"/>
                </a:rPr>
                <a:t> con </a:t>
              </a:r>
            </a:p>
          </p:txBody>
        </p:sp>
      </p:grpSp>
      <p:sp>
        <p:nvSpPr>
          <p:cNvPr id="28" name="Rectangle 27"/>
          <p:cNvSpPr/>
          <p:nvPr/>
        </p:nvSpPr>
        <p:spPr>
          <a:xfrm>
            <a:off x="1343288" y="4960645"/>
            <a:ext cx="2401397"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bò 303.600 con</a:t>
            </a:r>
            <a:endParaRPr lang="en-US" sz="2800" b="1">
              <a:solidFill>
                <a:prstClr val="black"/>
              </a:solidFill>
            </a:endParaRPr>
          </a:p>
        </p:txBody>
      </p:sp>
      <p:sp>
        <p:nvSpPr>
          <p:cNvPr id="5" name="Down Arrow 4"/>
          <p:cNvSpPr/>
          <p:nvPr/>
        </p:nvSpPr>
        <p:spPr>
          <a:xfrm rot="10800000">
            <a:off x="1546629" y="3134651"/>
            <a:ext cx="2148194" cy="180412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itchFamily="18" charset="0"/>
              <a:cs typeface="Times New Roman" pitchFamily="18" charset="0"/>
            </a:endParaRPr>
          </a:p>
        </p:txBody>
      </p:sp>
      <p:sp>
        <p:nvSpPr>
          <p:cNvPr id="7" name="Freeform 7">
            <a:extLst>
              <a:ext uri="{FF2B5EF4-FFF2-40B4-BE49-F238E27FC236}">
                <a16:creationId xmlns:a16="http://schemas.microsoft.com/office/drawing/2014/main" xmlns="" id="{44A68948-769C-4463-5415-6B75D4E017D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78C44184-0452-01DB-9A8A-760F961CBC17}"/>
              </a:ext>
            </a:extLst>
          </p:cNvPr>
          <p:cNvSpPr/>
          <p:nvPr/>
        </p:nvSpPr>
        <p:spPr>
          <a:xfrm>
            <a:off x="335429" y="169227"/>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Hoạt động sản xuất nông, lâm, thủy sản (tt) </a:t>
            </a:r>
            <a:endParaRPr lang="en-US" sz="3200" b="1" kern="0" spc="-10">
              <a:solidFill>
                <a:prstClr val="black"/>
              </a:solidFill>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xmlns="" id="{3D36D077-5229-8808-BDBC-C79EAFAAF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6" y="3520121"/>
            <a:ext cx="16922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xmlns="" id="{566C6FD6-7255-CA0B-050A-BF3FFA337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940" y="3622984"/>
            <a:ext cx="179228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A5311436-773C-DD72-49E5-6048D5B47A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7043"/>
          <a:stretch>
            <a:fillRect/>
          </a:stretch>
        </p:blipFill>
        <p:spPr bwMode="auto">
          <a:xfrm>
            <a:off x="8594415" y="2944516"/>
            <a:ext cx="7794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hăn Nuôi Gia Cầm Nền Vịt Biểu Tượng Màu Phim Hoạt Hình Ký Họa ...">
            <a:extLst>
              <a:ext uri="{FF2B5EF4-FFF2-40B4-BE49-F238E27FC236}">
                <a16:creationId xmlns:a16="http://schemas.microsoft.com/office/drawing/2014/main" xmlns="" id="{1E77B572-C228-F655-92EF-7ABDC1A72B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6230"/>
          <a:stretch>
            <a:fillRect/>
          </a:stretch>
        </p:blipFill>
        <p:spPr bwMode="auto">
          <a:xfrm>
            <a:off x="8594415" y="4256552"/>
            <a:ext cx="10191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48C5AA30-B236-37F0-69A7-41FCE41C3A2B}"/>
              </a:ext>
            </a:extLst>
          </p:cNvPr>
          <p:cNvSpPr txBox="1"/>
          <p:nvPr/>
        </p:nvSpPr>
        <p:spPr>
          <a:xfrm>
            <a:off x="1792446" y="2588609"/>
            <a:ext cx="1929085"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0,6%</a:t>
            </a:r>
          </a:p>
        </p:txBody>
      </p:sp>
    </p:spTree>
    <p:extLst>
      <p:ext uri="{BB962C8B-B14F-4D97-AF65-F5344CB8AC3E}">
        <p14:creationId xmlns:p14="http://schemas.microsoft.com/office/powerpoint/2010/main" val="330552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4685" y="1822632"/>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799575" y="1276883"/>
            <a:ext cx="6624682" cy="646331"/>
          </a:xfrm>
          <a:prstGeom prst="rect">
            <a:avLst/>
          </a:prstGeom>
        </p:spPr>
        <p:txBody>
          <a:bodyPr wrap="square">
            <a:spAutoFit/>
          </a:bodyPr>
          <a:lstStyle/>
          <a:p>
            <a:r>
              <a:rPr lang="en-US" sz="3600" b="1">
                <a:solidFill>
                  <a:srgbClr val="C00000"/>
                </a:solidFill>
                <a:latin typeface="Times New Roman" panose="02020603050405020304" pitchFamily="18" charset="0"/>
                <a:cs typeface="Times New Roman" panose="02020603050405020304" pitchFamily="18" charset="0"/>
              </a:rPr>
              <a:t>* Sản lượng thịt hơi xuất chuồng</a:t>
            </a:r>
          </a:p>
        </p:txBody>
      </p:sp>
      <p:grpSp>
        <p:nvGrpSpPr>
          <p:cNvPr id="12" name="Group 11"/>
          <p:cNvGrpSpPr/>
          <p:nvPr/>
        </p:nvGrpSpPr>
        <p:grpSpPr>
          <a:xfrm>
            <a:off x="5559273" y="2572999"/>
            <a:ext cx="2812704" cy="3289304"/>
            <a:chOff x="4977021" y="3803215"/>
            <a:chExt cx="2812704" cy="3289304"/>
          </a:xfrm>
        </p:grpSpPr>
        <p:sp>
          <p:nvSpPr>
            <p:cNvPr id="20" name="Right Arrow 19"/>
            <p:cNvSpPr/>
            <p:nvPr/>
          </p:nvSpPr>
          <p:spPr>
            <a:xfrm rot="16200000">
              <a:off x="5593882" y="4304903"/>
              <a:ext cx="1578983"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1" name="TextBox 20"/>
            <p:cNvSpPr txBox="1"/>
            <p:nvPr/>
          </p:nvSpPr>
          <p:spPr>
            <a:xfrm>
              <a:off x="5793558" y="3803215"/>
              <a:ext cx="1179629"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3,4%</a:t>
              </a:r>
            </a:p>
          </p:txBody>
        </p:sp>
        <p:sp>
          <p:nvSpPr>
            <p:cNvPr id="22" name="Rectangle 21"/>
            <p:cNvSpPr/>
            <p:nvPr/>
          </p:nvSpPr>
          <p:spPr>
            <a:xfrm>
              <a:off x="4977021" y="6138412"/>
              <a:ext cx="2812704" cy="954107"/>
            </a:xfrm>
            <a:prstGeom prst="rect">
              <a:avLst/>
            </a:prstGeom>
          </p:spPr>
          <p:txBody>
            <a:bodyPr wrap="square">
              <a:spAutoFit/>
            </a:bodyPr>
            <a:lstStyle/>
            <a:p>
              <a:pPr algn="ctr"/>
              <a:r>
                <a:rPr lang="en-US" sz="2800" b="1">
                  <a:solidFill>
                    <a:prstClr val="black"/>
                  </a:solidFill>
                  <a:latin typeface="Arial" panose="020B0604020202020204" pitchFamily="34" charset="0"/>
                  <a:cs typeface="Arial" panose="020B0604020202020204" pitchFamily="34" charset="0"/>
                </a:rPr>
                <a:t>Thịt lợn hơi 132.051 tấn </a:t>
              </a:r>
            </a:p>
          </p:txBody>
        </p:sp>
      </p:grpSp>
      <p:grpSp>
        <p:nvGrpSpPr>
          <p:cNvPr id="15" name="Group 14"/>
          <p:cNvGrpSpPr/>
          <p:nvPr/>
        </p:nvGrpSpPr>
        <p:grpSpPr>
          <a:xfrm>
            <a:off x="9563396" y="2407407"/>
            <a:ext cx="2570632" cy="3516402"/>
            <a:chOff x="8645476" y="3361063"/>
            <a:chExt cx="2054916" cy="3516402"/>
          </a:xfrm>
        </p:grpSpPr>
        <p:sp>
          <p:nvSpPr>
            <p:cNvPr id="24" name="Right Arrow 23"/>
            <p:cNvSpPr/>
            <p:nvPr/>
          </p:nvSpPr>
          <p:spPr>
            <a:xfrm rot="16200000">
              <a:off x="8718621" y="4080592"/>
              <a:ext cx="1790163" cy="180558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5" name="TextBox 24"/>
            <p:cNvSpPr txBox="1"/>
            <p:nvPr/>
          </p:nvSpPr>
          <p:spPr>
            <a:xfrm>
              <a:off x="9166093" y="3361063"/>
              <a:ext cx="1179629"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8,9%</a:t>
              </a:r>
            </a:p>
          </p:txBody>
        </p:sp>
        <p:sp>
          <p:nvSpPr>
            <p:cNvPr id="26" name="Rectangle 25"/>
            <p:cNvSpPr/>
            <p:nvPr/>
          </p:nvSpPr>
          <p:spPr>
            <a:xfrm>
              <a:off x="8645476" y="5923358"/>
              <a:ext cx="2054916" cy="954107"/>
            </a:xfrm>
            <a:prstGeom prst="rect">
              <a:avLst/>
            </a:prstGeom>
          </p:spPr>
          <p:txBody>
            <a:bodyPr wrap="square">
              <a:spAutoFit/>
            </a:bodyPr>
            <a:lstStyle/>
            <a:p>
              <a:pPr algn="ctr"/>
              <a:r>
                <a:rPr lang="en-US" sz="2800" b="1">
                  <a:solidFill>
                    <a:prstClr val="black"/>
                  </a:solidFill>
                  <a:latin typeface="Arial" panose="020B0604020202020204" pitchFamily="34" charset="0"/>
                  <a:cs typeface="Arial" panose="020B0604020202020204" pitchFamily="34" charset="0"/>
                </a:rPr>
                <a:t>Thịt gà hơi 18.950 tấn </a:t>
              </a:r>
            </a:p>
          </p:txBody>
        </p:sp>
      </p:grpSp>
      <p:sp>
        <p:nvSpPr>
          <p:cNvPr id="28" name="Rectangle 27"/>
          <p:cNvSpPr/>
          <p:nvPr/>
        </p:nvSpPr>
        <p:spPr>
          <a:xfrm>
            <a:off x="1343288" y="4960645"/>
            <a:ext cx="2401397" cy="954107"/>
          </a:xfrm>
          <a:prstGeom prst="rect">
            <a:avLst/>
          </a:prstGeom>
        </p:spPr>
        <p:txBody>
          <a:bodyPr wrap="square">
            <a:spAutoFit/>
          </a:bodyPr>
          <a:lstStyle/>
          <a:p>
            <a:pPr algn="ctr"/>
            <a:r>
              <a:rPr lang="en-US" sz="2800" b="1">
                <a:solidFill>
                  <a:prstClr val="black"/>
                </a:solidFill>
                <a:latin typeface="Arial" panose="020B0604020202020204" pitchFamily="34" charset="0"/>
                <a:cs typeface="Arial" panose="020B0604020202020204" pitchFamily="34" charset="0"/>
              </a:rPr>
              <a:t>Thịt bò hơi 37.658 tấn</a:t>
            </a:r>
            <a:endParaRPr lang="en-US" sz="2800" b="1">
              <a:solidFill>
                <a:prstClr val="black"/>
              </a:solidFill>
            </a:endParaRPr>
          </a:p>
        </p:txBody>
      </p:sp>
      <p:sp>
        <p:nvSpPr>
          <p:cNvPr id="5" name="Down Arrow 4"/>
          <p:cNvSpPr/>
          <p:nvPr/>
        </p:nvSpPr>
        <p:spPr>
          <a:xfrm rot="10800000">
            <a:off x="1546629" y="3134651"/>
            <a:ext cx="2148194" cy="180412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itchFamily="18" charset="0"/>
              <a:cs typeface="Times New Roman" pitchFamily="18" charset="0"/>
            </a:endParaRPr>
          </a:p>
        </p:txBody>
      </p:sp>
      <p:sp>
        <p:nvSpPr>
          <p:cNvPr id="7" name="Freeform 7">
            <a:extLst>
              <a:ext uri="{FF2B5EF4-FFF2-40B4-BE49-F238E27FC236}">
                <a16:creationId xmlns:a16="http://schemas.microsoft.com/office/drawing/2014/main" xmlns="" id="{44A68948-769C-4463-5415-6B75D4E017D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78C44184-0452-01DB-9A8A-760F961CBC17}"/>
              </a:ext>
            </a:extLst>
          </p:cNvPr>
          <p:cNvSpPr/>
          <p:nvPr/>
        </p:nvSpPr>
        <p:spPr>
          <a:xfrm>
            <a:off x="335429" y="169227"/>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Hoạt động sản xuất nông, lâm, thủy sản (tt) </a:t>
            </a:r>
            <a:endParaRPr lang="en-US" sz="3200" b="1" kern="0" spc="-10">
              <a:solidFill>
                <a:prstClr val="black"/>
              </a:solidFill>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xmlns="" id="{3D36D077-5229-8808-BDBC-C79EAFAAF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6" y="3520121"/>
            <a:ext cx="16922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xmlns="" id="{566C6FD6-7255-CA0B-050A-BF3FFA337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940" y="3622984"/>
            <a:ext cx="179228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A5311436-773C-DD72-49E5-6048D5B47A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7043"/>
          <a:stretch>
            <a:fillRect/>
          </a:stretch>
        </p:blipFill>
        <p:spPr bwMode="auto">
          <a:xfrm>
            <a:off x="8783933" y="3822904"/>
            <a:ext cx="7794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48C5AA30-B236-37F0-69A7-41FCE41C3A2B}"/>
              </a:ext>
            </a:extLst>
          </p:cNvPr>
          <p:cNvSpPr txBox="1"/>
          <p:nvPr/>
        </p:nvSpPr>
        <p:spPr>
          <a:xfrm>
            <a:off x="1792446" y="2588609"/>
            <a:ext cx="1929085" cy="584775"/>
          </a:xfrm>
          <a:prstGeom prst="rect">
            <a:avLst/>
          </a:prstGeom>
          <a:noFill/>
        </p:spPr>
        <p:txBody>
          <a:bodyPr wrap="square" rtlCol="0">
            <a:spAutoFit/>
          </a:bodyPr>
          <a:lstStyle/>
          <a:p>
            <a:pPr algn="ctr"/>
            <a:r>
              <a:rPr lang="en-US" sz="3200" b="1">
                <a:latin typeface="Times New Roman" pitchFamily="18" charset="0"/>
                <a:cs typeface="Times New Roman" pitchFamily="18" charset="0"/>
              </a:rPr>
              <a:t>4,1%</a:t>
            </a:r>
          </a:p>
        </p:txBody>
      </p:sp>
    </p:spTree>
    <p:extLst>
      <p:ext uri="{BB962C8B-B14F-4D97-AF65-F5344CB8AC3E}">
        <p14:creationId xmlns:p14="http://schemas.microsoft.com/office/powerpoint/2010/main" val="198154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4685" y="1822632"/>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799575" y="1276883"/>
            <a:ext cx="7388080" cy="646331"/>
          </a:xfrm>
          <a:prstGeom prst="rect">
            <a:avLst/>
          </a:prstGeom>
        </p:spPr>
        <p:txBody>
          <a:bodyPr wrap="square">
            <a:spAutoFit/>
          </a:bodyPr>
          <a:lstStyle/>
          <a:p>
            <a:r>
              <a:rPr lang="en-US" sz="3600" b="1">
                <a:solidFill>
                  <a:srgbClr val="C00000"/>
                </a:solidFill>
                <a:latin typeface="Times New Roman" panose="02020603050405020304" pitchFamily="18" charset="0"/>
                <a:cs typeface="Times New Roman" panose="02020603050405020304" pitchFamily="18" charset="0"/>
              </a:rPr>
              <a:t>* Khai thác và nuôi trồng thủy sản</a:t>
            </a:r>
          </a:p>
        </p:txBody>
      </p:sp>
      <p:sp>
        <p:nvSpPr>
          <p:cNvPr id="7" name="Freeform 7">
            <a:extLst>
              <a:ext uri="{FF2B5EF4-FFF2-40B4-BE49-F238E27FC236}">
                <a16:creationId xmlns:a16="http://schemas.microsoft.com/office/drawing/2014/main" xmlns="" id="{44A68948-769C-4463-5415-6B75D4E017D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78C44184-0452-01DB-9A8A-760F961CBC17}"/>
              </a:ext>
            </a:extLst>
          </p:cNvPr>
          <p:cNvSpPr/>
          <p:nvPr/>
        </p:nvSpPr>
        <p:spPr>
          <a:xfrm>
            <a:off x="335429" y="169227"/>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Hoạt động sản xuất nông, lâm, thủy sản (tt) </a:t>
            </a:r>
            <a:endParaRPr lang="en-US" sz="3200" b="1" kern="0" spc="-10">
              <a:solidFill>
                <a:prstClr val="black"/>
              </a:solidFill>
              <a:latin typeface="+mj-lt"/>
              <a:ea typeface="Times New Roman" panose="02020603050405020304" pitchFamily="18" charset="0"/>
            </a:endParaRPr>
          </a:p>
        </p:txBody>
      </p:sp>
      <p:pic>
        <p:nvPicPr>
          <p:cNvPr id="13" name="Picture 12">
            <a:extLst>
              <a:ext uri="{FF2B5EF4-FFF2-40B4-BE49-F238E27FC236}">
                <a16:creationId xmlns:a16="http://schemas.microsoft.com/office/drawing/2014/main" xmlns="" id="{E1AA24D0-138B-101B-8D83-B2F8E82E7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396" y="2600587"/>
            <a:ext cx="9856777" cy="2718033"/>
          </a:xfrm>
          <a:prstGeom prst="rect">
            <a:avLst/>
          </a:prstGeom>
        </p:spPr>
      </p:pic>
    </p:spTree>
    <p:extLst>
      <p:ext uri="{BB962C8B-B14F-4D97-AF65-F5344CB8AC3E}">
        <p14:creationId xmlns:p14="http://schemas.microsoft.com/office/powerpoint/2010/main" val="1268656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sp>
        <p:nvSpPr>
          <p:cNvPr id="3" name="TextBox 2"/>
          <p:cNvSpPr txBox="1"/>
          <p:nvPr/>
        </p:nvSpPr>
        <p:spPr>
          <a:xfrm>
            <a:off x="251460" y="1360962"/>
            <a:ext cx="11258006" cy="4124206"/>
          </a:xfrm>
          <a:prstGeom prst="rect">
            <a:avLst/>
          </a:prstGeom>
          <a:noFill/>
        </p:spPr>
        <p:txBody>
          <a:bodyPr wrap="square" rtlCol="0">
            <a:spAutoFit/>
          </a:bodyPr>
          <a:lstStyle/>
          <a:p>
            <a:pPr marL="457200" lvl="0" indent="-457200" algn="just">
              <a:spcBef>
                <a:spcPts val="600"/>
              </a:spcBef>
              <a:buFontTx/>
              <a:buChar char="-"/>
              <a:defRPr/>
            </a:pPr>
            <a:r>
              <a:rPr kumimoji="0" lang="es-ES"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a:t>
            </a:r>
            <a:r>
              <a:rPr kumimoji="0" lang="vi-VN"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r>
              <a:rPr kumimoji="0" lang="es-ES"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huyện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huyện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Tuy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Phước</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huyện</a:t>
            </a:r>
            <a:r>
              <a:rPr kumimoji="0" lang="vi-VN" sz="3600" b="0" i="0" u="none" strike="noStrike" kern="1200" cap="none" spc="-10" normalizeH="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Phù Cát,</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thị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Nhơn</a:t>
            </a:r>
            <a:r>
              <a:rPr lang="vi-VN" sz="360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Hoài</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Nhơn</a:t>
            </a:r>
            <a:r>
              <a:rPr kumimoji="0" lang="vi-VN"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a:t>
            </a:r>
            <a:r>
              <a:rPr kumimoji="0" lang="vi-VN" sz="3600" b="0" i="0" u="none" strike="noStrike" kern="1200" cap="none" spc="-10" normalizeH="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360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 phố Quy Nhơn)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mới</a:t>
            </a:r>
            <a:endParaRPr kumimoji="0" lang="vi-VN"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kumimoji="0" lang="es-ES"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r>
              <a:rPr lang="vi-VN" sz="3600" b="1"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r>
              <a:rPr kumimoji="0" lang="vi-VN"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/113</a:t>
            </a:r>
            <a:r>
              <a:rPr kumimoji="0" lang="es-ES"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1"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6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6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s-ES" sz="36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de-DE" sz="3600" b="0"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 tỷ lệ </a:t>
            </a:r>
            <a:r>
              <a:rPr kumimoji="0" lang="de-DE" sz="3600" b="1"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a:t>
            </a:r>
            <a:r>
              <a:rPr lang="vi-VN" sz="3600" b="1"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7</a:t>
            </a:r>
            <a:r>
              <a:rPr kumimoji="0" lang="de-DE" sz="3600" b="1"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vi-VN" sz="36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buFontTx/>
              <a:buChar char="-"/>
              <a:defRPr/>
            </a:pPr>
            <a:r>
              <a:rPr lang="vi-VN" sz="3600" b="1"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07</a:t>
            </a:r>
            <a:r>
              <a:rPr lang="vi-VN" sz="36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xã đạt chuẩn nông thôn mới nâng cao</a:t>
            </a:r>
            <a:endParaRPr kumimoji="0" lang="vi-VN" sz="3600" b="0"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reeform 7">
            <a:extLst>
              <a:ext uri="{FF2B5EF4-FFF2-40B4-BE49-F238E27FC236}">
                <a16:creationId xmlns:a16="http://schemas.microsoft.com/office/drawing/2014/main" xmlns="" id="{4ABC390B-6BBE-37BA-2DCA-47157F338617}"/>
              </a:ext>
            </a:extLst>
          </p:cNvPr>
          <p:cNvSpPr/>
          <p:nvPr/>
        </p:nvSpPr>
        <p:spPr>
          <a:xfrm>
            <a:off x="0" y="17976"/>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3A8D298E-9402-0E46-FDD1-28289D68E590}"/>
              </a:ext>
            </a:extLst>
          </p:cNvPr>
          <p:cNvSpPr/>
          <p:nvPr/>
        </p:nvSpPr>
        <p:spPr>
          <a:xfrm>
            <a:off x="251460" y="203954"/>
            <a:ext cx="11681460" cy="584775"/>
          </a:xfrm>
          <a:prstGeom prst="rect">
            <a:avLst/>
          </a:prstGeom>
        </p:spPr>
        <p:txBody>
          <a:bodyPr wrap="square">
            <a:spAutoFit/>
          </a:bodyPr>
          <a:lstStyle/>
          <a:p>
            <a:pPr marR="0" lvl="1" indent="-45720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Công tác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xây dựng nông thôn mới</a:t>
            </a:r>
            <a:endParaRPr kumimoji="0" lang="en-US" sz="3200" b="1" i="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478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22B2B715-653C-5238-09BE-B01B91D4BD2D}"/>
              </a:ext>
            </a:extLst>
          </p:cNvPr>
          <p:cNvSpPr/>
          <p:nvPr/>
        </p:nvSpPr>
        <p:spPr>
          <a:xfrm>
            <a:off x="186040" y="1879858"/>
            <a:ext cx="11530848" cy="3098284"/>
          </a:xfrm>
          <a:prstGeom prst="rect">
            <a:avLst/>
          </a:prstGeom>
        </p:spPr>
        <p:txBody>
          <a:bodyPr wrap="square">
            <a:spAutoFit/>
          </a:bodyPr>
          <a:lstStyle/>
          <a:p>
            <a:pPr lvl="1" indent="-457200" algn="just">
              <a:spcBef>
                <a:spcPts val="435"/>
              </a:spcBef>
              <a:spcAft>
                <a:spcPts val="1200"/>
              </a:spcAft>
              <a:buSzPct val="100000"/>
              <a:buFontTx/>
              <a:buChar char="-"/>
            </a:pPr>
            <a:r>
              <a:rPr lang="nl-NL" sz="2600" dirty="0">
                <a:latin typeface="Times New Roman" panose="02020603050405020304" pitchFamily="18" charset="0"/>
                <a:cs typeface="Times New Roman" panose="02020603050405020304" pitchFamily="18" charset="0"/>
              </a:rPr>
              <a:t>Hoạt động SXCN</a:t>
            </a:r>
            <a:r>
              <a:rPr lang="de-DE" sz="2600" dirty="0">
                <a:latin typeface="Times New Roman" panose="02020603050405020304" pitchFamily="18" charset="0"/>
                <a:cs typeface="Times New Roman" panose="02020603050405020304" pitchFamily="18" charset="0"/>
              </a:rPr>
              <a:t> tuy còn gặp một số khó khăn do các yếu tố trong và ngoài nước nhưng vẫn duy trì sản xuất ổn định và đạt mức tăng trưởng khá, góp phần quan trọng trong thúc đẩy tăng trưởng kinh tế </a:t>
            </a:r>
            <a:r>
              <a:rPr lang="de-DE" sz="2600">
                <a:latin typeface="Times New Roman" panose="02020603050405020304" pitchFamily="18" charset="0"/>
                <a:cs typeface="Times New Roman" panose="02020603050405020304" pitchFamily="18" charset="0"/>
              </a:rPr>
              <a:t>của tỉnh.</a:t>
            </a:r>
            <a:endParaRPr lang="de-DE" sz="2600" dirty="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de-DE" sz="2600" dirty="0">
                <a:latin typeface="Times New Roman" panose="02020603050405020304" pitchFamily="18" charset="0"/>
                <a:cs typeface="Times New Roman" panose="02020603050405020304" pitchFamily="18" charset="0"/>
              </a:rPr>
              <a:t>Chỉ số sản xuất công </a:t>
            </a:r>
            <a:r>
              <a:rPr lang="de-DE" sz="2600">
                <a:latin typeface="Times New Roman" panose="02020603050405020304" pitchFamily="18" charset="0"/>
                <a:cs typeface="Times New Roman" panose="02020603050405020304" pitchFamily="18" charset="0"/>
              </a:rPr>
              <a:t>nghiệp tăng 7,0</a:t>
            </a:r>
            <a:r>
              <a:rPr lang="vi-VN" sz="2600">
                <a:latin typeface="Times New Roman" panose="02020603050405020304" pitchFamily="18" charset="0"/>
                <a:cs typeface="Times New Roman" panose="02020603050405020304" pitchFamily="18" charset="0"/>
              </a:rPr>
              <a:t>5</a:t>
            </a:r>
            <a:r>
              <a:rPr lang="de-DE" sz="2600">
                <a:latin typeface="Times New Roman" panose="02020603050405020304" pitchFamily="18" charset="0"/>
                <a:cs typeface="Times New Roman" panose="02020603050405020304" pitchFamily="18" charset="0"/>
              </a:rPr>
              <a:t>% </a:t>
            </a:r>
            <a:r>
              <a:rPr lang="de-DE" sz="2600" dirty="0">
                <a:latin typeface="Times New Roman" panose="02020603050405020304" pitchFamily="18" charset="0"/>
                <a:cs typeface="Times New Roman" panose="02020603050405020304" pitchFamily="18" charset="0"/>
              </a:rPr>
              <a:t>so với cùng kỳ. Trong đó, nhóm ngành công nghiệp chế biến, chế tạo chiếm tỷ trọng lớn nhất và tiếp tục ghi nhận sự tăng trưởng ổn định với mức </a:t>
            </a:r>
            <a:r>
              <a:rPr lang="de-DE" sz="2600">
                <a:latin typeface="Times New Roman" panose="02020603050405020304" pitchFamily="18" charset="0"/>
                <a:cs typeface="Times New Roman" panose="02020603050405020304" pitchFamily="18" charset="0"/>
              </a:rPr>
              <a:t>tăng 6,</a:t>
            </a:r>
            <a:r>
              <a:rPr lang="vi-VN" sz="2600">
                <a:latin typeface="Times New Roman" panose="02020603050405020304" pitchFamily="18" charset="0"/>
                <a:cs typeface="Times New Roman" panose="02020603050405020304" pitchFamily="18" charset="0"/>
              </a:rPr>
              <a:t>94</a:t>
            </a:r>
            <a:r>
              <a:rPr lang="de-DE" sz="2600">
                <a:latin typeface="Times New Roman" panose="02020603050405020304" pitchFamily="18" charset="0"/>
                <a:cs typeface="Times New Roman" panose="02020603050405020304" pitchFamily="18" charset="0"/>
              </a:rPr>
              <a:t>% </a:t>
            </a:r>
            <a:r>
              <a:rPr lang="de-DE" sz="2600" dirty="0">
                <a:latin typeface="Times New Roman" panose="02020603050405020304" pitchFamily="18" charset="0"/>
                <a:cs typeface="Times New Roman" panose="02020603050405020304" pitchFamily="18" charset="0"/>
              </a:rPr>
              <a:t>(trong đó, chỉ số sản xuất ngành chế biến gỗ và sản phẩm từ gỗ </a:t>
            </a:r>
            <a:r>
              <a:rPr lang="de-DE" sz="2600">
                <a:latin typeface="Times New Roman" panose="02020603050405020304" pitchFamily="18" charset="0"/>
                <a:cs typeface="Times New Roman" panose="02020603050405020304" pitchFamily="18" charset="0"/>
              </a:rPr>
              <a:t>tăng </a:t>
            </a:r>
            <a:r>
              <a:rPr lang="vi-VN" sz="2600">
                <a:latin typeface="Times New Roman" panose="02020603050405020304" pitchFamily="18" charset="0"/>
                <a:cs typeface="Times New Roman" panose="02020603050405020304" pitchFamily="18" charset="0"/>
              </a:rPr>
              <a:t>34,82</a:t>
            </a:r>
            <a:r>
              <a:rPr lang="de-DE" sz="2600">
                <a:latin typeface="Times New Roman" panose="02020603050405020304" pitchFamily="18" charset="0"/>
                <a:cs typeface="Times New Roman" panose="02020603050405020304" pitchFamily="18" charset="0"/>
              </a:rPr>
              <a:t>%; </a:t>
            </a:r>
            <a:r>
              <a:rPr lang="de-DE" sz="2600" dirty="0">
                <a:latin typeface="Times New Roman" panose="02020603050405020304" pitchFamily="18" charset="0"/>
                <a:cs typeface="Times New Roman" panose="02020603050405020304" pitchFamily="18" charset="0"/>
              </a:rPr>
              <a:t>sản xuất trang phục </a:t>
            </a:r>
            <a:r>
              <a:rPr lang="de-DE" sz="2600">
                <a:latin typeface="Times New Roman" panose="02020603050405020304" pitchFamily="18" charset="0"/>
                <a:cs typeface="Times New Roman" panose="02020603050405020304" pitchFamily="18" charset="0"/>
              </a:rPr>
              <a:t>tăng </a:t>
            </a:r>
            <a:r>
              <a:rPr lang="vi-VN" sz="2600">
                <a:latin typeface="Times New Roman" panose="02020603050405020304" pitchFamily="18" charset="0"/>
                <a:cs typeface="Times New Roman" panose="02020603050405020304" pitchFamily="18" charset="0"/>
              </a:rPr>
              <a:t>35,02</a:t>
            </a:r>
            <a:r>
              <a:rPr lang="de-DE" sz="2600">
                <a:latin typeface="Times New Roman" panose="02020603050405020304" pitchFamily="18" charset="0"/>
                <a:cs typeface="Times New Roman" panose="02020603050405020304" pitchFamily="18" charset="0"/>
              </a:rPr>
              <a:t>%…).</a:t>
            </a:r>
            <a:endParaRPr lang="nl-NL" sz="2600" dirty="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xmlns=""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1B2B3B43-1FE8-D585-2205-9EB6EFD5B656}"/>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2. Công nghiệp – Xây dựng</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2" name="Rectangle 1">
            <a:extLst>
              <a:ext uri="{FF2B5EF4-FFF2-40B4-BE49-F238E27FC236}">
                <a16:creationId xmlns:a16="http://schemas.microsoft.com/office/drawing/2014/main" xmlns="" id="{4219F808-181B-0133-F1E0-2E11448658B7}"/>
              </a:ext>
            </a:extLst>
          </p:cNvPr>
          <p:cNvSpPr/>
          <p:nvPr/>
        </p:nvSpPr>
        <p:spPr>
          <a:xfrm>
            <a:off x="628649" y="1077099"/>
            <a:ext cx="510767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a) Về Công nghiệp</a:t>
            </a:r>
          </a:p>
        </p:txBody>
      </p:sp>
    </p:spTree>
    <p:extLst>
      <p:ext uri="{BB962C8B-B14F-4D97-AF65-F5344CB8AC3E}">
        <p14:creationId xmlns:p14="http://schemas.microsoft.com/office/powerpoint/2010/main" val="314632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42865" y="1204949"/>
            <a:ext cx="2688251" cy="2761887"/>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rot="7436683">
            <a:off x="10550671" y="5223099"/>
            <a:ext cx="1352666" cy="1415992"/>
          </a:xfrm>
          <a:prstGeom prst="rect">
            <a:avLst/>
          </a:prstGeom>
          <a:noFill/>
          <a:ln>
            <a:noFill/>
          </a:ln>
        </p:spPr>
      </p:pic>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rot="21074916">
            <a:off x="7881952" y="1137240"/>
            <a:ext cx="1371669" cy="1126490"/>
          </a:xfrm>
          <a:prstGeom prst="rect">
            <a:avLst/>
          </a:prstGeom>
          <a:noFill/>
          <a:ln>
            <a:noFill/>
          </a:ln>
        </p:spPr>
      </p:pic>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rot="10273801">
            <a:off x="8833979" y="2405931"/>
            <a:ext cx="1453551" cy="1228725"/>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rot="18211278">
            <a:off x="9944888" y="3795560"/>
            <a:ext cx="1367339" cy="1398574"/>
          </a:xfrm>
          <a:prstGeom prst="rect">
            <a:avLst/>
          </a:prstGeom>
          <a:noFill/>
          <a:ln>
            <a:noFill/>
          </a:ln>
        </p:spPr>
      </p:pic>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51460" y="203954"/>
            <a:ext cx="11681460" cy="1138773"/>
          </a:xfrm>
          <a:prstGeom prst="rect">
            <a:avLst/>
          </a:prstGeom>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Chỉ số sản xuất công nghiệp năm 2022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247650" y="3866533"/>
            <a:ext cx="3076827" cy="1384995"/>
          </a:xfrm>
          <a:prstGeom prst="rect">
            <a:avLst/>
          </a:prstGeom>
        </p:spPr>
        <p:txBody>
          <a:bodyPr wrap="square">
            <a:spAutoFit/>
          </a:bodyPr>
          <a:lstStyle/>
          <a:p>
            <a:pPr algn="ctr"/>
            <a:r>
              <a:rPr lang="de-DE" sz="2800" b="1">
                <a:solidFill>
                  <a:srgbClr val="000099"/>
                </a:solidFill>
                <a:latin typeface="Arial" panose="020B0604020202020204" pitchFamily="34" charset="0"/>
                <a:cs typeface="Arial" panose="020B0604020202020204" pitchFamily="34" charset="0"/>
              </a:rPr>
              <a:t>Chỉ số sản xuất công nghiệp </a:t>
            </a:r>
            <a:r>
              <a:rPr lang="vi-VN" sz="2800" b="1">
                <a:solidFill>
                  <a:srgbClr val="C00000"/>
                </a:solidFill>
                <a:latin typeface="Arial" panose="020B0604020202020204" pitchFamily="34" charset="0"/>
                <a:cs typeface="Arial" panose="020B0604020202020204" pitchFamily="34" charset="0"/>
              </a:rPr>
              <a:t>T</a:t>
            </a:r>
            <a:r>
              <a:rPr lang="de-DE" sz="2800" b="1">
                <a:solidFill>
                  <a:srgbClr val="C00000"/>
                </a:solidFill>
                <a:latin typeface="Arial" panose="020B0604020202020204" pitchFamily="34" charset="0"/>
                <a:cs typeface="Arial" panose="020B0604020202020204" pitchFamily="34" charset="0"/>
              </a:rPr>
              <a:t>ăng </a:t>
            </a:r>
            <a:r>
              <a:rPr lang="vi-VN" sz="2800" b="1" spc="-10">
                <a:solidFill>
                  <a:srgbClr val="C00000"/>
                </a:solidFill>
                <a:latin typeface="Arial" panose="020B0604020202020204" pitchFamily="34" charset="0"/>
                <a:cs typeface="Arial" panose="020B0604020202020204" pitchFamily="34" charset="0"/>
              </a:rPr>
              <a:t>7,05</a:t>
            </a:r>
            <a:r>
              <a:rPr lang="vi-VN" sz="2800" b="1" spc="-10">
                <a:solidFill>
                  <a:srgbClr val="C00000"/>
                </a:solidFill>
                <a:ea typeface="Times New Roman" panose="02020603050405020304" pitchFamily="18" charset="0"/>
                <a:cs typeface="Arial" panose="020B0604020202020204" pitchFamily="34" charset="0"/>
              </a:rPr>
              <a:t>%</a:t>
            </a:r>
            <a:endParaRPr lang="en-US" sz="2800" b="1">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3443239" y="1378241"/>
            <a:ext cx="4109539"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biến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tạo</a:t>
            </a:r>
            <a:r>
              <a:rPr lang="es-ES" sz="2800" b="1">
                <a:solidFill>
                  <a:prstClr val="black"/>
                </a:solidFill>
                <a:latin typeface="Arial" panose="020B0604020202020204" pitchFamily="34" charset="0"/>
                <a:cs typeface="Arial" panose="020B0604020202020204" pitchFamily="34" charset="0"/>
              </a:rPr>
              <a:t>:</a:t>
            </a:r>
            <a:r>
              <a:rPr lang="vi-VN" sz="2800" b="1">
                <a:solidFill>
                  <a:prstClr val="black"/>
                </a:solidFill>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6,94</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3758111" y="2690107"/>
            <a:ext cx="5109414"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 sản xuất</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phân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phối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điện</a:t>
            </a:r>
            <a:r>
              <a:rPr lang="es-ES" sz="2800" b="1">
                <a:solidFill>
                  <a:srgbClr val="002060"/>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20,52</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5498008" y="5302521"/>
            <a:ext cx="4790923"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Công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khai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khoáng</a:t>
            </a:r>
            <a:r>
              <a:rPr lang="es-ES" sz="2800" b="1">
                <a:solidFill>
                  <a:prstClr val="black"/>
                </a:solidFill>
                <a:latin typeface="Arial" panose="020B0604020202020204" pitchFamily="34" charset="0"/>
                <a:cs typeface="Arial" panose="020B0604020202020204" pitchFamily="34" charset="0"/>
              </a:rPr>
              <a:t>: </a:t>
            </a:r>
            <a:r>
              <a:rPr lang="vi-VN" sz="2800" b="1" spc="-10">
                <a:latin typeface="Arial" panose="020B0604020202020204" pitchFamily="34" charset="0"/>
                <a:cs typeface="Arial" panose="020B0604020202020204" pitchFamily="34" charset="0"/>
              </a:rPr>
              <a:t>G</a:t>
            </a:r>
            <a:r>
              <a:rPr lang="de-DE" sz="2800" b="1" spc="-10">
                <a:latin typeface="Arial" panose="020B0604020202020204" pitchFamily="34" charset="0"/>
                <a:ea typeface="Times New Roman" panose="02020603050405020304" pitchFamily="18" charset="0"/>
                <a:cs typeface="Arial" panose="020B0604020202020204" pitchFamily="34" charset="0"/>
              </a:rPr>
              <a:t>iảm </a:t>
            </a:r>
            <a:r>
              <a:rPr lang="vi-VN" sz="2800" b="1" spc="-10">
                <a:latin typeface="Arial" panose="020B0604020202020204" pitchFamily="34" charset="0"/>
                <a:ea typeface="Times New Roman" panose="02020603050405020304" pitchFamily="18" charset="0"/>
                <a:cs typeface="Arial" panose="020B0604020202020204" pitchFamily="34" charset="0"/>
              </a:rPr>
              <a:t>20,66</a:t>
            </a:r>
            <a:r>
              <a:rPr lang="de-DE" sz="2800" b="1" spc="-10">
                <a:latin typeface="Arial" panose="020B0604020202020204" pitchFamily="34" charset="0"/>
                <a:ea typeface="Times New Roman" panose="02020603050405020304" pitchFamily="18"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18" name="Rectangle 17"/>
          <p:cNvSpPr/>
          <p:nvPr/>
        </p:nvSpPr>
        <p:spPr>
          <a:xfrm>
            <a:off x="4459683" y="3972800"/>
            <a:ext cx="5404699"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Cung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cấp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xử</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lý</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rác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3,87</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37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par>
                                <p:cTn id="11" presetID="6" presetClass="entr" presetSubtype="32"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750"/>
                                        <p:tgtEl>
                                          <p:spTgt spid="22"/>
                                        </p:tgtEl>
                                      </p:cBhvr>
                                    </p:animEffect>
                                  </p:childTnLst>
                                </p:cTn>
                              </p:par>
                              <p:par>
                                <p:cTn id="14" presetID="6" presetClass="entr" presetSubtype="32"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750"/>
                                        <p:tgtEl>
                                          <p:spTgt spid="15"/>
                                        </p:tgtEl>
                                      </p:cBhvr>
                                    </p:animEffect>
                                  </p:childTnLst>
                                </p:cTn>
                              </p:par>
                              <p:par>
                                <p:cTn id="17" presetID="6" presetClass="entr" presetSubtype="32" fill="hold" nodeType="withEffect">
                                  <p:stCondLst>
                                    <p:cond delay="1750"/>
                                  </p:stCondLst>
                                  <p:childTnLst>
                                    <p:set>
                                      <p:cBhvr>
                                        <p:cTn id="18" dur="1" fill="hold">
                                          <p:stCondLst>
                                            <p:cond delay="0"/>
                                          </p:stCondLst>
                                        </p:cTn>
                                        <p:tgtEl>
                                          <p:spTgt spid="21"/>
                                        </p:tgtEl>
                                        <p:attrNameLst>
                                          <p:attrName>style.visibility</p:attrName>
                                        </p:attrNameLst>
                                      </p:cBhvr>
                                      <p:to>
                                        <p:strVal val="visible"/>
                                      </p:to>
                                    </p:set>
                                    <p:animEffect transition="in" filter="circle(out)">
                                      <p:cBhvr>
                                        <p:cTn id="19" dur="750"/>
                                        <p:tgtEl>
                                          <p:spTgt spid="21"/>
                                        </p:tgtEl>
                                      </p:cBhvr>
                                    </p:animEffect>
                                  </p:childTnLst>
                                </p:cTn>
                              </p:par>
                              <p:par>
                                <p:cTn id="20" presetID="6" presetClass="entr" presetSubtype="32" fill="hold" grpId="0" nodeType="withEffect" nodePh="1">
                                  <p:stCondLst>
                                    <p:cond delay="175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750"/>
                                        <p:tgtEl>
                                          <p:spTgt spid="9"/>
                                        </p:tgtEl>
                                      </p:cBhvr>
                                    </p:animEffect>
                                  </p:childTnLst>
                                </p:cTn>
                              </p:par>
                              <p:par>
                                <p:cTn id="23" presetID="6" presetClass="entr" presetSubtype="32" fill="hold" grpId="0" nodeType="withEffect">
                                  <p:stCondLst>
                                    <p:cond delay="175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750"/>
                                        <p:tgtEl>
                                          <p:spTgt spid="16"/>
                                        </p:tgtEl>
                                      </p:cBhvr>
                                    </p:animEffect>
                                  </p:childTnLst>
                                </p:cTn>
                              </p:par>
                              <p:par>
                                <p:cTn id="26" presetID="6" presetClass="entr" presetSubtype="32"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circle(out)">
                                      <p:cBhvr>
                                        <p:cTn id="28" dur="750"/>
                                        <p:tgtEl>
                                          <p:spTgt spid="18"/>
                                        </p:tgtEl>
                                      </p:cBhvr>
                                    </p:animEffect>
                                  </p:childTnLst>
                                </p:cTn>
                              </p:par>
                              <p:par>
                                <p:cTn id="29" presetID="6" presetClass="entr" presetSubtype="32" fill="hold" nodeType="withEffect">
                                  <p:stCondLst>
                                    <p:cond delay="2500"/>
                                  </p:stCondLst>
                                  <p:childTnLst>
                                    <p:set>
                                      <p:cBhvr>
                                        <p:cTn id="30" dur="1" fill="hold">
                                          <p:stCondLst>
                                            <p:cond delay="0"/>
                                          </p:stCondLst>
                                        </p:cTn>
                                        <p:tgtEl>
                                          <p:spTgt spid="20"/>
                                        </p:tgtEl>
                                        <p:attrNameLst>
                                          <p:attrName>style.visibility</p:attrName>
                                        </p:attrNameLst>
                                      </p:cBhvr>
                                      <p:to>
                                        <p:strVal val="visible"/>
                                      </p:to>
                                    </p:set>
                                    <p:animEffect transition="in" filter="circle(out)">
                                      <p:cBhvr>
                                        <p:cTn id="31" dur="750"/>
                                        <p:tgtEl>
                                          <p:spTgt spid="20"/>
                                        </p:tgtEl>
                                      </p:cBhvr>
                                    </p:animEffect>
                                  </p:childTnLst>
                                </p:cTn>
                              </p:par>
                              <p:par>
                                <p:cTn id="32" presetID="6" presetClass="entr" presetSubtype="32" fill="hold" grpId="0" nodeType="withEffect">
                                  <p:stCondLst>
                                    <p:cond delay="325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750"/>
                                        <p:tgtEl>
                                          <p:spTgt spid="17"/>
                                        </p:tgtEl>
                                      </p:cBhvr>
                                    </p:animEffect>
                                  </p:childTnLst>
                                </p:cTn>
                              </p:par>
                              <p:par>
                                <p:cTn id="35" presetID="6" presetClass="entr" presetSubtype="32" fill="hold" nodeType="withEffect">
                                  <p:stCondLst>
                                    <p:cond delay="3250"/>
                                  </p:stCondLst>
                                  <p:childTnLst>
                                    <p:set>
                                      <p:cBhvr>
                                        <p:cTn id="36" dur="1" fill="hold">
                                          <p:stCondLst>
                                            <p:cond delay="0"/>
                                          </p:stCondLst>
                                        </p:cTn>
                                        <p:tgtEl>
                                          <p:spTgt spid="19"/>
                                        </p:tgtEl>
                                        <p:attrNameLst>
                                          <p:attrName>style.visibility</p:attrName>
                                        </p:attrNameLst>
                                      </p:cBhvr>
                                      <p:to>
                                        <p:strVal val="visible"/>
                                      </p:to>
                                    </p:set>
                                    <p:animEffect transition="in" filter="circle(out)">
                                      <p:cBhvr>
                                        <p:cTn id="3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143001" y="3073400"/>
            <a:ext cx="9933995" cy="1447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00468" y="3320246"/>
            <a:ext cx="9400596" cy="954107"/>
          </a:xfrm>
          <a:prstGeom prst="rect">
            <a:avLst/>
          </a:prstGeom>
        </p:spPr>
        <p:txBody>
          <a:bodyPr wrap="square">
            <a:spAutoFit/>
          </a:bodyPr>
          <a:lstStyle/>
          <a:p>
            <a:pPr algn="ctr"/>
            <a:r>
              <a:rPr lang="en-US" sz="28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TÌNH HÌNH VÀ KẾT QUẢ THỰC HIỆN  </a:t>
            </a:r>
            <a:endPar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PHÁT TRIỂN KINH TẾ - XÃ HỘI NĂM 2022</a:t>
            </a:r>
            <a:endParaRPr lang="en-US" sz="4000" b="1">
              <a:solidFill>
                <a:srgbClr val="FF0000"/>
              </a:solidFill>
              <a:latin typeface="Times New Roman" panose="02020603050405020304" pitchFamily="18" charset="0"/>
              <a:cs typeface="Times New Roman" pitchFamily="18" charset="0"/>
            </a:endParaRPr>
          </a:p>
        </p:txBody>
      </p:sp>
      <p:sp>
        <p:nvSpPr>
          <p:cNvPr id="14" name="Rectangle 13"/>
          <p:cNvSpPr/>
          <p:nvPr/>
        </p:nvSpPr>
        <p:spPr bwMode="auto">
          <a:xfrm>
            <a:off x="1307521" y="2255338"/>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5" name="Freeform 14"/>
          <p:cNvSpPr/>
          <p:nvPr/>
        </p:nvSpPr>
        <p:spPr bwMode="auto">
          <a:xfrm>
            <a:off x="2965892" y="1397000"/>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7" name="TextBox 42"/>
          <p:cNvSpPr txBox="1">
            <a:spLocks noChangeArrowheads="1"/>
          </p:cNvSpPr>
          <p:nvPr/>
        </p:nvSpPr>
        <p:spPr bwMode="auto">
          <a:xfrm>
            <a:off x="3007168" y="1438276"/>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18" name="Freeform 17"/>
          <p:cNvSpPr/>
          <p:nvPr/>
        </p:nvSpPr>
        <p:spPr bwMode="auto">
          <a:xfrm>
            <a:off x="1298685" y="1399292"/>
            <a:ext cx="1681494"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9" name="Rectangle 18"/>
          <p:cNvSpPr/>
          <p:nvPr/>
        </p:nvSpPr>
        <p:spPr>
          <a:xfrm>
            <a:off x="1500468" y="1829813"/>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spTree>
    <p:extLst>
      <p:ext uri="{BB962C8B-B14F-4D97-AF65-F5344CB8AC3E}">
        <p14:creationId xmlns:p14="http://schemas.microsoft.com/office/powerpoint/2010/main" val="1843128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22B2B715-653C-5238-09BE-B01B91D4BD2D}"/>
              </a:ext>
            </a:extLst>
          </p:cNvPr>
          <p:cNvSpPr/>
          <p:nvPr/>
        </p:nvSpPr>
        <p:spPr>
          <a:xfrm>
            <a:off x="251460" y="1600319"/>
            <a:ext cx="11530848" cy="5139869"/>
          </a:xfrm>
          <a:prstGeom prst="rect">
            <a:avLst/>
          </a:prstGeom>
        </p:spPr>
        <p:txBody>
          <a:bodyPr wrap="square">
            <a:spAutoFit/>
          </a:bodyPr>
          <a:lstStyle/>
          <a:p>
            <a:pPr lvl="1" indent="-457200" algn="just">
              <a:spcBef>
                <a:spcPts val="435"/>
              </a:spcBef>
              <a:spcAft>
                <a:spcPts val="1200"/>
              </a:spcAft>
              <a:buSzPct val="100000"/>
              <a:buFontTx/>
              <a:buChar char="-"/>
            </a:pPr>
            <a:r>
              <a:rPr lang="da-DK" sz="3200" spc="-10">
                <a:effectLst/>
                <a:latin typeface="Times New Roman" panose="02020603050405020304" pitchFamily="18" charset="0"/>
                <a:ea typeface="Times New Roman" panose="02020603050405020304" pitchFamily="18" charset="0"/>
              </a:rPr>
              <a:t>KKT Nhơn Hội và các KCN tiếp tục xây dựng hạ tầng kỹ thuật, thu hút đầu tư theo quy hoạch. Tập trung đôn đốc đẩy nhanh tiến độ xây dựng KCN, Đô thị và Dịch vụ Becamex VSIP Bình Định</a:t>
            </a:r>
            <a:endParaRPr lang="de-DE" sz="3200">
              <a:effectLst/>
              <a:latin typeface="Times New Roman" panose="02020603050405020304" pitchFamily="18" charset="0"/>
              <a:ea typeface="Times New Roman" panose="02020603050405020304" pitchFamily="18" charset="0"/>
            </a:endParaRPr>
          </a:p>
          <a:p>
            <a:pPr lvl="1" indent="-457200" algn="just">
              <a:spcBef>
                <a:spcPts val="435"/>
              </a:spcBef>
              <a:spcAft>
                <a:spcPts val="1200"/>
              </a:spcAft>
              <a:buSzPct val="100000"/>
              <a:buFontTx/>
              <a:buChar char="-"/>
            </a:pPr>
            <a:r>
              <a:rPr lang="de-DE" sz="3200">
                <a:effectLst/>
                <a:latin typeface="Times New Roman" panose="02020603050405020304" pitchFamily="18" charset="0"/>
                <a:ea typeface="Times New Roman" panose="02020603050405020304" pitchFamily="18" charset="0"/>
              </a:rPr>
              <a:t>Các chương trình khuyến công, tư vấn phát triển công nghiệp tiếp tục được triển khai thực hiện;</a:t>
            </a:r>
            <a:r>
              <a:rPr lang="vi-VN" sz="3200">
                <a:latin typeface="Times New Roman" panose="02020603050405020304" pitchFamily="18" charset="0"/>
                <a:ea typeface="Times New Roman" panose="02020603050405020304" pitchFamily="18" charset="0"/>
              </a:rPr>
              <a:t> đã</a:t>
            </a:r>
            <a:r>
              <a:rPr lang="es-ES" sz="3200">
                <a:effectLst/>
                <a:latin typeface="Times New Roman" panose="02020603050405020304" pitchFamily="18" charset="0"/>
                <a:ea typeface="Times New Roman" panose="02020603050405020304" pitchFamily="18" charset="0"/>
              </a:rPr>
              <a:t> phê duyệt 29 chương trình, đề án khuyến công với tổng kinh phí hỗ trợ 5,2 tỷ đồng</a:t>
            </a:r>
            <a:endParaRPr lang="vi-VN" sz="3200">
              <a:effectLst/>
              <a:latin typeface="Times New Roman" panose="02020603050405020304" pitchFamily="18" charset="0"/>
              <a:ea typeface="Times New Roman" panose="02020603050405020304" pitchFamily="18" charset="0"/>
            </a:endParaRPr>
          </a:p>
          <a:p>
            <a:pPr lvl="1" indent="-457200" algn="just">
              <a:spcBef>
                <a:spcPts val="435"/>
              </a:spcBef>
              <a:spcAft>
                <a:spcPts val="1200"/>
              </a:spcAft>
              <a:buSzPct val="100000"/>
              <a:buFontTx/>
              <a:buChar char="-"/>
            </a:pPr>
            <a:r>
              <a:rPr lang="de-DE" sz="3200">
                <a:effectLst/>
                <a:latin typeface="Times New Roman" panose="02020603050405020304" pitchFamily="18" charset="0"/>
                <a:ea typeface="Times New Roman" panose="02020603050405020304" pitchFamily="18" charset="0"/>
              </a:rPr>
              <a:t>Toàn tỉnh hiện có 45 CCN hoạt động </a:t>
            </a:r>
            <a:r>
              <a:rPr lang="es-ES" sz="3200">
                <a:effectLst/>
                <a:latin typeface="Times New Roman" panose="02020603050405020304" pitchFamily="18" charset="0"/>
                <a:ea typeface="Times New Roman" panose="02020603050405020304" pitchFamily="18" charset="0"/>
              </a:rPr>
              <a:t>với tỷ lệ lấp đầy 60,8%</a:t>
            </a:r>
            <a:endParaRPr lang="vi-VN" sz="3200">
              <a:effectLst/>
              <a:latin typeface="Times New Roman" panose="02020603050405020304" pitchFamily="18" charset="0"/>
              <a:ea typeface="Times New Roman" panose="02020603050405020304" pitchFamily="18" charset="0"/>
            </a:endParaRPr>
          </a:p>
          <a:p>
            <a:pPr lvl="1" indent="-457200" algn="just">
              <a:spcBef>
                <a:spcPts val="435"/>
              </a:spcBef>
              <a:spcAft>
                <a:spcPts val="1200"/>
              </a:spcAft>
              <a:buSzPct val="100000"/>
              <a:buFontTx/>
              <a:buChar char="-"/>
            </a:pPr>
            <a:r>
              <a:rPr lang="de-DE" sz="3200">
                <a:effectLst/>
                <a:latin typeface="Times New Roman" panose="02020603050405020304" pitchFamily="18" charset="0"/>
                <a:ea typeface="Times New Roman" panose="02020603050405020304" pitchFamily="18" charset="0"/>
              </a:rPr>
              <a:t>Hoạt động sản xuất tiểu thủ công nghiệp và làng nghề tiếp tục phát triển ổn định</a:t>
            </a:r>
            <a:endParaRPr lang="nl-NL" sz="4000" dirty="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xmlns=""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1B2B3B43-1FE8-D585-2205-9EB6EFD5B656}"/>
              </a:ext>
            </a:extLst>
          </p:cNvPr>
          <p:cNvSpPr/>
          <p:nvPr/>
        </p:nvSpPr>
        <p:spPr>
          <a:xfrm>
            <a:off x="251460" y="203954"/>
            <a:ext cx="11681460" cy="584775"/>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2. Công nghiệp – Xây dựng (tt)</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p:txBody>
      </p:sp>
      <p:sp>
        <p:nvSpPr>
          <p:cNvPr id="2" name="Rectangle 1">
            <a:extLst>
              <a:ext uri="{FF2B5EF4-FFF2-40B4-BE49-F238E27FC236}">
                <a16:creationId xmlns:a16="http://schemas.microsoft.com/office/drawing/2014/main" xmlns="" id="{4219F808-181B-0133-F1E0-2E11448658B7}"/>
              </a:ext>
            </a:extLst>
          </p:cNvPr>
          <p:cNvSpPr/>
          <p:nvPr/>
        </p:nvSpPr>
        <p:spPr>
          <a:xfrm>
            <a:off x="628649" y="1077099"/>
            <a:ext cx="510767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a) Về Công nghiệp (tt)</a:t>
            </a:r>
          </a:p>
        </p:txBody>
      </p:sp>
    </p:spTree>
    <p:extLst>
      <p:ext uri="{BB962C8B-B14F-4D97-AF65-F5344CB8AC3E}">
        <p14:creationId xmlns:p14="http://schemas.microsoft.com/office/powerpoint/2010/main" val="1663666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51460" y="1804273"/>
            <a:ext cx="11530848" cy="3303468"/>
          </a:xfrm>
          <a:prstGeom prst="rect">
            <a:avLst/>
          </a:prstGeom>
        </p:spPr>
        <p:txBody>
          <a:bodyPr wrap="square">
            <a:spAutoFit/>
          </a:bodyPr>
          <a:lstStyle/>
          <a:p>
            <a:pPr lvl="1" indent="-457200" algn="just">
              <a:spcBef>
                <a:spcPts val="435"/>
              </a:spcBef>
              <a:spcAft>
                <a:spcPts val="1200"/>
              </a:spcAft>
              <a:buSzPct val="100000"/>
              <a:buFontTx/>
              <a:buChar char="-"/>
            </a:pPr>
            <a:r>
              <a:rPr lang="de-DE" sz="2600">
                <a:latin typeface="Times New Roman" panose="02020603050405020304" pitchFamily="18" charset="0"/>
                <a:cs typeface="Times New Roman" panose="02020603050405020304" pitchFamily="18" charset="0"/>
              </a:rPr>
              <a:t>Công tác quy hoạch, chỉnh trang đô thị, xây dựng các khu dân cư, nhà ở xã hội tiếp tục được quan tâm thực hiện</a:t>
            </a:r>
            <a:endParaRPr lang="vi-VN" sz="260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vi-VN" sz="2600">
                <a:latin typeface="Times New Roman" panose="02020603050405020304" pitchFamily="18" charset="0"/>
                <a:cs typeface="Times New Roman" panose="02020603050405020304" pitchFamily="18" charset="0"/>
              </a:rPr>
              <a:t>T</a:t>
            </a:r>
            <a:r>
              <a:rPr lang="de-DE" sz="2600">
                <a:latin typeface="Times New Roman" panose="02020603050405020304" pitchFamily="18" charset="0"/>
                <a:cs typeface="Times New Roman" panose="02020603050405020304" pitchFamily="18" charset="0"/>
              </a:rPr>
              <a:t>iếp tục chỉ đạo đẩy nhanh tiến độ GPMB, thi công các công trình, dự án: đường cao tốc Bắc - Nam phía Đông, đoạn qua địa bàn tỉnh; đường ven biển </a:t>
            </a:r>
            <a:r>
              <a:rPr lang="vi-VN" sz="2600">
                <a:latin typeface="Times New Roman" panose="02020603050405020304" pitchFamily="18" charset="0"/>
                <a:cs typeface="Times New Roman" panose="02020603050405020304" pitchFamily="18" charset="0"/>
              </a:rPr>
              <a:t>(</a:t>
            </a:r>
            <a:r>
              <a:rPr lang="de-DE" sz="2600">
                <a:latin typeface="Times New Roman" panose="02020603050405020304" pitchFamily="18" charset="0"/>
                <a:cs typeface="Times New Roman" panose="02020603050405020304" pitchFamily="18" charset="0"/>
              </a:rPr>
              <a:t>các đoạn còn lại</a:t>
            </a:r>
            <a:r>
              <a:rPr lang="vi-VN" sz="2600">
                <a:latin typeface="Times New Roman" panose="02020603050405020304" pitchFamily="18" charset="0"/>
                <a:cs typeface="Times New Roman" panose="02020603050405020304" pitchFamily="18" charset="0"/>
              </a:rPr>
              <a:t>)</a:t>
            </a:r>
            <a:r>
              <a:rPr lang="de-DE" sz="2600">
                <a:latin typeface="Times New Roman" panose="02020603050405020304" pitchFamily="18" charset="0"/>
                <a:cs typeface="Times New Roman" panose="02020603050405020304" pitchFamily="18" charset="0"/>
              </a:rPr>
              <a:t>; các dự án tại Khu đô thị Khoa học và Giáo dục Quy Hòa</a:t>
            </a:r>
            <a:r>
              <a:rPr lang="vi-VN" sz="2600">
                <a:latin typeface="Times New Roman" panose="02020603050405020304" pitchFamily="18" charset="0"/>
                <a:cs typeface="Times New Roman" panose="02020603050405020304" pitchFamily="18" charset="0"/>
              </a:rPr>
              <a:t>...</a:t>
            </a:r>
          </a:p>
          <a:p>
            <a:pPr lvl="1" indent="-457200" algn="just">
              <a:spcBef>
                <a:spcPts val="435"/>
              </a:spcBef>
              <a:spcAft>
                <a:spcPts val="1200"/>
              </a:spcAft>
              <a:buSzPct val="100000"/>
              <a:buFontTx/>
              <a:buChar char="-"/>
            </a:pPr>
            <a:r>
              <a:rPr lang="vi-VN" sz="2600">
                <a:latin typeface="Times New Roman" panose="02020603050405020304" pitchFamily="18" charset="0"/>
                <a:cs typeface="Times New Roman" panose="02020603050405020304" pitchFamily="18" charset="0"/>
              </a:rPr>
              <a:t>Tăng cường đôn đốc tiến độ thực hiện các dự án; đẩy mạnh kiểm tra công tác nghiệm thu hoàn thành đưa công trình vào sử dụng, tạo giá trị gia tăng cho xã hội</a:t>
            </a:r>
            <a:r>
              <a:rPr lang="en-US" sz="2600">
                <a:latin typeface="Times New Roman" panose="02020603050405020304" pitchFamily="18" charset="0"/>
                <a:cs typeface="Times New Roman" panose="02020603050405020304" pitchFamily="18" charset="0"/>
              </a:rPr>
              <a:t>.</a:t>
            </a:r>
            <a:endParaRPr lang="vi-VN" sz="260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xmlns=""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1B2B3B43-1FE8-D585-2205-9EB6EFD5B656}"/>
              </a:ext>
            </a:extLst>
          </p:cNvPr>
          <p:cNvSpPr/>
          <p:nvPr/>
        </p:nvSpPr>
        <p:spPr>
          <a:xfrm>
            <a:off x="251460" y="203954"/>
            <a:ext cx="11681460" cy="584775"/>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2. Công nghiệp – Xây dựng (tt)</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p:txBody>
      </p:sp>
      <p:sp>
        <p:nvSpPr>
          <p:cNvPr id="2" name="Rectangle 1">
            <a:extLst>
              <a:ext uri="{FF2B5EF4-FFF2-40B4-BE49-F238E27FC236}">
                <a16:creationId xmlns:a16="http://schemas.microsoft.com/office/drawing/2014/main" xmlns="" id="{CC5A0C9B-E81F-9E46-492D-9E3DAEC601E5}"/>
              </a:ext>
            </a:extLst>
          </p:cNvPr>
          <p:cNvSpPr/>
          <p:nvPr/>
        </p:nvSpPr>
        <p:spPr>
          <a:xfrm>
            <a:off x="809625" y="1077099"/>
            <a:ext cx="283845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 Về Xây dựng</a:t>
            </a:r>
          </a:p>
        </p:txBody>
      </p:sp>
    </p:spTree>
    <p:extLst>
      <p:ext uri="{BB962C8B-B14F-4D97-AF65-F5344CB8AC3E}">
        <p14:creationId xmlns:p14="http://schemas.microsoft.com/office/powerpoint/2010/main" val="3890164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326766" y="1689495"/>
            <a:ext cx="11530848" cy="3621504"/>
          </a:xfrm>
          <a:prstGeom prst="rect">
            <a:avLst/>
          </a:prstGeom>
        </p:spPr>
        <p:txBody>
          <a:bodyPr wrap="square">
            <a:spAutoFit/>
          </a:bodyPr>
          <a:lstStyle/>
          <a:p>
            <a:pPr lvl="1" indent="-457200" algn="just">
              <a:spcBef>
                <a:spcPts val="435"/>
              </a:spcBef>
              <a:spcAft>
                <a:spcPts val="600"/>
              </a:spcAft>
              <a:buSzPct val="100000"/>
              <a:buFontTx/>
              <a:buChar char="-"/>
            </a:pPr>
            <a:r>
              <a:rPr lang="de-DE" sz="2800" dirty="0">
                <a:latin typeface="Times New Roman" panose="02020603050405020304" pitchFamily="18" charset="0"/>
                <a:cs typeface="Times New Roman" panose="02020603050405020304" pitchFamily="18" charset="0"/>
              </a:rPr>
              <a:t>Tổng mức bán lẻ hàng hoá và doanh thu dịch vụ </a:t>
            </a:r>
            <a:r>
              <a:rPr lang="de-DE" sz="2800">
                <a:latin typeface="Times New Roman" panose="02020603050405020304" pitchFamily="18" charset="0"/>
                <a:cs typeface="Times New Roman" panose="02020603050405020304" pitchFamily="18" charset="0"/>
              </a:rPr>
              <a:t>tăng </a:t>
            </a:r>
            <a:r>
              <a:rPr lang="nl-NL" sz="2800">
                <a:latin typeface="Times New Roman" panose="02020603050405020304" pitchFamily="18" charset="0"/>
                <a:cs typeface="Times New Roman" panose="02020603050405020304" pitchFamily="18" charset="0"/>
              </a:rPr>
              <a:t>19,</a:t>
            </a:r>
            <a:r>
              <a:rPr lang="vi-VN" sz="2800">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so với cùng kỳ</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vi-VN" sz="2800" dirty="0">
                <a:latin typeface="Times New Roman" panose="02020603050405020304" pitchFamily="18" charset="0"/>
                <a:cs typeface="Times New Roman" panose="02020603050405020304" pitchFamily="18" charset="0"/>
              </a:rPr>
              <a:t>Kim ngạch </a:t>
            </a:r>
            <a:r>
              <a:rPr lang="vi-VN" sz="2800">
                <a:latin typeface="Times New Roman" panose="02020603050405020304" pitchFamily="18" charset="0"/>
                <a:cs typeface="Times New Roman" panose="02020603050405020304" pitchFamily="18" charset="0"/>
              </a:rPr>
              <a:t>xuất khẩu đạt 1,55 </a:t>
            </a:r>
            <a:r>
              <a:rPr lang="vi-VN" sz="2800" dirty="0">
                <a:latin typeface="Times New Roman" panose="02020603050405020304" pitchFamily="18" charset="0"/>
                <a:cs typeface="Times New Roman" panose="02020603050405020304" pitchFamily="18" charset="0"/>
              </a:rPr>
              <a:t>tỷ triệu </a:t>
            </a:r>
            <a:r>
              <a:rPr lang="vi-VN" sz="2800">
                <a:latin typeface="Times New Roman" panose="02020603050405020304" pitchFamily="18" charset="0"/>
                <a:cs typeface="Times New Roman" panose="02020603050405020304" pitchFamily="18" charset="0"/>
              </a:rPr>
              <a:t>USD</a:t>
            </a:r>
            <a:r>
              <a:rPr lang="de-DE" sz="2800">
                <a:latin typeface="Times New Roman" panose="02020603050405020304" pitchFamily="18" charset="0"/>
                <a:cs typeface="Times New Roman" panose="02020603050405020304" pitchFamily="18" charset="0"/>
              </a:rPr>
              <a:t>, tăng</a:t>
            </a:r>
            <a:r>
              <a:rPr lang="vi-VN" sz="2800">
                <a:latin typeface="Times New Roman" panose="02020603050405020304" pitchFamily="18" charset="0"/>
                <a:cs typeface="Times New Roman" panose="02020603050405020304" pitchFamily="18" charset="0"/>
              </a:rPr>
              <a:t> 9,3</a:t>
            </a:r>
            <a:r>
              <a:rPr lang="de-DE" sz="280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so với cùng kỳ.</a:t>
            </a:r>
            <a:endParaRPr lang="vi-VN" sz="2800" dirty="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vi-VN" sz="2800" dirty="0">
                <a:latin typeface="Times New Roman" panose="02020603050405020304" pitchFamily="18" charset="0"/>
                <a:cs typeface="Times New Roman" panose="02020603050405020304" pitchFamily="18" charset="0"/>
              </a:rPr>
              <a:t>H</a:t>
            </a:r>
            <a:r>
              <a:rPr lang="de-DE" sz="2800" dirty="0">
                <a:latin typeface="Times New Roman" panose="02020603050405020304" pitchFamily="18" charset="0"/>
                <a:cs typeface="Times New Roman" panose="02020603050405020304" pitchFamily="18" charset="0"/>
              </a:rPr>
              <a:t>àng hoá thông qua cảng </a:t>
            </a:r>
            <a:r>
              <a:rPr lang="de-DE" sz="2800">
                <a:latin typeface="Times New Roman" panose="02020603050405020304" pitchFamily="18" charset="0"/>
                <a:cs typeface="Times New Roman" panose="02020603050405020304" pitchFamily="18" charset="0"/>
              </a:rPr>
              <a:t>biển </a:t>
            </a:r>
            <a:r>
              <a:rPr lang="vi-VN" sz="2800">
                <a:latin typeface="Times New Roman" panose="02020603050405020304" pitchFamily="18" charset="0"/>
                <a:cs typeface="Times New Roman" panose="02020603050405020304" pitchFamily="18" charset="0"/>
              </a:rPr>
              <a:t>đến tháng 11/2022 </a:t>
            </a:r>
            <a:r>
              <a:rPr lang="de-DE" sz="2800">
                <a:latin typeface="Times New Roman" panose="02020603050405020304" pitchFamily="18" charset="0"/>
                <a:cs typeface="Times New Roman" panose="02020603050405020304" pitchFamily="18" charset="0"/>
              </a:rPr>
              <a:t>đạt </a:t>
            </a:r>
            <a:r>
              <a:rPr lang="da-DK" sz="2800">
                <a:latin typeface="Times New Roman" panose="02020603050405020304" pitchFamily="18" charset="0"/>
                <a:cs typeface="Times New Roman" panose="02020603050405020304" pitchFamily="18" charset="0"/>
              </a:rPr>
              <a:t>1</a:t>
            </a:r>
            <a:r>
              <a:rPr lang="vi-VN" sz="2800">
                <a:latin typeface="Times New Roman" panose="02020603050405020304" pitchFamily="18" charset="0"/>
                <a:cs typeface="Times New Roman" panose="02020603050405020304" pitchFamily="18" charset="0"/>
              </a:rPr>
              <a:t>2</a:t>
            </a:r>
            <a:r>
              <a:rPr lang="da-DK" sz="2800">
                <a:latin typeface="Times New Roman" panose="02020603050405020304" pitchFamily="18" charset="0"/>
                <a:cs typeface="Times New Roman" panose="02020603050405020304" pitchFamily="18" charset="0"/>
              </a:rPr>
              <a:t>,8 </a:t>
            </a:r>
            <a:r>
              <a:rPr lang="da-DK" sz="2800" dirty="0">
                <a:latin typeface="Times New Roman" panose="02020603050405020304" pitchFamily="18" charset="0"/>
                <a:cs typeface="Times New Roman" panose="02020603050405020304" pitchFamily="18" charset="0"/>
              </a:rPr>
              <a:t>triệu tấn</a:t>
            </a:r>
            <a:r>
              <a:rPr lang="da-DK"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tăng 1,3</a:t>
            </a:r>
            <a:r>
              <a:rPr lang="da-DK" sz="2800">
                <a:latin typeface="Times New Roman" panose="02020603050405020304" pitchFamily="18" charset="0"/>
                <a:cs typeface="Times New Roman" panose="02020603050405020304" pitchFamily="18" charset="0"/>
              </a:rPr>
              <a:t>% </a:t>
            </a:r>
            <a:r>
              <a:rPr lang="da-DK" sz="2800" dirty="0">
                <a:latin typeface="Times New Roman" panose="02020603050405020304" pitchFamily="18" charset="0"/>
                <a:cs typeface="Times New Roman" panose="02020603050405020304" pitchFamily="18" charset="0"/>
              </a:rPr>
              <a:t>so với cùng kỳ.</a:t>
            </a:r>
            <a:endParaRPr lang="vi-VN" sz="2800" dirty="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af-ZA" sz="2800" dirty="0">
                <a:latin typeface="Times New Roman" panose="02020603050405020304" pitchFamily="18" charset="0"/>
                <a:cs typeface="Times New Roman" panose="02020603050405020304" pitchFamily="18" charset="0"/>
              </a:rPr>
              <a:t>Hoạt động</a:t>
            </a:r>
            <a:r>
              <a:rPr lang="de-DE" sz="2800" dirty="0">
                <a:latin typeface="Times New Roman" panose="02020603050405020304" pitchFamily="18" charset="0"/>
                <a:cs typeface="Times New Roman" panose="02020603050405020304" pitchFamily="18" charset="0"/>
              </a:rPr>
              <a:t> du lịch </a:t>
            </a:r>
            <a:r>
              <a:rPr lang="nl-NL" sz="2800" dirty="0">
                <a:latin typeface="Times New Roman" panose="02020603050405020304" pitchFamily="18" charset="0"/>
                <a:cs typeface="Times New Roman" panose="02020603050405020304" pitchFamily="18" charset="0"/>
              </a:rPr>
              <a:t>ghi nhận sự phục hồi mạnh mẽ</a:t>
            </a:r>
            <a:r>
              <a:rPr lang="nl-NL" sz="2800">
                <a:latin typeface="Times New Roman" panose="02020603050405020304" pitchFamily="18" charset="0"/>
                <a:cs typeface="Times New Roman" panose="02020603050405020304" pitchFamily="18" charset="0"/>
              </a:rPr>
              <a:t>, có </a:t>
            </a:r>
            <a:r>
              <a:rPr lang="de-DE" sz="2800">
                <a:latin typeface="Times New Roman" panose="02020603050405020304" pitchFamily="18" charset="0"/>
                <a:cs typeface="Times New Roman" panose="02020603050405020304" pitchFamily="18" charset="0"/>
              </a:rPr>
              <a:t>trên </a:t>
            </a:r>
            <a:r>
              <a:rPr lang="vi-VN" sz="2800">
                <a:latin typeface="Times New Roman" panose="02020603050405020304" pitchFamily="18" charset="0"/>
                <a:cs typeface="Times New Roman" panose="02020603050405020304" pitchFamily="18" charset="0"/>
              </a:rPr>
              <a:t>4,12</a:t>
            </a:r>
            <a:r>
              <a:rPr lang="de-DE" sz="280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triệu lượt khách đến với tỉnh Bình Định, </a:t>
            </a:r>
            <a:r>
              <a:rPr lang="de-DE" sz="2800">
                <a:latin typeface="Times New Roman" panose="02020603050405020304" pitchFamily="18" charset="0"/>
                <a:cs typeface="Times New Roman" panose="02020603050405020304" pitchFamily="18" charset="0"/>
              </a:rPr>
              <a:t>tăng </a:t>
            </a:r>
            <a:r>
              <a:rPr lang="vi-VN" sz="2800">
                <a:latin typeface="Times New Roman" panose="02020603050405020304" pitchFamily="18" charset="0"/>
                <a:cs typeface="Times New Roman" panose="02020603050405020304" pitchFamily="18" charset="0"/>
              </a:rPr>
              <a:t>1,8</a:t>
            </a:r>
            <a:r>
              <a:rPr lang="de-DE" sz="280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lần so với cùng kỳ</a:t>
            </a:r>
            <a:r>
              <a:rPr lang="vi-VN" sz="2800" dirty="0">
                <a:latin typeface="Times New Roman" panose="02020603050405020304" pitchFamily="18" charset="0"/>
                <a:cs typeface="Times New Roman" panose="02020603050405020304" pitchFamily="18" charset="0"/>
              </a:rPr>
              <a:t>.</a:t>
            </a:r>
          </a:p>
          <a:p>
            <a:pPr lvl="1" indent="-457200" algn="just">
              <a:spcBef>
                <a:spcPts val="435"/>
              </a:spcBef>
              <a:spcAft>
                <a:spcPts val="600"/>
              </a:spcAft>
              <a:buSzPct val="100000"/>
              <a:buFontTx/>
              <a:buChar char="-"/>
            </a:pPr>
            <a:r>
              <a:rPr lang="de-DE" sz="2800">
                <a:latin typeface="Times New Roman" panose="02020603050405020304" pitchFamily="18" charset="0"/>
                <a:cs typeface="Times New Roman" panose="02020603050405020304" pitchFamily="18" charset="0"/>
              </a:rPr>
              <a:t>Doanh thu du lịch đạt 1</a:t>
            </a:r>
            <a:r>
              <a:rPr lang="vi-VN" sz="2800">
                <a:latin typeface="Times New Roman" panose="02020603050405020304" pitchFamily="18" charset="0"/>
                <a:cs typeface="Times New Roman" panose="02020603050405020304" pitchFamily="18" charset="0"/>
              </a:rPr>
              <a:t>3.100</a:t>
            </a:r>
            <a:r>
              <a:rPr lang="de-DE" sz="2800">
                <a:latin typeface="Times New Roman" panose="02020603050405020304" pitchFamily="18" charset="0"/>
                <a:cs typeface="Times New Roman" panose="02020603050405020304" pitchFamily="18" charset="0"/>
              </a:rPr>
              <a:t> tỷ đồng, tăng 6,</a:t>
            </a:r>
            <a:r>
              <a:rPr lang="vi-VN" sz="2800">
                <a:latin typeface="Times New Roman" panose="02020603050405020304" pitchFamily="18" charset="0"/>
                <a:cs typeface="Times New Roman" panose="02020603050405020304" pitchFamily="18" charset="0"/>
              </a:rPr>
              <a:t>5</a:t>
            </a:r>
            <a:r>
              <a:rPr lang="de-DE" sz="2800">
                <a:latin typeface="Times New Roman" panose="02020603050405020304" pitchFamily="18" charset="0"/>
                <a:cs typeface="Times New Roman" panose="02020603050405020304" pitchFamily="18" charset="0"/>
              </a:rPr>
              <a:t> lần so với cùng kỳ</a:t>
            </a:r>
            <a:r>
              <a:rPr lang="en-US" sz="280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xmlns=""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1B2B3B43-1FE8-D585-2205-9EB6EFD5B656}"/>
              </a:ext>
            </a:extLst>
          </p:cNvPr>
          <p:cNvSpPr/>
          <p:nvPr/>
        </p:nvSpPr>
        <p:spPr>
          <a:xfrm>
            <a:off x="251460" y="203954"/>
            <a:ext cx="11681460" cy="584775"/>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3. </a:t>
            </a:r>
            <a:r>
              <a:rPr lang="vi-VN" sz="3200" b="1">
                <a:latin typeface="Times New Roman" panose="02020603050405020304" pitchFamily="18" charset="0"/>
                <a:ea typeface="Times New Roman" panose="02020603050405020304" pitchFamily="18" charset="0"/>
              </a:rPr>
              <a:t>Về</a:t>
            </a:r>
            <a:r>
              <a:rPr lang="es-ES" sz="3200" b="1">
                <a:effectLst/>
                <a:latin typeface="Times New Roman" panose="02020603050405020304" pitchFamily="18" charset="0"/>
                <a:ea typeface="Times New Roman" panose="02020603050405020304" pitchFamily="18" charset="0"/>
              </a:rPr>
              <a:t> thương mại, dịch vụ, du lịch</a:t>
            </a:r>
            <a:endParaRPr lang="en-US" sz="32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293397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xmlns=""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77.612 tỷ đồng</a:t>
            </a:r>
          </a:p>
          <a:p>
            <a:pPr algn="ctr"/>
            <a:r>
              <a:rPr lang="en-US" sz="2000" b="1">
                <a:solidFill>
                  <a:srgbClr val="C00000"/>
                </a:solidFill>
                <a:latin typeface="Times New Roman" panose="02020603050405020304" pitchFamily="18" charset="0"/>
                <a:cs typeface="Times New Roman" panose="02020603050405020304" pitchFamily="18" charset="0"/>
              </a:rPr>
              <a:t>     13,6%    </a:t>
            </a:r>
          </a:p>
        </p:txBody>
      </p:sp>
      <p:sp>
        <p:nvSpPr>
          <p:cNvPr id="7" name="TextBox 6">
            <a:extLst>
              <a:ext uri="{FF2B5EF4-FFF2-40B4-BE49-F238E27FC236}">
                <a16:creationId xmlns:a16="http://schemas.microsoft.com/office/drawing/2014/main" xmlns=""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12.460 tỷ đồng</a:t>
            </a:r>
          </a:p>
          <a:p>
            <a:pPr algn="ctr"/>
            <a:r>
              <a:rPr lang="en-US" sz="2000" b="1">
                <a:solidFill>
                  <a:srgbClr val="C00000"/>
                </a:solidFill>
                <a:latin typeface="Times New Roman" panose="02020603050405020304" pitchFamily="18" charset="0"/>
                <a:cs typeface="Times New Roman" panose="02020603050405020304" pitchFamily="18" charset="0"/>
              </a:rPr>
              <a:t>     56,1%    </a:t>
            </a:r>
          </a:p>
        </p:txBody>
      </p:sp>
      <p:sp>
        <p:nvSpPr>
          <p:cNvPr id="8" name="TextBox 7">
            <a:extLst>
              <a:ext uri="{FF2B5EF4-FFF2-40B4-BE49-F238E27FC236}">
                <a16:creationId xmlns:a16="http://schemas.microsoft.com/office/drawing/2014/main" xmlns=""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204 tỷ đồng</a:t>
            </a:r>
          </a:p>
          <a:p>
            <a:pPr algn="ctr"/>
            <a:r>
              <a:rPr lang="en-US" sz="2000" b="1">
                <a:solidFill>
                  <a:srgbClr val="C00000"/>
                </a:solidFill>
                <a:latin typeface="Times New Roman" panose="02020603050405020304" pitchFamily="18" charset="0"/>
                <a:cs typeface="Times New Roman" panose="02020603050405020304" pitchFamily="18" charset="0"/>
              </a:rPr>
              <a:t>     829,5%    </a:t>
            </a:r>
          </a:p>
        </p:txBody>
      </p:sp>
      <p:sp>
        <p:nvSpPr>
          <p:cNvPr id="9" name="TextBox 8">
            <a:extLst>
              <a:ext uri="{FF2B5EF4-FFF2-40B4-BE49-F238E27FC236}">
                <a16:creationId xmlns:a16="http://schemas.microsoft.com/office/drawing/2014/main" xmlns=""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4.631 tỷ đồng</a:t>
            </a:r>
          </a:p>
          <a:p>
            <a:pPr algn="ctr"/>
            <a:r>
              <a:rPr lang="en-US" sz="2000" b="1">
                <a:solidFill>
                  <a:srgbClr val="C00000"/>
                </a:solidFill>
                <a:latin typeface="Times New Roman" panose="02020603050405020304" pitchFamily="18" charset="0"/>
                <a:cs typeface="Times New Roman" panose="02020603050405020304" pitchFamily="18" charset="0"/>
              </a:rPr>
              <a:t>      38,3%    </a:t>
            </a:r>
          </a:p>
        </p:txBody>
      </p:sp>
      <p:sp>
        <p:nvSpPr>
          <p:cNvPr id="11" name="Arrow: Down 59">
            <a:extLst>
              <a:ext uri="{FF2B5EF4-FFF2-40B4-BE49-F238E27FC236}">
                <a16:creationId xmlns:a16="http://schemas.microsoft.com/office/drawing/2014/main" xmlns="" id="{3C85A78B-8864-7D3C-593A-0204297AF05C}"/>
              </a:ext>
            </a:extLst>
          </p:cNvPr>
          <p:cNvSpPr/>
          <p:nvPr/>
        </p:nvSpPr>
        <p:spPr>
          <a:xfrm rot="10800000">
            <a:off x="9664133"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xmlns="" id="{D84514DD-CD76-9679-DDE8-4B4A4B154A4E}"/>
              </a:ext>
            </a:extLst>
          </p:cNvPr>
          <p:cNvSpPr/>
          <p:nvPr/>
        </p:nvSpPr>
        <p:spPr>
          <a:xfrm rot="10800000">
            <a:off x="6953019"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xmlns="" id="{C7E20C53-0FA5-0B76-A966-36B3BA3FF1AF}"/>
              </a:ext>
            </a:extLst>
          </p:cNvPr>
          <p:cNvSpPr/>
          <p:nvPr/>
        </p:nvSpPr>
        <p:spPr>
          <a:xfrm rot="10800000">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xmlns="" id="{D83C3182-4821-7FE4-C7FC-29324F3478DD}"/>
              </a:ext>
            </a:extLst>
          </p:cNvPr>
          <p:cNvSpPr/>
          <p:nvPr/>
        </p:nvSpPr>
        <p:spPr>
          <a:xfrm rot="10800000">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xmlns="" id="{FFC10AC6-2C73-A1C4-5D01-9745FB860C53}"/>
              </a:ext>
            </a:extLst>
          </p:cNvPr>
          <p:cNvSpPr/>
          <p:nvPr/>
        </p:nvSpPr>
        <p:spPr>
          <a:xfrm>
            <a:off x="337533" y="286022"/>
            <a:ext cx="11516933" cy="553998"/>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a:t>
            </a:r>
            <a:r>
              <a:rPr lang="en-US" sz="30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BLHH</a:t>
            </a: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lang="en-US" sz="30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DT</a:t>
            </a: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dịch vụ tiêu dùng </a:t>
            </a:r>
            <a:r>
              <a:rPr lang="en-US" sz="30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năm 2022</a:t>
            </a:r>
            <a:endPar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ounded Rectangle 77">
            <a:extLst>
              <a:ext uri="{FF2B5EF4-FFF2-40B4-BE49-F238E27FC236}">
                <a16:creationId xmlns:a16="http://schemas.microsoft.com/office/drawing/2014/main" xmlns="" id="{1D58FBF3-9576-499C-CA58-084366E54F8C}"/>
              </a:ext>
            </a:extLst>
          </p:cNvPr>
          <p:cNvSpPr/>
          <p:nvPr/>
        </p:nvSpPr>
        <p:spPr>
          <a:xfrm>
            <a:off x="2212671" y="1069233"/>
            <a:ext cx="8216790"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6499BF0-4D64-5CB9-D715-F6433918CD00}"/>
              </a:ext>
            </a:extLst>
          </p:cNvPr>
          <p:cNvSpPr txBox="1"/>
          <p:nvPr/>
        </p:nvSpPr>
        <p:spPr>
          <a:xfrm>
            <a:off x="3863009" y="1808425"/>
            <a:ext cx="3955773" cy="461665"/>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94.908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19,2%    </a:t>
            </a:r>
          </a:p>
        </p:txBody>
      </p:sp>
      <p:sp>
        <p:nvSpPr>
          <p:cNvPr id="21" name="TextBox 20">
            <a:extLst>
              <a:ext uri="{FF2B5EF4-FFF2-40B4-BE49-F238E27FC236}">
                <a16:creationId xmlns:a16="http://schemas.microsoft.com/office/drawing/2014/main" xmlns="" id="{594D60B9-0CD0-31D2-BDDF-43AA9FE41EBF}"/>
              </a:ext>
            </a:extLst>
          </p:cNvPr>
          <p:cNvSpPr txBox="1"/>
          <p:nvPr/>
        </p:nvSpPr>
        <p:spPr>
          <a:xfrm>
            <a:off x="2426361" y="1311125"/>
            <a:ext cx="7789409"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xmlns="" id="{C2F6210E-E023-1A34-F60D-160959C67461}"/>
              </a:ext>
            </a:extLst>
          </p:cNvPr>
          <p:cNvSpPr/>
          <p:nvPr/>
        </p:nvSpPr>
        <p:spPr>
          <a:xfrm rot="10800000">
            <a:off x="6504380" y="19165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4040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59">
            <a:extLst>
              <a:ext uri="{FF2B5EF4-FFF2-40B4-BE49-F238E27FC236}">
                <a16:creationId xmlns:a16="http://schemas.microsoft.com/office/drawing/2014/main" xmlns="" id="{76FC2223-CBDC-4B1C-A8C6-0DBB61B65684}"/>
              </a:ext>
            </a:extLst>
          </p:cNvPr>
          <p:cNvSpPr/>
          <p:nvPr/>
        </p:nvSpPr>
        <p:spPr>
          <a:xfrm rot="10800000">
            <a:off x="2288793" y="560957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36" name="Group 35"/>
          <p:cNvGrpSpPr/>
          <p:nvPr/>
        </p:nvGrpSpPr>
        <p:grpSpPr>
          <a:xfrm>
            <a:off x="1701034" y="3199119"/>
            <a:ext cx="2301262" cy="1908904"/>
            <a:chOff x="644775" y="2882898"/>
            <a:chExt cx="1672458" cy="94890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75" y="2882898"/>
              <a:ext cx="1611208" cy="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631433" y="3545075"/>
              <a:ext cx="685800" cy="181270"/>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Export</a:t>
              </a:r>
            </a:p>
          </p:txBody>
        </p:sp>
      </p:grpSp>
      <p:pic>
        <p:nvPicPr>
          <p:cNvPr id="39" name="Picture 5"/>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419601" y="2037608"/>
            <a:ext cx="3296826" cy="27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924802" y="3199119"/>
            <a:ext cx="2663685" cy="1868192"/>
            <a:chOff x="5001627" y="2383631"/>
            <a:chExt cx="1783348" cy="915357"/>
          </a:xfrm>
        </p:grpSpPr>
        <p:pic>
          <p:nvPicPr>
            <p:cNvPr id="43" name="Picture 42">
              <a:extLst>
                <a:ext uri="{FF2B5EF4-FFF2-40B4-BE49-F238E27FC236}">
                  <a16:creationId xmlns:a16="http://schemas.microsoft.com/office/drawing/2014/main" xmlns="" id="{4004E9CE-5E77-49D9-BC6E-F7213967ABD0}"/>
                </a:ext>
              </a:extLst>
            </p:cNvPr>
            <p:cNvPicPr>
              <a:picLocks noChangeAspect="1"/>
            </p:cNvPicPr>
            <p:nvPr/>
          </p:nvPicPr>
          <p:blipFill>
            <a:blip r:embed="rId3"/>
            <a:stretch>
              <a:fillRect/>
            </a:stretch>
          </p:blipFill>
          <p:spPr>
            <a:xfrm>
              <a:off x="5001627" y="2383631"/>
              <a:ext cx="1783348" cy="914400"/>
            </a:xfrm>
            <a:prstGeom prst="rect">
              <a:avLst/>
            </a:prstGeom>
          </p:spPr>
        </p:pic>
        <p:sp>
          <p:nvSpPr>
            <p:cNvPr id="44" name="TextBox 43"/>
            <p:cNvSpPr txBox="1"/>
            <p:nvPr/>
          </p:nvSpPr>
          <p:spPr>
            <a:xfrm>
              <a:off x="5568335" y="3118526"/>
              <a:ext cx="933153" cy="18046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Import</a:t>
              </a:r>
            </a:p>
          </p:txBody>
        </p:sp>
      </p:grpSp>
      <p:sp>
        <p:nvSpPr>
          <p:cNvPr id="47" name="Rounded Rectangle 46"/>
          <p:cNvSpPr/>
          <p:nvPr/>
        </p:nvSpPr>
        <p:spPr>
          <a:xfrm>
            <a:off x="2796210" y="843677"/>
            <a:ext cx="6930886" cy="57390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p:cNvSpPr txBox="1"/>
          <p:nvPr/>
        </p:nvSpPr>
        <p:spPr>
          <a:xfrm>
            <a:off x="2917429" y="896541"/>
            <a:ext cx="668844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2060"/>
                </a:solidFill>
                <a:latin typeface="Times New Roman" pitchFamily="18" charset="0"/>
                <a:cs typeface="Times New Roman" pitchFamily="18" charset="0"/>
              </a:rPr>
              <a:t>TÔNG KIM NGẠCH XUẤT NHẬP HÀNG HÓA</a:t>
            </a:r>
          </a:p>
        </p:txBody>
      </p:sp>
      <p:sp>
        <p:nvSpPr>
          <p:cNvPr id="50" name="TextBox 49"/>
          <p:cNvSpPr txBox="1"/>
          <p:nvPr/>
        </p:nvSpPr>
        <p:spPr>
          <a:xfrm>
            <a:off x="1476146" y="5156112"/>
            <a:ext cx="2613619"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1.550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9,3%    </a:t>
            </a:r>
          </a:p>
        </p:txBody>
      </p:sp>
      <p:sp>
        <p:nvSpPr>
          <p:cNvPr id="51" name="Rounded Rectangle 50"/>
          <p:cNvSpPr/>
          <p:nvPr/>
        </p:nvSpPr>
        <p:spPr>
          <a:xfrm>
            <a:off x="1298713" y="2113867"/>
            <a:ext cx="2968487" cy="958062"/>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02069" y="2326778"/>
            <a:ext cx="2899192"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Xuất</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7938939" y="2113867"/>
            <a:ext cx="2850991" cy="95806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955334" y="2323132"/>
            <a:ext cx="306338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Nhập</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938940" y="5156217"/>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469,7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1%    </a:t>
            </a:r>
          </a:p>
        </p:txBody>
      </p:sp>
      <p:sp>
        <p:nvSpPr>
          <p:cNvPr id="66" name="Arrow: Down 59">
            <a:extLst>
              <a:ext uri="{FF2B5EF4-FFF2-40B4-BE49-F238E27FC236}">
                <a16:creationId xmlns:a16="http://schemas.microsoft.com/office/drawing/2014/main" xmlns="" id="{76FC2223-CBDC-4B1C-A8C6-0DBB61B65684}"/>
              </a:ext>
            </a:extLst>
          </p:cNvPr>
          <p:cNvSpPr/>
          <p:nvPr/>
        </p:nvSpPr>
        <p:spPr>
          <a:xfrm>
            <a:off x="8663594" y="5609577"/>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4743781" y="1465983"/>
            <a:ext cx="289617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2.019,7 </a:t>
            </a:r>
            <a:r>
              <a:rPr lang="en-US" sz="2800" b="1" err="1">
                <a:solidFill>
                  <a:srgbClr val="C00000"/>
                </a:solidFill>
                <a:latin typeface="Times New Roman" panose="02020603050405020304" pitchFamily="18" charset="0"/>
                <a:cs typeface="Times New Roman" panose="02020603050405020304" pitchFamily="18" charset="0"/>
              </a:rPr>
              <a:t>triệu</a:t>
            </a:r>
            <a:r>
              <a:rPr lang="en-US" sz="2800" b="1">
                <a:solidFill>
                  <a:srgbClr val="C00000"/>
                </a:solidFill>
                <a:latin typeface="Times New Roman" panose="02020603050405020304" pitchFamily="18" charset="0"/>
                <a:cs typeface="Times New Roman" panose="02020603050405020304" pitchFamily="18" charset="0"/>
              </a:rPr>
              <a:t> USD  </a:t>
            </a:r>
          </a:p>
        </p:txBody>
      </p:sp>
      <p:sp>
        <p:nvSpPr>
          <p:cNvPr id="8" name="TextBox 7">
            <a:extLst>
              <a:ext uri="{FF2B5EF4-FFF2-40B4-BE49-F238E27FC236}">
                <a16:creationId xmlns:a16="http://schemas.microsoft.com/office/drawing/2014/main" xmlns="" id="{29B4CA7B-9B25-D494-D70E-148AB1A97984}"/>
              </a:ext>
            </a:extLst>
          </p:cNvPr>
          <p:cNvSpPr txBox="1"/>
          <p:nvPr/>
        </p:nvSpPr>
        <p:spPr>
          <a:xfrm>
            <a:off x="1371601" y="168044"/>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nhập khẩu hàng hóa </a:t>
            </a:r>
            <a:endParaRPr lang="en-US" sz="3200" b="1" kern="0" spc="-10">
              <a:solidFill>
                <a:prstClr val="black"/>
              </a:solidFill>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Rectangle 717"/>
          <p:cNvSpPr/>
          <p:nvPr/>
        </p:nvSpPr>
        <p:spPr>
          <a:xfrm>
            <a:off x="4672237" y="1159382"/>
            <a:ext cx="2622474" cy="1456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3596350" y="1065432"/>
            <a:ext cx="4774245" cy="800219"/>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4893511" y="1783969"/>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7.385,2 tỷ đồng</a:t>
            </a:r>
          </a:p>
          <a:p>
            <a:pPr algn="ctr"/>
            <a:r>
              <a:rPr lang="en-US" sz="2400" b="1">
                <a:solidFill>
                  <a:srgbClr val="C00000"/>
                </a:solidFill>
                <a:latin typeface="Times New Roman" panose="02020603050405020304" pitchFamily="18" charset="0"/>
                <a:cs typeface="Times New Roman" panose="02020603050405020304" pitchFamily="18" charset="0"/>
              </a:rPr>
              <a:t>     3,9%</a:t>
            </a:r>
          </a:p>
        </p:txBody>
      </p:sp>
      <p:sp>
        <p:nvSpPr>
          <p:cNvPr id="724" name="Rectangle 723"/>
          <p:cNvSpPr/>
          <p:nvPr/>
        </p:nvSpPr>
        <p:spPr>
          <a:xfrm>
            <a:off x="4686136" y="270736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4661765" y="2967356"/>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4877645" y="335449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7.000 tỷ đồng    18,1%</a:t>
            </a:r>
          </a:p>
        </p:txBody>
      </p:sp>
      <p:sp>
        <p:nvSpPr>
          <p:cNvPr id="730" name="Arrow: Down 59">
            <a:extLst>
              <a:ext uri="{FF2B5EF4-FFF2-40B4-BE49-F238E27FC236}">
                <a16:creationId xmlns:a16="http://schemas.microsoft.com/office/drawing/2014/main" xmlns="" id="{76FC2223-CBDC-4B1C-A8C6-0DBB61B65684}"/>
              </a:ext>
            </a:extLst>
          </p:cNvPr>
          <p:cNvSpPr/>
          <p:nvPr/>
        </p:nvSpPr>
        <p:spPr>
          <a:xfrm rot="10800000">
            <a:off x="5337087" y="379468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xmlns="" id="{80607D77-8D89-B2B8-17A1-5EC409702721}"/>
              </a:ext>
            </a:extLst>
          </p:cNvPr>
          <p:cNvSpPr/>
          <p:nvPr/>
        </p:nvSpPr>
        <p:spPr>
          <a:xfrm>
            <a:off x="748658" y="2287056"/>
            <a:ext cx="2450207" cy="1780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A0D5D58A-756E-802D-A09E-1BEA6D184E77}"/>
              </a:ext>
            </a:extLst>
          </p:cNvPr>
          <p:cNvSpPr txBox="1"/>
          <p:nvPr/>
        </p:nvSpPr>
        <p:spPr>
          <a:xfrm>
            <a:off x="491703" y="3236787"/>
            <a:ext cx="286811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16.551,8 tỷ đồng</a:t>
            </a: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13,7%</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850931EF-4279-23FD-6428-18C12049025E}"/>
              </a:ext>
            </a:extLst>
          </p:cNvPr>
          <p:cNvSpPr txBox="1"/>
          <p:nvPr/>
        </p:nvSpPr>
        <p:spPr>
          <a:xfrm>
            <a:off x="583086" y="2374718"/>
            <a:ext cx="2522462"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xmlns="" id="{CFB1DF66-0E98-FC84-B508-AAB8AC25D4B3}"/>
              </a:ext>
            </a:extLst>
          </p:cNvPr>
          <p:cNvSpPr/>
          <p:nvPr/>
        </p:nvSpPr>
        <p:spPr>
          <a:xfrm rot="10800000">
            <a:off x="1385397" y="370268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xmlns="" id="{2FB61F8A-9A24-43C5-EEAD-699E1478B087}"/>
              </a:ext>
            </a:extLst>
          </p:cNvPr>
          <p:cNvSpPr/>
          <p:nvPr/>
        </p:nvSpPr>
        <p:spPr>
          <a:xfrm>
            <a:off x="4713235" y="448423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xmlns="" id="{741F0E28-9B46-DEE8-72B4-31C74A048999}"/>
              </a:ext>
            </a:extLst>
          </p:cNvPr>
          <p:cNvSpPr txBox="1"/>
          <p:nvPr/>
        </p:nvSpPr>
        <p:spPr>
          <a:xfrm>
            <a:off x="4611041" y="4498686"/>
            <a:ext cx="2671214"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XNK</a:t>
            </a:r>
          </a:p>
        </p:txBody>
      </p:sp>
      <p:sp>
        <p:nvSpPr>
          <p:cNvPr id="16" name="TextBox 15">
            <a:extLst>
              <a:ext uri="{FF2B5EF4-FFF2-40B4-BE49-F238E27FC236}">
                <a16:creationId xmlns:a16="http://schemas.microsoft.com/office/drawing/2014/main" xmlns="" id="{CD1FFBD1-4EFA-ED54-8F81-E3C9559069D4}"/>
              </a:ext>
            </a:extLst>
          </p:cNvPr>
          <p:cNvSpPr txBox="1"/>
          <p:nvPr/>
        </p:nvSpPr>
        <p:spPr>
          <a:xfrm>
            <a:off x="4934509" y="5068940"/>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970 tỷ đồng</a:t>
            </a:r>
          </a:p>
          <a:p>
            <a:pPr algn="ctr"/>
            <a:r>
              <a:rPr lang="en-US" sz="2400" b="1">
                <a:solidFill>
                  <a:srgbClr val="C00000"/>
                </a:solidFill>
                <a:latin typeface="Times New Roman" panose="02020603050405020304" pitchFamily="18" charset="0"/>
                <a:cs typeface="Times New Roman" panose="02020603050405020304" pitchFamily="18" charset="0"/>
              </a:rPr>
              <a:t>     25,3%</a:t>
            </a:r>
          </a:p>
        </p:txBody>
      </p:sp>
      <p:sp>
        <p:nvSpPr>
          <p:cNvPr id="19" name="Arrow: Down 18">
            <a:extLst>
              <a:ext uri="{FF2B5EF4-FFF2-40B4-BE49-F238E27FC236}">
                <a16:creationId xmlns:a16="http://schemas.microsoft.com/office/drawing/2014/main" xmlns="" id="{122A9A1C-AFFE-3821-B2D0-B1BF037AF2EA}"/>
              </a:ext>
            </a:extLst>
          </p:cNvPr>
          <p:cNvSpPr/>
          <p:nvPr/>
        </p:nvSpPr>
        <p:spPr>
          <a:xfrm rot="10800000">
            <a:off x="5352451" y="2229769"/>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Down 19">
            <a:extLst>
              <a:ext uri="{FF2B5EF4-FFF2-40B4-BE49-F238E27FC236}">
                <a16:creationId xmlns:a16="http://schemas.microsoft.com/office/drawing/2014/main" xmlns="" id="{9EFE970E-0B98-B556-3A4B-E26C7CAD10CA}"/>
              </a:ext>
            </a:extLst>
          </p:cNvPr>
          <p:cNvSpPr/>
          <p:nvPr/>
        </p:nvSpPr>
        <p:spPr>
          <a:xfrm>
            <a:off x="5352451" y="5590590"/>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xmlns="" id="{76FB1604-8EE6-1B4A-8BEC-955916948809}"/>
              </a:ext>
            </a:extLst>
          </p:cNvPr>
          <p:cNvCxnSpPr>
            <a:cxnSpLocks/>
          </p:cNvCxnSpPr>
          <p:nvPr/>
        </p:nvCxnSpPr>
        <p:spPr>
          <a:xfrm flipV="1">
            <a:off x="3223236" y="1783969"/>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4E2C09AD-1B29-015F-4185-E01171AA1855}"/>
              </a:ext>
            </a:extLst>
          </p:cNvPr>
          <p:cNvCxnSpPr>
            <a:cxnSpLocks/>
          </p:cNvCxnSpPr>
          <p:nvPr/>
        </p:nvCxnSpPr>
        <p:spPr>
          <a:xfrm>
            <a:off x="3246373" y="3304571"/>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69C6F43-6D5B-95B4-AB42-3B41CFB5B6B7}"/>
              </a:ext>
            </a:extLst>
          </p:cNvPr>
          <p:cNvCxnSpPr>
            <a:cxnSpLocks/>
          </p:cNvCxnSpPr>
          <p:nvPr/>
        </p:nvCxnSpPr>
        <p:spPr>
          <a:xfrm>
            <a:off x="3246373" y="3639117"/>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2" descr="Kết quả hình ảnh cho tài chính ngân hàng">
            <a:extLst>
              <a:ext uri="{FF2B5EF4-FFF2-40B4-BE49-F238E27FC236}">
                <a16:creationId xmlns:a16="http://schemas.microsoft.com/office/drawing/2014/main" xmlns="" id="{E24D9673-F5A5-66B1-2863-903204BC6ED7}"/>
              </a:ext>
            </a:extLst>
          </p:cNvPr>
          <p:cNvPicPr>
            <a:picLocks noChangeAspect="1" noChangeArrowheads="1"/>
          </p:cNvPicPr>
          <p:nvPr/>
        </p:nvPicPr>
        <p:blipFill rotWithShape="1">
          <a:blip r:embed="rId2"/>
          <a:srcRect l="18958" t="23077" r="16837" b="14872"/>
          <a:stretch/>
        </p:blipFill>
        <p:spPr bwMode="auto">
          <a:xfrm>
            <a:off x="877361" y="4221356"/>
            <a:ext cx="1933912" cy="2066999"/>
          </a:xfrm>
          <a:prstGeom prst="ellipse">
            <a:avLst/>
          </a:prstGeom>
          <a:noFill/>
        </p:spPr>
      </p:pic>
      <p:sp>
        <p:nvSpPr>
          <p:cNvPr id="6" name="Freeform 7">
            <a:extLst>
              <a:ext uri="{FF2B5EF4-FFF2-40B4-BE49-F238E27FC236}">
                <a16:creationId xmlns:a16="http://schemas.microsoft.com/office/drawing/2014/main" xmlns="" id="{10C20C65-1F53-75DB-E842-364F97E854E1}"/>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xmlns="" id="{7B32A53C-F3B7-D1B5-5C6B-C581C879BE81}"/>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4. </a:t>
            </a:r>
            <a:r>
              <a:rPr lang="vi-VN" sz="3200" b="1">
                <a:latin typeface="Times New Roman" panose="02020603050405020304" pitchFamily="18" charset="0"/>
                <a:ea typeface="Times New Roman" panose="02020603050405020304" pitchFamily="18" charset="0"/>
              </a:rPr>
              <a:t>Thu ngân sách nhà nước</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5" name="Rectangle 4">
            <a:extLst>
              <a:ext uri="{FF2B5EF4-FFF2-40B4-BE49-F238E27FC236}">
                <a16:creationId xmlns:a16="http://schemas.microsoft.com/office/drawing/2014/main" xmlns="" id="{7CBF9384-6551-EE6F-396C-474AF44FA36F}"/>
              </a:ext>
            </a:extLst>
          </p:cNvPr>
          <p:cNvSpPr/>
          <p:nvPr/>
        </p:nvSpPr>
        <p:spPr>
          <a:xfrm>
            <a:off x="8541856" y="179677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1E4EE0E7-D7E4-0428-DE40-FF620FAF51F3}"/>
              </a:ext>
            </a:extLst>
          </p:cNvPr>
          <p:cNvSpPr txBox="1"/>
          <p:nvPr/>
        </p:nvSpPr>
        <p:spPr>
          <a:xfrm>
            <a:off x="8517486" y="1973592"/>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Ngân sách tỉnh</a:t>
            </a:r>
          </a:p>
        </p:txBody>
      </p:sp>
      <p:sp>
        <p:nvSpPr>
          <p:cNvPr id="9" name="TextBox 8">
            <a:extLst>
              <a:ext uri="{FF2B5EF4-FFF2-40B4-BE49-F238E27FC236}">
                <a16:creationId xmlns:a16="http://schemas.microsoft.com/office/drawing/2014/main" xmlns="" id="{CCBC95F4-8D55-1939-613D-578BAAF814C2}"/>
              </a:ext>
            </a:extLst>
          </p:cNvPr>
          <p:cNvSpPr txBox="1"/>
          <p:nvPr/>
        </p:nvSpPr>
        <p:spPr>
          <a:xfrm>
            <a:off x="8733365" y="244390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1.903 tỷ đồng    đạt 118,9% DT</a:t>
            </a:r>
          </a:p>
        </p:txBody>
      </p:sp>
      <p:sp>
        <p:nvSpPr>
          <p:cNvPr id="10" name="Rectangle 9">
            <a:extLst>
              <a:ext uri="{FF2B5EF4-FFF2-40B4-BE49-F238E27FC236}">
                <a16:creationId xmlns:a16="http://schemas.microsoft.com/office/drawing/2014/main" xmlns="" id="{F0C09C87-0548-33D7-DCEF-DC0365F99985}"/>
              </a:ext>
            </a:extLst>
          </p:cNvPr>
          <p:cNvSpPr/>
          <p:nvPr/>
        </p:nvSpPr>
        <p:spPr>
          <a:xfrm>
            <a:off x="8568955" y="357364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xmlns="" id="{AF6FDF35-D82F-0BE2-850B-55CEB8D9D163}"/>
              </a:ext>
            </a:extLst>
          </p:cNvPr>
          <p:cNvSpPr txBox="1"/>
          <p:nvPr/>
        </p:nvSpPr>
        <p:spPr>
          <a:xfrm>
            <a:off x="8544585" y="3715224"/>
            <a:ext cx="2770054" cy="369332"/>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Ngân sách các H, TX, TP</a:t>
            </a:r>
          </a:p>
        </p:txBody>
      </p:sp>
      <p:sp>
        <p:nvSpPr>
          <p:cNvPr id="17" name="TextBox 16">
            <a:extLst>
              <a:ext uri="{FF2B5EF4-FFF2-40B4-BE49-F238E27FC236}">
                <a16:creationId xmlns:a16="http://schemas.microsoft.com/office/drawing/2014/main" xmlns="" id="{00EFBE51-FFB5-F41A-FAB5-3C930C6D35C3}"/>
              </a:ext>
            </a:extLst>
          </p:cNvPr>
          <p:cNvSpPr txBox="1"/>
          <p:nvPr/>
        </p:nvSpPr>
        <p:spPr>
          <a:xfrm>
            <a:off x="8541856" y="4158350"/>
            <a:ext cx="2622473"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5.097 tỷ đồng</a:t>
            </a:r>
          </a:p>
          <a:p>
            <a:pPr algn="ctr"/>
            <a:r>
              <a:rPr lang="en-US" sz="2400" b="1">
                <a:solidFill>
                  <a:srgbClr val="C00000"/>
                </a:solidFill>
                <a:latin typeface="Times New Roman" panose="02020603050405020304" pitchFamily="18" charset="0"/>
                <a:cs typeface="Times New Roman" panose="02020603050405020304" pitchFamily="18" charset="0"/>
              </a:rPr>
              <a:t>  đạt 212,4% DT</a:t>
            </a:r>
          </a:p>
        </p:txBody>
      </p:sp>
      <p:cxnSp>
        <p:nvCxnSpPr>
          <p:cNvPr id="18" name="Straight Arrow Connector 17">
            <a:extLst>
              <a:ext uri="{FF2B5EF4-FFF2-40B4-BE49-F238E27FC236}">
                <a16:creationId xmlns:a16="http://schemas.microsoft.com/office/drawing/2014/main" xmlns="" id="{8426E2F5-671C-D3DA-BFCD-48E62B792B4A}"/>
              </a:ext>
            </a:extLst>
          </p:cNvPr>
          <p:cNvCxnSpPr>
            <a:cxnSpLocks/>
          </p:cNvCxnSpPr>
          <p:nvPr/>
        </p:nvCxnSpPr>
        <p:spPr>
          <a:xfrm flipV="1">
            <a:off x="7340896" y="2471327"/>
            <a:ext cx="1117724" cy="101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62B453E4-CAD3-65BE-1ED9-0220A9596CF3}"/>
              </a:ext>
            </a:extLst>
          </p:cNvPr>
          <p:cNvCxnSpPr>
            <a:cxnSpLocks/>
          </p:cNvCxnSpPr>
          <p:nvPr/>
        </p:nvCxnSpPr>
        <p:spPr>
          <a:xfrm>
            <a:off x="7333293" y="3513780"/>
            <a:ext cx="1171512" cy="83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xmlns="" id="{10C20C65-1F53-75DB-E842-364F97E854E1}"/>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xmlns="" id="{7B32A53C-F3B7-D1B5-5C6B-C581C879BE81}"/>
              </a:ext>
            </a:extLst>
          </p:cNvPr>
          <p:cNvSpPr/>
          <p:nvPr/>
        </p:nvSpPr>
        <p:spPr>
          <a:xfrm>
            <a:off x="251460" y="203954"/>
            <a:ext cx="11681460" cy="584775"/>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4. </a:t>
            </a:r>
            <a:r>
              <a:rPr lang="vi-VN" sz="3200" b="1">
                <a:latin typeface="Times New Roman" panose="02020603050405020304" pitchFamily="18" charset="0"/>
                <a:ea typeface="Times New Roman" panose="02020603050405020304" pitchFamily="18" charset="0"/>
              </a:rPr>
              <a:t>Thu ngân sách nhà nước (tt)</a:t>
            </a:r>
            <a:endParaRPr lang="vi-VN" sz="3600" b="1">
              <a:solidFill>
                <a:prstClr val="black"/>
              </a:solidFill>
              <a:latin typeface="Times New Roman" panose="02020603050405020304" pitchFamily="18" charset="0"/>
              <a:ea typeface="Times New Roman" panose="02020603050405020304" pitchFamily="18" charset="0"/>
            </a:endParaRPr>
          </a:p>
        </p:txBody>
      </p:sp>
      <p:graphicFrame>
        <p:nvGraphicFramePr>
          <p:cNvPr id="23" name="Table 22">
            <a:extLst>
              <a:ext uri="{FF2B5EF4-FFF2-40B4-BE49-F238E27FC236}">
                <a16:creationId xmlns:a16="http://schemas.microsoft.com/office/drawing/2014/main" xmlns="" id="{F103BACA-B023-3A67-B9F5-1E30ED45DEAA}"/>
              </a:ext>
            </a:extLst>
          </p:cNvPr>
          <p:cNvGraphicFramePr>
            <a:graphicFrameLocks noGrp="1"/>
          </p:cNvGraphicFramePr>
          <p:nvPr>
            <p:extLst>
              <p:ext uri="{D42A27DB-BD31-4B8C-83A1-F6EECF244321}">
                <p14:modId xmlns:p14="http://schemas.microsoft.com/office/powerpoint/2010/main" val="1550729279"/>
              </p:ext>
            </p:extLst>
          </p:nvPr>
        </p:nvGraphicFramePr>
        <p:xfrm>
          <a:off x="401425" y="1579912"/>
          <a:ext cx="11381529" cy="3970020"/>
        </p:xfrm>
        <a:graphic>
          <a:graphicData uri="http://schemas.openxmlformats.org/drawingml/2006/table">
            <a:tbl>
              <a:tblPr>
                <a:tableStyleId>{5C22544A-7EE6-4342-B048-85BDC9FD1C3A}</a:tableStyleId>
              </a:tblPr>
              <a:tblGrid>
                <a:gridCol w="568120">
                  <a:extLst>
                    <a:ext uri="{9D8B030D-6E8A-4147-A177-3AD203B41FA5}">
                      <a16:colId xmlns:a16="http://schemas.microsoft.com/office/drawing/2014/main" xmlns="" val="2626642891"/>
                    </a:ext>
                  </a:extLst>
                </a:gridCol>
                <a:gridCol w="1097179">
                  <a:extLst>
                    <a:ext uri="{9D8B030D-6E8A-4147-A177-3AD203B41FA5}">
                      <a16:colId xmlns:a16="http://schemas.microsoft.com/office/drawing/2014/main" xmlns="" val="1695989514"/>
                    </a:ext>
                  </a:extLst>
                </a:gridCol>
                <a:gridCol w="966514">
                  <a:extLst>
                    <a:ext uri="{9D8B030D-6E8A-4147-A177-3AD203B41FA5}">
                      <a16:colId xmlns:a16="http://schemas.microsoft.com/office/drawing/2014/main" xmlns="" val="3689306906"/>
                    </a:ext>
                  </a:extLst>
                </a:gridCol>
                <a:gridCol w="1249959">
                  <a:extLst>
                    <a:ext uri="{9D8B030D-6E8A-4147-A177-3AD203B41FA5}">
                      <a16:colId xmlns:a16="http://schemas.microsoft.com/office/drawing/2014/main" xmlns="" val="3786704334"/>
                    </a:ext>
                  </a:extLst>
                </a:gridCol>
                <a:gridCol w="1006679">
                  <a:extLst>
                    <a:ext uri="{9D8B030D-6E8A-4147-A177-3AD203B41FA5}">
                      <a16:colId xmlns:a16="http://schemas.microsoft.com/office/drawing/2014/main" xmlns="" val="953463382"/>
                    </a:ext>
                  </a:extLst>
                </a:gridCol>
                <a:gridCol w="973122">
                  <a:extLst>
                    <a:ext uri="{9D8B030D-6E8A-4147-A177-3AD203B41FA5}">
                      <a16:colId xmlns:a16="http://schemas.microsoft.com/office/drawing/2014/main" xmlns="" val="1085554854"/>
                    </a:ext>
                  </a:extLst>
                </a:gridCol>
                <a:gridCol w="1359017">
                  <a:extLst>
                    <a:ext uri="{9D8B030D-6E8A-4147-A177-3AD203B41FA5}">
                      <a16:colId xmlns:a16="http://schemas.microsoft.com/office/drawing/2014/main" xmlns="" val="4148212400"/>
                    </a:ext>
                  </a:extLst>
                </a:gridCol>
                <a:gridCol w="1107346">
                  <a:extLst>
                    <a:ext uri="{9D8B030D-6E8A-4147-A177-3AD203B41FA5}">
                      <a16:colId xmlns:a16="http://schemas.microsoft.com/office/drawing/2014/main" xmlns="" val="3169133586"/>
                    </a:ext>
                  </a:extLst>
                </a:gridCol>
                <a:gridCol w="704676">
                  <a:extLst>
                    <a:ext uri="{9D8B030D-6E8A-4147-A177-3AD203B41FA5}">
                      <a16:colId xmlns:a16="http://schemas.microsoft.com/office/drawing/2014/main" xmlns="" val="559376410"/>
                    </a:ext>
                  </a:extLst>
                </a:gridCol>
                <a:gridCol w="1224792">
                  <a:extLst>
                    <a:ext uri="{9D8B030D-6E8A-4147-A177-3AD203B41FA5}">
                      <a16:colId xmlns:a16="http://schemas.microsoft.com/office/drawing/2014/main" xmlns="" val="1179650764"/>
                    </a:ext>
                  </a:extLst>
                </a:gridCol>
                <a:gridCol w="1124125">
                  <a:extLst>
                    <a:ext uri="{9D8B030D-6E8A-4147-A177-3AD203B41FA5}">
                      <a16:colId xmlns:a16="http://schemas.microsoft.com/office/drawing/2014/main" xmlns="" val="2921967011"/>
                    </a:ext>
                  </a:extLst>
                </a:gridCol>
              </a:tblGrid>
              <a:tr h="200025">
                <a:tc rowSpan="2">
                  <a:txBody>
                    <a:bodyPr/>
                    <a:lstStyle/>
                    <a:p>
                      <a:pPr algn="ctr" fontAlgn="ctr"/>
                      <a:r>
                        <a:rPr lang="vi-VN" sz="1600" b="1" u="none" strike="noStrike">
                          <a:effectLst/>
                          <a:latin typeface="+mj-lt"/>
                        </a:rPr>
                        <a:t>TT</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600" b="1" u="none" strike="noStrike">
                          <a:effectLst/>
                          <a:latin typeface="+mj-lt"/>
                        </a:rPr>
                        <a:t>Địa phương</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600" b="1" u="none" strike="noStrike">
                          <a:effectLst/>
                          <a:latin typeface="+mj-lt"/>
                        </a:rPr>
                        <a:t>Dự toán</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600" b="1" u="none" strike="noStrike">
                          <a:effectLst/>
                          <a:latin typeface="+mj-lt"/>
                        </a:rPr>
                        <a:t>Ước thực hiện</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600" b="1" u="none" strike="noStrike">
                          <a:effectLst/>
                          <a:latin typeface="+mj-lt"/>
                        </a:rPr>
                        <a:t>Tỷ lệ thực hiện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118494642"/>
                  </a:ext>
                </a:extLst>
              </a:tr>
              <a:tr h="800100">
                <a:tc vMerge="1">
                  <a:txBody>
                    <a:bodyPr/>
                    <a:lstStyle/>
                    <a:p>
                      <a:endParaRPr lang="vi-VN"/>
                    </a:p>
                  </a:txBody>
                  <a:tcPr/>
                </a:tc>
                <a:tc vMerge="1">
                  <a:txBody>
                    <a:bodyPr/>
                    <a:lstStyle/>
                    <a:p>
                      <a:endParaRPr lang="vi-VN"/>
                    </a:p>
                  </a:txBody>
                  <a:tcPr/>
                </a:tc>
                <a:tc>
                  <a:txBody>
                    <a:bodyPr/>
                    <a:lstStyle/>
                    <a:p>
                      <a:pPr algn="ctr" fontAlgn="ctr"/>
                      <a:r>
                        <a:rPr lang="vi-VN" sz="1600" b="1" u="none" strike="noStrike">
                          <a:effectLst/>
                          <a:latin typeface="+mj-lt"/>
                        </a:rPr>
                        <a:t>Tổng thu</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được hưởng theo phân cấp</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trừ tiền sử dụng đất</a:t>
                      </a:r>
                      <a:endParaRPr lang="vi-VN" sz="16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Tổng thu</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được hưởng theo phân cấp</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trừ tiền sử dụng đất</a:t>
                      </a:r>
                      <a:endParaRPr lang="vi-VN" sz="16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Tổng thu</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được hưởng theo phân cấp</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u="none" strike="noStrike">
                          <a:effectLst/>
                          <a:latin typeface="+mj-lt"/>
                        </a:rPr>
                        <a:t>Thu NSNN trừ tiền sử dụng đất</a:t>
                      </a:r>
                      <a:endParaRPr lang="vi-VN" sz="16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80680459"/>
                  </a:ext>
                </a:extLst>
              </a:tr>
              <a:tr h="200025">
                <a:tc>
                  <a:txBody>
                    <a:bodyPr/>
                    <a:lstStyle/>
                    <a:p>
                      <a:pPr algn="l" fontAlgn="b"/>
                      <a:r>
                        <a:rPr lang="vi-VN" sz="1600" b="1" u="none" strike="noStrike">
                          <a:effectLst/>
                          <a:latin typeface="+mj-lt"/>
                        </a:rPr>
                        <a:t> </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Tổng số</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6.076.310</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4.493.603</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2.093.603</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11.882.000</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7.796.290</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2.699.290</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195,5</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173,5</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128,9</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59378673"/>
                  </a:ext>
                </a:extLst>
              </a:tr>
              <a:tr h="200025">
                <a:tc>
                  <a:txBody>
                    <a:bodyPr/>
                    <a:lstStyle/>
                    <a:p>
                      <a:pPr algn="ctr" fontAlgn="b"/>
                      <a:r>
                        <a:rPr lang="vi-VN" sz="1600" b="1" u="none" strike="noStrike">
                          <a:effectLst/>
                          <a:latin typeface="+mj-lt"/>
                        </a:rPr>
                        <a:t>1</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Quy Nhơn</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2.790.180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1.259.353</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759.353</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5.523.680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2.207.400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982.560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175,3</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129,4</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6982641"/>
                  </a:ext>
                </a:extLst>
              </a:tr>
              <a:tr h="200025">
                <a:tc>
                  <a:txBody>
                    <a:bodyPr/>
                    <a:lstStyle/>
                    <a:p>
                      <a:pPr algn="ctr" fontAlgn="b"/>
                      <a:r>
                        <a:rPr lang="vi-VN" sz="1600" b="1" u="none" strike="noStrike">
                          <a:effectLst/>
                          <a:latin typeface="+mj-lt"/>
                        </a:rPr>
                        <a:t>2</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An Nhơn</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894.350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894.030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294.030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1.502.720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1.493.320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392.000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168,0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167,0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133,3</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8817971"/>
                  </a:ext>
                </a:extLst>
              </a:tr>
              <a:tr h="200025">
                <a:tc>
                  <a:txBody>
                    <a:bodyPr/>
                    <a:lstStyle/>
                    <a:p>
                      <a:pPr algn="ctr" fontAlgn="b"/>
                      <a:r>
                        <a:rPr lang="vi-VN" sz="1600" b="1" u="none" strike="noStrike">
                          <a:effectLst/>
                          <a:latin typeface="+mj-lt"/>
                        </a:rPr>
                        <a:t>3</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Tuy Phước</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500.470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500.170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200.170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938.010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813.650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240.680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187,4</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162,7</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120,2</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846641"/>
                  </a:ext>
                </a:extLst>
              </a:tr>
              <a:tr h="200025">
                <a:tc>
                  <a:txBody>
                    <a:bodyPr/>
                    <a:lstStyle/>
                    <a:p>
                      <a:pPr algn="ctr" fontAlgn="b"/>
                      <a:r>
                        <a:rPr lang="vi-VN" sz="1600" b="1" u="none" strike="noStrike">
                          <a:effectLst/>
                          <a:latin typeface="+mj-lt"/>
                        </a:rPr>
                        <a:t>4</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Tây Sơn</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192.850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192.690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92.690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532.930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503.650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122.740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276,3</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261,4</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132,4</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70813416"/>
                  </a:ext>
                </a:extLst>
              </a:tr>
              <a:tr h="200025">
                <a:tc>
                  <a:txBody>
                    <a:bodyPr/>
                    <a:lstStyle/>
                    <a:p>
                      <a:pPr algn="ctr" fontAlgn="b"/>
                      <a:r>
                        <a:rPr lang="vi-VN" sz="1600" b="1" u="none" strike="noStrike">
                          <a:effectLst/>
                          <a:latin typeface="+mj-lt"/>
                        </a:rPr>
                        <a:t>5</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Phù Cát</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462.350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412.200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162.200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1.284.820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778.580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229.880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277,9</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188,9</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141,7</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04742112"/>
                  </a:ext>
                </a:extLst>
              </a:tr>
              <a:tr h="200025">
                <a:tc>
                  <a:txBody>
                    <a:bodyPr/>
                    <a:lstStyle/>
                    <a:p>
                      <a:pPr algn="ctr" fontAlgn="b"/>
                      <a:r>
                        <a:rPr lang="vi-VN" sz="1600" b="1" u="none" strike="noStrike">
                          <a:effectLst/>
                          <a:latin typeface="+mj-lt"/>
                        </a:rPr>
                        <a:t>6</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Phù Mỹ</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337.750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337.690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187.690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475.950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464.980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193.550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140,9</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137,7</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103,1</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3426576"/>
                  </a:ext>
                </a:extLst>
              </a:tr>
              <a:tr h="200025">
                <a:tc>
                  <a:txBody>
                    <a:bodyPr/>
                    <a:lstStyle/>
                    <a:p>
                      <a:pPr algn="ctr" fontAlgn="b"/>
                      <a:r>
                        <a:rPr lang="vi-VN" sz="1600" b="1" u="none" strike="noStrike">
                          <a:effectLst/>
                          <a:latin typeface="+mj-lt"/>
                        </a:rPr>
                        <a:t>7</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Hoài Ân</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90.890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90.865</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40.865</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337.240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336.380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50.210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371,0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370,2</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122,9</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35367517"/>
                  </a:ext>
                </a:extLst>
              </a:tr>
              <a:tr h="200025">
                <a:tc>
                  <a:txBody>
                    <a:bodyPr/>
                    <a:lstStyle/>
                    <a:p>
                      <a:pPr algn="ctr" fontAlgn="b"/>
                      <a:r>
                        <a:rPr lang="vi-VN" sz="1600" b="1" u="none" strike="noStrike">
                          <a:effectLst/>
                          <a:latin typeface="+mj-lt"/>
                        </a:rPr>
                        <a:t>8</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Hoài Nhơn</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651.410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650.610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225.610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924.940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885.810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284.780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136,2</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126,2</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25848548"/>
                  </a:ext>
                </a:extLst>
              </a:tr>
              <a:tr h="200025">
                <a:tc>
                  <a:txBody>
                    <a:bodyPr/>
                    <a:lstStyle/>
                    <a:p>
                      <a:pPr algn="ctr" fontAlgn="b"/>
                      <a:r>
                        <a:rPr lang="vi-VN" sz="1600" b="1" u="none" strike="noStrike">
                          <a:effectLst/>
                          <a:latin typeface="+mj-lt"/>
                        </a:rPr>
                        <a:t>9</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Vân Canh</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59.620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59.600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54.600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130.400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87.460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85.380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218,7</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146,7</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156,4</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7337694"/>
                  </a:ext>
                </a:extLst>
              </a:tr>
              <a:tr h="200025">
                <a:tc>
                  <a:txBody>
                    <a:bodyPr/>
                    <a:lstStyle/>
                    <a:p>
                      <a:pPr algn="ctr" fontAlgn="b"/>
                      <a:r>
                        <a:rPr lang="vi-VN" sz="1600" b="1" u="none" strike="noStrike">
                          <a:effectLst/>
                          <a:latin typeface="+mj-lt"/>
                        </a:rPr>
                        <a:t>10</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Vĩnh Thạnh</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64.310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64.270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54.270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129.130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126.120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80.650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200,8</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196,2</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148,6</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2884590"/>
                  </a:ext>
                </a:extLst>
              </a:tr>
              <a:tr h="200025">
                <a:tc>
                  <a:txBody>
                    <a:bodyPr/>
                    <a:lstStyle/>
                    <a:p>
                      <a:pPr algn="ctr" fontAlgn="b"/>
                      <a:r>
                        <a:rPr lang="vi-VN" sz="1600" b="1" u="none" strike="noStrike">
                          <a:effectLst/>
                          <a:latin typeface="+mj-lt"/>
                        </a:rPr>
                        <a:t>11</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600" b="1" u="none" strike="noStrike">
                          <a:effectLst/>
                          <a:latin typeface="+mj-lt"/>
                        </a:rPr>
                        <a:t>An Lão</a:t>
                      </a:r>
                      <a:endParaRPr lang="vi-VN" sz="1600" b="1"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32.130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32.125</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22.125</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102.180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98.940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36.860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318,0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308,0</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effectLst/>
                          <a:latin typeface="+mj-lt"/>
                        </a:rPr>
                        <a:t>166,6</a:t>
                      </a:r>
                      <a:endParaRPr lang="vi-VN" sz="16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37253215"/>
                  </a:ext>
                </a:extLst>
              </a:tr>
            </a:tbl>
          </a:graphicData>
        </a:graphic>
      </p:graphicFrame>
    </p:spTree>
    <p:extLst>
      <p:ext uri="{BB962C8B-B14F-4D97-AF65-F5344CB8AC3E}">
        <p14:creationId xmlns:p14="http://schemas.microsoft.com/office/powerpoint/2010/main" val="3576471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2428" y="1265653"/>
            <a:ext cx="5431283" cy="4401205"/>
          </a:xfrm>
          <a:prstGeom prst="rect">
            <a:avLst/>
          </a:prstGeom>
        </p:spPr>
        <p:txBody>
          <a:bodyPr wrap="square">
            <a:spAutoFit/>
          </a:bodyPr>
          <a:lstStyle/>
          <a:p>
            <a:pPr marL="457200" lvl="0" indent="-457200" algn="just">
              <a:spcBef>
                <a:spcPts val="600"/>
              </a:spcBef>
              <a:buFont typeface="Arial" panose="020B0604020202020204" pitchFamily="34" charset="0"/>
              <a:buChar char="•"/>
              <a:defRPr/>
            </a:pPr>
            <a:r>
              <a:rPr lang="en-US" sz="2800" b="1" noProof="0">
                <a:solidFill>
                  <a:prstClr val="black"/>
                </a:solidFill>
                <a:latin typeface="Times New Roman" panose="02020603050405020304" pitchFamily="18" charset="0"/>
                <a:cs typeface="Times New Roman" panose="02020603050405020304" pitchFamily="18" charset="0"/>
              </a:rPr>
              <a:t>Tổng vốn đầu tư trên địa bàn</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da-DK" sz="2800">
                <a:solidFill>
                  <a:prstClr val="black"/>
                </a:solidFill>
                <a:latin typeface="Times New Roman" panose="02020603050405020304" pitchFamily="18" charset="0"/>
                <a:cs typeface="Times New Roman" panose="02020603050405020304" pitchFamily="18" charset="0"/>
              </a:rPr>
              <a:t>Đ</a:t>
            </a:r>
            <a:r>
              <a:rPr lang="da-DK" sz="2800">
                <a:latin typeface="Times New Roman" panose="02020603050405020304" pitchFamily="18" charset="0"/>
                <a:cs typeface="Times New Roman" panose="02020603050405020304" pitchFamily="18" charset="0"/>
              </a:rPr>
              <a:t>ạt 46.942 tỷ đồng, tăng 10,8% so với cùng kỳ, bao gồm: vốn khu vực Nhà nước đạt 16.694 tỷ đồng, tăng 15,7%; khu vực ngoài Nhà nước đạt 28.216 tỷ đồng, tăng 8,7%; khu vực có vốn đầu tư trực tiếp nước ngoài đạt 2.031 tỷ đồng, tăng 3,2%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grpSp>
        <p:nvGrpSpPr>
          <p:cNvPr id="6" name="9Slide.vn 1">
            <a:extLst>
              <a:ext uri="{FF2B5EF4-FFF2-40B4-BE49-F238E27FC236}">
                <a16:creationId xmlns:a16="http://schemas.microsoft.com/office/drawing/2014/main" xmlns="" id="{0C6D1346-6E50-9BB4-4AA7-1F1BE7C575D9}"/>
              </a:ext>
            </a:extLst>
          </p:cNvPr>
          <p:cNvGrpSpPr/>
          <p:nvPr/>
        </p:nvGrpSpPr>
        <p:grpSpPr>
          <a:xfrm flipH="1">
            <a:off x="7717487" y="2974099"/>
            <a:ext cx="4023938" cy="928818"/>
            <a:chOff x="9367692" y="5209460"/>
            <a:chExt cx="12600826" cy="2708853"/>
          </a:xfrm>
          <a:solidFill>
            <a:schemeClr val="accent6">
              <a:lumMod val="60000"/>
              <a:lumOff val="40000"/>
            </a:schemeClr>
          </a:solidFill>
        </p:grpSpPr>
        <p:sp>
          <p:nvSpPr>
            <p:cNvPr id="7" name="9Slide.vn 2">
              <a:extLst>
                <a:ext uri="{FF2B5EF4-FFF2-40B4-BE49-F238E27FC236}">
                  <a16:creationId xmlns:a16="http://schemas.microsoft.com/office/drawing/2014/main" xmlns="" id="{1CF0AB32-3773-C88C-3BC3-C0DC2E0706F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9" name="9Slide.vn 3">
              <a:extLst>
                <a:ext uri="{FF2B5EF4-FFF2-40B4-BE49-F238E27FC236}">
                  <a16:creationId xmlns:a16="http://schemas.microsoft.com/office/drawing/2014/main" xmlns="" id="{F7C197E6-5FCA-3698-7F86-C69A8D37B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0" name="9Slide.vn 15">
            <a:extLst>
              <a:ext uri="{FF2B5EF4-FFF2-40B4-BE49-F238E27FC236}">
                <a16:creationId xmlns:a16="http://schemas.microsoft.com/office/drawing/2014/main" xmlns="" id="{357256C6-7AE2-EE8F-C60F-3922AEAF0BDE}"/>
              </a:ext>
            </a:extLst>
          </p:cNvPr>
          <p:cNvSpPr txBox="1"/>
          <p:nvPr/>
        </p:nvSpPr>
        <p:spPr>
          <a:xfrm>
            <a:off x="8942049" y="2992919"/>
            <a:ext cx="2191584"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Nhà</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grpSp>
        <p:nvGrpSpPr>
          <p:cNvPr id="15" name="9Slide.vn 10">
            <a:extLst>
              <a:ext uri="{FF2B5EF4-FFF2-40B4-BE49-F238E27FC236}">
                <a16:creationId xmlns:a16="http://schemas.microsoft.com/office/drawing/2014/main" xmlns="" id="{9B498EF3-14B4-ECDC-B6D2-15E27BD5EAF8}"/>
              </a:ext>
            </a:extLst>
          </p:cNvPr>
          <p:cNvGrpSpPr/>
          <p:nvPr/>
        </p:nvGrpSpPr>
        <p:grpSpPr>
          <a:xfrm flipH="1">
            <a:off x="6644146" y="5659648"/>
            <a:ext cx="4681105" cy="928818"/>
            <a:chOff x="9367692" y="5209460"/>
            <a:chExt cx="12600826" cy="2708853"/>
          </a:xfrm>
          <a:solidFill>
            <a:schemeClr val="accent5">
              <a:lumMod val="60000"/>
              <a:lumOff val="40000"/>
            </a:schemeClr>
          </a:solidFill>
        </p:grpSpPr>
        <p:sp>
          <p:nvSpPr>
            <p:cNvPr id="16" name="9Slide.vn 11">
              <a:extLst>
                <a:ext uri="{FF2B5EF4-FFF2-40B4-BE49-F238E27FC236}">
                  <a16:creationId xmlns:a16="http://schemas.microsoft.com/office/drawing/2014/main" xmlns="" id="{5B582119-C0A4-00F2-B9B3-E506E144A3D7}"/>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17" name="9Slide.vn 12">
              <a:extLst>
                <a:ext uri="{FF2B5EF4-FFF2-40B4-BE49-F238E27FC236}">
                  <a16:creationId xmlns:a16="http://schemas.microsoft.com/office/drawing/2014/main" xmlns="" id="{B1F4BAF7-F37A-6F7E-2F51-A081AA71E1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8" name="9Slide.vn 24">
            <a:extLst>
              <a:ext uri="{FF2B5EF4-FFF2-40B4-BE49-F238E27FC236}">
                <a16:creationId xmlns:a16="http://schemas.microsoft.com/office/drawing/2014/main" xmlns="" id="{47D0BCFF-5F03-DEA3-7CF5-EF885C49F74C}"/>
              </a:ext>
            </a:extLst>
          </p:cNvPr>
          <p:cNvSpPr txBox="1"/>
          <p:nvPr/>
        </p:nvSpPr>
        <p:spPr>
          <a:xfrm>
            <a:off x="7238174" y="5676601"/>
            <a:ext cx="3476889"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đầu</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tư</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trực</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tiếp</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ngoài</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grpSp>
        <p:nvGrpSpPr>
          <p:cNvPr id="22" name="9Slide.vn 4">
            <a:extLst>
              <a:ext uri="{FF2B5EF4-FFF2-40B4-BE49-F238E27FC236}">
                <a16:creationId xmlns:a16="http://schemas.microsoft.com/office/drawing/2014/main" xmlns="" id="{408F6F6F-9630-F321-309B-B562F20591FE}"/>
              </a:ext>
            </a:extLst>
          </p:cNvPr>
          <p:cNvGrpSpPr/>
          <p:nvPr/>
        </p:nvGrpSpPr>
        <p:grpSpPr>
          <a:xfrm flipH="1">
            <a:off x="7060362" y="4288242"/>
            <a:ext cx="4569120" cy="928818"/>
            <a:chOff x="9367692" y="5209460"/>
            <a:chExt cx="12600826" cy="2708853"/>
          </a:xfrm>
          <a:solidFill>
            <a:schemeClr val="accent2">
              <a:lumMod val="60000"/>
              <a:lumOff val="40000"/>
            </a:schemeClr>
          </a:solidFill>
        </p:grpSpPr>
        <p:sp>
          <p:nvSpPr>
            <p:cNvPr id="23" name="9Slide.vn 5">
              <a:extLst>
                <a:ext uri="{FF2B5EF4-FFF2-40B4-BE49-F238E27FC236}">
                  <a16:creationId xmlns:a16="http://schemas.microsoft.com/office/drawing/2014/main" xmlns="" id="{B19BBC58-9637-26BE-467A-47DFFAAF1ADA}"/>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24" name="9Slide.vn 6">
              <a:extLst>
                <a:ext uri="{FF2B5EF4-FFF2-40B4-BE49-F238E27FC236}">
                  <a16:creationId xmlns:a16="http://schemas.microsoft.com/office/drawing/2014/main" xmlns="" id="{E4961757-51A2-5B96-1F85-F447182B85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25" name="9Slide.vn 18">
            <a:extLst>
              <a:ext uri="{FF2B5EF4-FFF2-40B4-BE49-F238E27FC236}">
                <a16:creationId xmlns:a16="http://schemas.microsoft.com/office/drawing/2014/main" xmlns="" id="{ACD60351-26F6-8A4E-057B-5DD2B2C8F0CC}"/>
              </a:ext>
            </a:extLst>
          </p:cNvPr>
          <p:cNvSpPr txBox="1"/>
          <p:nvPr/>
        </p:nvSpPr>
        <p:spPr>
          <a:xfrm>
            <a:off x="8072393" y="4332092"/>
            <a:ext cx="2256560"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Ngoài</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nhà</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sp>
        <p:nvSpPr>
          <p:cNvPr id="27" name="Rounded Rectangle 108">
            <a:extLst>
              <a:ext uri="{FF2B5EF4-FFF2-40B4-BE49-F238E27FC236}">
                <a16:creationId xmlns:a16="http://schemas.microsoft.com/office/drawing/2014/main" xmlns="" id="{83D045AB-9A0A-2E03-FD7D-4E9EA361E657}"/>
              </a:ext>
            </a:extLst>
          </p:cNvPr>
          <p:cNvSpPr/>
          <p:nvPr/>
        </p:nvSpPr>
        <p:spPr>
          <a:xfrm>
            <a:off x="6644146" y="1688106"/>
            <a:ext cx="4344684" cy="900668"/>
          </a:xfrm>
          <a:prstGeom prst="roundRect">
            <a:avLst/>
          </a:prstGeom>
          <a:solidFill>
            <a:schemeClr val="bg1"/>
          </a:solidFill>
          <a:ln>
            <a:solidFill>
              <a:schemeClr val="accent6">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8">
            <a:extLst>
              <a:ext uri="{FF2B5EF4-FFF2-40B4-BE49-F238E27FC236}">
                <a16:creationId xmlns:a16="http://schemas.microsoft.com/office/drawing/2014/main" xmlns="" id="{A36D7339-E434-823A-11B9-464B56B7B2C6}"/>
              </a:ext>
            </a:extLst>
          </p:cNvPr>
          <p:cNvSpPr txBox="1"/>
          <p:nvPr/>
        </p:nvSpPr>
        <p:spPr>
          <a:xfrm>
            <a:off x="7357387" y="1753032"/>
            <a:ext cx="2683817" cy="369332"/>
          </a:xfrm>
          <a:prstGeom prst="rect">
            <a:avLst/>
          </a:prstGeom>
          <a:solidFill>
            <a:schemeClr val="bg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002060"/>
                </a:solidFill>
                <a:latin typeface="Times New Roman" pitchFamily="18" charset="0"/>
                <a:cs typeface="Times New Roman" pitchFamily="18" charset="0"/>
              </a:rPr>
              <a:t>TỔNG NGUỒN VỐN</a:t>
            </a:r>
          </a:p>
        </p:txBody>
      </p:sp>
      <p:sp>
        <p:nvSpPr>
          <p:cNvPr id="29" name="TextBox 28">
            <a:extLst>
              <a:ext uri="{FF2B5EF4-FFF2-40B4-BE49-F238E27FC236}">
                <a16:creationId xmlns:a16="http://schemas.microsoft.com/office/drawing/2014/main" xmlns="" id="{0FB949A0-FB57-1673-BF97-D88C4D68C0F0}"/>
              </a:ext>
            </a:extLst>
          </p:cNvPr>
          <p:cNvSpPr txBox="1"/>
          <p:nvPr/>
        </p:nvSpPr>
        <p:spPr>
          <a:xfrm>
            <a:off x="7343095" y="2075277"/>
            <a:ext cx="285119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46.942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10,8%    </a:t>
            </a:r>
          </a:p>
        </p:txBody>
      </p:sp>
      <p:sp>
        <p:nvSpPr>
          <p:cNvPr id="30" name="TextBox 29">
            <a:extLst>
              <a:ext uri="{FF2B5EF4-FFF2-40B4-BE49-F238E27FC236}">
                <a16:creationId xmlns:a16="http://schemas.microsoft.com/office/drawing/2014/main" xmlns="" id="{9AE6A4DE-D296-104D-18EE-5B85D5578D65}"/>
              </a:ext>
            </a:extLst>
          </p:cNvPr>
          <p:cNvSpPr txBox="1"/>
          <p:nvPr/>
        </p:nvSpPr>
        <p:spPr>
          <a:xfrm>
            <a:off x="8410677" y="3398361"/>
            <a:ext cx="2975476"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16.694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15,7%    </a:t>
            </a:r>
          </a:p>
        </p:txBody>
      </p:sp>
      <p:sp>
        <p:nvSpPr>
          <p:cNvPr id="31" name="TextBox 30">
            <a:extLst>
              <a:ext uri="{FF2B5EF4-FFF2-40B4-BE49-F238E27FC236}">
                <a16:creationId xmlns:a16="http://schemas.microsoft.com/office/drawing/2014/main" xmlns="" id="{6BAB3431-C456-D878-4596-FFD78F677D30}"/>
              </a:ext>
            </a:extLst>
          </p:cNvPr>
          <p:cNvSpPr txBox="1"/>
          <p:nvPr/>
        </p:nvSpPr>
        <p:spPr>
          <a:xfrm>
            <a:off x="7851869" y="4714137"/>
            <a:ext cx="3136961"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28.216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đồng            8,7%    </a:t>
            </a:r>
          </a:p>
        </p:txBody>
      </p:sp>
      <p:sp>
        <p:nvSpPr>
          <p:cNvPr id="32" name="TextBox 31">
            <a:extLst>
              <a:ext uri="{FF2B5EF4-FFF2-40B4-BE49-F238E27FC236}">
                <a16:creationId xmlns:a16="http://schemas.microsoft.com/office/drawing/2014/main" xmlns="" id="{6DF59AC6-3D36-1D4F-76E8-E19DD07DFB09}"/>
              </a:ext>
            </a:extLst>
          </p:cNvPr>
          <p:cNvSpPr txBox="1"/>
          <p:nvPr/>
        </p:nvSpPr>
        <p:spPr>
          <a:xfrm>
            <a:off x="7507047" y="6097745"/>
            <a:ext cx="285119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2.031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3,2%    </a:t>
            </a:r>
          </a:p>
        </p:txBody>
      </p:sp>
      <p:sp>
        <p:nvSpPr>
          <p:cNvPr id="33" name="Arrow: Down 59">
            <a:extLst>
              <a:ext uri="{FF2B5EF4-FFF2-40B4-BE49-F238E27FC236}">
                <a16:creationId xmlns:a16="http://schemas.microsoft.com/office/drawing/2014/main" xmlns="" id="{EB792DE2-87BF-B2BA-1379-0E3A7515A4F6}"/>
              </a:ext>
            </a:extLst>
          </p:cNvPr>
          <p:cNvSpPr/>
          <p:nvPr/>
        </p:nvSpPr>
        <p:spPr>
          <a:xfrm rot="10800000">
            <a:off x="9420349" y="612852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4" name="Arrow: Down 59">
            <a:extLst>
              <a:ext uri="{FF2B5EF4-FFF2-40B4-BE49-F238E27FC236}">
                <a16:creationId xmlns:a16="http://schemas.microsoft.com/office/drawing/2014/main" xmlns="" id="{24B85C36-43A3-6B5B-2C1C-3634D93B9267}"/>
              </a:ext>
            </a:extLst>
          </p:cNvPr>
          <p:cNvSpPr/>
          <p:nvPr/>
        </p:nvSpPr>
        <p:spPr>
          <a:xfrm rot="10800000">
            <a:off x="9806172" y="477920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5" name="Arrow: Down 59">
            <a:extLst>
              <a:ext uri="{FF2B5EF4-FFF2-40B4-BE49-F238E27FC236}">
                <a16:creationId xmlns:a16="http://schemas.microsoft.com/office/drawing/2014/main" xmlns="" id="{8C661001-620A-A950-5028-EA347095D8FE}"/>
              </a:ext>
            </a:extLst>
          </p:cNvPr>
          <p:cNvSpPr/>
          <p:nvPr/>
        </p:nvSpPr>
        <p:spPr>
          <a:xfrm rot="10800000">
            <a:off x="10259788" y="350406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6" name="Arrow: Down 59">
            <a:extLst>
              <a:ext uri="{FF2B5EF4-FFF2-40B4-BE49-F238E27FC236}">
                <a16:creationId xmlns:a16="http://schemas.microsoft.com/office/drawing/2014/main" xmlns="" id="{3A5DC9B8-FA2A-AAF2-CCFA-17F59DA8AA47}"/>
              </a:ext>
            </a:extLst>
          </p:cNvPr>
          <p:cNvSpPr/>
          <p:nvPr/>
        </p:nvSpPr>
        <p:spPr>
          <a:xfrm rot="10800000">
            <a:off x="9161410" y="2145632"/>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37" name="9Slide.vn 56">
            <a:extLst>
              <a:ext uri="{FF2B5EF4-FFF2-40B4-BE49-F238E27FC236}">
                <a16:creationId xmlns:a16="http://schemas.microsoft.com/office/drawing/2014/main" xmlns="" id="{B42A9F81-BB60-20BD-1796-EB138B694220}"/>
              </a:ext>
            </a:extLst>
          </p:cNvPr>
          <p:cNvPicPr>
            <a:picLocks noChangeAspect="1"/>
          </p:cNvPicPr>
          <p:nvPr/>
        </p:nvPicPr>
        <p:blipFill>
          <a:blip r:embed="rId9"/>
          <a:stretch>
            <a:fillRect/>
          </a:stretch>
        </p:blipFill>
        <p:spPr>
          <a:xfrm>
            <a:off x="6320600" y="1566387"/>
            <a:ext cx="735144" cy="1017780"/>
          </a:xfrm>
          <a:prstGeom prst="rect">
            <a:avLst/>
          </a:prstGeom>
        </p:spPr>
      </p:pic>
      <p:sp>
        <p:nvSpPr>
          <p:cNvPr id="12" name="Rectangle 11">
            <a:extLst>
              <a:ext uri="{FF2B5EF4-FFF2-40B4-BE49-F238E27FC236}">
                <a16:creationId xmlns:a16="http://schemas.microsoft.com/office/drawing/2014/main" xmlns="" id="{CE5FBBCC-ED66-B046-1C08-3D84F85723EB}"/>
              </a:ext>
            </a:extLst>
          </p:cNvPr>
          <p:cNvSpPr/>
          <p:nvPr/>
        </p:nvSpPr>
        <p:spPr>
          <a:xfrm>
            <a:off x="583095" y="152502"/>
            <a:ext cx="11025809"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5. Về đầu tư phát triển </a:t>
            </a:r>
            <a:endParaRPr lang="en-US" sz="54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3024879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xmlns=""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5. </a:t>
            </a:r>
            <a:r>
              <a:rPr lang="vi-VN" sz="3600" b="1">
                <a:effectLst/>
                <a:latin typeface="Times New Roman" panose="02020603050405020304" pitchFamily="18" charset="0"/>
                <a:ea typeface="Times New Roman" panose="02020603050405020304" pitchFamily="18" charset="0"/>
              </a:rPr>
              <a:t>Về đầu tư phát triển (tt)</a:t>
            </a:r>
            <a:endParaRPr lang="en-US" sz="5400" b="1" kern="0" spc="-10" dirty="0">
              <a:ea typeface="Times New Roman" panose="02020603050405020304" pitchFamily="18" charset="0"/>
            </a:endParaRPr>
          </a:p>
        </p:txBody>
      </p:sp>
      <p:graphicFrame>
        <p:nvGraphicFramePr>
          <p:cNvPr id="6" name="Chart 5">
            <a:extLst>
              <a:ext uri="{FF2B5EF4-FFF2-40B4-BE49-F238E27FC236}">
                <a16:creationId xmlns:a16="http://schemas.microsoft.com/office/drawing/2014/main" xmlns="" id="{46F81F7A-18DF-C32B-31F2-4D3915C93989}"/>
              </a:ext>
            </a:extLst>
          </p:cNvPr>
          <p:cNvGraphicFramePr>
            <a:graphicFrameLocks/>
          </p:cNvGraphicFramePr>
          <p:nvPr>
            <p:extLst>
              <p:ext uri="{D42A27DB-BD31-4B8C-83A1-F6EECF244321}">
                <p14:modId xmlns:p14="http://schemas.microsoft.com/office/powerpoint/2010/main" val="1610968276"/>
              </p:ext>
            </p:extLst>
          </p:nvPr>
        </p:nvGraphicFramePr>
        <p:xfrm>
          <a:off x="748018" y="2038321"/>
          <a:ext cx="5585670" cy="44545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ontent Placeholder 13">
            <a:extLst>
              <a:ext uri="{FF2B5EF4-FFF2-40B4-BE49-F238E27FC236}">
                <a16:creationId xmlns:a16="http://schemas.microsoft.com/office/drawing/2014/main" xmlns="" id="{1DC50036-456F-0314-0283-46316536FC54}"/>
              </a:ext>
            </a:extLst>
          </p:cNvPr>
          <p:cNvGraphicFramePr>
            <a:graphicFrameLocks/>
          </p:cNvGraphicFramePr>
          <p:nvPr>
            <p:extLst>
              <p:ext uri="{D42A27DB-BD31-4B8C-83A1-F6EECF244321}">
                <p14:modId xmlns:p14="http://schemas.microsoft.com/office/powerpoint/2010/main" val="3798174155"/>
              </p:ext>
            </p:extLst>
          </p:nvPr>
        </p:nvGraphicFramePr>
        <p:xfrm>
          <a:off x="7029975" y="2277349"/>
          <a:ext cx="3724712" cy="1381125"/>
        </p:xfrm>
        <a:graphic>
          <a:graphicData uri="http://schemas.openxmlformats.org/drawingml/2006/table">
            <a:tbl>
              <a:tblPr firstRow="1" firstCol="1">
                <a:tableStyleId>{3C2FFA5D-87B4-456A-9821-1D502468CF0F}</a:tableStyleId>
              </a:tblPr>
              <a:tblGrid>
                <a:gridCol w="2273735">
                  <a:extLst>
                    <a:ext uri="{9D8B030D-6E8A-4147-A177-3AD203B41FA5}">
                      <a16:colId xmlns:a16="http://schemas.microsoft.com/office/drawing/2014/main" xmlns="" val="1472441421"/>
                    </a:ext>
                  </a:extLst>
                </a:gridCol>
                <a:gridCol w="1450977">
                  <a:extLst>
                    <a:ext uri="{9D8B030D-6E8A-4147-A177-3AD203B41FA5}">
                      <a16:colId xmlns:a16="http://schemas.microsoft.com/office/drawing/2014/main" xmlns="" val="1685905625"/>
                    </a:ext>
                  </a:extLst>
                </a:gridCol>
              </a:tblGrid>
              <a:tr h="190500">
                <a:tc>
                  <a:txBody>
                    <a:bodyPr/>
                    <a:lstStyle/>
                    <a:p>
                      <a:pPr algn="l" fontAlgn="b"/>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i="1" u="none" strike="noStrike" dirty="0" err="1">
                          <a:solidFill>
                            <a:schemeClr val="bg1"/>
                          </a:solidFill>
                          <a:effectLst/>
                          <a:latin typeface="Times New Roman" panose="02020603050405020304" pitchFamily="18" charset="0"/>
                          <a:cs typeface="Times New Roman" panose="02020603050405020304" pitchFamily="18" charset="0"/>
                        </a:rPr>
                        <a:t>ĐVT</a:t>
                      </a:r>
                      <a:r>
                        <a:rPr lang="en-US" sz="1100" i="1" u="none" strike="noStrike" dirty="0">
                          <a:solidFill>
                            <a:schemeClr val="bg1"/>
                          </a:solidFill>
                          <a:effectLst/>
                          <a:latin typeface="Times New Roman" panose="02020603050405020304" pitchFamily="18" charset="0"/>
                          <a:cs typeface="Times New Roman" panose="02020603050405020304" pitchFamily="18" charset="0"/>
                        </a:rPr>
                        <a:t>: </a:t>
                      </a:r>
                      <a:r>
                        <a:rPr lang="en-US" sz="1100" i="1" u="none" strike="noStrike" dirty="0" err="1">
                          <a:solidFill>
                            <a:schemeClr val="bg1"/>
                          </a:solidFill>
                          <a:effectLst/>
                          <a:latin typeface="Times New Roman" panose="02020603050405020304" pitchFamily="18" charset="0"/>
                          <a:cs typeface="Times New Roman" panose="02020603050405020304" pitchFamily="18" charset="0"/>
                        </a:rPr>
                        <a:t>tỷ</a:t>
                      </a:r>
                      <a:r>
                        <a:rPr lang="en-US" sz="1100" i="1" u="none" strike="noStrike" dirty="0">
                          <a:solidFill>
                            <a:schemeClr val="bg1"/>
                          </a:solidFill>
                          <a:effectLst/>
                          <a:latin typeface="Times New Roman" panose="02020603050405020304" pitchFamily="18" charset="0"/>
                          <a:cs typeface="Times New Roman" panose="02020603050405020304" pitchFamily="18" charset="0"/>
                        </a:rPr>
                        <a:t> </a:t>
                      </a:r>
                      <a:r>
                        <a:rPr lang="en-US" sz="1100" i="1" u="none" strike="noStrike" dirty="0" err="1">
                          <a:solidFill>
                            <a:schemeClr val="bg1"/>
                          </a:solidFill>
                          <a:effectLst/>
                          <a:latin typeface="Times New Roman" panose="02020603050405020304" pitchFamily="18" charset="0"/>
                          <a:cs typeface="Times New Roman" panose="02020603050405020304" pitchFamily="18" charset="0"/>
                        </a:rPr>
                        <a:t>đồng</a:t>
                      </a:r>
                      <a:endParaRPr lang="en-US" sz="1100" b="0" i="1"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068729937"/>
                  </a:ext>
                </a:extLst>
              </a:tr>
              <a:tr h="238125">
                <a:tc>
                  <a:txBody>
                    <a:bodyPr/>
                    <a:lstStyle/>
                    <a:p>
                      <a:pPr algn="l" fontAlgn="b"/>
                      <a:r>
                        <a:rPr lang="en-US" sz="1400" u="none" strike="noStrike" dirty="0" err="1">
                          <a:effectLst/>
                          <a:latin typeface="Times New Roman" panose="02020603050405020304" pitchFamily="18" charset="0"/>
                          <a:cs typeface="Times New Roman" panose="02020603050405020304" pitchFamily="18" charset="0"/>
                        </a:rPr>
                        <a:t>Tổng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KHV</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đến</a:t>
                      </a:r>
                      <a:r>
                        <a:rPr lang="en-US" sz="1400" u="none" strike="noStrike" dirty="0">
                          <a:effectLst/>
                          <a:latin typeface="Times New Roman" panose="02020603050405020304" pitchFamily="18" charset="0"/>
                          <a:cs typeface="Times New Roman" panose="02020603050405020304" pitchFamily="18" charset="0"/>
                        </a:rPr>
                        <a:t> nay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400" b="1" u="none" strike="noStrike" dirty="0">
                          <a:effectLst/>
                          <a:latin typeface="Times New Roman" panose="02020603050405020304" pitchFamily="18" charset="0"/>
                          <a:cs typeface="Times New Roman" panose="02020603050405020304" pitchFamily="18" charset="0"/>
                        </a:rPr>
                        <a:t>9.349</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449762210"/>
                  </a:ext>
                </a:extLst>
              </a:tr>
              <a:tr h="476250">
                <a:tc>
                  <a:txBody>
                    <a:bodyPr/>
                    <a:lstStyle/>
                    <a:p>
                      <a:pPr algn="l" fontAlgn="ctr"/>
                      <a:r>
                        <a:rPr lang="vi-VN" sz="1400" u="none" strike="noStrike" dirty="0">
                          <a:effectLst/>
                          <a:latin typeface="Times New Roman" panose="02020603050405020304" pitchFamily="18" charset="0"/>
                          <a:cs typeface="Times New Roman" panose="02020603050405020304" pitchFamily="18" charset="0"/>
                        </a:rPr>
                        <a:t>KHV Thủ tướng Chính phủ giao đầu năm</a:t>
                      </a:r>
                      <a:endParaRPr lang="vi-V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400" b="1" u="none" strike="noStrike" dirty="0">
                          <a:effectLst/>
                          <a:latin typeface="Times New Roman" panose="02020603050405020304" pitchFamily="18" charset="0"/>
                          <a:cs typeface="Times New Roman" panose="02020603050405020304" pitchFamily="18" charset="0"/>
                        </a:rPr>
                        <a:t>7.645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4091699693"/>
                  </a:ext>
                </a:extLst>
              </a:tr>
              <a:tr h="238125">
                <a:tc>
                  <a:txBody>
                    <a:bodyPr/>
                    <a:lstStyle/>
                    <a:p>
                      <a:pPr algn="just" fontAlgn="ctr"/>
                      <a:r>
                        <a:rPr lang="vi-VN" sz="1400" u="none" strike="noStrike">
                          <a:effectLst/>
                          <a:latin typeface="Times New Roman" panose="02020603050405020304" pitchFamily="18" charset="0"/>
                          <a:cs typeface="Times New Roman" panose="02020603050405020304" pitchFamily="18" charset="0"/>
                        </a:rPr>
                        <a:t>Trung ương bổ sung</a:t>
                      </a:r>
                      <a:endParaRPr lang="vi-V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400" b="1" u="none" strike="noStrike" dirty="0">
                          <a:effectLst/>
                          <a:latin typeface="Times New Roman" panose="02020603050405020304" pitchFamily="18" charset="0"/>
                          <a:cs typeface="Times New Roman" panose="02020603050405020304" pitchFamily="18" charset="0"/>
                        </a:rPr>
                        <a:t>1.290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449658091"/>
                  </a:ext>
                </a:extLst>
              </a:tr>
              <a:tr h="238125">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Vốn ngân sách tỉnh bổ sung</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400" b="1" u="none" strike="noStrike" dirty="0">
                          <a:effectLst/>
                          <a:latin typeface="Times New Roman" panose="02020603050405020304" pitchFamily="18" charset="0"/>
                          <a:cs typeface="Times New Roman" panose="02020603050405020304" pitchFamily="18" charset="0"/>
                        </a:rPr>
                        <a:t>413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167472757"/>
                  </a:ext>
                </a:extLst>
              </a:tr>
            </a:tbl>
          </a:graphicData>
        </a:graphic>
      </p:graphicFrame>
      <p:sp>
        <p:nvSpPr>
          <p:cNvPr id="10" name="Title 1">
            <a:extLst>
              <a:ext uri="{FF2B5EF4-FFF2-40B4-BE49-F238E27FC236}">
                <a16:creationId xmlns:a16="http://schemas.microsoft.com/office/drawing/2014/main" xmlns="" id="{8BB1CA9E-800E-E158-E26A-A0748F370069}"/>
              </a:ext>
            </a:extLst>
          </p:cNvPr>
          <p:cNvSpPr txBox="1">
            <a:spLocks/>
          </p:cNvSpPr>
          <p:nvPr/>
        </p:nvSpPr>
        <p:spPr>
          <a:xfrm>
            <a:off x="566317" y="1119326"/>
            <a:ext cx="10515600" cy="626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Kế hoạch vốn Đầu tư công năm 2022</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248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xmlns=""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5. </a:t>
            </a:r>
            <a:r>
              <a:rPr lang="vi-VN" sz="3600" b="1">
                <a:effectLst/>
                <a:latin typeface="Times New Roman" panose="02020603050405020304" pitchFamily="18" charset="0"/>
                <a:ea typeface="Times New Roman" panose="02020603050405020304" pitchFamily="18" charset="0"/>
              </a:rPr>
              <a:t>Về đầu tư phát triển (tt)</a:t>
            </a:r>
            <a:endParaRPr lang="en-US" sz="5400" b="1" kern="0" spc="-10" dirty="0">
              <a:ea typeface="Times New Roman" panose="02020603050405020304" pitchFamily="18" charset="0"/>
            </a:endParaRPr>
          </a:p>
        </p:txBody>
      </p:sp>
      <p:graphicFrame>
        <p:nvGraphicFramePr>
          <p:cNvPr id="4" name="Chart 3">
            <a:extLst>
              <a:ext uri="{FF2B5EF4-FFF2-40B4-BE49-F238E27FC236}">
                <a16:creationId xmlns:a16="http://schemas.microsoft.com/office/drawing/2014/main" xmlns="" id="{0DB73B2B-A85F-63DE-6F3B-3A152C11D649}"/>
              </a:ext>
            </a:extLst>
          </p:cNvPr>
          <p:cNvGraphicFramePr>
            <a:graphicFrameLocks/>
          </p:cNvGraphicFramePr>
          <p:nvPr/>
        </p:nvGraphicFramePr>
        <p:xfrm>
          <a:off x="644435" y="1184367"/>
          <a:ext cx="11094720" cy="50915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48446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944" y="10056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 QUẢ THỰC HIỆN CÁC CHỈ TIÊU CHỦ YẾU NĂM 2022</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22060984"/>
              </p:ext>
            </p:extLst>
          </p:nvPr>
        </p:nvGraphicFramePr>
        <p:xfrm>
          <a:off x="310596" y="518625"/>
          <a:ext cx="11199303" cy="5820750"/>
        </p:xfrm>
        <a:graphic>
          <a:graphicData uri="http://schemas.openxmlformats.org/drawingml/2006/table">
            <a:tbl>
              <a:tblPr firstRow="1" firstCol="1" bandRow="1">
                <a:tableStyleId>{5C22544A-7EE6-4342-B048-85BDC9FD1C3A}</a:tableStyleId>
              </a:tblPr>
              <a:tblGrid>
                <a:gridCol w="711017">
                  <a:extLst>
                    <a:ext uri="{9D8B030D-6E8A-4147-A177-3AD203B41FA5}">
                      <a16:colId xmlns:a16="http://schemas.microsoft.com/office/drawing/2014/main" xmlns="" val="20000"/>
                    </a:ext>
                  </a:extLst>
                </a:gridCol>
                <a:gridCol w="5493155">
                  <a:extLst>
                    <a:ext uri="{9D8B030D-6E8A-4147-A177-3AD203B41FA5}">
                      <a16:colId xmlns:a16="http://schemas.microsoft.com/office/drawing/2014/main" xmlns="" val="20001"/>
                    </a:ext>
                  </a:extLst>
                </a:gridCol>
                <a:gridCol w="1681777">
                  <a:extLst>
                    <a:ext uri="{9D8B030D-6E8A-4147-A177-3AD203B41FA5}">
                      <a16:colId xmlns:a16="http://schemas.microsoft.com/office/drawing/2014/main" xmlns="" val="20002"/>
                    </a:ext>
                  </a:extLst>
                </a:gridCol>
                <a:gridCol w="1757082">
                  <a:extLst>
                    <a:ext uri="{9D8B030D-6E8A-4147-A177-3AD203B41FA5}">
                      <a16:colId xmlns:a16="http://schemas.microsoft.com/office/drawing/2014/main" xmlns="" val="20003"/>
                    </a:ext>
                  </a:extLst>
                </a:gridCol>
                <a:gridCol w="1556272">
                  <a:extLst>
                    <a:ext uri="{9D8B030D-6E8A-4147-A177-3AD203B41FA5}">
                      <a16:colId xmlns:a16="http://schemas.microsoft.com/office/drawing/2014/main" xmlns="" val="20007"/>
                    </a:ext>
                  </a:extLst>
                </a:gridCol>
              </a:tblGrid>
              <a:tr h="700110">
                <a:tc>
                  <a:txBody>
                    <a:bodyPr/>
                    <a:lstStyle/>
                    <a:p>
                      <a:pPr algn="ctr">
                        <a:spcAft>
                          <a:spcPts val="0"/>
                        </a:spcAft>
                      </a:pPr>
                      <a:r>
                        <a:rPr lang="vi-VN" sz="2400" dirty="0">
                          <a:solidFill>
                            <a:schemeClr val="tx1"/>
                          </a:solidFill>
                          <a:effectLst/>
                          <a:latin typeface="+mj-lt"/>
                        </a:rPr>
                        <a:t>STT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Chỉ tiêu</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Đơn vị tính</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KH năm 2022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Ước TH 2022</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0055">
                <a:tc>
                  <a:txBody>
                    <a:bodyPr/>
                    <a:lstStyle/>
                    <a:p>
                      <a:pPr algn="ctr">
                        <a:spcAft>
                          <a:spcPts val="0"/>
                        </a:spcAft>
                      </a:pPr>
                      <a:r>
                        <a:rPr lang="vi-VN" sz="2400">
                          <a:solidFill>
                            <a:schemeClr val="tx1"/>
                          </a:solidFill>
                          <a:effectLst/>
                          <a:latin typeface="+mj-lt"/>
                        </a:rPr>
                        <a:t>1</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Tốc độ tăng GRDP</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6,0-6,5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8,57</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Trong đó:</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 </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Nông, lâm, thuỷ sản</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3,2-3,4</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3,26</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 Công nghiệp và xây dựng</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9,3-9,7</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8,55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i="1">
                          <a:solidFill>
                            <a:schemeClr val="tx1"/>
                          </a:solidFill>
                          <a:effectLst/>
                          <a:latin typeface="+mj-lt"/>
                        </a:rPr>
                        <a:t>     + Công nghiệp</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dirty="0">
                          <a:solidFill>
                            <a:schemeClr val="tx1"/>
                          </a:solidFill>
                          <a:effectLst/>
                          <a:latin typeface="+mj-lt"/>
                        </a:rPr>
                        <a:t>10-10,4</a:t>
                      </a:r>
                      <a:endParaRPr lang="en-US" sz="24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9,3</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Dịch vụ</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5,0-5,8</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12,61</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Thuế sản phẩm trừ trợ </a:t>
                      </a:r>
                      <a:r>
                        <a:rPr lang="vi-VN" sz="2400" baseline="0">
                          <a:solidFill>
                            <a:schemeClr val="tx1"/>
                          </a:solidFill>
                          <a:effectLst/>
                          <a:latin typeface="Times New Roman" pitchFamily="18" charset="0"/>
                        </a:rPr>
                        <a:t>cấp </a:t>
                      </a:r>
                      <a:r>
                        <a:rPr lang="en-US" sz="2400" baseline="0">
                          <a:solidFill>
                            <a:schemeClr val="tx1"/>
                          </a:solidFill>
                          <a:effectLst/>
                          <a:latin typeface="Times New Roman" pitchFamily="18" charset="0"/>
                        </a:rPr>
                        <a:t>SP</a:t>
                      </a:r>
                      <a:endParaRPr lang="en-US" sz="2400"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6,0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 GRDP bình quân đầu người</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baseline="0">
                          <a:solidFill>
                            <a:schemeClr val="tx1"/>
                          </a:solidFill>
                          <a:effectLst/>
                          <a:latin typeface="Times New Roman" pitchFamily="18" charset="0"/>
                        </a:rPr>
                        <a:t>Tr</a:t>
                      </a:r>
                      <a:r>
                        <a:rPr lang="en-US" sz="2400" baseline="0">
                          <a:solidFill>
                            <a:schemeClr val="tx1"/>
                          </a:solidFill>
                          <a:effectLst/>
                          <a:latin typeface="Times New Roman" pitchFamily="18" charset="0"/>
                        </a:rPr>
                        <a:t>. </a:t>
                      </a:r>
                      <a:r>
                        <a:rPr lang="en-US" sz="2400" kern="1200" baseline="0">
                          <a:solidFill>
                            <a:schemeClr val="tx1"/>
                          </a:solidFill>
                          <a:effectLst/>
                          <a:latin typeface="Times New Roman" pitchFamily="18" charset="0"/>
                          <a:ea typeface="+mn-ea"/>
                          <a:cs typeface="+mn-cs"/>
                        </a:rPr>
                        <a:t>đồng</a:t>
                      </a:r>
                      <a:endParaRPr lang="en-US" sz="2400" kern="1200" baseline="0" dirty="0">
                        <a:solidFill>
                          <a:schemeClr val="tx1"/>
                        </a:solidFill>
                        <a:effectLst/>
                        <a:latin typeface="Times New Roman" pitchFamily="18" charset="0"/>
                        <a:ea typeface="+mn-ea"/>
                        <a:cs typeface="+mn-cs"/>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66,34</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70,56</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50055">
                <a:tc>
                  <a:txBody>
                    <a:bodyPr/>
                    <a:lstStyle/>
                    <a:p>
                      <a:pPr algn="ctr">
                        <a:spcAft>
                          <a:spcPts val="0"/>
                        </a:spcAft>
                      </a:pPr>
                      <a:r>
                        <a:rPr lang="vi-VN" sz="2400">
                          <a:solidFill>
                            <a:schemeClr val="tx1"/>
                          </a:solidFill>
                          <a:effectLst/>
                          <a:latin typeface="+mj-lt"/>
                        </a:rPr>
                        <a:t>2</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Chỉ số sản xuất CN (IIP)</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6,5-7,0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7,05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50055">
                <a:tc>
                  <a:txBody>
                    <a:bodyPr/>
                    <a:lstStyle/>
                    <a:p>
                      <a:pPr algn="ctr">
                        <a:spcAft>
                          <a:spcPts val="0"/>
                        </a:spcAft>
                      </a:pPr>
                      <a:r>
                        <a:rPr lang="vi-VN" sz="2400">
                          <a:solidFill>
                            <a:schemeClr val="tx1"/>
                          </a:solidFill>
                          <a:effectLst/>
                          <a:latin typeface="+mj-lt"/>
                        </a:rPr>
                        <a:t>3</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Kim ngạch xuất khẩu </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Tr</a:t>
                      </a:r>
                      <a:r>
                        <a:rPr lang="en-US" sz="2400">
                          <a:solidFill>
                            <a:schemeClr val="tx1"/>
                          </a:solidFill>
                          <a:effectLst/>
                          <a:latin typeface="+mj-lt"/>
                        </a:rPr>
                        <a:t>.</a:t>
                      </a:r>
                      <a:r>
                        <a:rPr lang="vi-VN" sz="2400">
                          <a:solidFill>
                            <a:schemeClr val="tx1"/>
                          </a:solidFill>
                          <a:effectLst/>
                          <a:latin typeface="+mj-lt"/>
                        </a:rPr>
                        <a:t> USD</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1.350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1.550</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50055">
                <a:tc>
                  <a:txBody>
                    <a:bodyPr/>
                    <a:lstStyle/>
                    <a:p>
                      <a:pPr algn="ctr">
                        <a:spcAft>
                          <a:spcPts val="0"/>
                        </a:spcAft>
                      </a:pPr>
                      <a:r>
                        <a:rPr lang="vi-VN" sz="2400">
                          <a:solidFill>
                            <a:schemeClr val="tx1"/>
                          </a:solidFill>
                          <a:effectLst/>
                          <a:latin typeface="+mj-lt"/>
                        </a:rPr>
                        <a:t>4</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Tổng thu ngân sách</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Tỷ đồng</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12.202</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16.551</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50055">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i="1">
                          <a:solidFill>
                            <a:schemeClr val="tx1"/>
                          </a:solidFill>
                          <a:effectLst/>
                          <a:latin typeface="+mj-lt"/>
                        </a:rPr>
                        <a:t>Trong đó: Thu nội địa</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Tỷ đồng</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11.135</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dirty="0">
                          <a:solidFill>
                            <a:schemeClr val="tx1"/>
                          </a:solidFill>
                          <a:effectLst/>
                          <a:latin typeface="+mj-lt"/>
                        </a:rPr>
                        <a:t>15.480</a:t>
                      </a:r>
                      <a:endParaRPr lang="en-US" sz="24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700110">
                <a:tc>
                  <a:txBody>
                    <a:bodyPr/>
                    <a:lstStyle/>
                    <a:p>
                      <a:pPr algn="ctr">
                        <a:spcAft>
                          <a:spcPts val="0"/>
                        </a:spcAft>
                      </a:pPr>
                      <a:r>
                        <a:rPr lang="vi-VN" sz="2400">
                          <a:solidFill>
                            <a:schemeClr val="tx1"/>
                          </a:solidFill>
                          <a:effectLst/>
                          <a:latin typeface="+mj-lt"/>
                        </a:rPr>
                        <a:t>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dirty="0">
                          <a:solidFill>
                            <a:schemeClr val="tx1"/>
                          </a:solidFill>
                          <a:effectLst/>
                          <a:latin typeface="+mj-lt"/>
                        </a:rPr>
                        <a:t>Tốc độ tăng Tổng </a:t>
                      </a:r>
                      <a:r>
                        <a:rPr lang="vi-VN" sz="2400" b="1">
                          <a:solidFill>
                            <a:schemeClr val="tx1"/>
                          </a:solidFill>
                          <a:effectLst/>
                          <a:latin typeface="+mj-lt"/>
                        </a:rPr>
                        <a:t>vốn ĐTPT toàn XH</a:t>
                      </a:r>
                      <a:endParaRPr lang="en-US" sz="2400" b="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10,8</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48917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xmlns=""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5. </a:t>
            </a:r>
            <a:r>
              <a:rPr lang="vi-VN" sz="3600" b="1">
                <a:effectLst/>
                <a:latin typeface="Times New Roman" panose="02020603050405020304" pitchFamily="18" charset="0"/>
                <a:ea typeface="Times New Roman" panose="02020603050405020304" pitchFamily="18" charset="0"/>
              </a:rPr>
              <a:t>Về đầu tư phát triển (tt)</a:t>
            </a:r>
            <a:endParaRPr lang="en-US" sz="5400" b="1" kern="0" spc="-10" dirty="0">
              <a:ea typeface="Times New Roman" panose="02020603050405020304" pitchFamily="18" charset="0"/>
            </a:endParaRPr>
          </a:p>
        </p:txBody>
      </p:sp>
      <p:graphicFrame>
        <p:nvGraphicFramePr>
          <p:cNvPr id="6" name="Chart 5">
            <a:extLst>
              <a:ext uri="{FF2B5EF4-FFF2-40B4-BE49-F238E27FC236}">
                <a16:creationId xmlns:a16="http://schemas.microsoft.com/office/drawing/2014/main" xmlns="" id="{B976DA08-825B-3693-4B8E-8794C65228F2}"/>
              </a:ext>
            </a:extLst>
          </p:cNvPr>
          <p:cNvGraphicFramePr>
            <a:graphicFrameLocks/>
          </p:cNvGraphicFramePr>
          <p:nvPr/>
        </p:nvGraphicFramePr>
        <p:xfrm>
          <a:off x="984070" y="1288870"/>
          <a:ext cx="10189027" cy="48855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9799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xmlns=""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5. </a:t>
            </a:r>
            <a:r>
              <a:rPr lang="vi-VN" sz="3600" b="1">
                <a:effectLst/>
                <a:latin typeface="Times New Roman" panose="02020603050405020304" pitchFamily="18" charset="0"/>
                <a:ea typeface="Times New Roman" panose="02020603050405020304" pitchFamily="18" charset="0"/>
              </a:rPr>
              <a:t>Về đầu tư phát triển (tt)</a:t>
            </a:r>
            <a:endParaRPr lang="en-US" sz="5400" b="1" kern="0" spc="-10" dirty="0">
              <a:ea typeface="Times New Roman" panose="02020603050405020304" pitchFamily="18" charset="0"/>
            </a:endParaRPr>
          </a:p>
        </p:txBody>
      </p:sp>
      <p:graphicFrame>
        <p:nvGraphicFramePr>
          <p:cNvPr id="2" name="Chart 1">
            <a:extLst>
              <a:ext uri="{FF2B5EF4-FFF2-40B4-BE49-F238E27FC236}">
                <a16:creationId xmlns:a16="http://schemas.microsoft.com/office/drawing/2014/main" xmlns="" id="{A5CB3FFB-591E-38A2-3F25-4253E22A951A}"/>
              </a:ext>
            </a:extLst>
          </p:cNvPr>
          <p:cNvGraphicFramePr>
            <a:graphicFrameLocks/>
          </p:cNvGraphicFramePr>
          <p:nvPr>
            <p:extLst>
              <p:ext uri="{D42A27DB-BD31-4B8C-83A1-F6EECF244321}">
                <p14:modId xmlns:p14="http://schemas.microsoft.com/office/powerpoint/2010/main" val="653812549"/>
              </p:ext>
            </p:extLst>
          </p:nvPr>
        </p:nvGraphicFramePr>
        <p:xfrm>
          <a:off x="600075" y="811291"/>
          <a:ext cx="11201400" cy="54501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62247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15213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081062"/>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12240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22B2B715-653C-5238-09BE-B01B91D4BD2D}"/>
              </a:ext>
            </a:extLst>
          </p:cNvPr>
          <p:cNvSpPr/>
          <p:nvPr/>
        </p:nvSpPr>
        <p:spPr>
          <a:xfrm>
            <a:off x="165141" y="1431126"/>
            <a:ext cx="11530848" cy="4175502"/>
          </a:xfrm>
          <a:prstGeom prst="rect">
            <a:avLst/>
          </a:prstGeom>
        </p:spPr>
        <p:txBody>
          <a:bodyPr wrap="square">
            <a:spAutoFit/>
          </a:bodyPr>
          <a:lstStyle/>
          <a:p>
            <a:pPr lvl="1" indent="-457200" algn="just">
              <a:spcBef>
                <a:spcPts val="435"/>
              </a:spcBef>
              <a:spcAft>
                <a:spcPts val="1200"/>
              </a:spcAft>
              <a:buSzPct val="100000"/>
              <a:buFontTx/>
              <a:buChar char="-"/>
            </a:pPr>
            <a:r>
              <a:rPr lang="nl-NL" sz="2800" b="1" i="1" dirty="0">
                <a:effectLst/>
                <a:latin typeface="Times New Roman" panose="02020603050405020304" pitchFamily="18" charset="0"/>
                <a:ea typeface="Times New Roman" panose="02020603050405020304" pitchFamily="18" charset="0"/>
              </a:rPr>
              <a:t>Về đầu tư nước ngoài (FDI):</a:t>
            </a:r>
            <a:r>
              <a:rPr lang="nl-NL" sz="2800" b="1" spc="-10" dirty="0">
                <a:effectLst/>
                <a:latin typeface="Times New Roman" panose="02020603050405020304" pitchFamily="18" charset="0"/>
                <a:ea typeface="Times New Roman" panose="02020603050405020304" pitchFamily="18" charset="0"/>
              </a:rPr>
              <a:t> </a:t>
            </a:r>
            <a:r>
              <a:rPr lang="vi-VN" sz="2800" spc="-10" dirty="0">
                <a:latin typeface="Times New Roman" panose="02020603050405020304" pitchFamily="18" charset="0"/>
                <a:ea typeface="Times New Roman" panose="02020603050405020304" pitchFamily="18" charset="0"/>
              </a:rPr>
              <a:t>Lũy kế đến nay cả tỉnh có 87 dự án FDI với tổng vốn đăng ký 1,11 tỷ USD. Trong đó: 39 dự án trong KKT, KCN với tổng vốn đăng ký 862,57 triệu USD và 48 dự án ngoài KKT, KCN với tổng vốn 249,35 triệu USD</a:t>
            </a:r>
            <a:r>
              <a:rPr lang="en-US" sz="2800" spc="-10" dirty="0" smtClean="0">
                <a:effectLst/>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nl-NL" sz="2800" b="1" i="1" dirty="0">
                <a:effectLst/>
                <a:latin typeface="Times New Roman" panose="02020603050405020304" pitchFamily="18" charset="0"/>
                <a:ea typeface="Times New Roman" panose="02020603050405020304" pitchFamily="18" charset="0"/>
              </a:rPr>
              <a:t>Về đầu tư trong nước:</a:t>
            </a:r>
            <a:r>
              <a:rPr lang="nl-NL" sz="2800" b="1" spc="-10" dirty="0">
                <a:effectLst/>
                <a:latin typeface="Times New Roman" panose="02020603050405020304" pitchFamily="18" charset="0"/>
                <a:ea typeface="Times New Roman" panose="02020603050405020304" pitchFamily="18" charset="0"/>
              </a:rPr>
              <a:t> </a:t>
            </a:r>
            <a:r>
              <a:rPr lang="vi-VN" sz="2800" spc="-10" dirty="0">
                <a:effectLst/>
                <a:latin typeface="Times New Roman" panose="02020603050405020304" pitchFamily="18" charset="0"/>
                <a:ea typeface="Times New Roman" panose="02020603050405020304" pitchFamily="18" charset="0"/>
              </a:rPr>
              <a:t>T</a:t>
            </a:r>
            <a:r>
              <a:rPr lang="vi-VN" sz="2800" spc="-10" dirty="0">
                <a:latin typeface="Times New Roman" panose="02020603050405020304" pitchFamily="18" charset="0"/>
              </a:rPr>
              <a:t>oàn tỉnh thu hút được </a:t>
            </a:r>
            <a:r>
              <a:rPr lang="vi-VN" sz="2800" b="1" spc="-10" dirty="0">
                <a:latin typeface="Times New Roman" panose="02020603050405020304" pitchFamily="18" charset="0"/>
              </a:rPr>
              <a:t>69 dự án </a:t>
            </a:r>
            <a:r>
              <a:rPr lang="vi-VN" sz="2800" spc="-10" dirty="0">
                <a:latin typeface="Times New Roman" panose="02020603050405020304" pitchFamily="18" charset="0"/>
              </a:rPr>
              <a:t>với tổng vốn đầu tư đạt 16.435 tỷ đồng, trong đó có 19 dự án trong Khu Kinh tế Nhơn Hội và KCN với tổng vốn đăng ký trên 3.146 tỷ đồng; 50 dự án ngoài Khu Kinh tế Nhơn Hội và KCN với tổng vốn đầu tư trên 13.288 tỷ đồng. Bên cạnh đó, thực hiện tăng vốn đầu tư 15 dự án với tổng vốn tăng thêm 19.455 tỷ đồng.</a:t>
            </a:r>
            <a:endParaRPr lang="en-US" sz="2800" spc="-10" dirty="0">
              <a:latin typeface="Times New Roman" panose="02020603050405020304" pitchFamily="18" charset="0"/>
            </a:endParaRPr>
          </a:p>
        </p:txBody>
      </p:sp>
      <p:sp>
        <p:nvSpPr>
          <p:cNvPr id="4" name="Freeform 7">
            <a:extLst>
              <a:ext uri="{FF2B5EF4-FFF2-40B4-BE49-F238E27FC236}">
                <a16:creationId xmlns:a16="http://schemas.microsoft.com/office/drawing/2014/main" xmlns="" id="{EADDD5B3-35A3-0745-3D42-33A6ABB30F3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26CA6862-95C2-E5F2-5B96-27B859758EFB}"/>
              </a:ext>
            </a:extLst>
          </p:cNvPr>
          <p:cNvSpPr/>
          <p:nvPr/>
        </p:nvSpPr>
        <p:spPr>
          <a:xfrm>
            <a:off x="290885" y="190298"/>
            <a:ext cx="11516933"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6. </a:t>
            </a:r>
            <a:r>
              <a:rPr lang="vi-VN" sz="3600" b="1" dirty="0">
                <a:effectLst/>
                <a:latin typeface="Times New Roman" panose="02020603050405020304" pitchFamily="18" charset="0"/>
                <a:ea typeface="Times New Roman" panose="02020603050405020304" pitchFamily="18" charset="0"/>
              </a:rPr>
              <a:t>Thu hút đầu tư </a:t>
            </a:r>
            <a:r>
              <a:rPr lang="vi-VN" sz="3600" b="1">
                <a:effectLst/>
                <a:latin typeface="Times New Roman" panose="02020603050405020304" pitchFamily="18" charset="0"/>
                <a:ea typeface="Times New Roman" panose="02020603050405020304" pitchFamily="18" charset="0"/>
              </a:rPr>
              <a:t>và </a:t>
            </a:r>
            <a:r>
              <a:rPr lang="vi-VN" sz="3600" b="1">
                <a:latin typeface="Times New Roman" panose="02020603050405020304" pitchFamily="18" charset="0"/>
                <a:ea typeface="Times New Roman" panose="02020603050405020304" pitchFamily="18" charset="0"/>
              </a:rPr>
              <a:t>quản lý</a:t>
            </a:r>
            <a:r>
              <a:rPr lang="vi-VN" sz="3600" b="1">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doanh nghiệp </a:t>
            </a:r>
            <a:endParaRPr lang="en-US" sz="5400" b="1" kern="0" spc="-1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594759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8B2C192C-AB63-DBEA-1D8C-42E44743C47D}"/>
              </a:ext>
            </a:extLst>
          </p:cNvPr>
          <p:cNvSpPr/>
          <p:nvPr/>
        </p:nvSpPr>
        <p:spPr>
          <a:xfrm>
            <a:off x="2508429" y="1483178"/>
            <a:ext cx="2772959" cy="25975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317E31F9-193C-369F-5DF4-7E5A96DF844E}"/>
              </a:ext>
            </a:extLst>
          </p:cNvPr>
          <p:cNvSpPr/>
          <p:nvPr/>
        </p:nvSpPr>
        <p:spPr>
          <a:xfrm>
            <a:off x="6876604" y="1539462"/>
            <a:ext cx="2593651" cy="24349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0F72088C-B855-D594-7591-EC3740623D95}"/>
              </a:ext>
            </a:extLst>
          </p:cNvPr>
          <p:cNvSpPr txBox="1"/>
          <p:nvPr/>
        </p:nvSpPr>
        <p:spPr>
          <a:xfrm>
            <a:off x="2506662" y="1774359"/>
            <a:ext cx="2808735" cy="584775"/>
          </a:xfrm>
          <a:prstGeom prst="rect">
            <a:avLst/>
          </a:prstGeom>
          <a:noFill/>
        </p:spPr>
        <p:txBody>
          <a:bodyPr wrap="square" rtlCol="0">
            <a:spAutoFit/>
          </a:bodyPr>
          <a:lstStyle/>
          <a:p>
            <a:r>
              <a:rPr lang="en-US" sz="3200" b="1">
                <a:solidFill>
                  <a:srgbClr val="002060"/>
                </a:solidFill>
                <a:latin typeface="Times New Roman" panose="02020603050405020304" pitchFamily="18" charset="0"/>
                <a:cs typeface="Times New Roman" panose="02020603050405020304" pitchFamily="18" charset="0"/>
              </a:rPr>
              <a:t>Thành lập mới</a:t>
            </a:r>
          </a:p>
        </p:txBody>
      </p:sp>
      <p:sp>
        <p:nvSpPr>
          <p:cNvPr id="23" name="TextBox 22">
            <a:extLst>
              <a:ext uri="{FF2B5EF4-FFF2-40B4-BE49-F238E27FC236}">
                <a16:creationId xmlns:a16="http://schemas.microsoft.com/office/drawing/2014/main" xmlns="" id="{220A0C14-EAE0-8BFC-6E3B-2AB7543302B3}"/>
              </a:ext>
            </a:extLst>
          </p:cNvPr>
          <p:cNvSpPr txBox="1"/>
          <p:nvPr/>
        </p:nvSpPr>
        <p:spPr>
          <a:xfrm>
            <a:off x="7085772" y="1688959"/>
            <a:ext cx="2278973" cy="523220"/>
          </a:xfrm>
          <a:prstGeom prst="rect">
            <a:avLst/>
          </a:prstGeom>
          <a:noFill/>
        </p:spPr>
        <p:txBody>
          <a:bodyPr wrap="square" rtlCol="0">
            <a:spAutoFit/>
          </a:bodyPr>
          <a:lstStyle/>
          <a:p>
            <a:r>
              <a:rPr lang="en-US" sz="2800" b="1">
                <a:solidFill>
                  <a:srgbClr val="002060"/>
                </a:solidFill>
                <a:latin typeface="Times New Roman" panose="02020603050405020304" pitchFamily="18" charset="0"/>
                <a:cs typeface="Times New Roman" panose="02020603050405020304" pitchFamily="18" charset="0"/>
              </a:rPr>
              <a:t>Vốn cấp mới</a:t>
            </a:r>
          </a:p>
        </p:txBody>
      </p:sp>
      <p:sp>
        <p:nvSpPr>
          <p:cNvPr id="2" name="Freeform 7">
            <a:extLst>
              <a:ext uri="{FF2B5EF4-FFF2-40B4-BE49-F238E27FC236}">
                <a16:creationId xmlns:a16="http://schemas.microsoft.com/office/drawing/2014/main" xmlns="" id="{C529228B-BA22-27B9-9710-AECE97F0EAA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xmlns="" id="{B86506AC-E08B-E0AB-E490-F42569C546EF}"/>
              </a:ext>
            </a:extLst>
          </p:cNvPr>
          <p:cNvSpPr txBox="1"/>
          <p:nvPr/>
        </p:nvSpPr>
        <p:spPr>
          <a:xfrm>
            <a:off x="2257755" y="2532060"/>
            <a:ext cx="3274305" cy="1077218"/>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1.143 DN</a:t>
            </a:r>
          </a:p>
          <a:p>
            <a:pPr algn="ctr"/>
            <a:r>
              <a:rPr lang="en-US" sz="2800" b="1">
                <a:solidFill>
                  <a:srgbClr val="C00000"/>
                </a:solidFill>
                <a:latin typeface="Times New Roman" panose="02020603050405020304" pitchFamily="18" charset="0"/>
                <a:cs typeface="Times New Roman" panose="02020603050405020304" pitchFamily="18" charset="0"/>
              </a:rPr>
              <a:t>     30,9 %    </a:t>
            </a:r>
          </a:p>
        </p:txBody>
      </p:sp>
      <p:sp>
        <p:nvSpPr>
          <p:cNvPr id="18" name="Arrow: Down 59">
            <a:extLst>
              <a:ext uri="{FF2B5EF4-FFF2-40B4-BE49-F238E27FC236}">
                <a16:creationId xmlns:a16="http://schemas.microsoft.com/office/drawing/2014/main" xmlns="" id="{537F093D-091C-8A3B-3965-AD7F8AE52E18}"/>
              </a:ext>
            </a:extLst>
          </p:cNvPr>
          <p:cNvSpPr/>
          <p:nvPr/>
        </p:nvSpPr>
        <p:spPr>
          <a:xfrm rot="10800000">
            <a:off x="3230915" y="322442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xmlns="" id="{8DBB3710-6CCC-899D-86FE-5692DDA83E22}"/>
              </a:ext>
            </a:extLst>
          </p:cNvPr>
          <p:cNvSpPr txBox="1"/>
          <p:nvPr/>
        </p:nvSpPr>
        <p:spPr>
          <a:xfrm>
            <a:off x="6990428" y="2501390"/>
            <a:ext cx="2418380" cy="954107"/>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9.781 tỷ đồng</a:t>
            </a:r>
          </a:p>
          <a:p>
            <a:pPr algn="ctr"/>
            <a:r>
              <a:rPr lang="en-US" sz="2800" b="1">
                <a:solidFill>
                  <a:srgbClr val="C00000"/>
                </a:solidFill>
                <a:latin typeface="Times New Roman" panose="02020603050405020304" pitchFamily="18" charset="0"/>
                <a:cs typeface="Times New Roman" panose="02020603050405020304" pitchFamily="18" charset="0"/>
              </a:rPr>
              <a:t>     18%    </a:t>
            </a:r>
          </a:p>
        </p:txBody>
      </p:sp>
      <p:sp>
        <p:nvSpPr>
          <p:cNvPr id="21" name="Arrow: Down 59">
            <a:extLst>
              <a:ext uri="{FF2B5EF4-FFF2-40B4-BE49-F238E27FC236}">
                <a16:creationId xmlns:a16="http://schemas.microsoft.com/office/drawing/2014/main" xmlns="" id="{2E378215-0949-CC34-ECC5-24C02722B2E2}"/>
              </a:ext>
            </a:extLst>
          </p:cNvPr>
          <p:cNvSpPr/>
          <p:nvPr/>
        </p:nvSpPr>
        <p:spPr>
          <a:xfrm>
            <a:off x="7514355" y="307066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2" name="Rectangle: Rounded Corners 21">
            <a:extLst>
              <a:ext uri="{FF2B5EF4-FFF2-40B4-BE49-F238E27FC236}">
                <a16:creationId xmlns:a16="http://schemas.microsoft.com/office/drawing/2014/main" xmlns="" id="{FA039B5B-18FE-B069-5B42-0AB4369D6077}"/>
              </a:ext>
            </a:extLst>
          </p:cNvPr>
          <p:cNvSpPr/>
          <p:nvPr/>
        </p:nvSpPr>
        <p:spPr>
          <a:xfrm>
            <a:off x="4596463" y="4392882"/>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xmlns="" id="{2261A7A0-BB12-4BE5-BBD0-3ADE031A6F67}"/>
              </a:ext>
            </a:extLst>
          </p:cNvPr>
          <p:cNvSpPr txBox="1"/>
          <p:nvPr/>
        </p:nvSpPr>
        <p:spPr>
          <a:xfrm>
            <a:off x="4618327" y="4480907"/>
            <a:ext cx="2115403"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Tạm ngừng hoạt động</a:t>
            </a:r>
          </a:p>
        </p:txBody>
      </p:sp>
      <p:sp>
        <p:nvSpPr>
          <p:cNvPr id="27" name="Rectangle: Rounded Corners 26">
            <a:extLst>
              <a:ext uri="{FF2B5EF4-FFF2-40B4-BE49-F238E27FC236}">
                <a16:creationId xmlns:a16="http://schemas.microsoft.com/office/drawing/2014/main" xmlns="" id="{CDC92885-DFEB-2B69-3CC0-C550449740FE}"/>
              </a:ext>
            </a:extLst>
          </p:cNvPr>
          <p:cNvSpPr/>
          <p:nvPr/>
        </p:nvSpPr>
        <p:spPr>
          <a:xfrm>
            <a:off x="7743860" y="439951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xmlns="" id="{9A53EABD-75D1-4108-3873-BE49A7248B6A}"/>
              </a:ext>
            </a:extLst>
          </p:cNvPr>
          <p:cNvSpPr txBox="1"/>
          <p:nvPr/>
        </p:nvSpPr>
        <p:spPr>
          <a:xfrm>
            <a:off x="7938001" y="4487541"/>
            <a:ext cx="1789094"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Hoạt động trở lại</a:t>
            </a:r>
          </a:p>
        </p:txBody>
      </p:sp>
      <p:sp>
        <p:nvSpPr>
          <p:cNvPr id="30" name="Rectangle: Rounded Corners 29">
            <a:extLst>
              <a:ext uri="{FF2B5EF4-FFF2-40B4-BE49-F238E27FC236}">
                <a16:creationId xmlns:a16="http://schemas.microsoft.com/office/drawing/2014/main" xmlns="" id="{BB2CBA5A-2786-807F-2919-CEF0E017CDAA}"/>
              </a:ext>
            </a:extLst>
          </p:cNvPr>
          <p:cNvSpPr/>
          <p:nvPr/>
        </p:nvSpPr>
        <p:spPr>
          <a:xfrm>
            <a:off x="1502084" y="437300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A3ADE812-163C-C99E-D1AB-1EC954845396}"/>
              </a:ext>
            </a:extLst>
          </p:cNvPr>
          <p:cNvSpPr txBox="1"/>
          <p:nvPr/>
        </p:nvSpPr>
        <p:spPr>
          <a:xfrm>
            <a:off x="1512911" y="4607094"/>
            <a:ext cx="2115403" cy="584775"/>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Giải thể</a:t>
            </a:r>
          </a:p>
        </p:txBody>
      </p:sp>
      <p:sp>
        <p:nvSpPr>
          <p:cNvPr id="33" name="TextBox 32">
            <a:extLst>
              <a:ext uri="{FF2B5EF4-FFF2-40B4-BE49-F238E27FC236}">
                <a16:creationId xmlns:a16="http://schemas.microsoft.com/office/drawing/2014/main" xmlns="" id="{4E9DC88D-28B0-172D-7542-C9BFA7DA475D}"/>
              </a:ext>
            </a:extLst>
          </p:cNvPr>
          <p:cNvSpPr txBox="1"/>
          <p:nvPr/>
        </p:nvSpPr>
        <p:spPr>
          <a:xfrm>
            <a:off x="1410622" y="5213641"/>
            <a:ext cx="2115403" cy="892552"/>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77 DN</a:t>
            </a:r>
          </a:p>
          <a:p>
            <a:pPr algn="ctr"/>
            <a:r>
              <a:rPr lang="en-US" sz="20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14,9%        </a:t>
            </a:r>
            <a:endParaRPr lang="en-US" sz="2000" b="1">
              <a:solidFill>
                <a:srgbClr val="C00000"/>
              </a:solidFill>
              <a:latin typeface="Times New Roman" panose="02020603050405020304" pitchFamily="18" charset="0"/>
              <a:cs typeface="Times New Roman" panose="02020603050405020304" pitchFamily="18" charset="0"/>
            </a:endParaRPr>
          </a:p>
        </p:txBody>
      </p:sp>
      <p:sp>
        <p:nvSpPr>
          <p:cNvPr id="34" name="Arrow: Down 59">
            <a:extLst>
              <a:ext uri="{FF2B5EF4-FFF2-40B4-BE49-F238E27FC236}">
                <a16:creationId xmlns:a16="http://schemas.microsoft.com/office/drawing/2014/main" xmlns="" id="{41C25771-F278-76B6-EB7C-4C41F290C9FE}"/>
              </a:ext>
            </a:extLst>
          </p:cNvPr>
          <p:cNvSpPr/>
          <p:nvPr/>
        </p:nvSpPr>
        <p:spPr>
          <a:xfrm rot="10800000">
            <a:off x="2143002" y="5737482"/>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xmlns="" id="{61736211-C4FA-714B-3CF0-96E78EFE9042}"/>
              </a:ext>
            </a:extLst>
          </p:cNvPr>
          <p:cNvSpPr txBox="1"/>
          <p:nvPr/>
        </p:nvSpPr>
        <p:spPr>
          <a:xfrm>
            <a:off x="4526630" y="5248187"/>
            <a:ext cx="2115403" cy="954107"/>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516 DN</a:t>
            </a:r>
          </a:p>
          <a:p>
            <a:pPr algn="ctr"/>
            <a:r>
              <a:rPr lang="en-US" sz="2800" b="1">
                <a:solidFill>
                  <a:srgbClr val="C00000"/>
                </a:solidFill>
                <a:latin typeface="Times New Roman" panose="02020603050405020304" pitchFamily="18" charset="0"/>
                <a:cs typeface="Times New Roman" panose="02020603050405020304" pitchFamily="18" charset="0"/>
              </a:rPr>
              <a:t>          23,2%        </a:t>
            </a:r>
          </a:p>
        </p:txBody>
      </p:sp>
      <p:sp>
        <p:nvSpPr>
          <p:cNvPr id="37" name="Arrow: Down 59">
            <a:extLst>
              <a:ext uri="{FF2B5EF4-FFF2-40B4-BE49-F238E27FC236}">
                <a16:creationId xmlns:a16="http://schemas.microsoft.com/office/drawing/2014/main" xmlns="" id="{D92685F0-8209-0269-DD5F-C076CF4664DF}"/>
              </a:ext>
            </a:extLst>
          </p:cNvPr>
          <p:cNvSpPr/>
          <p:nvPr/>
        </p:nvSpPr>
        <p:spPr>
          <a:xfrm rot="10800000">
            <a:off x="5200644" y="5799506"/>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8" name="TextBox 37">
            <a:extLst>
              <a:ext uri="{FF2B5EF4-FFF2-40B4-BE49-F238E27FC236}">
                <a16:creationId xmlns:a16="http://schemas.microsoft.com/office/drawing/2014/main" xmlns="" id="{EA785596-A697-B644-A735-47DC608D34E5}"/>
              </a:ext>
            </a:extLst>
          </p:cNvPr>
          <p:cNvSpPr txBox="1"/>
          <p:nvPr/>
        </p:nvSpPr>
        <p:spPr>
          <a:xfrm>
            <a:off x="7690842" y="5384007"/>
            <a:ext cx="2115403"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443 DN</a:t>
            </a:r>
          </a:p>
          <a:p>
            <a:pPr algn="ctr"/>
            <a:r>
              <a:rPr lang="en-US" sz="2400" b="1">
                <a:solidFill>
                  <a:srgbClr val="C00000"/>
                </a:solidFill>
                <a:latin typeface="Times New Roman" panose="02020603050405020304" pitchFamily="18" charset="0"/>
                <a:cs typeface="Times New Roman" panose="02020603050405020304" pitchFamily="18" charset="0"/>
              </a:rPr>
              <a:t>           13,6%        </a:t>
            </a:r>
          </a:p>
        </p:txBody>
      </p:sp>
      <p:sp>
        <p:nvSpPr>
          <p:cNvPr id="39" name="Arrow: Down 59">
            <a:extLst>
              <a:ext uri="{FF2B5EF4-FFF2-40B4-BE49-F238E27FC236}">
                <a16:creationId xmlns:a16="http://schemas.microsoft.com/office/drawing/2014/main" xmlns="" id="{1DB1BA91-ADC3-1B95-9C90-9E7C7E6FD3EB}"/>
              </a:ext>
            </a:extLst>
          </p:cNvPr>
          <p:cNvSpPr/>
          <p:nvPr/>
        </p:nvSpPr>
        <p:spPr>
          <a:xfrm rot="10800000">
            <a:off x="8414898" y="584846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5A784772-9AFF-9817-BFEB-830A04F72407}"/>
              </a:ext>
            </a:extLst>
          </p:cNvPr>
          <p:cNvSpPr/>
          <p:nvPr/>
        </p:nvSpPr>
        <p:spPr>
          <a:xfrm>
            <a:off x="280383" y="149787"/>
            <a:ext cx="11516933"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6. </a:t>
            </a:r>
            <a:r>
              <a:rPr lang="vi-VN" sz="3600" b="1" dirty="0">
                <a:effectLst/>
                <a:latin typeface="Times New Roman" panose="02020603050405020304" pitchFamily="18" charset="0"/>
                <a:ea typeface="Times New Roman" panose="02020603050405020304" pitchFamily="18" charset="0"/>
              </a:rPr>
              <a:t>Thu hút đầu tư </a:t>
            </a:r>
            <a:r>
              <a:rPr lang="vi-VN" sz="3600" b="1">
                <a:effectLst/>
                <a:latin typeface="Times New Roman" panose="02020603050405020304" pitchFamily="18" charset="0"/>
                <a:ea typeface="Times New Roman" panose="02020603050405020304" pitchFamily="18" charset="0"/>
              </a:rPr>
              <a:t>và </a:t>
            </a:r>
            <a:r>
              <a:rPr lang="vi-VN" sz="3600" b="1">
                <a:latin typeface="Times New Roman" panose="02020603050405020304" pitchFamily="18" charset="0"/>
                <a:ea typeface="Times New Roman" panose="02020603050405020304" pitchFamily="18" charset="0"/>
              </a:rPr>
              <a:t>quản lý</a:t>
            </a:r>
            <a:r>
              <a:rPr lang="vi-VN" sz="3600" b="1">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doanh nghiệp (tt)</a:t>
            </a:r>
            <a:endParaRPr lang="en-US" sz="5400" b="1" kern="0" spc="-10" dirty="0">
              <a:solidFill>
                <a:prstClr val="black"/>
              </a:solidFill>
              <a:ea typeface="Times New Roman" panose="02020603050405020304" pitchFamily="18" charset="0"/>
            </a:endParaRPr>
          </a:p>
        </p:txBody>
      </p:sp>
      <p:sp>
        <p:nvSpPr>
          <p:cNvPr id="7" name="TextBox 6">
            <a:extLst>
              <a:ext uri="{FF2B5EF4-FFF2-40B4-BE49-F238E27FC236}">
                <a16:creationId xmlns:a16="http://schemas.microsoft.com/office/drawing/2014/main" xmlns="" id="{55139415-EB3A-98C9-F5D5-67D20FDE84D0}"/>
              </a:ext>
            </a:extLst>
          </p:cNvPr>
          <p:cNvSpPr txBox="1"/>
          <p:nvPr/>
        </p:nvSpPr>
        <p:spPr>
          <a:xfrm>
            <a:off x="502115" y="896176"/>
            <a:ext cx="11073468" cy="523220"/>
          </a:xfrm>
          <a:prstGeom prst="rect">
            <a:avLst/>
          </a:prstGeom>
          <a:noFill/>
        </p:spPr>
        <p:txBody>
          <a:bodyPr wrap="square">
            <a:spAutoFit/>
          </a:bodyPr>
          <a:lstStyle/>
          <a:p>
            <a:pPr marL="0" lvl="1" algn="just">
              <a:spcBef>
                <a:spcPts val="435"/>
              </a:spcBef>
              <a:spcAft>
                <a:spcPts val="1200"/>
              </a:spcAft>
              <a:buSzPct val="100000"/>
            </a:pPr>
            <a:r>
              <a:rPr lang="nl-NL" sz="2800" b="1" i="1" spc="-10">
                <a:latin typeface="Times New Roman" panose="02020603050405020304" pitchFamily="18" charset="0"/>
                <a:ea typeface="Times New Roman" panose="02020603050405020304" pitchFamily="18" charset="0"/>
              </a:rPr>
              <a:t>* Về quản lý doanh nghiệp</a:t>
            </a:r>
            <a:r>
              <a:rPr lang="nl-NL" sz="2800" b="1" spc="-10">
                <a:effectLst/>
                <a:latin typeface="Times New Roman" panose="02020603050405020304" pitchFamily="18" charset="0"/>
                <a:ea typeface="Times New Roman" panose="02020603050405020304" pitchFamily="18" charset="0"/>
              </a:rPr>
              <a:t> </a:t>
            </a:r>
            <a:endParaRPr lang="nl-NL" sz="2800" b="1" spc="-1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441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1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330576" y="1437369"/>
            <a:ext cx="11530848" cy="3067506"/>
          </a:xfrm>
          <a:prstGeom prst="rect">
            <a:avLst/>
          </a:prstGeom>
        </p:spPr>
        <p:txBody>
          <a:bodyPr wrap="square">
            <a:spAutoFit/>
          </a:bodyPr>
          <a:lstStyle/>
          <a:p>
            <a:pPr marL="342900" lvl="1" indent="-342900" algn="just">
              <a:spcBef>
                <a:spcPts val="435"/>
              </a:spcBef>
              <a:spcAft>
                <a:spcPts val="1200"/>
              </a:spcAft>
              <a:buSzPct val="100000"/>
              <a:buFontTx/>
              <a:buChar char="-"/>
            </a:pPr>
            <a:r>
              <a:rPr lang="it-IT" sz="3600" dirty="0">
                <a:latin typeface="Times New Roman" panose="02020603050405020304" pitchFamily="18" charset="0"/>
              </a:rPr>
              <a:t>Công tác giảm nghèo và an sinh xã hội miền núi tiếp tục được đảm bảo</a:t>
            </a:r>
            <a:endParaRPr lang="vi-VN" sz="3600" dirty="0">
              <a:latin typeface="Times New Roman" panose="02020603050405020304" pitchFamily="18" charset="0"/>
            </a:endParaRPr>
          </a:p>
          <a:p>
            <a:pPr marL="342900" lvl="1" indent="-342900" algn="just">
              <a:spcBef>
                <a:spcPts val="435"/>
              </a:spcBef>
              <a:spcAft>
                <a:spcPts val="1200"/>
              </a:spcAft>
              <a:buSzPct val="100000"/>
              <a:buFontTx/>
              <a:buChar char="-"/>
            </a:pPr>
            <a:r>
              <a:rPr lang="it-IT" sz="3600">
                <a:latin typeface="Times New Roman" panose="02020603050405020304" pitchFamily="18" charset="0"/>
              </a:rPr>
              <a:t>Tuy nhiên, tỷ lệ hộ nghèo </a:t>
            </a:r>
            <a:r>
              <a:rPr lang="it-IT" sz="3600" smtClean="0">
                <a:latin typeface="Times New Roman" panose="02020603050405020304" pitchFamily="18" charset="0"/>
              </a:rPr>
              <a:t>đa chiều của của </a:t>
            </a:r>
            <a:r>
              <a:rPr lang="it-IT" sz="3600">
                <a:latin typeface="Times New Roman" panose="02020603050405020304" pitchFamily="18" charset="0"/>
              </a:rPr>
              <a:t>03 huyện miền núi vẫn còn ở mức cao với tỷ lệ </a:t>
            </a:r>
            <a:r>
              <a:rPr lang="it-IT" sz="3600" smtClean="0">
                <a:latin typeface="Times New Roman" panose="02020603050405020304" pitchFamily="18" charset="0"/>
              </a:rPr>
              <a:t>45</a:t>
            </a:r>
            <a:r>
              <a:rPr lang="it-IT" sz="3600" smtClean="0">
                <a:latin typeface="Times New Roman" panose="02020603050405020304" pitchFamily="18" charset="0"/>
              </a:rPr>
              <a:t>,5% (An Lão 43,03%, Vĩnh Thạnh 43,06%, Vân Canh 47,67%)</a:t>
            </a:r>
            <a:endParaRPr lang="vi-VN" sz="3600" dirty="0">
              <a:latin typeface="Times New Roman" panose="02020603050405020304" pitchFamily="18" charset="0"/>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0"/>
            <a:ext cx="11430000" cy="946483"/>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xmlns="" id="{70C37ACE-48A0-8864-1626-74536027A5AE}"/>
              </a:ext>
            </a:extLst>
          </p:cNvPr>
          <p:cNvSpPr/>
          <p:nvPr/>
        </p:nvSpPr>
        <p:spPr>
          <a:xfrm>
            <a:off x="142788" y="92630"/>
            <a:ext cx="11516933" cy="707886"/>
          </a:xfrm>
          <a:prstGeom prst="rect">
            <a:avLst/>
          </a:prstGeom>
        </p:spPr>
        <p:txBody>
          <a:bodyPr wrap="square">
            <a:spAutoFit/>
          </a:bodyPr>
          <a:lstStyle/>
          <a:p>
            <a:pPr algn="just">
              <a:spcBef>
                <a:spcPts val="435"/>
              </a:spcBef>
              <a:buSzPct val="100000"/>
            </a:pPr>
            <a:r>
              <a:rPr lang="vi-VN" sz="4000" b="1" kern="0" spc="-10">
                <a:solidFill>
                  <a:prstClr val="black"/>
                </a:solidFill>
                <a:latin typeface="+mj-lt"/>
                <a:ea typeface="Times New Roman" panose="02020603050405020304" pitchFamily="18" charset="0"/>
              </a:rPr>
              <a:t>7. Phát triển kinh tế - xã hội miền núi </a:t>
            </a:r>
            <a:endParaRPr lang="en-US" sz="4000" b="1" kern="0" spc="-10">
              <a:solidFill>
                <a:prstClr val="black"/>
              </a:solidFill>
              <a:latin typeface="+mj-lt"/>
              <a:ea typeface="Times New Roman" panose="02020603050405020304" pitchFamily="18" charset="0"/>
            </a:endParaRPr>
          </a:p>
        </p:txBody>
      </p:sp>
    </p:spTree>
    <p:extLst>
      <p:ext uri="{BB962C8B-B14F-4D97-AF65-F5344CB8AC3E}">
        <p14:creationId xmlns:p14="http://schemas.microsoft.com/office/powerpoint/2010/main" val="299116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30109" y="1309682"/>
            <a:ext cx="11530848" cy="4585871"/>
          </a:xfrm>
          <a:prstGeom prst="rect">
            <a:avLst/>
          </a:prstGeom>
        </p:spPr>
        <p:txBody>
          <a:bodyPr wrap="square">
            <a:spAutoFit/>
          </a:bodyPr>
          <a:lstStyle/>
          <a:p>
            <a:pPr marL="342900" lvl="1" indent="-342900" algn="just">
              <a:spcBef>
                <a:spcPts val="435"/>
              </a:spcBef>
              <a:spcAft>
                <a:spcPts val="1200"/>
              </a:spcAft>
              <a:buSzPct val="100000"/>
              <a:buFontTx/>
              <a:buChar char="-"/>
            </a:pPr>
            <a:r>
              <a:rPr lang="it-IT" sz="3200">
                <a:effectLst/>
                <a:latin typeface="Times New Roman" panose="02020603050405020304" pitchFamily="18" charset="0"/>
                <a:ea typeface="Times New Roman" panose="02020603050405020304" pitchFamily="18" charset="0"/>
              </a:rPr>
              <a:t>Đã tổ chức thành công nhiều Chương trình nghệ thuật, lễ kỷ niệm, tuyên truyền các sự kiện chính trị lớn của đất nước, của tỉnh</a:t>
            </a:r>
            <a:endParaRPr lang="vi-VN" sz="320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r>
              <a:rPr lang="vi-VN" sz="3200" spc="-10">
                <a:effectLst/>
                <a:latin typeface="Times New Roman" panose="02020603050405020304" pitchFamily="18" charset="0"/>
                <a:ea typeface="Times New Roman" panose="02020603050405020304" pitchFamily="18" charset="0"/>
              </a:rPr>
              <a:t>Đang</a:t>
            </a:r>
            <a:r>
              <a:rPr lang="it-IT" sz="3200" spc="-10">
                <a:effectLst/>
                <a:latin typeface="Times New Roman" panose="02020603050405020304" pitchFamily="18" charset="0"/>
                <a:ea typeface="Times New Roman" panose="02020603050405020304" pitchFamily="18" charset="0"/>
              </a:rPr>
              <a:t> triển khai lập hồ sơ trình UNESCO công nhận Võ cổ truyền Bình Định là di sản văn hóa phi vật thể</a:t>
            </a:r>
            <a:endParaRPr lang="vi-VN" sz="3200" spc="-1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r>
              <a:rPr lang="it-IT" sz="3200" spc="-10">
                <a:effectLst/>
                <a:latin typeface="Times New Roman" panose="02020603050405020304" pitchFamily="18" charset="0"/>
                <a:ea typeface="Times New Roman" panose="02020603050405020304" pitchFamily="18" charset="0"/>
              </a:rPr>
              <a:t>Các hoạt động nghệ thuật, lễ hội dân gian truyền thống, thể dục thể thao quần chúng được tổ chức với nhiều nội dung đặc sắc, phong phú</a:t>
            </a:r>
            <a:endParaRPr lang="vi-VN" sz="3200" spc="-1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endParaRPr lang="vi-VN" sz="28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670059"/>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Về văn hóa, thể thao</a:t>
            </a:r>
            <a:r>
              <a:rPr lang="vi-VN" sz="3200" b="1" kern="0" spc="-10">
                <a:solidFill>
                  <a:prstClr val="black"/>
                </a:solidFill>
                <a:latin typeface="+mj-lt"/>
              </a:rPr>
              <a:t> </a:t>
            </a:r>
            <a:endParaRPr lang="en-US" sz="32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4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30109" y="1309682"/>
            <a:ext cx="11530848" cy="5345053"/>
          </a:xfrm>
          <a:prstGeom prst="rect">
            <a:avLst/>
          </a:prstGeom>
        </p:spPr>
        <p:txBody>
          <a:bodyPr wrap="square">
            <a:spAutoFit/>
          </a:bodyPr>
          <a:lstStyle/>
          <a:p>
            <a:pPr marL="342900" lvl="1" indent="-342900" algn="just">
              <a:spcBef>
                <a:spcPts val="435"/>
              </a:spcBef>
              <a:spcAft>
                <a:spcPts val="1200"/>
              </a:spcAft>
              <a:buSzPct val="100000"/>
              <a:buFontTx/>
              <a:buChar char="-"/>
            </a:pPr>
            <a:r>
              <a:rPr lang="vi-VN" sz="3200">
                <a:latin typeface="Times New Roman" panose="02020603050405020304" pitchFamily="18" charset="0"/>
                <a:ea typeface="Times New Roman" panose="02020603050405020304" pitchFamily="18" charset="0"/>
              </a:rPr>
              <a:t>C</a:t>
            </a:r>
            <a:r>
              <a:rPr lang="nb-NO" sz="3200">
                <a:effectLst/>
                <a:latin typeface="Times New Roman" panose="02020603050405020304" pitchFamily="18" charset="0"/>
                <a:ea typeface="Times New Roman" panose="02020603050405020304" pitchFamily="18" charset="0"/>
              </a:rPr>
              <a:t>ông tác phòng, chống dịch Covid-19, đảm bảo an toàn trường học được thực hiện hiệu quả</a:t>
            </a:r>
            <a:endParaRPr lang="vi-VN" sz="320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r>
              <a:rPr lang="it-IT" sz="3200">
                <a:effectLst/>
                <a:latin typeface="Times New Roman" panose="02020603050405020304" pitchFamily="18" charset="0"/>
                <a:ea typeface="Times New Roman" panose="02020603050405020304" pitchFamily="18" charset="0"/>
              </a:rPr>
              <a:t>Công tác xây dựng trường chuẩn quốc gia đạt hiệu quả tốt. </a:t>
            </a:r>
            <a:r>
              <a:rPr lang="vi-VN" sz="3200">
                <a:effectLst/>
                <a:latin typeface="Times New Roman" panose="02020603050405020304" pitchFamily="18" charset="0"/>
                <a:ea typeface="Times New Roman" panose="02020603050405020304" pitchFamily="18" charset="0"/>
              </a:rPr>
              <a:t>T</a:t>
            </a:r>
            <a:r>
              <a:rPr lang="it-IT" sz="3200">
                <a:effectLst/>
                <a:latin typeface="Times New Roman" panose="02020603050405020304" pitchFamily="18" charset="0"/>
                <a:ea typeface="Times New Roman" panose="02020603050405020304" pitchFamily="18" charset="0"/>
              </a:rPr>
              <a:t>oàn tỉnh có 389/626 trường học đạt chuẩn quốc gia, tỷ lệ 62,14%</a:t>
            </a:r>
            <a:endParaRPr lang="vi-VN" sz="3200">
              <a:effectLst/>
              <a:latin typeface="Times New Roman" panose="02020603050405020304" pitchFamily="18" charset="0"/>
              <a:ea typeface="Times New Roman" panose="02020603050405020304" pitchFamily="18" charset="0"/>
            </a:endParaRPr>
          </a:p>
          <a:p>
            <a:pPr marL="342900" lvl="1" indent="-342900" algn="just">
              <a:spcBef>
                <a:spcPts val="435"/>
              </a:spcBef>
              <a:spcAft>
                <a:spcPts val="1200"/>
              </a:spcAft>
              <a:buSzPct val="100000"/>
              <a:buFontTx/>
              <a:buChar char="-"/>
            </a:pPr>
            <a:r>
              <a:rPr lang="vi-VN" sz="3200" spc="-10">
                <a:effectLst/>
                <a:latin typeface="Times New Roman" panose="02020603050405020304" pitchFamily="18" charset="0"/>
                <a:ea typeface="Calibri" panose="020F0502020204030204" pitchFamily="34" charset="0"/>
              </a:rPr>
              <a:t>Tỷ lệ tốt nghiệp </a:t>
            </a:r>
            <a:r>
              <a:rPr lang="nl-NL" sz="3200" spc="-10">
                <a:effectLst/>
                <a:latin typeface="Times New Roman" panose="02020603050405020304" pitchFamily="18" charset="0"/>
                <a:ea typeface="Calibri" panose="020F0502020204030204" pitchFamily="34" charset="0"/>
              </a:rPr>
              <a:t>THPT năm 2022 đạt 98,43%</a:t>
            </a:r>
            <a:endParaRPr lang="vi-VN" sz="3200" spc="-10">
              <a:effectLst/>
              <a:latin typeface="Times New Roman" panose="02020603050405020304" pitchFamily="18" charset="0"/>
              <a:ea typeface="Calibri" panose="020F0502020204030204" pitchFamily="34" charset="0"/>
            </a:endParaRPr>
          </a:p>
          <a:p>
            <a:pPr marL="342900" lvl="1" indent="-342900" algn="just">
              <a:spcBef>
                <a:spcPts val="435"/>
              </a:spcBef>
              <a:spcAft>
                <a:spcPts val="1200"/>
              </a:spcAft>
              <a:buSzPct val="100000"/>
              <a:buFontTx/>
              <a:buChar char="-"/>
            </a:pPr>
            <a:r>
              <a:rPr lang="vi-VN" sz="3200" spc="-10">
                <a:latin typeface="Times New Roman" panose="02020603050405020304" pitchFamily="18" charset="0"/>
              </a:rPr>
              <a:t>Đã </a:t>
            </a:r>
            <a:r>
              <a:rPr lang="nb-NO" sz="3200" spc="-10">
                <a:latin typeface="Times New Roman" panose="02020603050405020304" pitchFamily="18" charset="0"/>
              </a:rPr>
              <a:t>triển khai Chương trình giáo dục phổ thông 2018 </a:t>
            </a:r>
            <a:r>
              <a:rPr lang="vi-VN" sz="3200" spc="-10">
                <a:latin typeface="Times New Roman" panose="02020603050405020304" pitchFamily="18" charset="0"/>
              </a:rPr>
              <a:t>đảm bảo </a:t>
            </a:r>
            <a:r>
              <a:rPr lang="nb-NO" sz="3200" spc="-10">
                <a:latin typeface="Times New Roman" panose="02020603050405020304" pitchFamily="18" charset="0"/>
              </a:rPr>
              <a:t>theo lộ trình</a:t>
            </a:r>
            <a:endParaRPr lang="vi-VN" sz="3200" spc="-10">
              <a:latin typeface="Times New Roman" panose="02020603050405020304" pitchFamily="18" charset="0"/>
            </a:endParaRPr>
          </a:p>
          <a:p>
            <a:pPr marL="342900" lvl="1" indent="-342900" algn="just">
              <a:spcBef>
                <a:spcPts val="435"/>
              </a:spcBef>
              <a:spcAft>
                <a:spcPts val="1200"/>
              </a:spcAft>
              <a:buSzPct val="100000"/>
              <a:buFontTx/>
              <a:buChar char="-"/>
            </a:pPr>
            <a:r>
              <a:rPr lang="da-DK" sz="3200" spc="-10">
                <a:effectLst/>
                <a:latin typeface="Times New Roman" panose="02020603050405020304" pitchFamily="18" charset="0"/>
                <a:ea typeface="Times New Roman" panose="02020603050405020304" pitchFamily="18" charset="0"/>
              </a:rPr>
              <a:t>Công tác bồi dưỡng học sinh giỏi đạt nhiều kết quả tích cực</a:t>
            </a:r>
            <a:r>
              <a:rPr lang="vi-VN" sz="3200" spc="-10">
                <a:latin typeface="Times New Roman" panose="02020603050405020304" pitchFamily="18" charset="0"/>
                <a:ea typeface="Times New Roman" panose="02020603050405020304" pitchFamily="18" charset="0"/>
              </a:rPr>
              <a:t>, có </a:t>
            </a:r>
            <a:r>
              <a:rPr lang="da-DK" sz="3200" spc="-10">
                <a:effectLst/>
                <a:latin typeface="Times New Roman" panose="02020603050405020304" pitchFamily="18" charset="0"/>
                <a:ea typeface="Times New Roman" panose="02020603050405020304" pitchFamily="18" charset="0"/>
              </a:rPr>
              <a:t>34 học sinh đạt giải</a:t>
            </a:r>
            <a:r>
              <a:rPr lang="vi-VN" sz="3200" spc="-10">
                <a:effectLst/>
                <a:latin typeface="Times New Roman" panose="02020603050405020304" pitchFamily="18" charset="0"/>
                <a:ea typeface="Times New Roman" panose="02020603050405020304" pitchFamily="18" charset="0"/>
              </a:rPr>
              <a:t> trong kỳ </a:t>
            </a:r>
            <a:r>
              <a:rPr lang="da-DK" sz="3200" spc="-10">
                <a:effectLst/>
                <a:latin typeface="Times New Roman" panose="02020603050405020304" pitchFamily="18" charset="0"/>
                <a:ea typeface="Times New Roman" panose="02020603050405020304" pitchFamily="18" charset="0"/>
              </a:rPr>
              <a:t>thi</a:t>
            </a:r>
            <a:r>
              <a:rPr lang="vi-VN" sz="3200" spc="-10">
                <a:effectLst/>
                <a:latin typeface="Times New Roman" panose="02020603050405020304" pitchFamily="18" charset="0"/>
                <a:ea typeface="Times New Roman" panose="02020603050405020304" pitchFamily="18" charset="0"/>
              </a:rPr>
              <a:t> HSG</a:t>
            </a:r>
            <a:r>
              <a:rPr lang="da-DK" sz="3200" spc="-10">
                <a:effectLst/>
                <a:latin typeface="Times New Roman" panose="02020603050405020304" pitchFamily="18" charset="0"/>
                <a:ea typeface="Times New Roman" panose="02020603050405020304" pitchFamily="18" charset="0"/>
              </a:rPr>
              <a:t> cấp quốc gia</a:t>
            </a:r>
            <a:endParaRPr lang="vi-VN" sz="320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670059"/>
            <a:ext cx="10045148" cy="646331"/>
          </a:xfrm>
          <a:prstGeom prst="rect">
            <a:avLst/>
          </a:prstGeom>
        </p:spPr>
        <p:txBody>
          <a:bodyPr wrap="square">
            <a:spAutoFit/>
          </a:bodyPr>
          <a:lstStyle/>
          <a:p>
            <a:pPr algn="just">
              <a:spcBef>
                <a:spcPts val="435"/>
              </a:spcBef>
              <a:buSzPct val="100000"/>
            </a:pPr>
            <a:r>
              <a:rPr lang="vi-VN" sz="3600" b="1" kern="0" spc="-10">
                <a:solidFill>
                  <a:prstClr val="black"/>
                </a:solidFill>
                <a:latin typeface="+mj-lt"/>
                <a:ea typeface="Times New Roman" panose="02020603050405020304" pitchFamily="18" charset="0"/>
              </a:rPr>
              <a:t>2. Về giáo dục và đào tạo</a:t>
            </a:r>
            <a:r>
              <a:rPr lang="vi-VN" sz="3600" b="1" kern="0" spc="-10">
                <a:solidFill>
                  <a:prstClr val="black"/>
                </a:solidFill>
                <a:latin typeface="+mj-lt"/>
              </a:rPr>
              <a:t> </a:t>
            </a:r>
            <a:endParaRPr lang="en-US" sz="36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004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35"/>
              </a:spcBef>
              <a:buSzPct val="100000"/>
            </a:pPr>
            <a:r>
              <a:rPr lang="vi-VN" sz="3600" b="1">
                <a:solidFill>
                  <a:prstClr val="black"/>
                </a:solidFill>
                <a:latin typeface="Times New Roman" panose="02020603050405020304" pitchFamily="18" charset="0"/>
                <a:cs typeface="Times New Roman" panose="02020603050405020304" pitchFamily="18" charset="0"/>
              </a:rPr>
              <a:t>II. VỀ VĂN HÓA – XÃ HỘI</a:t>
            </a:r>
            <a:endParaRPr lang="es-ES" sz="3600" b="1">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0627" y="959093"/>
            <a:ext cx="11519265" cy="4939814"/>
          </a:xfrm>
          <a:prstGeom prst="rect">
            <a:avLst/>
          </a:prstGeom>
          <a:noFill/>
        </p:spPr>
        <p:txBody>
          <a:bodyPr wrap="square" rtlCol="0">
            <a:spAutoFit/>
          </a:bodyPr>
          <a:lstStyle/>
          <a:p>
            <a:pPr marL="0" lvl="1" algn="just">
              <a:spcBef>
                <a:spcPts val="600"/>
              </a:spcBef>
              <a:defRPr/>
            </a:pPr>
            <a:r>
              <a:rPr lang="vi-VN" sz="2800" b="1">
                <a:latin typeface="Times New Roman" pitchFamily="18" charset="0"/>
                <a:cs typeface="Times New Roman" pitchFamily="18" charset="0"/>
              </a:rPr>
              <a:t>    3. Về Y tế</a:t>
            </a:r>
          </a:p>
          <a:p>
            <a:pPr marL="0" lvl="1" algn="just">
              <a:spcBef>
                <a:spcPts val="600"/>
              </a:spcBef>
              <a:defRPr/>
            </a:pPr>
            <a:r>
              <a:rPr lang="vi-VN" sz="2800" b="1" i="1" spc="-10">
                <a:solidFill>
                  <a:prstClr val="black"/>
                </a:solidFill>
                <a:latin typeface="Times New Roman" pitchFamily="18" charset="0"/>
                <a:ea typeface="Times New Roman" panose="02020603050405020304" pitchFamily="18" charset="0"/>
                <a:cs typeface="Times New Roman" pitchFamily="18" charset="0"/>
              </a:rPr>
              <a:t>	- </a:t>
            </a:r>
            <a:r>
              <a:rPr lang="nl-NL" sz="2800" spc="-10" dirty="0">
                <a:solidFill>
                  <a:prstClr val="black"/>
                </a:solidFill>
                <a:latin typeface="Times New Roman" pitchFamily="18" charset="0"/>
                <a:ea typeface="Times New Roman" panose="02020603050405020304" pitchFamily="18" charset="0"/>
                <a:cs typeface="Times New Roman" pitchFamily="18" charset="0"/>
              </a:rPr>
              <a:t>Công tác phòng, chống dịch Covid-19 và các dịch bệnh nguy hiểm ở người triển khai hiệu quả. Tiếp tục triển khai tiêm chủng vắc xin Covid-19 đảm bảo an toàn, hiệu quả</a:t>
            </a:r>
            <a:r>
              <a:rPr lang="vi-VN" sz="2800" spc="-10" dirty="0">
                <a:solidFill>
                  <a:prstClr val="black"/>
                </a:solidFill>
                <a:latin typeface="Times New Roman" pitchFamily="18" charset="0"/>
                <a:ea typeface="Times New Roman" panose="02020603050405020304" pitchFamily="18" charset="0"/>
                <a:cs typeface="Times New Roman" pitchFamily="18" charset="0"/>
              </a:rPr>
              <a:t>. Kết quả tiêm vắc xin phòng Covid-19 đến </a:t>
            </a:r>
            <a:r>
              <a:rPr lang="vi-VN" sz="2800" spc="-10">
                <a:solidFill>
                  <a:prstClr val="black"/>
                </a:solidFill>
                <a:latin typeface="Times New Roman" pitchFamily="18" charset="0"/>
                <a:ea typeface="Times New Roman" panose="02020603050405020304" pitchFamily="18" charset="0"/>
                <a:cs typeface="Times New Roman" pitchFamily="18" charset="0"/>
              </a:rPr>
              <a:t>tháng 11/2022</a:t>
            </a:r>
            <a:r>
              <a:rPr lang="vi-VN" sz="2800" spc="-10" dirty="0">
                <a:solidFill>
                  <a:prstClr val="black"/>
                </a:solidFill>
                <a:latin typeface="Times New Roman" pitchFamily="18" charset="0"/>
                <a:ea typeface="Times New Roman" panose="02020603050405020304" pitchFamily="18" charset="0"/>
                <a:cs typeface="Times New Roman" pitchFamily="18" charset="0"/>
              </a:rPr>
              <a:t>:</a:t>
            </a:r>
          </a:p>
          <a:p>
            <a:pPr marL="0" lvl="1" algn="just">
              <a:spcBef>
                <a:spcPts val="600"/>
              </a:spcBef>
              <a:defRPr/>
            </a:pPr>
            <a:endParaRPr lang="vi-VN" sz="2800" spc="-10" dirty="0">
              <a:solidFill>
                <a:prstClr val="black"/>
              </a:solidFill>
              <a:latin typeface="Times New Roman" pitchFamily="18" charset="0"/>
              <a:ea typeface="Times New Roman" panose="02020603050405020304" pitchFamily="18" charset="0"/>
              <a:cs typeface="Times New Roman" pitchFamily="18" charset="0"/>
            </a:endParaRPr>
          </a:p>
          <a:p>
            <a:pPr marL="0" lvl="1" algn="just">
              <a:spcBef>
                <a:spcPts val="600"/>
              </a:spcBef>
              <a:defRPr/>
            </a:pPr>
            <a:endParaRPr lang="vi-VN" sz="2800" spc="-10" dirty="0">
              <a:solidFill>
                <a:prstClr val="black"/>
              </a:solidFill>
              <a:latin typeface="Times New Roman" pitchFamily="18" charset="0"/>
              <a:ea typeface="Times New Roman" panose="02020603050405020304" pitchFamily="18" charset="0"/>
              <a:cs typeface="Times New Roman" pitchFamily="18" charset="0"/>
            </a:endParaRPr>
          </a:p>
          <a:p>
            <a:pPr marL="0" lvl="1" algn="just">
              <a:spcBef>
                <a:spcPts val="600"/>
              </a:spcBef>
              <a:defRPr/>
            </a:pPr>
            <a:r>
              <a:rPr lang="vi-VN" sz="2800" spc="-10" dirty="0">
                <a:solidFill>
                  <a:prstClr val="black"/>
                </a:solidFill>
                <a:latin typeface="Times New Roman" pitchFamily="18" charset="0"/>
                <a:ea typeface="Times New Roman" panose="02020603050405020304" pitchFamily="18" charset="0"/>
                <a:cs typeface="Times New Roman" pitchFamily="18" charset="0"/>
              </a:rPr>
              <a:t>			</a:t>
            </a:r>
          </a:p>
          <a:p>
            <a:pPr marL="0" lvl="1" algn="just">
              <a:spcBef>
                <a:spcPts val="1800"/>
              </a:spcBef>
              <a:defRPr/>
            </a:pPr>
            <a:r>
              <a:rPr lang="vi-VN" sz="2800" spc="-10" dirty="0">
                <a:solidFill>
                  <a:prstClr val="black"/>
                </a:solidFill>
                <a:latin typeface="Times New Roman" pitchFamily="18" charset="0"/>
                <a:ea typeface="Times New Roman" panose="02020603050405020304" pitchFamily="18" charset="0"/>
                <a:cs typeface="Times New Roman" pitchFamily="18" charset="0"/>
              </a:rPr>
              <a:t>	- C</a:t>
            </a:r>
            <a:r>
              <a:rPr lang="nl-NL" sz="2800" spc="-10" dirty="0">
                <a:solidFill>
                  <a:prstClr val="black"/>
                </a:solidFill>
                <a:latin typeface="Times New Roman" pitchFamily="18" charset="0"/>
                <a:ea typeface="Times New Roman" panose="02020603050405020304" pitchFamily="18" charset="0"/>
                <a:cs typeface="Times New Roman" pitchFamily="18" charset="0"/>
              </a:rPr>
              <a:t>ông tác y tế dự phòng, khám chữa bệnh, chăm sóc sức khỏe nhân dân, tiếp tục được quan tâm. Duy trì thường xuyên hoạt động truyền thông về đảm bảo VSATTP và giám sát các nguy cơ ô nhiễm thực phẩm trong cộng đồng.</a:t>
            </a:r>
            <a:endParaRPr lang="en-US" sz="2800" spc="-10" dirty="0">
              <a:solidFill>
                <a:prstClr val="black"/>
              </a:solidFill>
              <a:latin typeface="Times New Roman" pitchFamily="18" charset="0"/>
              <a:ea typeface="Times New Roman" panose="02020603050405020304" pitchFamily="18" charset="0"/>
              <a:cs typeface="Times New Roman" pitchFamily="18" charset="0"/>
            </a:endParaRPr>
          </a:p>
        </p:txBody>
      </p:sp>
      <p:graphicFrame>
        <p:nvGraphicFramePr>
          <p:cNvPr id="2" name="Table 3">
            <a:extLst>
              <a:ext uri="{FF2B5EF4-FFF2-40B4-BE49-F238E27FC236}">
                <a16:creationId xmlns:a16="http://schemas.microsoft.com/office/drawing/2014/main" xmlns="" id="{03FA2D92-F783-CCB5-17B0-57B4E7C122CF}"/>
              </a:ext>
            </a:extLst>
          </p:cNvPr>
          <p:cNvGraphicFramePr>
            <a:graphicFrameLocks noGrp="1"/>
          </p:cNvGraphicFramePr>
          <p:nvPr>
            <p:extLst>
              <p:ext uri="{D42A27DB-BD31-4B8C-83A1-F6EECF244321}">
                <p14:modId xmlns:p14="http://schemas.microsoft.com/office/powerpoint/2010/main" val="1807198607"/>
              </p:ext>
            </p:extLst>
          </p:nvPr>
        </p:nvGraphicFramePr>
        <p:xfrm>
          <a:off x="2857495" y="3018815"/>
          <a:ext cx="6509789" cy="1584960"/>
        </p:xfrm>
        <a:graphic>
          <a:graphicData uri="http://schemas.openxmlformats.org/drawingml/2006/table">
            <a:tbl>
              <a:tblPr firstRow="1" bandRow="1">
                <a:tableStyleId>{5C22544A-7EE6-4342-B048-85BDC9FD1C3A}</a:tableStyleId>
              </a:tblPr>
              <a:tblGrid>
                <a:gridCol w="2212310">
                  <a:extLst>
                    <a:ext uri="{9D8B030D-6E8A-4147-A177-3AD203B41FA5}">
                      <a16:colId xmlns:a16="http://schemas.microsoft.com/office/drawing/2014/main" xmlns="" val="2158229588"/>
                    </a:ext>
                  </a:extLst>
                </a:gridCol>
                <a:gridCol w="1182139">
                  <a:extLst>
                    <a:ext uri="{9D8B030D-6E8A-4147-A177-3AD203B41FA5}">
                      <a16:colId xmlns:a16="http://schemas.microsoft.com/office/drawing/2014/main" xmlns="" val="2801342187"/>
                    </a:ext>
                  </a:extLst>
                </a:gridCol>
                <a:gridCol w="1010093">
                  <a:extLst>
                    <a:ext uri="{9D8B030D-6E8A-4147-A177-3AD203B41FA5}">
                      <a16:colId xmlns:a16="http://schemas.microsoft.com/office/drawing/2014/main" xmlns="" val="881668340"/>
                    </a:ext>
                  </a:extLst>
                </a:gridCol>
                <a:gridCol w="1020726">
                  <a:extLst>
                    <a:ext uri="{9D8B030D-6E8A-4147-A177-3AD203B41FA5}">
                      <a16:colId xmlns:a16="http://schemas.microsoft.com/office/drawing/2014/main" xmlns="" val="425908429"/>
                    </a:ext>
                  </a:extLst>
                </a:gridCol>
                <a:gridCol w="1084521">
                  <a:extLst>
                    <a:ext uri="{9D8B030D-6E8A-4147-A177-3AD203B41FA5}">
                      <a16:colId xmlns:a16="http://schemas.microsoft.com/office/drawing/2014/main" xmlns="" val="4145726368"/>
                    </a:ext>
                  </a:extLst>
                </a:gridCol>
              </a:tblGrid>
              <a:tr h="0">
                <a:tc>
                  <a:txBody>
                    <a:bodyPr/>
                    <a:lstStyle/>
                    <a:p>
                      <a:r>
                        <a:rPr lang="vi-VN" sz="2000">
                          <a:solidFill>
                            <a:schemeClr val="tx1"/>
                          </a:solidFill>
                          <a:latin typeface="+mj-lt"/>
                        </a:rPr>
                        <a:t>Đối tượng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a:solidFill>
                            <a:schemeClr val="tx1"/>
                          </a:solidFill>
                          <a:latin typeface="+mj-lt"/>
                        </a:rPr>
                        <a:t>Mũi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a:solidFill>
                            <a:schemeClr val="tx1"/>
                          </a:solidFill>
                          <a:latin typeface="+mj-lt"/>
                        </a:rPr>
                        <a:t>Mũi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a:solidFill>
                            <a:schemeClr val="tx1"/>
                          </a:solidFill>
                          <a:latin typeface="+mj-lt"/>
                        </a:rPr>
                        <a:t>Mũi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a:solidFill>
                            <a:schemeClr val="tx1"/>
                          </a:solidFill>
                          <a:latin typeface="+mj-lt"/>
                        </a:rPr>
                        <a:t>Mũi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44268351"/>
                  </a:ext>
                </a:extLst>
              </a:tr>
              <a:tr h="370840">
                <a:tc>
                  <a:txBody>
                    <a:bodyPr/>
                    <a:lstStyle/>
                    <a:p>
                      <a:r>
                        <a:rPr lang="vi-VN" sz="2000">
                          <a:solidFill>
                            <a:schemeClr val="tx1"/>
                          </a:solidFill>
                          <a:latin typeface="+mj-lt"/>
                        </a:rPr>
                        <a:t>Từ 18 tuổi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60,4%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1576132"/>
                  </a:ext>
                </a:extLst>
              </a:tr>
              <a:tr h="370840">
                <a:tc>
                  <a:txBody>
                    <a:bodyPr/>
                    <a:lstStyle/>
                    <a:p>
                      <a:r>
                        <a:rPr lang="vi-VN" sz="2000">
                          <a:solidFill>
                            <a:schemeClr val="tx1"/>
                          </a:solidFill>
                          <a:latin typeface="+mj-lt"/>
                        </a:rPr>
                        <a:t>Từ 12 – 17 tuổi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sz="20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7923429"/>
                  </a:ext>
                </a:extLst>
              </a:tr>
              <a:tr h="370840">
                <a:tc>
                  <a:txBody>
                    <a:bodyPr/>
                    <a:lstStyle/>
                    <a:p>
                      <a:r>
                        <a:rPr lang="vi-VN" sz="2000">
                          <a:solidFill>
                            <a:schemeClr val="tx1"/>
                          </a:solidFill>
                          <a:latin typeface="+mj-lt"/>
                        </a:rPr>
                        <a:t>Từ 5 – 11 tuổi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90,3%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000">
                          <a:solidFill>
                            <a:schemeClr val="tx1"/>
                          </a:solidFill>
                          <a:latin typeface="+mj-lt"/>
                        </a:rPr>
                        <a:t>62,9%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sz="20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sz="20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6875805"/>
                  </a:ext>
                </a:extLst>
              </a:tr>
            </a:tbl>
          </a:graphicData>
        </a:graphic>
      </p:graphicFrame>
    </p:spTree>
    <p:extLst>
      <p:ext uri="{BB962C8B-B14F-4D97-AF65-F5344CB8AC3E}">
        <p14:creationId xmlns:p14="http://schemas.microsoft.com/office/powerpoint/2010/main" val="3433287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30109" y="1309682"/>
            <a:ext cx="11530848" cy="4154984"/>
          </a:xfrm>
          <a:prstGeom prst="rect">
            <a:avLst/>
          </a:prstGeom>
        </p:spPr>
        <p:txBody>
          <a:bodyPr wrap="square">
            <a:spAutoFit/>
          </a:bodyPr>
          <a:lstStyle/>
          <a:p>
            <a:pPr marL="342900" lvl="1" indent="-342900" algn="just">
              <a:spcBef>
                <a:spcPts val="435"/>
              </a:spcBef>
              <a:spcAft>
                <a:spcPts val="1200"/>
              </a:spcAft>
              <a:buSzPct val="100000"/>
              <a:buFontTx/>
              <a:buChar char="-"/>
            </a:pPr>
            <a:r>
              <a:rPr lang="en-US" sz="3200" spc="-10">
                <a:solidFill>
                  <a:prstClr val="black"/>
                </a:solidFill>
                <a:latin typeface="Times New Roman" pitchFamily="18" charset="0"/>
                <a:ea typeface="Times New Roman" panose="02020603050405020304" pitchFamily="18" charset="0"/>
                <a:cs typeface="Times New Roman" pitchFamily="18" charset="0"/>
              </a:rPr>
              <a:t>Công tác đào tạo nghề, giải quyết việc làm được đẩy mạnh. Đến nay có 704 lao động </a:t>
            </a:r>
            <a:r>
              <a:rPr lang="vi-VN" sz="3200" spc="-10">
                <a:solidFill>
                  <a:prstClr val="black"/>
                </a:solidFill>
                <a:latin typeface="Times New Roman" pitchFamily="18" charset="0"/>
                <a:ea typeface="Times New Roman" panose="02020603050405020304" pitchFamily="18" charset="0"/>
                <a:cs typeface="Times New Roman" pitchFamily="18" charset="0"/>
              </a:rPr>
              <a:t>tham gia XKLĐ, t</a:t>
            </a:r>
            <a:r>
              <a:rPr lang="en-US" sz="3200" spc="-10">
                <a:solidFill>
                  <a:prstClr val="black"/>
                </a:solidFill>
                <a:latin typeface="Times New Roman" pitchFamily="18" charset="0"/>
                <a:ea typeface="Times New Roman" panose="02020603050405020304" pitchFamily="18" charset="0"/>
                <a:cs typeface="Times New Roman" pitchFamily="18" charset="0"/>
              </a:rPr>
              <a:t>ăng 34,86% so với cùng kỳ.</a:t>
            </a:r>
          </a:p>
          <a:p>
            <a:pPr marL="342900" lvl="1" indent="-342900" algn="just">
              <a:spcBef>
                <a:spcPts val="435"/>
              </a:spcBef>
              <a:spcAft>
                <a:spcPts val="1200"/>
              </a:spcAft>
              <a:buSzPct val="100000"/>
              <a:buFontTx/>
              <a:buChar char="-"/>
            </a:pPr>
            <a:r>
              <a:rPr lang="es-ES" sz="3200" spc="-10">
                <a:solidFill>
                  <a:prstClr val="black"/>
                </a:solidFill>
                <a:latin typeface="Times New Roman" pitchFamily="18" charset="0"/>
                <a:cs typeface="Times New Roman" pitchFamily="18" charset="0"/>
              </a:rPr>
              <a:t>Phê duyệt trên 10.400 dự án vay vốn tạo việc làm với số tiền 519 tỷ đồng</a:t>
            </a:r>
            <a:endParaRPr lang="en-US" sz="3200" spc="-10">
              <a:solidFill>
                <a:prstClr val="black"/>
              </a:solidFill>
              <a:latin typeface="Times New Roman" pitchFamily="18" charset="0"/>
              <a:ea typeface="Times New Roman" panose="02020603050405020304" pitchFamily="18" charset="0"/>
              <a:cs typeface="Times New Roman" pitchFamily="18" charset="0"/>
            </a:endParaRPr>
          </a:p>
          <a:p>
            <a:pPr marL="342900" lvl="1" indent="-342900" algn="just">
              <a:spcBef>
                <a:spcPts val="435"/>
              </a:spcBef>
              <a:spcAft>
                <a:spcPts val="1200"/>
              </a:spcAft>
              <a:buSzPct val="100000"/>
              <a:buFontTx/>
              <a:buChar char="-"/>
            </a:pPr>
            <a:r>
              <a:rPr lang="vi-VN" sz="3200" spc="-10">
                <a:solidFill>
                  <a:prstClr val="black"/>
                </a:solidFill>
                <a:latin typeface="Times New Roman" pitchFamily="18" charset="0"/>
                <a:ea typeface="Times New Roman" panose="02020603050405020304" pitchFamily="18" charset="0"/>
                <a:cs typeface="Times New Roman" pitchFamily="18" charset="0"/>
              </a:rPr>
              <a:t>Công tác an sinh xã hội, chăm lo đời sống cho các đối tượng chính sách tiếp tục được </a:t>
            </a:r>
            <a:r>
              <a:rPr lang="en-US" sz="3200" spc="-10">
                <a:solidFill>
                  <a:prstClr val="black"/>
                </a:solidFill>
                <a:latin typeface="Times New Roman" pitchFamily="18" charset="0"/>
                <a:ea typeface="Times New Roman" panose="02020603050405020304" pitchFamily="18" charset="0"/>
                <a:cs typeface="Times New Roman" pitchFamily="18" charset="0"/>
              </a:rPr>
              <a:t>quan tâm, </a:t>
            </a:r>
            <a:r>
              <a:rPr lang="vi-VN" sz="3200" spc="-10">
                <a:solidFill>
                  <a:prstClr val="black"/>
                </a:solidFill>
                <a:latin typeface="Times New Roman" pitchFamily="18" charset="0"/>
                <a:ea typeface="Times New Roman" panose="02020603050405020304" pitchFamily="18" charset="0"/>
                <a:cs typeface="Times New Roman" pitchFamily="18" charset="0"/>
              </a:rPr>
              <a:t>thực hiện</a:t>
            </a:r>
            <a:r>
              <a:rPr lang="en-US" sz="3200" spc="-10">
                <a:solidFill>
                  <a:prstClr val="black"/>
                </a:solidFill>
                <a:latin typeface="Times New Roman" pitchFamily="18" charset="0"/>
                <a:ea typeface="Times New Roman" panose="02020603050405020304" pitchFamily="18" charset="0"/>
                <a:cs typeface="Times New Roman" pitchFamily="18" charset="0"/>
              </a:rPr>
              <a:t>.</a:t>
            </a:r>
          </a:p>
          <a:p>
            <a:pPr marL="342900" lvl="1" indent="-342900" algn="just">
              <a:spcBef>
                <a:spcPts val="435"/>
              </a:spcBef>
              <a:spcAft>
                <a:spcPts val="1200"/>
              </a:spcAft>
              <a:buSzPct val="100000"/>
              <a:buFontTx/>
              <a:buChar char="-"/>
            </a:pPr>
            <a:r>
              <a:rPr lang="it-IT" sz="3200" spc="-10">
                <a:solidFill>
                  <a:prstClr val="black"/>
                </a:solidFill>
                <a:latin typeface="Times New Roman" pitchFamily="18" charset="0"/>
                <a:ea typeface="Times New Roman" panose="02020603050405020304" pitchFamily="18" charset="0"/>
                <a:cs typeface="Times New Roman" pitchFamily="18" charset="0"/>
              </a:rPr>
              <a:t>Công tác bảo vệ, chăm sóc trẻ em tiếp tục được duy trì.</a:t>
            </a:r>
            <a:endParaRPr lang="en-US" sz="3200" spc="-10" dirty="0">
              <a:solidFill>
                <a:prstClr val="black"/>
              </a:solidFill>
              <a:latin typeface="Times New Roman" pitchFamily="18" charset="0"/>
              <a:ea typeface="Times New Roman" panose="02020603050405020304" pitchFamily="18" charset="0"/>
              <a:cs typeface="Times New Roman" pitchFamily="18" charset="0"/>
            </a:endParaRP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670059"/>
            <a:ext cx="10045148" cy="646331"/>
          </a:xfrm>
          <a:prstGeom prst="rect">
            <a:avLst/>
          </a:prstGeom>
        </p:spPr>
        <p:txBody>
          <a:bodyPr wrap="square">
            <a:spAutoFit/>
          </a:bodyPr>
          <a:lstStyle/>
          <a:p>
            <a:pPr algn="just">
              <a:spcBef>
                <a:spcPts val="435"/>
              </a:spcBef>
              <a:buSzPct val="100000"/>
            </a:pPr>
            <a:r>
              <a:rPr lang="vi-VN" sz="3600" b="1" kern="0" spc="-10">
                <a:solidFill>
                  <a:prstClr val="black"/>
                </a:solidFill>
                <a:latin typeface="+mj-lt"/>
                <a:ea typeface="Times New Roman" panose="02020603050405020304" pitchFamily="18" charset="0"/>
              </a:rPr>
              <a:t>4. Về lao động, việc làm, an sinh xã hội</a:t>
            </a:r>
            <a:r>
              <a:rPr lang="vi-VN" sz="3600" b="1" kern="0" spc="-10">
                <a:solidFill>
                  <a:prstClr val="black"/>
                </a:solidFill>
                <a:latin typeface="+mj-lt"/>
              </a:rPr>
              <a:t> </a:t>
            </a:r>
            <a:endParaRPr lang="en-US" sz="36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5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219477" y="1527835"/>
            <a:ext cx="11530848" cy="3949799"/>
          </a:xfrm>
          <a:prstGeom prst="rect">
            <a:avLst/>
          </a:prstGeom>
        </p:spPr>
        <p:txBody>
          <a:bodyPr wrap="square">
            <a:spAutoFit/>
          </a:bodyPr>
          <a:lstStyle/>
          <a:p>
            <a:pPr marL="342900" lvl="1" indent="-342900" algn="just">
              <a:spcBef>
                <a:spcPts val="435"/>
              </a:spcBef>
              <a:spcAft>
                <a:spcPts val="1200"/>
              </a:spcAft>
              <a:buSzPct val="100000"/>
              <a:buFontTx/>
              <a:buChar char="-"/>
            </a:pPr>
            <a:r>
              <a:rPr lang="it-IT" sz="3200" spc="-10">
                <a:solidFill>
                  <a:prstClr val="black"/>
                </a:solidFill>
                <a:latin typeface="Times New Roman" pitchFamily="18" charset="0"/>
                <a:cs typeface="Times New Roman" pitchFamily="18" charset="0"/>
              </a:rPr>
              <a:t>Hoạt động báo chí, phát thanh, truyền hình tiếp tục khẳng định vai trò cung cấp thông tin, tuyên truyền, định hướng dư luận xã hội</a:t>
            </a:r>
            <a:endParaRPr lang="en-US" sz="3200" spc="-10">
              <a:solidFill>
                <a:prstClr val="black"/>
              </a:solidFill>
              <a:latin typeface="Times New Roman" pitchFamily="18" charset="0"/>
              <a:cs typeface="Times New Roman" pitchFamily="18" charset="0"/>
            </a:endParaRPr>
          </a:p>
          <a:p>
            <a:pPr marL="342900" lvl="1" indent="-342900" algn="just">
              <a:spcBef>
                <a:spcPts val="435"/>
              </a:spcBef>
              <a:spcAft>
                <a:spcPts val="1200"/>
              </a:spcAft>
              <a:buSzPct val="100000"/>
              <a:buFontTx/>
              <a:buChar char="-"/>
            </a:pPr>
            <a:r>
              <a:rPr lang="en-US" sz="3200" spc="-10">
                <a:solidFill>
                  <a:prstClr val="black"/>
                </a:solidFill>
                <a:latin typeface="Times New Roman" pitchFamily="18" charset="0"/>
                <a:ea typeface="Times New Roman" panose="02020603050405020304" pitchFamily="18" charset="0"/>
                <a:cs typeface="Times New Roman" pitchFamily="18" charset="0"/>
              </a:rPr>
              <a:t>Đã đưa vào hoạt động Cổng thông tin Chuyển đổi số tỉnh Bình Định tại địa chỉ </a:t>
            </a:r>
            <a:r>
              <a:rPr lang="en-US" sz="3200" spc="-10">
                <a:solidFill>
                  <a:prstClr val="black"/>
                </a:solidFill>
                <a:latin typeface="Times New Roman" pitchFamily="18" charset="0"/>
                <a:ea typeface="Times New Roman" panose="02020603050405020304" pitchFamily="18" charset="0"/>
                <a:cs typeface="Times New Roman" pitchFamily="18" charset="0"/>
                <a:hlinkClick r:id="rId3"/>
              </a:rPr>
              <a:t>https://chuyendoiso.binhdinh.gov.vn</a:t>
            </a:r>
            <a:r>
              <a:rPr lang="en-US" sz="3200" spc="-10">
                <a:solidFill>
                  <a:prstClr val="black"/>
                </a:solidFill>
                <a:latin typeface="Times New Roman" pitchFamily="18" charset="0"/>
                <a:ea typeface="Times New Roman" panose="02020603050405020304" pitchFamily="18" charset="0"/>
                <a:cs typeface="Times New Roman" pitchFamily="18" charset="0"/>
              </a:rPr>
              <a:t>. Xuất bản Bản tin Thông tin và Truyền thông chuyên đề "Chuyển đổi số“.</a:t>
            </a:r>
          </a:p>
          <a:p>
            <a:pPr marL="342900" lvl="1" indent="-342900" algn="just">
              <a:spcBef>
                <a:spcPts val="435"/>
              </a:spcBef>
              <a:spcAft>
                <a:spcPts val="1200"/>
              </a:spcAft>
              <a:buSzPct val="100000"/>
              <a:buFontTx/>
              <a:buChar char="-"/>
            </a:pPr>
            <a:r>
              <a:rPr lang="en-US" sz="3200" spc="-10">
                <a:solidFill>
                  <a:prstClr val="black"/>
                </a:solidFill>
                <a:latin typeface="Times New Roman" pitchFamily="18" charset="0"/>
                <a:ea typeface="Times New Roman" panose="02020603050405020304" pitchFamily="18" charset="0"/>
                <a:cs typeface="Times New Roman" pitchFamily="18" charset="0"/>
              </a:rPr>
              <a:t>Triển khai xây dựng phần mềm thu thập số liệu phục vụ chỉ đạo điều hành kinh tế - xã hội.</a:t>
            </a: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670059"/>
            <a:ext cx="10045148" cy="646331"/>
          </a:xfrm>
          <a:prstGeom prst="rect">
            <a:avLst/>
          </a:prstGeom>
        </p:spPr>
        <p:txBody>
          <a:bodyPr wrap="square">
            <a:spAutoFit/>
          </a:bodyPr>
          <a:lstStyle/>
          <a:p>
            <a:pPr algn="just">
              <a:spcBef>
                <a:spcPts val="435"/>
              </a:spcBef>
              <a:buSzPct val="100000"/>
            </a:pPr>
            <a:r>
              <a:rPr lang="vi-VN" sz="3600" b="1" kern="0" spc="-10">
                <a:solidFill>
                  <a:prstClr val="black"/>
                </a:solidFill>
                <a:latin typeface="+mj-lt"/>
                <a:ea typeface="Times New Roman" panose="02020603050405020304" pitchFamily="18" charset="0"/>
              </a:rPr>
              <a:t>5. Về thông tin, truyền thông và chuyển đổi số</a:t>
            </a:r>
            <a:r>
              <a:rPr lang="vi-VN" sz="3600" b="1" kern="0" spc="-10">
                <a:solidFill>
                  <a:prstClr val="black"/>
                </a:solidFill>
                <a:latin typeface="+mj-lt"/>
              </a:rPr>
              <a:t> </a:t>
            </a:r>
            <a:endParaRPr lang="en-US" sz="36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607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68458004"/>
              </p:ext>
            </p:extLst>
          </p:nvPr>
        </p:nvGraphicFramePr>
        <p:xfrm>
          <a:off x="251460" y="822363"/>
          <a:ext cx="11367082" cy="5120640"/>
        </p:xfrm>
        <a:graphic>
          <a:graphicData uri="http://schemas.openxmlformats.org/drawingml/2006/table">
            <a:tbl>
              <a:tblPr firstRow="1" firstCol="1" bandRow="1">
                <a:tableStyleId>{5C22544A-7EE6-4342-B048-85BDC9FD1C3A}</a:tableStyleId>
              </a:tblPr>
              <a:tblGrid>
                <a:gridCol w="696286">
                  <a:extLst>
                    <a:ext uri="{9D8B030D-6E8A-4147-A177-3AD203B41FA5}">
                      <a16:colId xmlns:a16="http://schemas.microsoft.com/office/drawing/2014/main" xmlns="" val="20000"/>
                    </a:ext>
                  </a:extLst>
                </a:gridCol>
                <a:gridCol w="6115574">
                  <a:extLst>
                    <a:ext uri="{9D8B030D-6E8A-4147-A177-3AD203B41FA5}">
                      <a16:colId xmlns:a16="http://schemas.microsoft.com/office/drawing/2014/main" xmlns="" val="20001"/>
                    </a:ext>
                  </a:extLst>
                </a:gridCol>
                <a:gridCol w="1635853">
                  <a:extLst>
                    <a:ext uri="{9D8B030D-6E8A-4147-A177-3AD203B41FA5}">
                      <a16:colId xmlns:a16="http://schemas.microsoft.com/office/drawing/2014/main" xmlns="" val="20002"/>
                    </a:ext>
                  </a:extLst>
                </a:gridCol>
                <a:gridCol w="1510019">
                  <a:extLst>
                    <a:ext uri="{9D8B030D-6E8A-4147-A177-3AD203B41FA5}">
                      <a16:colId xmlns:a16="http://schemas.microsoft.com/office/drawing/2014/main" xmlns="" val="20003"/>
                    </a:ext>
                  </a:extLst>
                </a:gridCol>
                <a:gridCol w="1409350">
                  <a:extLst>
                    <a:ext uri="{9D8B030D-6E8A-4147-A177-3AD203B41FA5}">
                      <a16:colId xmlns:a16="http://schemas.microsoft.com/office/drawing/2014/main" xmlns="" val="20007"/>
                    </a:ext>
                  </a:extLst>
                </a:gridCol>
              </a:tblGrid>
              <a:tr h="293109">
                <a:tc>
                  <a:txBody>
                    <a:bodyPr/>
                    <a:lstStyle/>
                    <a:p>
                      <a:pPr algn="ctr">
                        <a:spcAft>
                          <a:spcPts val="0"/>
                        </a:spcAft>
                      </a:pPr>
                      <a:r>
                        <a:rPr lang="vi-VN" sz="2400" dirty="0">
                          <a:solidFill>
                            <a:schemeClr val="tx1"/>
                          </a:solidFill>
                          <a:effectLst/>
                          <a:latin typeface="+mj-lt"/>
                        </a:rPr>
                        <a:t>STT</a:t>
                      </a:r>
                      <a:endParaRPr lang="en-US" sz="2400" dirty="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Chỉ tiêu</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Đơn vị tính</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KH năm 2022 </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Ước TH 2022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9755">
                <a:tc>
                  <a:txBody>
                    <a:bodyPr/>
                    <a:lstStyle/>
                    <a:p>
                      <a:pPr algn="ctr">
                        <a:spcAft>
                          <a:spcPts val="0"/>
                        </a:spcAft>
                      </a:pPr>
                      <a:r>
                        <a:rPr lang="vi-VN" sz="2400">
                          <a:solidFill>
                            <a:schemeClr val="tx1"/>
                          </a:solidFill>
                          <a:effectLst/>
                          <a:latin typeface="+mj-lt"/>
                        </a:rPr>
                        <a:t>6</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Duy trì mức sinh thay thế bình quân mỗi phụ nữ trong độ tuổi sinh đẻ có từ 2,0 đến 2,2 con</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Duy trì</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Duy trì</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73277">
                <a:tc>
                  <a:txBody>
                    <a:bodyPr/>
                    <a:lstStyle/>
                    <a:p>
                      <a:pPr algn="ctr">
                        <a:spcAft>
                          <a:spcPts val="0"/>
                        </a:spcAft>
                      </a:pPr>
                      <a:r>
                        <a:rPr lang="vi-VN" sz="2400">
                          <a:solidFill>
                            <a:schemeClr val="tx1"/>
                          </a:solidFill>
                          <a:effectLst/>
                          <a:latin typeface="+mj-lt"/>
                        </a:rPr>
                        <a:t>7</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Tạo việc làm mới</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Người</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28.000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28.512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191853">
                <a:tc>
                  <a:txBody>
                    <a:bodyPr/>
                    <a:lstStyle/>
                    <a:p>
                      <a:pPr algn="ctr">
                        <a:spcAft>
                          <a:spcPts val="0"/>
                        </a:spcAft>
                      </a:pPr>
                      <a:r>
                        <a:rPr lang="vi-VN" sz="2400">
                          <a:solidFill>
                            <a:schemeClr val="tx1"/>
                          </a:solidFill>
                          <a:effectLst/>
                          <a:latin typeface="+mj-lt"/>
                        </a:rPr>
                        <a:t>8</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lao động đã qua đào tạo, bồi dưỡng nghề</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60,09</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127902">
                <a:tc>
                  <a:txBody>
                    <a:bodyPr/>
                    <a:lstStyle/>
                    <a:p>
                      <a:pPr algn="ctr">
                        <a:spcAft>
                          <a:spcPts val="0"/>
                        </a:spcAft>
                      </a:pPr>
                      <a:r>
                        <a:rPr lang="vi-VN" sz="2400">
                          <a:solidFill>
                            <a:schemeClr val="tx1"/>
                          </a:solidFill>
                          <a:effectLst/>
                          <a:latin typeface="+mj-lt"/>
                        </a:rPr>
                        <a:t>9</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Giảm tỷ lệ hộ nghèo theo tiêu chí mới</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1,5-2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2,15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127902">
                <a:tc>
                  <a:txBody>
                    <a:bodyPr/>
                    <a:lstStyle/>
                    <a:p>
                      <a:pPr algn="ctr">
                        <a:spcAft>
                          <a:spcPts val="0"/>
                        </a:spcAft>
                      </a:pPr>
                      <a:r>
                        <a:rPr lang="vi-VN" sz="2400">
                          <a:solidFill>
                            <a:schemeClr val="tx1"/>
                          </a:solidFill>
                          <a:effectLst/>
                          <a:latin typeface="+mj-lt"/>
                        </a:rPr>
                        <a:t>10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dân số tham gi</a:t>
                      </a:r>
                      <a:r>
                        <a:rPr lang="vi-VN" sz="2400" b="1" baseline="0">
                          <a:solidFill>
                            <a:schemeClr val="tx1"/>
                          </a:solidFill>
                          <a:effectLst/>
                          <a:latin typeface="+mj-lt"/>
                        </a:rPr>
                        <a:t>a BHYT</a:t>
                      </a:r>
                      <a:endParaRPr lang="en-US" sz="2400" b="1" baseline="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96</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96,02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191853">
                <a:tc>
                  <a:txBody>
                    <a:bodyPr/>
                    <a:lstStyle/>
                    <a:p>
                      <a:pPr algn="ctr">
                        <a:spcAft>
                          <a:spcPts val="0"/>
                        </a:spcAft>
                      </a:pPr>
                      <a:r>
                        <a:rPr lang="vi-VN" sz="2400">
                          <a:solidFill>
                            <a:schemeClr val="tx1"/>
                          </a:solidFill>
                          <a:effectLst/>
                          <a:latin typeface="+mj-lt"/>
                        </a:rPr>
                        <a:t>11</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người lao động tham gia BHXH</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17,05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17,5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127902">
                <a:tc>
                  <a:txBody>
                    <a:bodyPr/>
                    <a:lstStyle/>
                    <a:p>
                      <a:pPr algn="ctr">
                        <a:spcAft>
                          <a:spcPts val="0"/>
                        </a:spcAft>
                      </a:pPr>
                      <a:r>
                        <a:rPr lang="vi-VN" sz="2400">
                          <a:solidFill>
                            <a:schemeClr val="tx1"/>
                          </a:solidFill>
                          <a:effectLst/>
                          <a:latin typeface="+mj-lt"/>
                        </a:rPr>
                        <a:t>12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trạm y tế có bác sỹ</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127902">
                <a:tc>
                  <a:txBody>
                    <a:bodyPr/>
                    <a:lstStyle/>
                    <a:p>
                      <a:pPr algn="ctr">
                        <a:spcAft>
                          <a:spcPts val="0"/>
                        </a:spcAft>
                      </a:pPr>
                      <a:r>
                        <a:rPr lang="vi-VN" sz="2400">
                          <a:solidFill>
                            <a:schemeClr val="tx1"/>
                          </a:solidFill>
                          <a:effectLst/>
                          <a:latin typeface="+mj-lt"/>
                        </a:rPr>
                        <a:t>13</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xã đạt chuẩn quốc gia về y tế</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127902">
                <a:tc>
                  <a:txBody>
                    <a:bodyPr/>
                    <a:lstStyle/>
                    <a:p>
                      <a:pPr algn="ctr">
                        <a:spcAft>
                          <a:spcPts val="0"/>
                        </a:spcAft>
                      </a:pPr>
                      <a:r>
                        <a:rPr lang="vi-VN" sz="2400">
                          <a:solidFill>
                            <a:schemeClr val="tx1"/>
                          </a:solidFill>
                          <a:effectLst/>
                          <a:latin typeface="+mj-lt"/>
                        </a:rPr>
                        <a:t>14</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Số giường bệnh trên 1 vạn dân </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Giường</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35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35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191853">
                <a:tc>
                  <a:txBody>
                    <a:bodyPr/>
                    <a:lstStyle/>
                    <a:p>
                      <a:pPr algn="ctr">
                        <a:spcAft>
                          <a:spcPts val="0"/>
                        </a:spcAft>
                      </a:pPr>
                      <a:r>
                        <a:rPr lang="vi-VN" sz="2400">
                          <a:solidFill>
                            <a:schemeClr val="tx1"/>
                          </a:solidFill>
                          <a:effectLst/>
                          <a:latin typeface="+mj-lt"/>
                        </a:rPr>
                        <a:t>15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trẻ em dưới 5 tuổi suy dinh dưỡng thể nhẹ cân </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7,8</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7,6</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4051799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330576" y="1700321"/>
            <a:ext cx="11530848" cy="3457357"/>
          </a:xfrm>
          <a:prstGeom prst="rect">
            <a:avLst/>
          </a:prstGeom>
        </p:spPr>
        <p:txBody>
          <a:bodyPr wrap="square">
            <a:spAutoFit/>
          </a:bodyPr>
          <a:lstStyle/>
          <a:p>
            <a:pPr marL="342900" lvl="1" indent="-342900" algn="just">
              <a:spcBef>
                <a:spcPts val="435"/>
              </a:spcBef>
              <a:spcAft>
                <a:spcPts val="1200"/>
              </a:spcAft>
              <a:buSzPct val="100000"/>
              <a:buFontTx/>
              <a:buChar char="-"/>
            </a:pPr>
            <a:r>
              <a:rPr lang="nb-NO" sz="3200" spc="-10">
                <a:solidFill>
                  <a:prstClr val="black"/>
                </a:solidFill>
                <a:latin typeface="Times New Roman" pitchFamily="18" charset="0"/>
                <a:cs typeface="Times New Roman" pitchFamily="18" charset="0"/>
              </a:rPr>
              <a:t>Đã khánh thành dự án </a:t>
            </a:r>
            <a:r>
              <a:rPr lang="de-DE" sz="3200" spc="-10">
                <a:solidFill>
                  <a:prstClr val="black"/>
                </a:solidFill>
                <a:latin typeface="Times New Roman" pitchFamily="18" charset="0"/>
                <a:cs typeface="Times New Roman" pitchFamily="18" charset="0"/>
              </a:rPr>
              <a:t>Tổ hợp không gian khoa học (gồm nhà chiếu hình vũ trụ và bảo tàng khoa học)</a:t>
            </a:r>
            <a:r>
              <a:rPr lang="nb-NO" sz="3200" spc="-10">
                <a:solidFill>
                  <a:prstClr val="black"/>
                </a:solidFill>
                <a:latin typeface="Times New Roman" pitchFamily="18" charset="0"/>
                <a:cs typeface="Times New Roman" pitchFamily="18" charset="0"/>
              </a:rPr>
              <a:t> tại Khu đô thị khoa học và giáo dục Quy Hòa</a:t>
            </a:r>
            <a:endParaRPr lang="en-US" sz="3200" spc="-10">
              <a:solidFill>
                <a:prstClr val="black"/>
              </a:solidFill>
              <a:latin typeface="Times New Roman" pitchFamily="18" charset="0"/>
              <a:cs typeface="Times New Roman" pitchFamily="18" charset="0"/>
            </a:endParaRPr>
          </a:p>
          <a:p>
            <a:pPr marL="342900" lvl="1" indent="-342900" algn="just">
              <a:spcBef>
                <a:spcPts val="435"/>
              </a:spcBef>
              <a:spcAft>
                <a:spcPts val="1200"/>
              </a:spcAft>
              <a:buSzPct val="100000"/>
              <a:buFontTx/>
              <a:buChar char="-"/>
            </a:pPr>
            <a:r>
              <a:rPr lang="it-IT" sz="3200" spc="-10">
                <a:solidFill>
                  <a:prstClr val="black"/>
                </a:solidFill>
                <a:latin typeface="Times New Roman" pitchFamily="18" charset="0"/>
                <a:cs typeface="Times New Roman" pitchFamily="18" charset="0"/>
              </a:rPr>
              <a:t>Hoạt động phản biện các đề tài, dự án tiếp tục tổ chức thực hiện</a:t>
            </a:r>
            <a:r>
              <a:rPr lang="en-US" sz="3200" spc="-10">
                <a:solidFill>
                  <a:prstClr val="black"/>
                </a:solidFill>
                <a:latin typeface="Times New Roman" pitchFamily="18" charset="0"/>
                <a:cs typeface="Times New Roman" pitchFamily="18" charset="0"/>
              </a:rPr>
              <a:t>.</a:t>
            </a:r>
          </a:p>
          <a:p>
            <a:pPr marL="342900" lvl="1" indent="-342900" algn="just">
              <a:spcBef>
                <a:spcPts val="435"/>
              </a:spcBef>
              <a:spcAft>
                <a:spcPts val="1200"/>
              </a:spcAft>
              <a:buSzPct val="100000"/>
              <a:buFontTx/>
              <a:buChar char="-"/>
            </a:pPr>
            <a:r>
              <a:rPr lang="en-US" sz="3200" spc="-10">
                <a:solidFill>
                  <a:prstClr val="black"/>
                </a:solidFill>
                <a:latin typeface="Times New Roman" pitchFamily="18" charset="0"/>
                <a:ea typeface="Times New Roman" panose="02020603050405020304" pitchFamily="18" charset="0"/>
                <a:cs typeface="Times New Roman" pitchFamily="18" charset="0"/>
              </a:rPr>
              <a:t>Sử dụng một số sản phẩm khoa học phục vụ người dân, du khách du lịch tại Quảng trường Nguyễn Tất Thành.</a:t>
            </a: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670059"/>
            <a:ext cx="10045148" cy="646331"/>
          </a:xfrm>
          <a:prstGeom prst="rect">
            <a:avLst/>
          </a:prstGeom>
        </p:spPr>
        <p:txBody>
          <a:bodyPr wrap="square">
            <a:spAutoFit/>
          </a:bodyPr>
          <a:lstStyle/>
          <a:p>
            <a:pPr algn="just">
              <a:spcBef>
                <a:spcPts val="435"/>
              </a:spcBef>
              <a:buSzPct val="100000"/>
            </a:pPr>
            <a:r>
              <a:rPr lang="vi-VN" sz="3600" b="1" kern="0" spc="-10">
                <a:solidFill>
                  <a:prstClr val="black"/>
                </a:solidFill>
                <a:latin typeface="+mj-lt"/>
                <a:ea typeface="Times New Roman" panose="02020603050405020304" pitchFamily="18" charset="0"/>
              </a:rPr>
              <a:t>6. Về khoa học và công nghệ</a:t>
            </a:r>
            <a:r>
              <a:rPr lang="vi-VN" sz="3600" b="1" kern="0" spc="-10">
                <a:solidFill>
                  <a:prstClr val="black"/>
                </a:solidFill>
                <a:latin typeface="+mj-lt"/>
              </a:rPr>
              <a:t> </a:t>
            </a:r>
            <a:endParaRPr lang="en-US" sz="36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17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2B2B715-653C-5238-09BE-B01B91D4BD2D}"/>
              </a:ext>
            </a:extLst>
          </p:cNvPr>
          <p:cNvSpPr/>
          <p:nvPr/>
        </p:nvSpPr>
        <p:spPr>
          <a:xfrm>
            <a:off x="557446" y="1543428"/>
            <a:ext cx="4709256" cy="5221942"/>
          </a:xfrm>
          <a:prstGeom prst="rect">
            <a:avLst/>
          </a:prstGeom>
        </p:spPr>
        <p:txBody>
          <a:bodyPr wrap="square">
            <a:spAutoFit/>
          </a:bodyPr>
          <a:lstStyle/>
          <a:p>
            <a:pPr marL="342900" lvl="1" indent="-342900" algn="just">
              <a:spcBef>
                <a:spcPts val="435"/>
              </a:spcBef>
              <a:spcAft>
                <a:spcPts val="1200"/>
              </a:spcAft>
              <a:buSzPct val="100000"/>
              <a:buFontTx/>
              <a:buChar char="-"/>
            </a:pPr>
            <a:r>
              <a:rPr lang="nb-NO" sz="3200" spc="-10">
                <a:effectLst/>
                <a:latin typeface="Times New Roman" panose="02020603050405020304" pitchFamily="18" charset="0"/>
                <a:ea typeface="Times New Roman" panose="02020603050405020304" pitchFamily="18" charset="0"/>
              </a:rPr>
              <a:t>Công tác đối ngoại có nhiều cố gắng đổi mới trong hoạt động</a:t>
            </a:r>
          </a:p>
          <a:p>
            <a:pPr marL="342900" lvl="1" indent="-342900" algn="just">
              <a:spcBef>
                <a:spcPts val="435"/>
              </a:spcBef>
              <a:spcAft>
                <a:spcPts val="1200"/>
              </a:spcAft>
              <a:buSzPct val="100000"/>
              <a:buFontTx/>
              <a:buChar char="-"/>
            </a:pPr>
            <a:r>
              <a:rPr lang="nb-NO" sz="3200" spc="-10">
                <a:solidFill>
                  <a:prstClr val="black"/>
                </a:solidFill>
                <a:latin typeface="Times New Roman" panose="02020603050405020304" pitchFamily="18" charset="0"/>
                <a:cs typeface="Times New Roman" pitchFamily="18" charset="0"/>
              </a:rPr>
              <a:t>Đã tổ chức nhiều sự kiện </a:t>
            </a:r>
            <a:r>
              <a:rPr lang="nb-NO" sz="3200" spc="-10">
                <a:effectLst/>
                <a:latin typeface="Times New Roman" panose="02020603050405020304" pitchFamily="18" charset="0"/>
                <a:ea typeface="Times New Roman" panose="02020603050405020304" pitchFamily="18" charset="0"/>
              </a:rPr>
              <a:t>quan trọng với quy mô lớn, thu hút sự quan tâm của nhiều nhà đầu tư, doanh nghiệp, đối tác nước ngoài và các cơ quan, đơn vị trong nước</a:t>
            </a:r>
            <a:endParaRPr lang="en-US" sz="3200" spc="-10">
              <a:solidFill>
                <a:prstClr val="black"/>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E44EE9E0-4EA3-0404-EFB1-8C6F74BFB274}"/>
              </a:ext>
            </a:extLst>
          </p:cNvPr>
          <p:cNvSpPr/>
          <p:nvPr/>
        </p:nvSpPr>
        <p:spPr>
          <a:xfrm>
            <a:off x="557446" y="820030"/>
            <a:ext cx="4709256" cy="646331"/>
          </a:xfrm>
          <a:prstGeom prst="rect">
            <a:avLst/>
          </a:prstGeom>
        </p:spPr>
        <p:txBody>
          <a:bodyPr wrap="square">
            <a:spAutoFit/>
          </a:bodyPr>
          <a:lstStyle/>
          <a:p>
            <a:pPr algn="just">
              <a:spcBef>
                <a:spcPts val="435"/>
              </a:spcBef>
              <a:buSzPct val="100000"/>
            </a:pPr>
            <a:r>
              <a:rPr lang="vi-VN" sz="3600" b="1" kern="0" spc="-10">
                <a:solidFill>
                  <a:prstClr val="black"/>
                </a:solidFill>
                <a:latin typeface="+mj-lt"/>
                <a:ea typeface="Times New Roman" panose="02020603050405020304" pitchFamily="18" charset="0"/>
              </a:rPr>
              <a:t>7. Hoạt động đối ngoại</a:t>
            </a:r>
            <a:r>
              <a:rPr lang="vi-VN" sz="3600" b="1" kern="0" spc="-10">
                <a:solidFill>
                  <a:prstClr val="black"/>
                </a:solidFill>
                <a:latin typeface="+mj-lt"/>
              </a:rPr>
              <a:t> </a:t>
            </a:r>
            <a:endParaRPr lang="en-US" sz="3600" b="1" kern="0" spc="-10" dirty="0">
              <a:solidFill>
                <a:prstClr val="black"/>
              </a:solidFill>
              <a:latin typeface="+mj-lt"/>
            </a:endParaRPr>
          </a:p>
        </p:txBody>
      </p:sp>
      <p:sp>
        <p:nvSpPr>
          <p:cNvPr id="4" name="Freeform 7">
            <a:extLst>
              <a:ext uri="{FF2B5EF4-FFF2-40B4-BE49-F238E27FC236}">
                <a16:creationId xmlns:a16="http://schemas.microsoft.com/office/drawing/2014/main" xmlns="" id="{9D2F2080-50A0-6420-BD42-38A92C6AB08D}"/>
              </a:ext>
            </a:extLst>
          </p:cNvPr>
          <p:cNvSpPr/>
          <p:nvPr/>
        </p:nvSpPr>
        <p:spPr>
          <a:xfrm>
            <a:off x="0" y="1"/>
            <a:ext cx="11430000" cy="615849"/>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10BDFE0-6C26-8FF6-17BC-7D420AAE6BB9}"/>
              </a:ext>
            </a:extLst>
          </p:cNvPr>
          <p:cNvSpPr/>
          <p:nvPr/>
        </p:nvSpPr>
        <p:spPr>
          <a:xfrm>
            <a:off x="117621" y="92630"/>
            <a:ext cx="11516933" cy="523220"/>
          </a:xfrm>
          <a:prstGeom prst="rect">
            <a:avLst/>
          </a:prstGeom>
        </p:spPr>
        <p:txBody>
          <a:bodyPr wrap="square">
            <a:spAutoFit/>
          </a:bodyPr>
          <a:lstStyle/>
          <a:p>
            <a:pPr>
              <a:spcBef>
                <a:spcPts val="435"/>
              </a:spcBef>
              <a:buSzPct val="100000"/>
            </a:pPr>
            <a:r>
              <a:rPr lang="vi-VN" sz="2800" b="1">
                <a:solidFill>
                  <a:prstClr val="black"/>
                </a:solidFill>
                <a:latin typeface="Times New Roman" panose="02020603050405020304" pitchFamily="18" charset="0"/>
                <a:cs typeface="Times New Roman" panose="02020603050405020304" pitchFamily="18" charset="0"/>
              </a:rPr>
              <a:t>II. VỀ VĂN HÓA – XÃ HỘI</a:t>
            </a:r>
            <a:endParaRPr lang="es-ES" sz="2800" b="1">
              <a:solidFill>
                <a:prstClr val="black"/>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844D2E3A-3DA3-41F3-C08D-968A90C48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85" y="3690044"/>
            <a:ext cx="4983126" cy="2902497"/>
          </a:xfrm>
          <a:prstGeom prst="rect">
            <a:avLst/>
          </a:prstGeom>
        </p:spPr>
      </p:pic>
      <p:pic>
        <p:nvPicPr>
          <p:cNvPr id="9" name="Picture 8">
            <a:extLst>
              <a:ext uri="{FF2B5EF4-FFF2-40B4-BE49-F238E27FC236}">
                <a16:creationId xmlns:a16="http://schemas.microsoft.com/office/drawing/2014/main" xmlns="" id="{7D3AF09C-8B78-4731-626E-B22B15D2B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1684" y="871837"/>
            <a:ext cx="4983125" cy="2690069"/>
          </a:xfrm>
          <a:prstGeom prst="rect">
            <a:avLst/>
          </a:prstGeom>
        </p:spPr>
      </p:pic>
    </p:spTree>
    <p:extLst>
      <p:ext uri="{BB962C8B-B14F-4D97-AF65-F5344CB8AC3E}">
        <p14:creationId xmlns:p14="http://schemas.microsoft.com/office/powerpoint/2010/main" val="2154953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III</a:t>
            </a: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VỀ NỘI CHÍNH</a:t>
            </a: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1257" y="1058316"/>
            <a:ext cx="11258006" cy="5663089"/>
          </a:xfrm>
          <a:prstGeom prst="rect">
            <a:avLst/>
          </a:prstGeom>
          <a:noFill/>
        </p:spPr>
        <p:txBody>
          <a:bodyPr wrap="square" rtlCol="0">
            <a:spAutoFit/>
          </a:bodyPr>
          <a:lstStyle/>
          <a:p>
            <a:pPr lvl="1" indent="-457200" algn="just">
              <a:spcBef>
                <a:spcPts val="600"/>
              </a:spcBef>
              <a:buFont typeface="Wingdings" pitchFamily="2" charset="2"/>
              <a:buChar char="Ø"/>
              <a:defRPr/>
            </a:pPr>
            <a:r>
              <a:rPr lang="es-ES" sz="3200" b="1" i="1">
                <a:latin typeface="Times New Roman" pitchFamily="18" charset="0"/>
                <a:cs typeface="Times New Roman" pitchFamily="18" charset="0"/>
              </a:rPr>
              <a:t>Về xây dựng chính quyền: </a:t>
            </a:r>
            <a:r>
              <a:rPr lang="es-ES" sz="3200" spc="-10">
                <a:solidFill>
                  <a:prstClr val="black"/>
                </a:solidFill>
                <a:latin typeface="Times New Roman" pitchFamily="18" charset="0"/>
                <a:ea typeface="Calibri" panose="020F0502020204030204" pitchFamily="34" charset="0"/>
                <a:cs typeface="Times New Roman" pitchFamily="18" charset="0"/>
              </a:rPr>
              <a:t>Tiếp tục củng cố, kiện toàn tổ chức bộ máy chính quyền các cấp; sắp xếp cơ cấu tổ chức bên trong của một số cơ quan, đơn vị theo quy định. Hiệu quả quản trị và hành chính công, năng lực cạnh tranh cấp tỉnh và cải cách hành chính được nâng cao, chỉ số PCI và PAR INDEX liên tục tăng điểm qua các năm</a:t>
            </a:r>
          </a:p>
          <a:p>
            <a:pPr lvl="1" indent="-457200" algn="just">
              <a:spcBef>
                <a:spcPts val="600"/>
              </a:spcBef>
              <a:buFont typeface="Wingdings" pitchFamily="2" charset="2"/>
              <a:buChar char="Ø"/>
              <a:defRPr/>
            </a:pPr>
            <a:r>
              <a:rPr lang="nl-NL" sz="3200" b="1" i="1" spc="-10">
                <a:solidFill>
                  <a:prstClr val="black"/>
                </a:solidFill>
                <a:latin typeface="Times New Roman" pitchFamily="18" charset="0"/>
                <a:ea typeface="Times New Roman" panose="02020603050405020304" pitchFamily="18" charset="0"/>
                <a:cs typeface="Times New Roman" pitchFamily="18" charset="0"/>
              </a:rPr>
              <a:t>Công tác thanh tra, kiểm tra</a:t>
            </a:r>
            <a:r>
              <a:rPr lang="nl-NL" sz="3200" spc="-10">
                <a:solidFill>
                  <a:prstClr val="black"/>
                </a:solidFill>
                <a:latin typeface="Times New Roman" pitchFamily="18" charset="0"/>
                <a:ea typeface="Times New Roman" panose="02020603050405020304" pitchFamily="18" charset="0"/>
                <a:cs typeface="Times New Roman" pitchFamily="18" charset="0"/>
              </a:rPr>
              <a:t> phù hợp với tình hình thực tế và chỉ đạo của các Bộ, ngành Trung ương và Thanh tra Chính phủ. Công tác tiếp dân tiếp tục được chú trọng thực hiện theo quy chế.</a:t>
            </a:r>
          </a:p>
          <a:p>
            <a:pPr lvl="1" indent="-457200" algn="just">
              <a:spcBef>
                <a:spcPts val="600"/>
              </a:spcBef>
              <a:buFont typeface="Wingdings" pitchFamily="2" charset="2"/>
              <a:buChar char="Ø"/>
              <a:defRPr/>
            </a:pPr>
            <a:r>
              <a:rPr lang="es-ES" sz="3200" b="1" i="1" spc="-10">
                <a:solidFill>
                  <a:prstClr val="black"/>
                </a:solidFill>
                <a:latin typeface="Times New Roman" pitchFamily="18" charset="0"/>
                <a:ea typeface="Times New Roman" panose="02020603050405020304" pitchFamily="18" charset="0"/>
                <a:cs typeface="Times New Roman" pitchFamily="18" charset="0"/>
              </a:rPr>
              <a:t>Quốc phòng - an ninh </a:t>
            </a:r>
            <a:r>
              <a:rPr lang="es-ES" sz="3200" spc="-10">
                <a:solidFill>
                  <a:prstClr val="black"/>
                </a:solidFill>
                <a:latin typeface="Times New Roman" pitchFamily="18" charset="0"/>
                <a:ea typeface="Times New Roman" panose="02020603050405020304" pitchFamily="18" charset="0"/>
                <a:cs typeface="Times New Roman" pitchFamily="18" charset="0"/>
              </a:rPr>
              <a:t>được đảm bảo. </a:t>
            </a:r>
            <a:r>
              <a:rPr lang="it-IT" sz="3200" spc="-10">
                <a:solidFill>
                  <a:prstClr val="black"/>
                </a:solidFill>
                <a:latin typeface="Times New Roman" pitchFamily="18" charset="0"/>
                <a:ea typeface="Times New Roman" panose="02020603050405020304" pitchFamily="18" charset="0"/>
                <a:cs typeface="Times New Roman" pitchFamily="18" charset="0"/>
              </a:rPr>
              <a:t>Công tác phòng chống tội phạm, tệ nạn xã hội và tai nạn giao thông được tăng cường</a:t>
            </a:r>
            <a:endParaRPr lang="nl-NL" sz="32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87944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p:cNvSpPr txBox="1">
            <a:spLocks/>
          </p:cNvSpPr>
          <p:nvPr/>
        </p:nvSpPr>
        <p:spPr bwMode="auto">
          <a:xfrm>
            <a:off x="1508552" y="1234214"/>
            <a:ext cx="8684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a:solidFill>
                  <a:prstClr val="black"/>
                </a:solidFill>
                <a:latin typeface="Times New Roman" pitchFamily="18" charset="0"/>
                <a:ea typeface="Times New Roman" panose="02020603050405020304" pitchFamily="18" charset="0"/>
                <a:cs typeface="Times New Roman" pitchFamily="18" charset="0"/>
              </a:rPr>
              <a:t>Thời tiết diễn biến bất thường; giá cả đầu vào tăng cao, tình hình dịch bệnh tiềm ẩn rủi ro… dẫn đến công tác tái đàn còn chậm</a:t>
            </a:r>
            <a:r>
              <a:rPr lang="vi-VN" sz="2000" spc="-10">
                <a:solidFill>
                  <a:prstClr val="black"/>
                </a:solidFill>
                <a:latin typeface="Times New Roman" pitchFamily="18" charset="0"/>
                <a:ea typeface="Times New Roman" panose="02020603050405020304" pitchFamily="18" charset="0"/>
                <a:cs typeface="Times New Roman" pitchFamily="18" charset="0"/>
              </a:rPr>
              <a:t>; </a:t>
            </a:r>
            <a:r>
              <a:rPr lang="it-IT" sz="2000" spc="-10">
                <a:solidFill>
                  <a:prstClr val="black"/>
                </a:solidFill>
                <a:latin typeface="Times New Roman" pitchFamily="18" charset="0"/>
                <a:cs typeface="Times New Roman" pitchFamily="18" charset="0"/>
              </a:rPr>
              <a:t>chuyển dịch cơ cấu cây trồng còn chậm; vẫn còn tình trạng tàu cá vi phạm lãnh hải nước ngoài bị bắt giữ</a:t>
            </a:r>
          </a:p>
        </p:txBody>
      </p:sp>
      <p:sp>
        <p:nvSpPr>
          <p:cNvPr id="25" name="Rectangle 19"/>
          <p:cNvSpPr/>
          <p:nvPr/>
        </p:nvSpPr>
        <p:spPr>
          <a:xfrm rot="21420000">
            <a:off x="907315" y="1480538"/>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a:solidFill>
                  <a:srgbClr val="FFFFFF"/>
                </a:solidFill>
                <a:latin typeface="Bradley Hand ITC" pitchFamily="66" charset="0"/>
                <a:cs typeface="Arial" pitchFamily="34" charset="0"/>
              </a:rPr>
              <a:t>1</a:t>
            </a:r>
          </a:p>
        </p:txBody>
      </p:sp>
      <p:sp>
        <p:nvSpPr>
          <p:cNvPr id="26" name="Rectangle 19"/>
          <p:cNvSpPr/>
          <p:nvPr/>
        </p:nvSpPr>
        <p:spPr>
          <a:xfrm rot="286156">
            <a:off x="933181" y="2885446"/>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a:solidFill>
                  <a:srgbClr val="FFFFFF"/>
                </a:solidFill>
                <a:latin typeface="Bradley Hand ITC" pitchFamily="66" charset="0"/>
                <a:cs typeface="Arial" pitchFamily="34" charset="0"/>
              </a:rPr>
              <a:t>2</a:t>
            </a:r>
          </a:p>
        </p:txBody>
      </p:sp>
      <p:sp>
        <p:nvSpPr>
          <p:cNvPr id="27" name="Rectangle 19"/>
          <p:cNvSpPr/>
          <p:nvPr/>
        </p:nvSpPr>
        <p:spPr>
          <a:xfrm rot="21345731">
            <a:off x="866273" y="4012959"/>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a:solidFill>
                  <a:srgbClr val="FFFFFF"/>
                </a:solidFill>
                <a:latin typeface="Bradley Hand ITC" pitchFamily="66" charset="0"/>
                <a:cs typeface="Arial" pitchFamily="34" charset="0"/>
              </a:rPr>
              <a:t>3</a:t>
            </a:r>
          </a:p>
        </p:txBody>
      </p:sp>
      <p:sp>
        <p:nvSpPr>
          <p:cNvPr id="28" name="Rectangle 19"/>
          <p:cNvSpPr/>
          <p:nvPr/>
        </p:nvSpPr>
        <p:spPr>
          <a:xfrm rot="21540000">
            <a:off x="850398" y="5357052"/>
            <a:ext cx="650875" cy="83979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a:solidFill>
                  <a:srgbClr val="FFFFFF"/>
                </a:solidFill>
                <a:latin typeface="Bradley Hand ITC" pitchFamily="66" charset="0"/>
                <a:cs typeface="Arial" pitchFamily="34" charset="0"/>
              </a:rPr>
              <a:t>4</a:t>
            </a:r>
          </a:p>
        </p:txBody>
      </p:sp>
      <p:cxnSp>
        <p:nvCxnSpPr>
          <p:cNvPr id="45" name="Straight Connector 44"/>
          <p:cNvCxnSpPr/>
          <p:nvPr/>
        </p:nvCxnSpPr>
        <p:spPr bwMode="auto">
          <a:xfrm>
            <a:off x="1648677" y="2249877"/>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6" name="Straight Connector 45"/>
          <p:cNvCxnSpPr/>
          <p:nvPr/>
        </p:nvCxnSpPr>
        <p:spPr bwMode="auto">
          <a:xfrm>
            <a:off x="1598343" y="3525292"/>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7" name="Straight Connector 46"/>
          <p:cNvCxnSpPr/>
          <p:nvPr/>
        </p:nvCxnSpPr>
        <p:spPr bwMode="auto">
          <a:xfrm>
            <a:off x="1623510" y="4744211"/>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8" name="Straight Connector 47"/>
          <p:cNvCxnSpPr/>
          <p:nvPr/>
        </p:nvCxnSpPr>
        <p:spPr bwMode="auto">
          <a:xfrm>
            <a:off x="1623510" y="6128295"/>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sp>
        <p:nvSpPr>
          <p:cNvPr id="3" name="Freeform 7">
            <a:extLst>
              <a:ext uri="{FF2B5EF4-FFF2-40B4-BE49-F238E27FC236}">
                <a16:creationId xmlns:a16="http://schemas.microsoft.com/office/drawing/2014/main" xmlns="" id="{C56277B8-3E36-C18B-5435-2D45420A7CB1}"/>
              </a:ext>
            </a:extLst>
          </p:cNvPr>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IV</a:t>
            </a: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TỒN TẠI, HẠN CHẾ</a:t>
            </a:r>
          </a:p>
        </p:txBody>
      </p:sp>
      <p:sp>
        <p:nvSpPr>
          <p:cNvPr id="4" name="Title 7">
            <a:extLst>
              <a:ext uri="{FF2B5EF4-FFF2-40B4-BE49-F238E27FC236}">
                <a16:creationId xmlns:a16="http://schemas.microsoft.com/office/drawing/2014/main" xmlns="" id="{68005E46-0844-AA9C-61D9-D26897D5ACCD}"/>
              </a:ext>
            </a:extLst>
          </p:cNvPr>
          <p:cNvSpPr txBox="1">
            <a:spLocks/>
          </p:cNvSpPr>
          <p:nvPr/>
        </p:nvSpPr>
        <p:spPr bwMode="auto">
          <a:xfrm>
            <a:off x="1598343" y="2783216"/>
            <a:ext cx="8504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a:solidFill>
                  <a:prstClr val="black"/>
                </a:solidFill>
                <a:latin typeface="Times New Roman" pitchFamily="18" charset="0"/>
                <a:ea typeface="Times New Roman" panose="02020603050405020304" pitchFamily="18" charset="0"/>
                <a:cs typeface="Times New Roman" pitchFamily="18" charset="0"/>
              </a:rPr>
              <a:t>Lao động nghỉ việc các tháng đầu năm; giá cả nguyên, nhiên, vật liệu... tăng đã ảnh hưởng đến tốc tăng trưởng của ngành công nghiệp và xây dựng</a:t>
            </a:r>
            <a:endParaRPr lang="en-US" sz="2000" spc="-10">
              <a:solidFill>
                <a:prstClr val="black"/>
              </a:solidFill>
              <a:latin typeface="Times New Roman" pitchFamily="18" charset="0"/>
              <a:ea typeface="Times New Roman" panose="02020603050405020304" pitchFamily="18" charset="0"/>
              <a:cs typeface="Times New Roman" pitchFamily="18" charset="0"/>
            </a:endParaRPr>
          </a:p>
        </p:txBody>
      </p:sp>
      <p:sp>
        <p:nvSpPr>
          <p:cNvPr id="5" name="Title 7">
            <a:extLst>
              <a:ext uri="{FF2B5EF4-FFF2-40B4-BE49-F238E27FC236}">
                <a16:creationId xmlns:a16="http://schemas.microsoft.com/office/drawing/2014/main" xmlns="" id="{EA16CD21-1FE9-D660-53C5-37D5FCE81A14}"/>
              </a:ext>
            </a:extLst>
          </p:cNvPr>
          <p:cNvSpPr txBox="1">
            <a:spLocks/>
          </p:cNvSpPr>
          <p:nvPr/>
        </p:nvSpPr>
        <p:spPr bwMode="auto">
          <a:xfrm>
            <a:off x="1525337" y="3771817"/>
            <a:ext cx="90431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a:solidFill>
                  <a:prstClr val="black"/>
                </a:solidFill>
                <a:latin typeface="Times New Roman" pitchFamily="18" charset="0"/>
                <a:ea typeface="Times New Roman" panose="02020603050405020304" pitchFamily="18" charset="0"/>
                <a:cs typeface="Times New Roman" pitchFamily="18" charset="0"/>
              </a:rPr>
              <a:t>Tỷ lệ, tần suất thu gom và xử lý rác thải đô thị còn thấp; vẫn còn tình trạng lấn chiếm đất đai, ô nhiễm môi trường, khai thác trái phép tài nguyên, khoáng sản... ở một số địa phương</a:t>
            </a:r>
          </a:p>
        </p:txBody>
      </p:sp>
      <p:sp>
        <p:nvSpPr>
          <p:cNvPr id="6" name="Title 7">
            <a:extLst>
              <a:ext uri="{FF2B5EF4-FFF2-40B4-BE49-F238E27FC236}">
                <a16:creationId xmlns:a16="http://schemas.microsoft.com/office/drawing/2014/main" xmlns="" id="{394EB49A-C91E-1DEC-3952-F52116F8DFD0}"/>
              </a:ext>
            </a:extLst>
          </p:cNvPr>
          <p:cNvSpPr txBox="1">
            <a:spLocks/>
          </p:cNvSpPr>
          <p:nvPr/>
        </p:nvSpPr>
        <p:spPr bwMode="auto">
          <a:xfrm>
            <a:off x="1554603" y="5303093"/>
            <a:ext cx="96428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a:solidFill>
                  <a:prstClr val="black"/>
                </a:solidFill>
                <a:latin typeface="Times New Roman" pitchFamily="18" charset="0"/>
                <a:ea typeface="Times New Roman" panose="02020603050405020304" pitchFamily="18" charset="0"/>
                <a:cs typeface="Times New Roman" pitchFamily="18" charset="0"/>
              </a:rPr>
              <a:t>Việc đầu tư hệ thống thoát nước mưa, nước thải, nhất là trên địa bàn thành phố Quy Nhơn còn một số bất cập chưa được giải quyết, dẫn đến ngập úng cục bộ tại một số khu vực</a:t>
            </a:r>
          </a:p>
        </p:txBody>
      </p:sp>
    </p:spTree>
    <p:extLst>
      <p:ext uri="{BB962C8B-B14F-4D97-AF65-F5344CB8AC3E}">
        <p14:creationId xmlns:p14="http://schemas.microsoft.com/office/powerpoint/2010/main" val="1572379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p:cNvSpPr txBox="1">
            <a:spLocks/>
          </p:cNvSpPr>
          <p:nvPr/>
        </p:nvSpPr>
        <p:spPr bwMode="auto">
          <a:xfrm>
            <a:off x="1574423" y="1168832"/>
            <a:ext cx="9642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dirty="0">
                <a:solidFill>
                  <a:prstClr val="black"/>
                </a:solidFill>
                <a:latin typeface="Times New Roman" pitchFamily="18" charset="0"/>
                <a:ea typeface="Times New Roman" panose="02020603050405020304" pitchFamily="18" charset="0"/>
                <a:cs typeface="Times New Roman" pitchFamily="18" charset="0"/>
              </a:rPr>
              <a:t>Hoạt động xúc tiến đầu tư tích cực nhưng thu hút FDI còn thấp</a:t>
            </a:r>
          </a:p>
        </p:txBody>
      </p:sp>
      <p:sp>
        <p:nvSpPr>
          <p:cNvPr id="21" name="Title 7"/>
          <p:cNvSpPr txBox="1">
            <a:spLocks/>
          </p:cNvSpPr>
          <p:nvPr/>
        </p:nvSpPr>
        <p:spPr bwMode="auto">
          <a:xfrm>
            <a:off x="1472738" y="2056049"/>
            <a:ext cx="895251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dirty="0">
                <a:solidFill>
                  <a:prstClr val="black"/>
                </a:solidFill>
                <a:latin typeface="Times New Roman" pitchFamily="18" charset="0"/>
                <a:ea typeface="Times New Roman" panose="02020603050405020304" pitchFamily="18" charset="0"/>
                <a:cs typeface="Times New Roman" pitchFamily="18" charset="0"/>
              </a:rPr>
              <a:t>Các cơ sở khám chữa bệnh gặp khó khăn về tài chính, nhân viên y tế nghỉ việc tăng. Việc mua sắm thuốc, TTB y tế khó khăn. Tỷ lệ tiêm vắc xin liều nhắc lại còn thấp</a:t>
            </a:r>
            <a:endParaRPr lang="vi-VN" sz="2000" spc="-10" dirty="0">
              <a:solidFill>
                <a:prstClr val="black"/>
              </a:solidFill>
              <a:latin typeface="Times New Roman" pitchFamily="18" charset="0"/>
              <a:ea typeface="Times New Roman" panose="02020603050405020304" pitchFamily="18" charset="0"/>
              <a:cs typeface="Times New Roman" pitchFamily="18" charset="0"/>
            </a:endParaRPr>
          </a:p>
          <a:p>
            <a:pPr marL="285750" lvl="1" indent="0" algn="just">
              <a:spcBef>
                <a:spcPts val="600"/>
              </a:spcBef>
              <a:defRPr/>
            </a:pPr>
            <a:endParaRPr lang="vi-VN" sz="2000" spc="-10" dirty="0">
              <a:solidFill>
                <a:prstClr val="black"/>
              </a:solidFill>
              <a:latin typeface="Times New Roman" pitchFamily="18" charset="0"/>
              <a:ea typeface="Times New Roman" panose="02020603050405020304" pitchFamily="18" charset="0"/>
              <a:cs typeface="Times New Roman" pitchFamily="18" charset="0"/>
            </a:endParaRPr>
          </a:p>
        </p:txBody>
      </p:sp>
      <p:sp>
        <p:nvSpPr>
          <p:cNvPr id="22" name="Title 7"/>
          <p:cNvSpPr txBox="1">
            <a:spLocks/>
          </p:cNvSpPr>
          <p:nvPr/>
        </p:nvSpPr>
        <p:spPr bwMode="auto">
          <a:xfrm>
            <a:off x="1508552" y="3198694"/>
            <a:ext cx="8504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20" dirty="0">
                <a:effectLst/>
                <a:latin typeface="Times New Roman" panose="02020603050405020304" pitchFamily="18" charset="0"/>
                <a:ea typeface="Times New Roman" panose="02020603050405020304" pitchFamily="18" charset="0"/>
              </a:rPr>
              <a:t>Tỉnh chưa có các điểm du lịch, vui chơi giải trí hiện đại, quy mô lớn, đáp ứng yêu cầu ngày càng cao của du khách</a:t>
            </a:r>
            <a:endParaRPr lang="vi-VN" sz="2400" spc="-10" dirty="0">
              <a:solidFill>
                <a:prstClr val="black"/>
              </a:solidFill>
              <a:latin typeface="Times New Roman" pitchFamily="18" charset="0"/>
              <a:ea typeface="Times New Roman" panose="02020603050405020304" pitchFamily="18" charset="0"/>
              <a:cs typeface="Times New Roman" pitchFamily="18" charset="0"/>
            </a:endParaRPr>
          </a:p>
        </p:txBody>
      </p:sp>
      <p:sp>
        <p:nvSpPr>
          <p:cNvPr id="23" name="Title 7"/>
          <p:cNvSpPr txBox="1">
            <a:spLocks/>
          </p:cNvSpPr>
          <p:nvPr/>
        </p:nvSpPr>
        <p:spPr bwMode="auto">
          <a:xfrm>
            <a:off x="1427420" y="4137551"/>
            <a:ext cx="90431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30" dirty="0">
                <a:effectLst/>
                <a:latin typeface="Times New Roman" panose="02020603050405020304" pitchFamily="18" charset="0"/>
                <a:ea typeface="Times New Roman" panose="02020603050405020304" pitchFamily="18" charset="0"/>
              </a:rPr>
              <a:t>Các địa </a:t>
            </a:r>
            <a:r>
              <a:rPr lang="it-IT" sz="2000" spc="-20" dirty="0">
                <a:latin typeface="Times New Roman" panose="02020603050405020304" pitchFamily="18" charset="0"/>
                <a:ea typeface="Times New Roman" panose="02020603050405020304" pitchFamily="18" charset="0"/>
              </a:rPr>
              <a:t>phương chưa thực sự chú trọng </a:t>
            </a:r>
            <a:r>
              <a:rPr lang="it-IT" sz="2000" spc="-20" dirty="0" smtClean="0">
                <a:latin typeface="Times New Roman" panose="02020603050405020304" pitchFamily="18" charset="0"/>
                <a:ea typeface="Times New Roman" panose="02020603050405020304" pitchFamily="18" charset="0"/>
              </a:rPr>
              <a:t>các </a:t>
            </a:r>
            <a:r>
              <a:rPr lang="it-IT" sz="2000" spc="-20" dirty="0">
                <a:latin typeface="Times New Roman" panose="02020603050405020304" pitchFamily="18" charset="0"/>
                <a:ea typeface="Times New Roman" panose="02020603050405020304" pitchFamily="18" charset="0"/>
              </a:rPr>
              <a:t>chỉ tiêu phát triển kinh tế - xã hội trên địa bàn. Vẫn còn tình trạng ‘phân lô bán nền’ trong khi </a:t>
            </a:r>
            <a:r>
              <a:rPr lang="it-IT" sz="2000" spc="-20" dirty="0" smtClean="0">
                <a:latin typeface="Times New Roman" panose="02020603050405020304" pitchFamily="18" charset="0"/>
                <a:ea typeface="Times New Roman" panose="02020603050405020304" pitchFamily="18" charset="0"/>
              </a:rPr>
              <a:t>chưa </a:t>
            </a:r>
            <a:r>
              <a:rPr lang="vi-VN" sz="2000" spc="-20" dirty="0" smtClean="0">
                <a:latin typeface="Times New Roman" panose="02020603050405020304" pitchFamily="18" charset="0"/>
                <a:ea typeface="Times New Roman" panose="02020603050405020304" pitchFamily="18" charset="0"/>
              </a:rPr>
              <a:t>hoàn </a:t>
            </a:r>
            <a:r>
              <a:rPr lang="vi-VN" sz="2000" spc="-20" dirty="0">
                <a:latin typeface="Times New Roman" panose="02020603050405020304" pitchFamily="18" charset="0"/>
                <a:ea typeface="Times New Roman" panose="02020603050405020304" pitchFamily="18" charset="0"/>
              </a:rPr>
              <a:t>thành việc đầu tư xây dựng kết cấu hạ tầng theo quy hoạch chi tiết đã được phê duyệt</a:t>
            </a:r>
            <a:r>
              <a:rPr lang="it-IT" sz="2000" spc="-20" dirty="0">
                <a:latin typeface="Times New Roman" panose="02020603050405020304" pitchFamily="18" charset="0"/>
                <a:ea typeface="Times New Roman" panose="02020603050405020304" pitchFamily="18" charset="0"/>
              </a:rPr>
              <a:t>; giải quyết hồ sơ thủ tục hành chính trễ hẹn; Chưa quan tâm đến công tác bảo vệ môi trường.</a:t>
            </a:r>
          </a:p>
        </p:txBody>
      </p:sp>
      <p:sp>
        <p:nvSpPr>
          <p:cNvPr id="24" name="Title 7"/>
          <p:cNvSpPr txBox="1">
            <a:spLocks/>
          </p:cNvSpPr>
          <p:nvPr/>
        </p:nvSpPr>
        <p:spPr bwMode="auto">
          <a:xfrm>
            <a:off x="1387758" y="5781382"/>
            <a:ext cx="79240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lvl="1" indent="0" algn="just">
              <a:spcBef>
                <a:spcPts val="600"/>
              </a:spcBef>
              <a:defRPr/>
            </a:pPr>
            <a:r>
              <a:rPr lang="it-IT" sz="2000" spc="-10" dirty="0">
                <a:solidFill>
                  <a:prstClr val="black"/>
                </a:solidFill>
                <a:latin typeface="Times New Roman" pitchFamily="18" charset="0"/>
                <a:ea typeface="Times New Roman" panose="02020603050405020304" pitchFamily="18" charset="0"/>
                <a:cs typeface="Times New Roman" pitchFamily="18" charset="0"/>
              </a:rPr>
              <a:t>Tai nạn giao thông vẫn còn ở mức cao, khiếu kiện đông người còn xảy ra</a:t>
            </a:r>
          </a:p>
        </p:txBody>
      </p:sp>
      <p:sp>
        <p:nvSpPr>
          <p:cNvPr id="25" name="Rectangle 19"/>
          <p:cNvSpPr/>
          <p:nvPr/>
        </p:nvSpPr>
        <p:spPr>
          <a:xfrm rot="21420000">
            <a:off x="882148" y="1025493"/>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dirty="0">
                <a:solidFill>
                  <a:srgbClr val="FFFFFF"/>
                </a:solidFill>
                <a:latin typeface="Bradley Hand ITC" pitchFamily="66" charset="0"/>
                <a:cs typeface="Arial" pitchFamily="34" charset="0"/>
              </a:rPr>
              <a:t>5</a:t>
            </a:r>
          </a:p>
        </p:txBody>
      </p:sp>
      <p:sp>
        <p:nvSpPr>
          <p:cNvPr id="26" name="Rectangle 19"/>
          <p:cNvSpPr/>
          <p:nvPr/>
        </p:nvSpPr>
        <p:spPr>
          <a:xfrm rot="286156">
            <a:off x="958348" y="2069553"/>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dirty="0">
                <a:solidFill>
                  <a:srgbClr val="FFFFFF"/>
                </a:solidFill>
                <a:latin typeface="Bradley Hand ITC" pitchFamily="66" charset="0"/>
                <a:cs typeface="Arial" pitchFamily="34" charset="0"/>
              </a:rPr>
              <a:t>6</a:t>
            </a:r>
          </a:p>
        </p:txBody>
      </p:sp>
      <p:sp>
        <p:nvSpPr>
          <p:cNvPr id="27" name="Rectangle 19"/>
          <p:cNvSpPr/>
          <p:nvPr/>
        </p:nvSpPr>
        <p:spPr>
          <a:xfrm rot="21345731">
            <a:off x="866273" y="3198984"/>
            <a:ext cx="650875" cy="84170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dirty="0">
                <a:solidFill>
                  <a:srgbClr val="FFFFFF"/>
                </a:solidFill>
                <a:latin typeface="Bradley Hand ITC" pitchFamily="66" charset="0"/>
                <a:cs typeface="Arial" pitchFamily="34" charset="0"/>
              </a:rPr>
              <a:t>7</a:t>
            </a:r>
          </a:p>
        </p:txBody>
      </p:sp>
      <p:sp>
        <p:nvSpPr>
          <p:cNvPr id="28" name="Rectangle 19"/>
          <p:cNvSpPr/>
          <p:nvPr/>
        </p:nvSpPr>
        <p:spPr>
          <a:xfrm rot="21540000">
            <a:off x="850398" y="4306267"/>
            <a:ext cx="650875" cy="83979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6600" b="1" kern="0" dirty="0">
                <a:solidFill>
                  <a:srgbClr val="FFFFFF"/>
                </a:solidFill>
                <a:latin typeface="Bradley Hand ITC" pitchFamily="66" charset="0"/>
                <a:cs typeface="Arial" pitchFamily="34" charset="0"/>
              </a:rPr>
              <a:t>8</a:t>
            </a:r>
          </a:p>
        </p:txBody>
      </p:sp>
      <p:sp>
        <p:nvSpPr>
          <p:cNvPr id="29" name="Rectangle 19"/>
          <p:cNvSpPr/>
          <p:nvPr/>
        </p:nvSpPr>
        <p:spPr>
          <a:xfrm rot="352731">
            <a:off x="892502" y="5610211"/>
            <a:ext cx="650875" cy="66862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70C0"/>
          </a:solidFill>
          <a:ln w="25400" cap="flat" cmpd="sng" algn="ctr">
            <a:noFill/>
            <a:prstDash val="solid"/>
          </a:ln>
          <a:effectLst>
            <a:outerShdw blurRad="317500" dist="38100" dir="8100000" sx="101000" sy="101000" algn="tr" rotWithShape="0">
              <a:prstClr val="black">
                <a:alpha val="70000"/>
              </a:prstClr>
            </a:outerShdw>
          </a:effectLst>
        </p:spPr>
        <p:txBody>
          <a:bodyPr lIns="45720" rIns="45720" anchor="ctr"/>
          <a:lstStyle/>
          <a:p>
            <a:pPr algn="ctr">
              <a:defRPr/>
            </a:pPr>
            <a:r>
              <a:rPr lang="en-US" sz="4000" b="1" kern="0">
                <a:solidFill>
                  <a:srgbClr val="FFFFFF"/>
                </a:solidFill>
                <a:latin typeface="Bradley Hand ITC" pitchFamily="66" charset="0"/>
                <a:cs typeface="Arial" pitchFamily="34" charset="0"/>
              </a:rPr>
              <a:t>9</a:t>
            </a:r>
          </a:p>
        </p:txBody>
      </p:sp>
      <p:cxnSp>
        <p:nvCxnSpPr>
          <p:cNvPr id="45" name="Straight Connector 44"/>
          <p:cNvCxnSpPr/>
          <p:nvPr/>
        </p:nvCxnSpPr>
        <p:spPr bwMode="auto">
          <a:xfrm>
            <a:off x="1623510" y="1729517"/>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6" name="Straight Connector 45"/>
          <p:cNvCxnSpPr/>
          <p:nvPr/>
        </p:nvCxnSpPr>
        <p:spPr bwMode="auto">
          <a:xfrm>
            <a:off x="1623510" y="2879218"/>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7" name="Straight Connector 46"/>
          <p:cNvCxnSpPr/>
          <p:nvPr/>
        </p:nvCxnSpPr>
        <p:spPr bwMode="auto">
          <a:xfrm>
            <a:off x="1623510" y="3956362"/>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8" name="Straight Connector 47"/>
          <p:cNvCxnSpPr/>
          <p:nvPr/>
        </p:nvCxnSpPr>
        <p:spPr bwMode="auto">
          <a:xfrm>
            <a:off x="1688825" y="5508589"/>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cxnSp>
        <p:nvCxnSpPr>
          <p:cNvPr id="49" name="Straight Connector 48"/>
          <p:cNvCxnSpPr/>
          <p:nvPr/>
        </p:nvCxnSpPr>
        <p:spPr bwMode="auto">
          <a:xfrm>
            <a:off x="1755617" y="6199574"/>
            <a:ext cx="8386762" cy="0"/>
          </a:xfrm>
          <a:prstGeom prst="line">
            <a:avLst/>
          </a:prstGeom>
          <a:noFill/>
          <a:ln w="38100" cap="flat" cmpd="sng" algn="ctr">
            <a:solidFill>
              <a:srgbClr val="0000CC">
                <a:alpha val="43000"/>
              </a:srgbClr>
            </a:solidFill>
            <a:prstDash val="solid"/>
          </a:ln>
          <a:effectLst>
            <a:outerShdw blurRad="40000" dist="23000" dir="5400000" rotWithShape="0">
              <a:srgbClr val="000000">
                <a:alpha val="35000"/>
              </a:srgbClr>
            </a:outerShdw>
          </a:effectLst>
        </p:spPr>
      </p:cxnSp>
      <p:sp>
        <p:nvSpPr>
          <p:cNvPr id="3" name="Freeform 7">
            <a:extLst>
              <a:ext uri="{FF2B5EF4-FFF2-40B4-BE49-F238E27FC236}">
                <a16:creationId xmlns:a16="http://schemas.microsoft.com/office/drawing/2014/main" xmlns="" id="{C56277B8-3E36-C18B-5435-2D45420A7CB1}"/>
              </a:ext>
            </a:extLst>
          </p:cNvPr>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IV</a:t>
            </a: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TỒN TẠI, HẠN CHẾ (TT)</a:t>
            </a:r>
          </a:p>
        </p:txBody>
      </p:sp>
    </p:spTree>
    <p:extLst>
      <p:ext uri="{BB962C8B-B14F-4D97-AF65-F5344CB8AC3E}">
        <p14:creationId xmlns:p14="http://schemas.microsoft.com/office/powerpoint/2010/main" val="3212922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IV</a:t>
            </a: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TỒN TẠI, HẠN CHẾ (TT)</a:t>
            </a: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0267" y="1102765"/>
            <a:ext cx="11780523" cy="5386090"/>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3200" b="1" i="1" dirty="0">
                <a:solidFill>
                  <a:srgbClr val="FF0000"/>
                </a:solidFill>
                <a:latin typeface="Times New Roman" panose="02020603050405020304" pitchFamily="18" charset="0"/>
                <a:cs typeface="Times New Roman" panose="02020603050405020304" pitchFamily="18" charset="0"/>
              </a:rPr>
              <a:t>Nguyên nhân của những tồn tại, hạn chế nêu trên</a:t>
            </a:r>
            <a:r>
              <a:rPr lang="it-IT" sz="3200" dirty="0">
                <a:solidFill>
                  <a:srgbClr val="FF0000"/>
                </a:solidFill>
                <a:latin typeface="Times New Roman" panose="02020603050405020304" pitchFamily="18" charset="0"/>
                <a:cs typeface="Times New Roman" panose="02020603050405020304" pitchFamily="18" charset="0"/>
              </a:rPr>
              <a:t> là do </a:t>
            </a: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Diễn biến phức tạp của dịch bệnh Covid-19 đã tác động tiêu cực đến mọi lĩnh vực KT-XH;</a:t>
            </a:r>
            <a:endParaRPr lang="vi-VN" sz="26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Tình hình căng thẳng chính trị trên thế giới, giá cả nguyên, nhiên, vật liệu... tăng đã ảnh hưởng đến các hoạt động sản xuất, thương mại;</a:t>
            </a:r>
            <a:endParaRPr lang="vi-VN" sz="26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Các quy định liên quan đến lĩnh vực y tế còn nhiều bất cập nên việc triển khai thực hiện nhiều nhiệm vụ gặp khó khăn, hiệu quả không cao</a:t>
            </a: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Trong bối cảnh cuộc sống người dân trở lại bình thường, nhiều người có tâm lý ngại tiêm các mũi vắc xin nhắc lại</a:t>
            </a:r>
            <a:r>
              <a:rPr lang="it-IT" sz="26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vi-VN" sz="2600" dirty="0">
                <a:latin typeface="Times New Roman" panose="02020603050405020304" pitchFamily="18" charset="0"/>
                <a:cs typeface="Times New Roman" panose="02020603050405020304" pitchFamily="18" charset="0"/>
              </a:rPr>
              <a:t>Yêu cầu nhiệm vụ ngày càng cao nhưng nguồn lực của địa phương còn hạn chế</a:t>
            </a:r>
            <a:endParaRPr lang="it-IT" sz="26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Ngoài ra, một số sở, ban, ngành và địa phương triển khai thực hiện nhiệm vụ được giao chưa đồng bộ, chặt chẽ; chỉ đạo xử lý một số vấn đề tồn tại chưa kịp thời, thiếu tập trung, kiên quyết...</a:t>
            </a:r>
            <a:endParaRPr lang="it-IT" sz="2600" spc="-10" dirty="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0985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143001" y="3073400"/>
            <a:ext cx="9933995" cy="1447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00468" y="3320246"/>
            <a:ext cx="9400596" cy="954107"/>
          </a:xfrm>
          <a:prstGeom prst="rect">
            <a:avLst/>
          </a:prstGeom>
        </p:spPr>
        <p:txBody>
          <a:bodyPr wrap="square">
            <a:spAutoFit/>
          </a:bodyPr>
          <a:lstStyle/>
          <a:p>
            <a:pPr algn="ctr">
              <a:tabLst>
                <a:tab pos="2552700" algn="l"/>
              </a:tabLst>
            </a:pPr>
            <a:r>
              <a:rPr lang="it-IT" sz="2800" b="1" spc="-10">
                <a:solidFill>
                  <a:srgbClr val="FF0000"/>
                </a:solidFill>
                <a:effectLst/>
                <a:latin typeface="Times New Roman" panose="02020603050405020304" pitchFamily="18" charset="0"/>
                <a:ea typeface="Times New Roman" panose="02020603050405020304" pitchFamily="18" charset="0"/>
              </a:rPr>
              <a:t>NHIỆM VỤ VÀ GIẢI PHÁP TRỌNG TÂM PHÁT TRIỂN</a:t>
            </a:r>
            <a:endParaRPr lang="vi-VN" sz="2800">
              <a:solidFill>
                <a:srgbClr val="FF0000"/>
              </a:solidFill>
              <a:effectLst/>
              <a:latin typeface="Times New Roman" panose="02020603050405020304" pitchFamily="18" charset="0"/>
              <a:ea typeface="Times New Roman" panose="02020603050405020304" pitchFamily="18" charset="0"/>
            </a:endParaRPr>
          </a:p>
          <a:p>
            <a:pPr algn="ctr"/>
            <a:r>
              <a:rPr lang="it-IT" sz="2800" b="1" spc="-10">
                <a:solidFill>
                  <a:srgbClr val="FF0000"/>
                </a:solidFill>
                <a:effectLst/>
                <a:latin typeface="Times New Roman" panose="02020603050405020304" pitchFamily="18" charset="0"/>
                <a:ea typeface="Times New Roman" panose="02020603050405020304" pitchFamily="18" charset="0"/>
              </a:rPr>
              <a:t>KINH TẾ - XÃ HỘI NĂM 2023</a:t>
            </a:r>
            <a:endParaRPr lang="en-US" sz="5400" b="1">
              <a:solidFill>
                <a:srgbClr val="FF0000"/>
              </a:solidFill>
              <a:latin typeface="Times New Roman" panose="02020603050405020304" pitchFamily="18" charset="0"/>
              <a:cs typeface="Times New Roman" pitchFamily="18" charset="0"/>
            </a:endParaRPr>
          </a:p>
        </p:txBody>
      </p:sp>
      <p:sp>
        <p:nvSpPr>
          <p:cNvPr id="14" name="Rectangle 13"/>
          <p:cNvSpPr/>
          <p:nvPr/>
        </p:nvSpPr>
        <p:spPr bwMode="auto">
          <a:xfrm>
            <a:off x="1307521" y="2255338"/>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5" name="Freeform 14"/>
          <p:cNvSpPr/>
          <p:nvPr/>
        </p:nvSpPr>
        <p:spPr bwMode="auto">
          <a:xfrm>
            <a:off x="2965892" y="1397000"/>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7" name="TextBox 42"/>
          <p:cNvSpPr txBox="1">
            <a:spLocks noChangeArrowheads="1"/>
          </p:cNvSpPr>
          <p:nvPr/>
        </p:nvSpPr>
        <p:spPr bwMode="auto">
          <a:xfrm>
            <a:off x="3007168" y="1438276"/>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18" name="Freeform 17"/>
          <p:cNvSpPr/>
          <p:nvPr/>
        </p:nvSpPr>
        <p:spPr bwMode="auto">
          <a:xfrm>
            <a:off x="1298685" y="1399292"/>
            <a:ext cx="1681494"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9" name="Rectangle 18"/>
          <p:cNvSpPr/>
          <p:nvPr/>
        </p:nvSpPr>
        <p:spPr>
          <a:xfrm>
            <a:off x="1500468" y="1829813"/>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spTree>
    <p:extLst>
      <p:ext uri="{BB962C8B-B14F-4D97-AF65-F5344CB8AC3E}">
        <p14:creationId xmlns:p14="http://schemas.microsoft.com/office/powerpoint/2010/main" val="3889089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 NHIỆM VỤ VÀ GIẢI PHÁP TRỌNG TÂM NĂM 2023</a:t>
            </a: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0268" y="1161488"/>
            <a:ext cx="11780522" cy="4524315"/>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3200" b="1" i="1" dirty="0">
                <a:latin typeface="Times New Roman" panose="02020603050405020304" pitchFamily="18" charset="0"/>
                <a:cs typeface="Times New Roman" panose="02020603050405020304" pitchFamily="18" charset="0"/>
              </a:rPr>
              <a:t>Dự báo tình hình:</a:t>
            </a:r>
            <a:endParaRPr lang="it-IT" sz="3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3200" dirty="0">
                <a:latin typeface="Times New Roman" panose="02020603050405020304" pitchFamily="18" charset="0"/>
                <a:cs typeface="Times New Roman" panose="02020603050405020304" pitchFamily="18" charset="0"/>
              </a:rPr>
              <a:t>Tình hình thế giới dự báo tiếp tục diễn biến phức tạp, khó lường</a:t>
            </a:r>
          </a:p>
          <a:p>
            <a:pPr marL="457200" indent="-457200" algn="just">
              <a:buFont typeface="+mj-lt"/>
              <a:buAutoNum type="arabicPeriod"/>
            </a:pPr>
            <a:r>
              <a:rPr lang="it-IT" sz="3200" dirty="0">
                <a:latin typeface="Times New Roman" panose="02020603050405020304" pitchFamily="18" charset="0"/>
                <a:cs typeface="Times New Roman" panose="02020603050405020304" pitchFamily="18" charset="0"/>
              </a:rPr>
              <a:t>KT-XH trong nước tiếp tục đối mặt với nhiều khó khăn, sự phục hồi của các ngành, lĩnh vực chưa đồng đều; chi phí đầu vào sản xuất tăng cao</a:t>
            </a:r>
          </a:p>
          <a:p>
            <a:pPr marL="457200" indent="-457200" algn="just">
              <a:buFont typeface="+mj-lt"/>
              <a:buAutoNum type="arabicPeriod"/>
            </a:pPr>
            <a:r>
              <a:rPr lang="it-IT" sz="3200" dirty="0">
                <a:latin typeface="Times New Roman" panose="02020603050405020304" pitchFamily="18" charset="0"/>
                <a:cs typeface="Times New Roman" panose="02020603050405020304" pitchFamily="18" charset="0"/>
              </a:rPr>
              <a:t>Tình hình thiên tai, biến đổi khí hậu có những diễn biến bất thường</a:t>
            </a:r>
          </a:p>
          <a:p>
            <a:pPr marL="457200" indent="-457200" algn="just">
              <a:buFont typeface="+mj-lt"/>
              <a:buAutoNum type="arabicPeriod"/>
            </a:pPr>
            <a:r>
              <a:rPr lang="it-IT" sz="3200" dirty="0">
                <a:latin typeface="Times New Roman" panose="02020603050405020304" pitchFamily="18" charset="0"/>
                <a:cs typeface="Times New Roman" panose="02020603050405020304" pitchFamily="18" charset="0"/>
              </a:rPr>
              <a:t>Huy động nguồn lực cho đầu tư phát triển gặp nhiều khó khăn</a:t>
            </a:r>
          </a:p>
          <a:p>
            <a:pPr marL="457200" indent="-457200" algn="just">
              <a:buFont typeface="+mj-lt"/>
              <a:buAutoNum type="arabicPeriod"/>
            </a:pPr>
            <a:r>
              <a:rPr lang="it-IT" sz="3200" dirty="0">
                <a:latin typeface="Times New Roman" panose="02020603050405020304" pitchFamily="18" charset="0"/>
                <a:cs typeface="Times New Roman" panose="02020603050405020304" pitchFamily="18" charset="0"/>
              </a:rPr>
              <a:t>Sản xuất, kinh doanh, lao động, việc làm, đời sống của một bộ phận người dân còn gặp nhiều khó khăn</a:t>
            </a:r>
          </a:p>
        </p:txBody>
      </p:sp>
    </p:spTree>
    <p:extLst>
      <p:ext uri="{BB962C8B-B14F-4D97-AF65-F5344CB8AC3E}">
        <p14:creationId xmlns:p14="http://schemas.microsoft.com/office/powerpoint/2010/main" val="875282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I. NHIỆM VỤ VÀ GIẢI PHÁP TRỌNG TÂM NĂM 2023</a:t>
            </a: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6379" y="1060430"/>
            <a:ext cx="11780522" cy="5293757"/>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2800" b="1" i="1" dirty="0">
                <a:latin typeface="Times New Roman" panose="02020603050405020304" pitchFamily="18" charset="0"/>
                <a:cs typeface="Times New Roman" panose="02020603050405020304" pitchFamily="18" charset="0"/>
              </a:rPr>
              <a:t>Quan điểm chỉ đạo, điều hành của UBND tỉnh</a:t>
            </a:r>
            <a:endParaRPr lang="it-IT" sz="28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Tiếp tục phát huy tiềm năng, lợi thế so sánh của tỉnh và huy động tổng hợp các nguồn lực cho đầu tư phát triển, </a:t>
            </a:r>
            <a:r>
              <a:rPr lang="it-IT" sz="2600" b="1" i="1" dirty="0">
                <a:latin typeface="Times New Roman" panose="02020603050405020304" pitchFamily="18" charset="0"/>
                <a:cs typeface="Times New Roman" panose="02020603050405020304" pitchFamily="18" charset="0"/>
              </a:rPr>
              <a:t>phấn tốc độ tăng GRDP khoảng 7,0%</a:t>
            </a:r>
            <a:r>
              <a:rPr lang="es-ES" sz="2600" b="1" i="1" dirty="0">
                <a:latin typeface="Times New Roman" panose="02020603050405020304" pitchFamily="18" charset="0"/>
                <a:cs typeface="Times New Roman" panose="02020603050405020304" pitchFamily="18" charset="0"/>
              </a:rPr>
              <a:t>-7,5%</a:t>
            </a:r>
            <a:endParaRPr lang="it-IT" sz="2600" b="1" i="1"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Tập trung xây dựng môi trường kinh doanh bình đẳng, thuận lợi đối với các thành phần kinh tế. </a:t>
            </a: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Tiếp tục thúc đẩy sản xuất công nghiệp, tái cơ cấu nông nghiệp gắn với chương trình xây dựng nông thôn mới, giảm nghèo bền vững</a:t>
            </a: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Tập trung đưa du lịch trở thành ngành kinh tế quan trọng của tỉnh </a:t>
            </a: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Chú trọng ứng dụng công nghệ số; phát triển giáo dục, đào tạo nhân lực, tạo việc làm, chăm sóc sức khoẻ nhân dân, văn hoá, thể thao và bảo vệ môi </a:t>
            </a:r>
            <a:r>
              <a:rPr lang="it-IT" sz="2600" dirty="0" smtClean="0">
                <a:latin typeface="Times New Roman" panose="02020603050405020304" pitchFamily="18" charset="0"/>
                <a:cs typeface="Times New Roman" panose="02020603050405020304" pitchFamily="18" charset="0"/>
              </a:rPr>
              <a:t>trường</a:t>
            </a:r>
          </a:p>
          <a:p>
            <a:pPr marL="457200" indent="-457200" algn="just">
              <a:buFont typeface="+mj-lt"/>
              <a:buAutoNum type="arabicPeriod"/>
            </a:pPr>
            <a:r>
              <a:rPr lang="vi-VN" sz="2400" dirty="0">
                <a:latin typeface="+mj-lt"/>
              </a:rPr>
              <a:t>Huy động và sử dụng có hiệu quả các nguồn lực thúc đẩy phát triển kinh tế - xã hội</a:t>
            </a:r>
            <a:endParaRPr lang="it-IT" sz="2400" dirty="0">
              <a:latin typeface="+mj-lt"/>
              <a:cs typeface="Times New Roman" panose="02020603050405020304" pitchFamily="18" charset="0"/>
            </a:endParaRPr>
          </a:p>
          <a:p>
            <a:pPr marL="457200" indent="-457200" algn="just">
              <a:buFont typeface="+mj-lt"/>
              <a:buAutoNum type="arabicPeriod"/>
            </a:pPr>
            <a:r>
              <a:rPr lang="it-IT" sz="2600" dirty="0">
                <a:latin typeface="Times New Roman" panose="02020603050405020304" pitchFamily="18" charset="0"/>
                <a:cs typeface="Times New Roman" panose="02020603050405020304" pitchFamily="18" charset="0"/>
              </a:rPr>
              <a:t>Tăng cường củng cố quốc phòng - an ninh, giữ vững an ninh chính trị, trật tự an toàn xã hội</a:t>
            </a:r>
          </a:p>
        </p:txBody>
      </p:sp>
    </p:spTree>
    <p:extLst>
      <p:ext uri="{BB962C8B-B14F-4D97-AF65-F5344CB8AC3E}">
        <p14:creationId xmlns:p14="http://schemas.microsoft.com/office/powerpoint/2010/main" val="3887760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944" y="10056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MỘT SỐ</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 KINH TẾ - XÃ HỘI CHỦ YẾU CỦA TỈNH NĂM 2023</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4397546"/>
              </p:ext>
            </p:extLst>
          </p:nvPr>
        </p:nvGraphicFramePr>
        <p:xfrm>
          <a:off x="524180" y="693573"/>
          <a:ext cx="11159820" cy="5562383"/>
        </p:xfrm>
        <a:graphic>
          <a:graphicData uri="http://schemas.openxmlformats.org/drawingml/2006/table">
            <a:tbl>
              <a:tblPr firstRow="1" firstCol="1" bandRow="1">
                <a:tableStyleId>{5C22544A-7EE6-4342-B048-85BDC9FD1C3A}</a:tableStyleId>
              </a:tblPr>
              <a:tblGrid>
                <a:gridCol w="712880">
                  <a:extLst>
                    <a:ext uri="{9D8B030D-6E8A-4147-A177-3AD203B41FA5}">
                      <a16:colId xmlns:a16="http://schemas.microsoft.com/office/drawing/2014/main" xmlns="" val="20000"/>
                    </a:ext>
                  </a:extLst>
                </a:gridCol>
                <a:gridCol w="6513569">
                  <a:extLst>
                    <a:ext uri="{9D8B030D-6E8A-4147-A177-3AD203B41FA5}">
                      <a16:colId xmlns:a16="http://schemas.microsoft.com/office/drawing/2014/main" xmlns="" val="20001"/>
                    </a:ext>
                  </a:extLst>
                </a:gridCol>
                <a:gridCol w="1876138">
                  <a:extLst>
                    <a:ext uri="{9D8B030D-6E8A-4147-A177-3AD203B41FA5}">
                      <a16:colId xmlns:a16="http://schemas.microsoft.com/office/drawing/2014/main" xmlns="" val="20002"/>
                    </a:ext>
                  </a:extLst>
                </a:gridCol>
                <a:gridCol w="2057233">
                  <a:extLst>
                    <a:ext uri="{9D8B030D-6E8A-4147-A177-3AD203B41FA5}">
                      <a16:colId xmlns:a16="http://schemas.microsoft.com/office/drawing/2014/main" xmlns="" val="20003"/>
                    </a:ext>
                  </a:extLst>
                </a:gridCol>
              </a:tblGrid>
              <a:tr h="608966">
                <a:tc>
                  <a:txBody>
                    <a:bodyPr/>
                    <a:lstStyle/>
                    <a:p>
                      <a:pPr algn="ctr">
                        <a:spcAft>
                          <a:spcPts val="0"/>
                        </a:spcAft>
                      </a:pPr>
                      <a:r>
                        <a:rPr lang="vi-VN" sz="2400" dirty="0">
                          <a:solidFill>
                            <a:schemeClr val="tx1"/>
                          </a:solidFill>
                          <a:effectLst/>
                          <a:latin typeface="+mj-lt"/>
                        </a:rPr>
                        <a:t>STT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Chỉ tiêu</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Đơn vị tính</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KH năm 2023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4483">
                <a:tc>
                  <a:txBody>
                    <a:bodyPr/>
                    <a:lstStyle/>
                    <a:p>
                      <a:pPr algn="ctr">
                        <a:spcAft>
                          <a:spcPts val="0"/>
                        </a:spcAft>
                      </a:pPr>
                      <a:r>
                        <a:rPr lang="vi-VN" sz="2400">
                          <a:solidFill>
                            <a:schemeClr val="tx1"/>
                          </a:solidFill>
                          <a:effectLst/>
                          <a:latin typeface="+mj-lt"/>
                        </a:rPr>
                        <a:t>1</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Tốc độ tăng GRDP</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7,0-7,5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5224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Trong đó:</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 </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6573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Nông, lâm, thuỷ sản</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3,0 - 3,2</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6573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 Công nghiệp và xây dựng</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9,0 - 9,5</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5224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i="1">
                          <a:solidFill>
                            <a:schemeClr val="tx1"/>
                          </a:solidFill>
                          <a:effectLst/>
                          <a:latin typeface="+mj-lt"/>
                        </a:rPr>
                        <a:t>     + Công nghiệp</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9,5 – 9,7</a:t>
                      </a:r>
                      <a:endParaRPr lang="en-US" sz="24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5224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Dịch vụ</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7,9 – 8,7</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98596">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dirty="0">
                          <a:solidFill>
                            <a:schemeClr val="tx1"/>
                          </a:solidFill>
                          <a:effectLst/>
                          <a:latin typeface="+mj-lt"/>
                        </a:rPr>
                        <a:t>- Thuế sản phẩm trừ trợ </a:t>
                      </a:r>
                      <a:r>
                        <a:rPr lang="vi-VN" sz="2400" baseline="0">
                          <a:solidFill>
                            <a:schemeClr val="tx1"/>
                          </a:solidFill>
                          <a:effectLst/>
                          <a:latin typeface="Times New Roman" pitchFamily="18" charset="0"/>
                        </a:rPr>
                        <a:t>cấp </a:t>
                      </a:r>
                      <a:r>
                        <a:rPr lang="en-US" sz="2400" baseline="0">
                          <a:solidFill>
                            <a:schemeClr val="tx1"/>
                          </a:solidFill>
                          <a:effectLst/>
                          <a:latin typeface="Times New Roman" pitchFamily="18" charset="0"/>
                        </a:rPr>
                        <a:t>SP</a:t>
                      </a:r>
                      <a:endParaRPr lang="en-US" sz="2400"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9</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04483">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a:solidFill>
                            <a:schemeClr val="tx1"/>
                          </a:solidFill>
                          <a:effectLst/>
                          <a:latin typeface="+mj-lt"/>
                        </a:rPr>
                        <a:t>- GRDP bình quân đầu người</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baseline="0">
                          <a:solidFill>
                            <a:schemeClr val="tx1"/>
                          </a:solidFill>
                          <a:effectLst/>
                          <a:latin typeface="Times New Roman" pitchFamily="18" charset="0"/>
                        </a:rPr>
                        <a:t>Tr</a:t>
                      </a:r>
                      <a:r>
                        <a:rPr lang="en-US" sz="2400" baseline="0">
                          <a:solidFill>
                            <a:schemeClr val="tx1"/>
                          </a:solidFill>
                          <a:effectLst/>
                          <a:latin typeface="Times New Roman" pitchFamily="18" charset="0"/>
                        </a:rPr>
                        <a:t>. </a:t>
                      </a:r>
                      <a:r>
                        <a:rPr lang="en-US" sz="2400" kern="1200" baseline="0">
                          <a:solidFill>
                            <a:schemeClr val="tx1"/>
                          </a:solidFill>
                          <a:effectLst/>
                          <a:latin typeface="Times New Roman" pitchFamily="18" charset="0"/>
                          <a:ea typeface="+mn-ea"/>
                          <a:cs typeface="+mn-cs"/>
                        </a:rPr>
                        <a:t>đồng</a:t>
                      </a:r>
                      <a:endParaRPr lang="en-US" sz="2400" kern="1200" baseline="0" dirty="0">
                        <a:solidFill>
                          <a:schemeClr val="tx1"/>
                        </a:solidFill>
                        <a:effectLst/>
                        <a:latin typeface="Times New Roman" pitchFamily="18" charset="0"/>
                        <a:ea typeface="+mn-ea"/>
                        <a:cs typeface="+mn-cs"/>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74,9 – 75,2</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65731">
                <a:tc>
                  <a:txBody>
                    <a:bodyPr/>
                    <a:lstStyle/>
                    <a:p>
                      <a:pPr algn="ctr">
                        <a:spcAft>
                          <a:spcPts val="0"/>
                        </a:spcAft>
                      </a:pPr>
                      <a:r>
                        <a:rPr lang="vi-VN" sz="2400">
                          <a:solidFill>
                            <a:schemeClr val="tx1"/>
                          </a:solidFill>
                          <a:effectLst/>
                          <a:latin typeface="+mj-lt"/>
                        </a:rPr>
                        <a:t>2</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Chỉ số sản xuất CN (IIP)</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dirty="0">
                          <a:solidFill>
                            <a:schemeClr val="tx1"/>
                          </a:solidFill>
                          <a:effectLst/>
                          <a:latin typeface="+mj-lt"/>
                        </a:rPr>
                        <a:t>%</a:t>
                      </a:r>
                      <a:endParaRPr lang="en-US" sz="24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ea typeface="Times New Roman"/>
                        </a:rPr>
                        <a:t>7,5 – 7,7</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65731">
                <a:tc>
                  <a:txBody>
                    <a:bodyPr/>
                    <a:lstStyle/>
                    <a:p>
                      <a:pPr algn="ctr">
                        <a:spcAft>
                          <a:spcPts val="0"/>
                        </a:spcAft>
                      </a:pPr>
                      <a:r>
                        <a:rPr lang="vi-VN" sz="2400">
                          <a:solidFill>
                            <a:schemeClr val="tx1"/>
                          </a:solidFill>
                          <a:effectLst/>
                          <a:latin typeface="+mj-lt"/>
                        </a:rPr>
                        <a:t>3</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Kim ngạch xuất khẩu </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Tr</a:t>
                      </a:r>
                      <a:r>
                        <a:rPr lang="en-US" sz="2400">
                          <a:solidFill>
                            <a:schemeClr val="tx1"/>
                          </a:solidFill>
                          <a:effectLst/>
                          <a:latin typeface="+mj-lt"/>
                        </a:rPr>
                        <a:t>.</a:t>
                      </a:r>
                      <a:r>
                        <a:rPr lang="vi-VN" sz="2400">
                          <a:solidFill>
                            <a:schemeClr val="tx1"/>
                          </a:solidFill>
                          <a:effectLst/>
                          <a:latin typeface="+mj-lt"/>
                        </a:rPr>
                        <a:t> USD</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1.600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65731">
                <a:tc>
                  <a:txBody>
                    <a:bodyPr/>
                    <a:lstStyle/>
                    <a:p>
                      <a:pPr algn="ctr">
                        <a:spcAft>
                          <a:spcPts val="0"/>
                        </a:spcAft>
                      </a:pPr>
                      <a:r>
                        <a:rPr lang="vi-VN" sz="2400">
                          <a:solidFill>
                            <a:schemeClr val="tx1"/>
                          </a:solidFill>
                          <a:effectLst/>
                          <a:latin typeface="+mj-lt"/>
                        </a:rPr>
                        <a:t>4</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Tổng thu ngân sách</a:t>
                      </a:r>
                      <a:endParaRPr lang="en-US" sz="24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Tỷ đồng</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13.650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65731">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i="1">
                          <a:solidFill>
                            <a:schemeClr val="tx1"/>
                          </a:solidFill>
                          <a:effectLst/>
                          <a:latin typeface="+mj-lt"/>
                        </a:rPr>
                        <a:t>Trong đó: Thu nội địa</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Tỷ đồng</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i="1">
                          <a:solidFill>
                            <a:schemeClr val="tx1"/>
                          </a:solidFill>
                          <a:effectLst/>
                          <a:latin typeface="+mj-lt"/>
                        </a:rPr>
                        <a:t>12.558,5</a:t>
                      </a:r>
                      <a:endParaRPr lang="en-US" sz="24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531461">
                <a:tc>
                  <a:txBody>
                    <a:bodyPr/>
                    <a:lstStyle/>
                    <a:p>
                      <a:pPr algn="ctr">
                        <a:spcAft>
                          <a:spcPts val="0"/>
                        </a:spcAft>
                      </a:pPr>
                      <a:r>
                        <a:rPr lang="vi-VN" sz="2400">
                          <a:solidFill>
                            <a:schemeClr val="tx1"/>
                          </a:solidFill>
                          <a:effectLst/>
                          <a:latin typeface="+mj-lt"/>
                        </a:rPr>
                        <a:t>5</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dirty="0">
                          <a:solidFill>
                            <a:schemeClr val="tx1"/>
                          </a:solidFill>
                          <a:effectLst/>
                          <a:latin typeface="+mj-lt"/>
                        </a:rPr>
                        <a:t>Tốc độ tăng Tổng vốn đầu tư phát triển </a:t>
                      </a:r>
                      <a:r>
                        <a:rPr lang="vi-VN" sz="2400" b="1">
                          <a:solidFill>
                            <a:schemeClr val="tx1"/>
                          </a:solidFill>
                          <a:effectLst/>
                          <a:latin typeface="+mj-lt"/>
                        </a:rPr>
                        <a:t>toàn XH</a:t>
                      </a:r>
                      <a:endParaRPr lang="en-US" sz="2400" b="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a:t>
                      </a:r>
                      <a:endParaRPr lang="en-US" sz="24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248772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33541542"/>
              </p:ext>
            </p:extLst>
          </p:nvPr>
        </p:nvGraphicFramePr>
        <p:xfrm>
          <a:off x="251460" y="1447800"/>
          <a:ext cx="11216290" cy="4267200"/>
        </p:xfrm>
        <a:graphic>
          <a:graphicData uri="http://schemas.openxmlformats.org/drawingml/2006/table">
            <a:tbl>
              <a:tblPr firstRow="1" firstCol="1" bandRow="1">
                <a:tableStyleId>{5C22544A-7EE6-4342-B048-85BDC9FD1C3A}</a:tableStyleId>
              </a:tblPr>
              <a:tblGrid>
                <a:gridCol w="797164">
                  <a:extLst>
                    <a:ext uri="{9D8B030D-6E8A-4147-A177-3AD203B41FA5}">
                      <a16:colId xmlns:a16="http://schemas.microsoft.com/office/drawing/2014/main" xmlns="" val="20000"/>
                    </a:ext>
                  </a:extLst>
                </a:gridCol>
                <a:gridCol w="5209563">
                  <a:extLst>
                    <a:ext uri="{9D8B030D-6E8A-4147-A177-3AD203B41FA5}">
                      <a16:colId xmlns:a16="http://schemas.microsoft.com/office/drawing/2014/main" xmlns="" val="20001"/>
                    </a:ext>
                  </a:extLst>
                </a:gridCol>
                <a:gridCol w="1510019">
                  <a:extLst>
                    <a:ext uri="{9D8B030D-6E8A-4147-A177-3AD203B41FA5}">
                      <a16:colId xmlns:a16="http://schemas.microsoft.com/office/drawing/2014/main" xmlns="" val="20002"/>
                    </a:ext>
                  </a:extLst>
                </a:gridCol>
                <a:gridCol w="2046913">
                  <a:extLst>
                    <a:ext uri="{9D8B030D-6E8A-4147-A177-3AD203B41FA5}">
                      <a16:colId xmlns:a16="http://schemas.microsoft.com/office/drawing/2014/main" xmlns="" val="20003"/>
                    </a:ext>
                  </a:extLst>
                </a:gridCol>
                <a:gridCol w="1652631">
                  <a:extLst>
                    <a:ext uri="{9D8B030D-6E8A-4147-A177-3AD203B41FA5}">
                      <a16:colId xmlns:a16="http://schemas.microsoft.com/office/drawing/2014/main" xmlns="" val="20007"/>
                    </a:ext>
                  </a:extLst>
                </a:gridCol>
              </a:tblGrid>
              <a:tr h="293109">
                <a:tc>
                  <a:txBody>
                    <a:bodyPr/>
                    <a:lstStyle/>
                    <a:p>
                      <a:pPr algn="ctr">
                        <a:spcAft>
                          <a:spcPts val="0"/>
                        </a:spcAft>
                      </a:pPr>
                      <a:r>
                        <a:rPr lang="vi-VN" sz="2800" dirty="0">
                          <a:solidFill>
                            <a:schemeClr val="tx1"/>
                          </a:solidFill>
                          <a:effectLst/>
                          <a:latin typeface="+mj-lt"/>
                        </a:rPr>
                        <a:t>STT</a:t>
                      </a:r>
                      <a:endParaRPr lang="en-US" sz="2800" dirty="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Chỉ tiêu</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Đơn vị tính</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KH năm 2022 </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Ước TH 2022</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277">
                <a:tc>
                  <a:txBody>
                    <a:bodyPr/>
                    <a:lstStyle/>
                    <a:p>
                      <a:pPr algn="ctr">
                        <a:spcAft>
                          <a:spcPts val="0"/>
                        </a:spcAft>
                      </a:pPr>
                      <a:r>
                        <a:rPr lang="vi-VN" sz="2800">
                          <a:solidFill>
                            <a:schemeClr val="tx1"/>
                          </a:solidFill>
                          <a:effectLst/>
                          <a:latin typeface="+mj-lt"/>
                        </a:rPr>
                        <a:t>16</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800" b="1">
                          <a:solidFill>
                            <a:schemeClr val="tx1"/>
                          </a:solidFill>
                          <a:effectLst/>
                          <a:latin typeface="+mj-lt"/>
                        </a:rPr>
                        <a:t>Tỷ lệ che phủ rừng</a:t>
                      </a:r>
                      <a:endParaRPr lang="en-US" sz="2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56,9</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56,9</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191853">
                <a:tc>
                  <a:txBody>
                    <a:bodyPr/>
                    <a:lstStyle/>
                    <a:p>
                      <a:pPr algn="ctr">
                        <a:spcAft>
                          <a:spcPts val="0"/>
                        </a:spcAft>
                      </a:pPr>
                      <a:r>
                        <a:rPr lang="vi-VN" sz="2800">
                          <a:solidFill>
                            <a:schemeClr val="tx1"/>
                          </a:solidFill>
                          <a:effectLst/>
                          <a:latin typeface="+mj-lt"/>
                        </a:rPr>
                        <a:t>17</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800" b="1">
                          <a:solidFill>
                            <a:schemeClr val="tx1"/>
                          </a:solidFill>
                          <a:effectLst/>
                          <a:latin typeface="+mj-lt"/>
                        </a:rPr>
                        <a:t>Tỷ lệ dân cư nông thôn sử dụng nước hợp vệ sinh</a:t>
                      </a:r>
                      <a:endParaRPr lang="en-US" sz="2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100</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100</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6"/>
                  </a:ext>
                </a:extLst>
              </a:tr>
              <a:tr h="127902">
                <a:tc>
                  <a:txBody>
                    <a:bodyPr/>
                    <a:lstStyle/>
                    <a:p>
                      <a:pPr algn="ctr">
                        <a:spcAft>
                          <a:spcPts val="0"/>
                        </a:spcAft>
                      </a:pPr>
                      <a:r>
                        <a:rPr lang="vi-VN" sz="2800">
                          <a:solidFill>
                            <a:schemeClr val="tx1"/>
                          </a:solidFill>
                          <a:effectLst/>
                          <a:latin typeface="+mj-lt"/>
                        </a:rPr>
                        <a:t> </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800" i="1">
                          <a:solidFill>
                            <a:schemeClr val="tx1"/>
                          </a:solidFill>
                          <a:effectLst/>
                          <a:latin typeface="+mj-lt"/>
                        </a:rPr>
                        <a:t>Trong đó: Tỷ lệ sử dụng nước sạch</a:t>
                      </a:r>
                      <a:endParaRPr lang="en-US" sz="28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i="1">
                          <a:solidFill>
                            <a:schemeClr val="tx1"/>
                          </a:solidFill>
                          <a:effectLst/>
                          <a:latin typeface="+mj-lt"/>
                        </a:rPr>
                        <a:t>%</a:t>
                      </a:r>
                      <a:endParaRPr lang="en-US" sz="28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i="1">
                          <a:solidFill>
                            <a:schemeClr val="tx1"/>
                          </a:solidFill>
                          <a:effectLst/>
                          <a:latin typeface="+mj-lt"/>
                        </a:rPr>
                        <a:t>31</a:t>
                      </a:r>
                      <a:endParaRPr lang="en-US" sz="28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i="1">
                          <a:solidFill>
                            <a:schemeClr val="tx1"/>
                          </a:solidFill>
                          <a:effectLst/>
                          <a:latin typeface="+mj-lt"/>
                        </a:rPr>
                        <a:t>31</a:t>
                      </a:r>
                      <a:endParaRPr lang="en-US" sz="28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7"/>
                  </a:ext>
                </a:extLst>
              </a:tr>
              <a:tr h="127902">
                <a:tc>
                  <a:txBody>
                    <a:bodyPr/>
                    <a:lstStyle/>
                    <a:p>
                      <a:pPr algn="ctr">
                        <a:spcAft>
                          <a:spcPts val="0"/>
                        </a:spcAft>
                      </a:pPr>
                      <a:r>
                        <a:rPr lang="vi-VN" sz="2800">
                          <a:solidFill>
                            <a:schemeClr val="tx1"/>
                          </a:solidFill>
                          <a:effectLst/>
                          <a:latin typeface="+mj-lt"/>
                        </a:rPr>
                        <a:t>18</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800" b="1">
                          <a:solidFill>
                            <a:schemeClr val="tx1"/>
                          </a:solidFill>
                          <a:effectLst/>
                          <a:latin typeface="+mj-lt"/>
                        </a:rPr>
                        <a:t>Tỷ lệ dân cư đô thị sử dụng nước sạch</a:t>
                      </a:r>
                      <a:endParaRPr lang="en-US" sz="2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84,22</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84,22</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8"/>
                  </a:ext>
                </a:extLst>
              </a:tr>
              <a:tr h="127902">
                <a:tc>
                  <a:txBody>
                    <a:bodyPr/>
                    <a:lstStyle/>
                    <a:p>
                      <a:pPr algn="ctr">
                        <a:spcAft>
                          <a:spcPts val="0"/>
                        </a:spcAft>
                      </a:pPr>
                      <a:r>
                        <a:rPr lang="vi-VN" sz="2800">
                          <a:solidFill>
                            <a:schemeClr val="tx1"/>
                          </a:solidFill>
                          <a:effectLst/>
                          <a:latin typeface="+mj-lt"/>
                        </a:rPr>
                        <a:t>19</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800" b="1">
                          <a:solidFill>
                            <a:schemeClr val="tx1"/>
                          </a:solidFill>
                          <a:effectLst/>
                          <a:latin typeface="+mj-lt"/>
                        </a:rPr>
                        <a:t>Tỷ lệ chất thải rắn ở đô thị được thu gom</a:t>
                      </a:r>
                      <a:endParaRPr lang="en-US" sz="2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81</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800">
                          <a:solidFill>
                            <a:schemeClr val="tx1"/>
                          </a:solidFill>
                          <a:effectLst/>
                          <a:latin typeface="+mj-lt"/>
                        </a:rPr>
                        <a:t>82,59</a:t>
                      </a:r>
                      <a:endParaRPr lang="en-US" sz="2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val="4159698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MỘT SỐ</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TIÊU KINH TẾ - XÃ HỘI CHỦ YẾU CỦA TỈNH NĂM 2023</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39522792"/>
              </p:ext>
            </p:extLst>
          </p:nvPr>
        </p:nvGraphicFramePr>
        <p:xfrm>
          <a:off x="251460" y="822363"/>
          <a:ext cx="11327396" cy="4754880"/>
        </p:xfrm>
        <a:graphic>
          <a:graphicData uri="http://schemas.openxmlformats.org/drawingml/2006/table">
            <a:tbl>
              <a:tblPr firstRow="1" firstCol="1" bandRow="1">
                <a:tableStyleId>{5C22544A-7EE6-4342-B048-85BDC9FD1C3A}</a:tableStyleId>
              </a:tblPr>
              <a:tblGrid>
                <a:gridCol w="696286">
                  <a:extLst>
                    <a:ext uri="{9D8B030D-6E8A-4147-A177-3AD203B41FA5}">
                      <a16:colId xmlns:a16="http://schemas.microsoft.com/office/drawing/2014/main" xmlns="" val="20000"/>
                    </a:ext>
                  </a:extLst>
                </a:gridCol>
                <a:gridCol w="6484412">
                  <a:extLst>
                    <a:ext uri="{9D8B030D-6E8A-4147-A177-3AD203B41FA5}">
                      <a16:colId xmlns:a16="http://schemas.microsoft.com/office/drawing/2014/main" xmlns="" val="20001"/>
                    </a:ext>
                  </a:extLst>
                </a:gridCol>
                <a:gridCol w="1935126">
                  <a:extLst>
                    <a:ext uri="{9D8B030D-6E8A-4147-A177-3AD203B41FA5}">
                      <a16:colId xmlns:a16="http://schemas.microsoft.com/office/drawing/2014/main" xmlns="" val="20002"/>
                    </a:ext>
                  </a:extLst>
                </a:gridCol>
                <a:gridCol w="2211572">
                  <a:extLst>
                    <a:ext uri="{9D8B030D-6E8A-4147-A177-3AD203B41FA5}">
                      <a16:colId xmlns:a16="http://schemas.microsoft.com/office/drawing/2014/main" xmlns="" val="20003"/>
                    </a:ext>
                  </a:extLst>
                </a:gridCol>
              </a:tblGrid>
              <a:tr h="293109">
                <a:tc>
                  <a:txBody>
                    <a:bodyPr/>
                    <a:lstStyle/>
                    <a:p>
                      <a:pPr algn="ctr">
                        <a:spcAft>
                          <a:spcPts val="0"/>
                        </a:spcAft>
                      </a:pPr>
                      <a:r>
                        <a:rPr lang="vi-VN" sz="2400" dirty="0">
                          <a:solidFill>
                            <a:schemeClr val="tx1"/>
                          </a:solidFill>
                          <a:effectLst/>
                          <a:latin typeface="+mj-lt"/>
                        </a:rPr>
                        <a:t>STT</a:t>
                      </a:r>
                      <a:endParaRPr lang="en-US" sz="2400" dirty="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Chỉ tiêu</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Đơn vị tính</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KH năm 2023</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9755">
                <a:tc>
                  <a:txBody>
                    <a:bodyPr/>
                    <a:lstStyle/>
                    <a:p>
                      <a:pPr algn="ctr">
                        <a:spcAft>
                          <a:spcPts val="0"/>
                        </a:spcAft>
                      </a:pPr>
                      <a:r>
                        <a:rPr lang="vi-VN" sz="2400">
                          <a:solidFill>
                            <a:schemeClr val="tx1"/>
                          </a:solidFill>
                          <a:effectLst/>
                          <a:latin typeface="+mj-lt"/>
                        </a:rPr>
                        <a:t>6</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Duy trì mức sinh thay thế bình quân mỗi phụ nữ trong độ tuổi sinh đẻ có từ 2,0 đến 2,2 con</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Duy trì</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73277">
                <a:tc>
                  <a:txBody>
                    <a:bodyPr/>
                    <a:lstStyle/>
                    <a:p>
                      <a:pPr algn="ctr">
                        <a:spcAft>
                          <a:spcPts val="0"/>
                        </a:spcAft>
                      </a:pPr>
                      <a:r>
                        <a:rPr lang="vi-VN" sz="2400">
                          <a:solidFill>
                            <a:schemeClr val="tx1"/>
                          </a:solidFill>
                          <a:effectLst/>
                          <a:latin typeface="+mj-lt"/>
                        </a:rPr>
                        <a:t>7</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Tạo việc làm mới</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Người</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28.500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191853">
                <a:tc>
                  <a:txBody>
                    <a:bodyPr/>
                    <a:lstStyle/>
                    <a:p>
                      <a:pPr algn="ctr">
                        <a:spcAft>
                          <a:spcPts val="0"/>
                        </a:spcAft>
                      </a:pPr>
                      <a:r>
                        <a:rPr lang="vi-VN" sz="2400">
                          <a:solidFill>
                            <a:schemeClr val="tx1"/>
                          </a:solidFill>
                          <a:effectLst/>
                          <a:latin typeface="+mj-lt"/>
                        </a:rPr>
                        <a:t>8</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lao động đã qua đào tạo, bồi dưỡng nghề</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62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127902">
                <a:tc>
                  <a:txBody>
                    <a:bodyPr/>
                    <a:lstStyle/>
                    <a:p>
                      <a:pPr algn="ctr">
                        <a:spcAft>
                          <a:spcPts val="0"/>
                        </a:spcAft>
                      </a:pPr>
                      <a:r>
                        <a:rPr lang="vi-VN" sz="2400">
                          <a:solidFill>
                            <a:schemeClr val="tx1"/>
                          </a:solidFill>
                          <a:effectLst/>
                          <a:latin typeface="+mj-lt"/>
                        </a:rPr>
                        <a:t>9</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Giảm tỷ lệ hộ nghèo theo tiêu chí mới</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1,8</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127902">
                <a:tc>
                  <a:txBody>
                    <a:bodyPr/>
                    <a:lstStyle/>
                    <a:p>
                      <a:pPr algn="ctr">
                        <a:spcAft>
                          <a:spcPts val="0"/>
                        </a:spcAft>
                      </a:pPr>
                      <a:r>
                        <a:rPr lang="vi-VN" sz="2400">
                          <a:solidFill>
                            <a:schemeClr val="tx1"/>
                          </a:solidFill>
                          <a:effectLst/>
                          <a:latin typeface="+mj-lt"/>
                        </a:rPr>
                        <a:t>10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dân số tham gi</a:t>
                      </a:r>
                      <a:r>
                        <a:rPr lang="vi-VN" sz="2400" b="1" baseline="0">
                          <a:solidFill>
                            <a:schemeClr val="tx1"/>
                          </a:solidFill>
                          <a:effectLst/>
                          <a:latin typeface="+mj-lt"/>
                        </a:rPr>
                        <a:t>a BHYT</a:t>
                      </a:r>
                      <a:endParaRPr lang="en-US" sz="2400" b="1" baseline="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97</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191853">
                <a:tc>
                  <a:txBody>
                    <a:bodyPr/>
                    <a:lstStyle/>
                    <a:p>
                      <a:pPr algn="ctr">
                        <a:spcAft>
                          <a:spcPts val="0"/>
                        </a:spcAft>
                      </a:pPr>
                      <a:r>
                        <a:rPr lang="vi-VN" sz="2400">
                          <a:solidFill>
                            <a:schemeClr val="tx1"/>
                          </a:solidFill>
                          <a:effectLst/>
                          <a:latin typeface="+mj-lt"/>
                        </a:rPr>
                        <a:t>11</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người lao động tham gia BHXH</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18,21</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127902">
                <a:tc>
                  <a:txBody>
                    <a:bodyPr/>
                    <a:lstStyle/>
                    <a:p>
                      <a:pPr algn="ctr">
                        <a:spcAft>
                          <a:spcPts val="0"/>
                        </a:spcAft>
                      </a:pPr>
                      <a:r>
                        <a:rPr lang="vi-VN" sz="2400">
                          <a:solidFill>
                            <a:schemeClr val="tx1"/>
                          </a:solidFill>
                          <a:effectLst/>
                          <a:latin typeface="+mj-lt"/>
                        </a:rPr>
                        <a:t>12</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trạm y tế có bác sỹ</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127902">
                <a:tc>
                  <a:txBody>
                    <a:bodyPr/>
                    <a:lstStyle/>
                    <a:p>
                      <a:pPr algn="ctr">
                        <a:spcAft>
                          <a:spcPts val="0"/>
                        </a:spcAft>
                      </a:pPr>
                      <a:r>
                        <a:rPr lang="vi-VN" sz="2400">
                          <a:solidFill>
                            <a:schemeClr val="tx1"/>
                          </a:solidFill>
                          <a:effectLst/>
                          <a:latin typeface="+mj-lt"/>
                        </a:rPr>
                        <a:t>13</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xã đạt chuẩn quốc gia về y tế</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100</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127902">
                <a:tc>
                  <a:txBody>
                    <a:bodyPr/>
                    <a:lstStyle/>
                    <a:p>
                      <a:pPr algn="ctr">
                        <a:spcAft>
                          <a:spcPts val="0"/>
                        </a:spcAft>
                      </a:pPr>
                      <a:r>
                        <a:rPr lang="vi-VN" sz="2400">
                          <a:solidFill>
                            <a:schemeClr val="tx1"/>
                          </a:solidFill>
                          <a:effectLst/>
                          <a:latin typeface="+mj-lt"/>
                        </a:rPr>
                        <a:t>14</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Số giường bệnh trên 1 vạn dân </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Giường</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35,5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191853">
                <a:tc>
                  <a:txBody>
                    <a:bodyPr/>
                    <a:lstStyle/>
                    <a:p>
                      <a:pPr algn="ctr">
                        <a:spcAft>
                          <a:spcPts val="0"/>
                        </a:spcAft>
                      </a:pPr>
                      <a:r>
                        <a:rPr lang="vi-VN" sz="2400">
                          <a:solidFill>
                            <a:schemeClr val="tx1"/>
                          </a:solidFill>
                          <a:effectLst/>
                          <a:latin typeface="+mj-lt"/>
                        </a:rPr>
                        <a:t>15</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400" b="1">
                          <a:solidFill>
                            <a:schemeClr val="tx1"/>
                          </a:solidFill>
                          <a:effectLst/>
                          <a:latin typeface="+mj-lt"/>
                        </a:rPr>
                        <a:t>Tỷ lệ trẻ em dưới 5 tuổi suy dinh dưỡng thể nhẹ cân </a:t>
                      </a:r>
                      <a:endParaRPr lang="en-US" sz="24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400">
                          <a:solidFill>
                            <a:schemeClr val="tx1"/>
                          </a:solidFill>
                          <a:effectLst/>
                          <a:latin typeface="+mj-lt"/>
                        </a:rPr>
                        <a:t>≤ 7,3</a:t>
                      </a:r>
                      <a:endParaRPr lang="en-US" sz="24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161650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MỘT SỐ</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TIÊU KINH TẾ - XÃ HỘI CHỦ YẾU  CỦA TỈNH NĂM 2023</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91994146"/>
              </p:ext>
            </p:extLst>
          </p:nvPr>
        </p:nvGraphicFramePr>
        <p:xfrm>
          <a:off x="434163" y="1253847"/>
          <a:ext cx="11323674" cy="4876800"/>
        </p:xfrm>
        <a:graphic>
          <a:graphicData uri="http://schemas.openxmlformats.org/drawingml/2006/table">
            <a:tbl>
              <a:tblPr firstRow="1" firstCol="1" bandRow="1">
                <a:tableStyleId>{5C22544A-7EE6-4342-B048-85BDC9FD1C3A}</a:tableStyleId>
              </a:tblPr>
              <a:tblGrid>
                <a:gridCol w="925252">
                  <a:extLst>
                    <a:ext uri="{9D8B030D-6E8A-4147-A177-3AD203B41FA5}">
                      <a16:colId xmlns:a16="http://schemas.microsoft.com/office/drawing/2014/main" xmlns="" val="20000"/>
                    </a:ext>
                  </a:extLst>
                </a:gridCol>
                <a:gridCol w="6019834">
                  <a:extLst>
                    <a:ext uri="{9D8B030D-6E8A-4147-A177-3AD203B41FA5}">
                      <a16:colId xmlns:a16="http://schemas.microsoft.com/office/drawing/2014/main" xmlns="" val="20001"/>
                    </a:ext>
                  </a:extLst>
                </a:gridCol>
                <a:gridCol w="1857828">
                  <a:extLst>
                    <a:ext uri="{9D8B030D-6E8A-4147-A177-3AD203B41FA5}">
                      <a16:colId xmlns:a16="http://schemas.microsoft.com/office/drawing/2014/main" xmlns="" val="20002"/>
                    </a:ext>
                  </a:extLst>
                </a:gridCol>
                <a:gridCol w="2520760">
                  <a:extLst>
                    <a:ext uri="{9D8B030D-6E8A-4147-A177-3AD203B41FA5}">
                      <a16:colId xmlns:a16="http://schemas.microsoft.com/office/drawing/2014/main" xmlns="" val="20003"/>
                    </a:ext>
                  </a:extLst>
                </a:gridCol>
              </a:tblGrid>
              <a:tr h="293109">
                <a:tc>
                  <a:txBody>
                    <a:bodyPr/>
                    <a:lstStyle/>
                    <a:p>
                      <a:pPr algn="ctr">
                        <a:spcAft>
                          <a:spcPts val="0"/>
                        </a:spcAft>
                      </a:pPr>
                      <a:r>
                        <a:rPr lang="vi-VN" sz="3200" dirty="0">
                          <a:solidFill>
                            <a:schemeClr val="tx1"/>
                          </a:solidFill>
                          <a:effectLst/>
                          <a:latin typeface="+mj-lt"/>
                        </a:rPr>
                        <a:t>STT</a:t>
                      </a:r>
                      <a:endParaRPr lang="en-US" sz="3200" dirty="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Chỉ tiêu</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Đơn vị tính</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KH năm 2023</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277">
                <a:tc>
                  <a:txBody>
                    <a:bodyPr/>
                    <a:lstStyle/>
                    <a:p>
                      <a:pPr algn="ctr">
                        <a:spcAft>
                          <a:spcPts val="0"/>
                        </a:spcAft>
                      </a:pPr>
                      <a:r>
                        <a:rPr lang="vi-VN" sz="3200">
                          <a:solidFill>
                            <a:schemeClr val="tx1"/>
                          </a:solidFill>
                          <a:effectLst/>
                          <a:latin typeface="+mj-lt"/>
                        </a:rPr>
                        <a:t>16</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3200" b="1">
                          <a:solidFill>
                            <a:schemeClr val="tx1"/>
                          </a:solidFill>
                          <a:effectLst/>
                          <a:latin typeface="+mj-lt"/>
                        </a:rPr>
                        <a:t>Tỷ lệ che phủ rừng</a:t>
                      </a:r>
                      <a:endParaRPr lang="en-US" sz="32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57,3</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191853">
                <a:tc>
                  <a:txBody>
                    <a:bodyPr/>
                    <a:lstStyle/>
                    <a:p>
                      <a:pPr algn="ctr">
                        <a:spcAft>
                          <a:spcPts val="0"/>
                        </a:spcAft>
                      </a:pPr>
                      <a:r>
                        <a:rPr lang="vi-VN" sz="3200">
                          <a:solidFill>
                            <a:schemeClr val="tx1"/>
                          </a:solidFill>
                          <a:effectLst/>
                          <a:latin typeface="+mj-lt"/>
                        </a:rPr>
                        <a:t>17</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3200" b="1">
                          <a:solidFill>
                            <a:schemeClr val="tx1"/>
                          </a:solidFill>
                          <a:effectLst/>
                          <a:latin typeface="+mj-lt"/>
                        </a:rPr>
                        <a:t>Tỷ lệ dân cư nông thôn sử dụng nước hợp vệ sinh</a:t>
                      </a:r>
                      <a:endParaRPr lang="en-US" sz="32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100</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6"/>
                  </a:ext>
                </a:extLst>
              </a:tr>
              <a:tr h="127902">
                <a:tc>
                  <a:txBody>
                    <a:bodyPr/>
                    <a:lstStyle/>
                    <a:p>
                      <a:pPr algn="ctr">
                        <a:spcAft>
                          <a:spcPts val="0"/>
                        </a:spcAft>
                      </a:pPr>
                      <a:r>
                        <a:rPr lang="vi-VN" sz="3200">
                          <a:solidFill>
                            <a:schemeClr val="tx1"/>
                          </a:solidFill>
                          <a:effectLst/>
                          <a:latin typeface="+mj-lt"/>
                        </a:rPr>
                        <a:t> </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3200" i="1">
                          <a:solidFill>
                            <a:schemeClr val="tx1"/>
                          </a:solidFill>
                          <a:effectLst/>
                          <a:latin typeface="+mj-lt"/>
                        </a:rPr>
                        <a:t>Trong đó: Tỷ lệ sử dụng nước sạch</a:t>
                      </a:r>
                      <a:endParaRPr lang="en-US" sz="32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i="1">
                          <a:solidFill>
                            <a:schemeClr val="tx1"/>
                          </a:solidFill>
                          <a:effectLst/>
                          <a:latin typeface="+mj-lt"/>
                        </a:rPr>
                        <a:t>%</a:t>
                      </a:r>
                      <a:endParaRPr lang="en-US" sz="32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i="1">
                          <a:solidFill>
                            <a:schemeClr val="tx1"/>
                          </a:solidFill>
                          <a:effectLst/>
                          <a:latin typeface="+mj-lt"/>
                        </a:rPr>
                        <a:t>33</a:t>
                      </a:r>
                      <a:endParaRPr lang="en-US" sz="32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7"/>
                  </a:ext>
                </a:extLst>
              </a:tr>
              <a:tr h="127902">
                <a:tc>
                  <a:txBody>
                    <a:bodyPr/>
                    <a:lstStyle/>
                    <a:p>
                      <a:pPr algn="ctr">
                        <a:spcAft>
                          <a:spcPts val="0"/>
                        </a:spcAft>
                      </a:pPr>
                      <a:r>
                        <a:rPr lang="vi-VN" sz="3200">
                          <a:solidFill>
                            <a:schemeClr val="tx1"/>
                          </a:solidFill>
                          <a:effectLst/>
                          <a:latin typeface="+mj-lt"/>
                        </a:rPr>
                        <a:t>18</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3200" b="1">
                          <a:solidFill>
                            <a:schemeClr val="tx1"/>
                          </a:solidFill>
                          <a:effectLst/>
                          <a:latin typeface="+mj-lt"/>
                        </a:rPr>
                        <a:t>Tỷ lệ dân cư đô thị sử dụng nước sạch</a:t>
                      </a:r>
                      <a:endParaRPr lang="en-US" sz="32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85,07</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8"/>
                  </a:ext>
                </a:extLst>
              </a:tr>
              <a:tr h="127902">
                <a:tc>
                  <a:txBody>
                    <a:bodyPr/>
                    <a:lstStyle/>
                    <a:p>
                      <a:pPr algn="ctr">
                        <a:spcAft>
                          <a:spcPts val="0"/>
                        </a:spcAft>
                      </a:pPr>
                      <a:r>
                        <a:rPr lang="vi-VN" sz="3200">
                          <a:solidFill>
                            <a:schemeClr val="tx1"/>
                          </a:solidFill>
                          <a:effectLst/>
                          <a:latin typeface="+mj-lt"/>
                        </a:rPr>
                        <a:t>19</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3200" b="1">
                          <a:solidFill>
                            <a:schemeClr val="tx1"/>
                          </a:solidFill>
                          <a:effectLst/>
                          <a:latin typeface="+mj-lt"/>
                        </a:rPr>
                        <a:t>Tỷ lệ chất thải rắn ở đô thị được thu gom</a:t>
                      </a:r>
                      <a:endParaRPr lang="en-US" sz="32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3200">
                          <a:solidFill>
                            <a:schemeClr val="tx1"/>
                          </a:solidFill>
                          <a:effectLst/>
                          <a:latin typeface="+mj-lt"/>
                        </a:rPr>
                        <a:t>85</a:t>
                      </a:r>
                      <a:endParaRPr lang="en-US" sz="32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val="4175035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697078" y="380287"/>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THÀNH PHỐ QUY NHƠN</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D3087775-1C8E-3378-5418-DD3C2D1F5112}"/>
              </a:ext>
            </a:extLst>
          </p:cNvPr>
          <p:cNvGraphicFramePr>
            <a:graphicFrameLocks noGrp="1"/>
          </p:cNvGraphicFramePr>
          <p:nvPr>
            <p:extLst>
              <p:ext uri="{D42A27DB-BD31-4B8C-83A1-F6EECF244321}">
                <p14:modId xmlns:p14="http://schemas.microsoft.com/office/powerpoint/2010/main" val="3801876184"/>
              </p:ext>
            </p:extLst>
          </p:nvPr>
        </p:nvGraphicFramePr>
        <p:xfrm>
          <a:off x="158220" y="842801"/>
          <a:ext cx="6101905" cy="5511110"/>
        </p:xfrm>
        <a:graphic>
          <a:graphicData uri="http://schemas.openxmlformats.org/drawingml/2006/table">
            <a:tbl>
              <a:tblPr>
                <a:tableStyleId>{5C22544A-7EE6-4342-B048-85BDC9FD1C3A}</a:tableStyleId>
              </a:tblPr>
              <a:tblGrid>
                <a:gridCol w="572297">
                  <a:extLst>
                    <a:ext uri="{9D8B030D-6E8A-4147-A177-3AD203B41FA5}">
                      <a16:colId xmlns:a16="http://schemas.microsoft.com/office/drawing/2014/main" xmlns="" val="964032170"/>
                    </a:ext>
                  </a:extLst>
                </a:gridCol>
                <a:gridCol w="3125384">
                  <a:extLst>
                    <a:ext uri="{9D8B030D-6E8A-4147-A177-3AD203B41FA5}">
                      <a16:colId xmlns:a16="http://schemas.microsoft.com/office/drawing/2014/main" xmlns="" val="526977001"/>
                    </a:ext>
                  </a:extLst>
                </a:gridCol>
                <a:gridCol w="1088869">
                  <a:extLst>
                    <a:ext uri="{9D8B030D-6E8A-4147-A177-3AD203B41FA5}">
                      <a16:colId xmlns:a16="http://schemas.microsoft.com/office/drawing/2014/main" xmlns="" val="696931460"/>
                    </a:ext>
                  </a:extLst>
                </a:gridCol>
                <a:gridCol w="1315355">
                  <a:extLst>
                    <a:ext uri="{9D8B030D-6E8A-4147-A177-3AD203B41FA5}">
                      <a16:colId xmlns:a16="http://schemas.microsoft.com/office/drawing/2014/main" xmlns="" val="2258255692"/>
                    </a:ext>
                  </a:extLst>
                </a:gridCol>
              </a:tblGrid>
              <a:tr h="235411">
                <a:tc>
                  <a:txBody>
                    <a:bodyPr/>
                    <a:lstStyle/>
                    <a:p>
                      <a:pPr algn="ctr" fontAlgn="ctr"/>
                      <a:r>
                        <a:rPr lang="vi-VN" sz="1400" b="1"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Chỉ tiêu</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Đơn vị tính</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9933776"/>
                  </a:ext>
                </a:extLst>
              </a:tr>
              <a:tr h="294262">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Times New Roman"/>
                        </a:rPr>
                        <a:t>       60,211,864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92803677"/>
                  </a:ext>
                </a:extLst>
              </a:tr>
              <a:tr h="26273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imes New Roman"/>
                        </a:rPr>
                        <a:t>           2,151,653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28852480"/>
                  </a:ext>
                </a:extLst>
              </a:tr>
              <a:tr h="26273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imes New Roman"/>
                        </a:rPr>
                        <a:t>         36,932,409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00038086"/>
                  </a:ext>
                </a:extLst>
              </a:tr>
              <a:tr h="26273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26,501,183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05191412"/>
                  </a:ext>
                </a:extLst>
              </a:tr>
              <a:tr h="26273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10,431,226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0986849"/>
                  </a:ext>
                </a:extLst>
              </a:tr>
              <a:tr h="26273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imes New Roman"/>
                        </a:rPr>
                        <a:t>         21,127,802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8924309"/>
                  </a:ext>
                </a:extLst>
              </a:tr>
              <a:tr h="262734">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Times New Roman"/>
                        </a:rPr>
                        <a:t>108.90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109.13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108.20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imes New Roman"/>
                        </a:rPr>
                        <a:t>109.20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2734">
                <a:tc>
                  <a:txBody>
                    <a:bodyPr/>
                    <a:lstStyle/>
                    <a:p>
                      <a:pPr algn="ctr" fontAlgn="ctr"/>
                      <a:r>
                        <a:rPr lang="vi-VN" sz="1400" u="none" strike="noStrike" dirty="0">
                          <a:effectLst/>
                          <a:latin typeface="+mj-lt"/>
                        </a:rPr>
                        <a:t>2</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Giá trị sản xuất công nghiệp</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dirty="0">
                          <a:effectLst/>
                          <a:latin typeface="Times New Roman" pitchFamily="18" charset="0"/>
                          <a:cs typeface="Times New Roman" pitchFamily="18" charset="0"/>
                        </a:rPr>
                        <a:t>Triệu đồng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dirty="0">
                          <a:effectLst/>
                          <a:latin typeface="+mj-lt"/>
                        </a:rPr>
                        <a:t>       26.250.000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0849426"/>
                  </a:ext>
                </a:extLst>
              </a:tr>
              <a:tr h="252225">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Kim ngạch xuất khẩu </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u="none" strike="noStrike" baseline="0" dirty="0" smtClean="0">
                          <a:effectLst/>
                          <a:latin typeface="Times New Roman" pitchFamily="18" charset="0"/>
                          <a:cs typeface="Times New Roman" pitchFamily="18" charset="0"/>
                        </a:rPr>
                        <a:t> 1000 </a:t>
                      </a:r>
                      <a:r>
                        <a:rPr lang="vi-VN" sz="1400" b="0" u="none" strike="noStrike" dirty="0" smtClean="0">
                          <a:effectLst/>
                          <a:latin typeface="Times New Roman" pitchFamily="18" charset="0"/>
                          <a:cs typeface="Times New Roman" pitchFamily="18" charset="0"/>
                        </a:rPr>
                        <a:t>USD</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imes New Roman" pitchFamily="18" charset="0"/>
                          <a:cs typeface="Times New Roman" pitchFamily="18" charset="0"/>
                        </a:rPr>
                        <a:t>1026.998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1884910"/>
                  </a:ext>
                </a:extLst>
              </a:tr>
              <a:tr h="262734">
                <a:tc>
                  <a:txBody>
                    <a:bodyPr/>
                    <a:lstStyle/>
                    <a:p>
                      <a:pPr algn="ctr" fontAlgn="ctr"/>
                      <a:r>
                        <a:rPr lang="vi-VN" sz="1400" u="none" strike="noStrike" dirty="0">
                          <a:effectLst/>
                          <a:latin typeface="+mj-lt"/>
                        </a:rPr>
                        <a:t>4</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Tổng thu ngân sách trên địa bàn</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dirty="0">
                          <a:effectLst/>
                          <a:latin typeface="Times New Roman" pitchFamily="18" charset="0"/>
                          <a:cs typeface="Times New Roman" pitchFamily="18" charset="0"/>
                        </a:rPr>
                        <a:t>Triệu đồng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dirty="0">
                          <a:effectLst/>
                          <a:latin typeface="+mj-lt"/>
                        </a:rPr>
                        <a:t>         3.220.915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076198"/>
                  </a:ext>
                </a:extLst>
              </a:tr>
              <a:tr h="262734">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 Thu tiền sử dụng đất</a:t>
                      </a:r>
                      <a:endParaRPr lang="vi-VN" sz="1400" b="0" i="1"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a:effectLst/>
                          <a:latin typeface="Times New Roman" pitchFamily="18" charset="0"/>
                          <a:cs typeface="Times New Roman" pitchFamily="18" charset="0"/>
                        </a:rPr>
                        <a:t>Triệu đồng</a:t>
                      </a:r>
                      <a:endParaRPr lang="vi-VN" sz="1400" b="0" i="1"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a:effectLst/>
                          <a:latin typeface="+mj-lt"/>
                        </a:rPr>
                        <a:t>          500.000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86099418"/>
                  </a:ext>
                </a:extLst>
              </a:tr>
              <a:tr h="262734">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Tỷ lệ dân số tham gia bảo hiểm y tế</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dirty="0">
                          <a:effectLst/>
                          <a:latin typeface="+mj-lt"/>
                        </a:rPr>
                        <a:t>             100,00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061233"/>
                  </a:ext>
                </a:extLst>
              </a:tr>
              <a:tr h="262734">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Tỷ lệ che phủ rừng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a:effectLst/>
                          <a:latin typeface="+mj-lt"/>
                        </a:rPr>
                        <a:t>               32,40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3865631"/>
                  </a:ext>
                </a:extLst>
              </a:tr>
              <a:tr h="262734">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Tỷ lệ dân cư đô thị sử dụng nước sạch</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a:effectLst/>
                          <a:latin typeface="+mj-lt"/>
                        </a:rPr>
                        <a:t>               99,86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759933"/>
                  </a:ext>
                </a:extLst>
              </a:tr>
              <a:tr h="262734">
                <a:tc>
                  <a:txBody>
                    <a:bodyPr/>
                    <a:lstStyle/>
                    <a:p>
                      <a:pPr algn="ctr" fontAlgn="ctr"/>
                      <a:r>
                        <a:rPr lang="vi-VN" sz="1400" u="none" strike="noStrike" dirty="0">
                          <a:effectLst/>
                          <a:latin typeface="+mj-lt"/>
                        </a:rPr>
                        <a:t>8</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0" u="none" strike="noStrike" dirty="0">
                          <a:effectLst/>
                          <a:latin typeface="Times New Roman" pitchFamily="18" charset="0"/>
                          <a:cs typeface="Times New Roman" pitchFamily="18" charset="0"/>
                        </a:rPr>
                        <a:t>Tỷ lệ chất thải rắn ở đô thị được thu gom</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0" u="none" strike="noStrike" dirty="0">
                          <a:effectLst/>
                          <a:latin typeface="Times New Roman" pitchFamily="18" charset="0"/>
                          <a:cs typeface="Times New Roman" pitchFamily="18" charset="0"/>
                        </a:rPr>
                        <a:t>%</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400" b="0" u="none" strike="noStrike" dirty="0">
                          <a:effectLst/>
                          <a:latin typeface="+mj-lt"/>
                        </a:rPr>
                        <a:t>               96,00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57305068"/>
                  </a:ext>
                </a:extLst>
              </a:tr>
            </a:tbl>
          </a:graphicData>
        </a:graphic>
      </p:graphicFrame>
      <p:graphicFrame>
        <p:nvGraphicFramePr>
          <p:cNvPr id="9" name="Table 8">
            <a:extLst>
              <a:ext uri="{FF2B5EF4-FFF2-40B4-BE49-F238E27FC236}">
                <a16:creationId xmlns:a16="http://schemas.microsoft.com/office/drawing/2014/main" xmlns="" id="{85D46787-0DBC-532B-EDF1-BDF5C7D97760}"/>
              </a:ext>
            </a:extLst>
          </p:cNvPr>
          <p:cNvGraphicFramePr>
            <a:graphicFrameLocks noGrp="1"/>
          </p:cNvGraphicFramePr>
          <p:nvPr>
            <p:extLst>
              <p:ext uri="{D42A27DB-BD31-4B8C-83A1-F6EECF244321}">
                <p14:modId xmlns:p14="http://schemas.microsoft.com/office/powerpoint/2010/main" val="707957701"/>
              </p:ext>
            </p:extLst>
          </p:nvPr>
        </p:nvGraphicFramePr>
        <p:xfrm>
          <a:off x="6507623" y="873154"/>
          <a:ext cx="5054837" cy="5762101"/>
        </p:xfrm>
        <a:graphic>
          <a:graphicData uri="http://schemas.openxmlformats.org/drawingml/2006/table">
            <a:tbl>
              <a:tblPr>
                <a:tableStyleId>{5C22544A-7EE6-4342-B048-85BDC9FD1C3A}</a:tableStyleId>
              </a:tblPr>
              <a:tblGrid>
                <a:gridCol w="470145">
                  <a:extLst>
                    <a:ext uri="{9D8B030D-6E8A-4147-A177-3AD203B41FA5}">
                      <a16:colId xmlns:a16="http://schemas.microsoft.com/office/drawing/2014/main" xmlns="" val="45733351"/>
                    </a:ext>
                  </a:extLst>
                </a:gridCol>
                <a:gridCol w="2308086">
                  <a:extLst>
                    <a:ext uri="{9D8B030D-6E8A-4147-A177-3AD203B41FA5}">
                      <a16:colId xmlns:a16="http://schemas.microsoft.com/office/drawing/2014/main" xmlns="" val="2727662782"/>
                    </a:ext>
                  </a:extLst>
                </a:gridCol>
                <a:gridCol w="1067561">
                  <a:extLst>
                    <a:ext uri="{9D8B030D-6E8A-4147-A177-3AD203B41FA5}">
                      <a16:colId xmlns:a16="http://schemas.microsoft.com/office/drawing/2014/main" xmlns="" val="1112587725"/>
                    </a:ext>
                  </a:extLst>
                </a:gridCol>
                <a:gridCol w="1209045">
                  <a:extLst>
                    <a:ext uri="{9D8B030D-6E8A-4147-A177-3AD203B41FA5}">
                      <a16:colId xmlns:a16="http://schemas.microsoft.com/office/drawing/2014/main" xmlns="" val="1105895853"/>
                    </a:ext>
                  </a:extLst>
                </a:gridCol>
              </a:tblGrid>
              <a:tr h="250526">
                <a:tc>
                  <a:txBody>
                    <a:bodyPr/>
                    <a:lstStyle/>
                    <a:p>
                      <a:pPr algn="ctr" fontAlgn="ctr"/>
                      <a:r>
                        <a:rPr lang="vi-VN" sz="1400" b="1"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2845172"/>
                  </a:ext>
                </a:extLst>
              </a:tr>
              <a:tr h="501055">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u="none" strike="noStrike">
                          <a:effectLst/>
                          <a:latin typeface="+mj-lt"/>
                        </a:rPr>
                        <a:t> </a:t>
                      </a:r>
                      <a:r>
                        <a:rPr lang="vi-VN" sz="1400" b="1" u="none" strike="noStrike">
                          <a:effectLst/>
                          <a:latin typeface="+mj-lt"/>
                        </a:rPr>
                        <a:t>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7972831"/>
                  </a:ext>
                </a:extLst>
              </a:tr>
              <a:tr h="250526">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u="none" strike="noStrike">
                          <a:effectLst/>
                          <a:latin typeface="+mj-lt"/>
                        </a:rPr>
                        <a:t> </a:t>
                      </a:r>
                      <a:r>
                        <a:rPr lang="vi-VN" sz="1400" b="1" u="none" strike="noStrike">
                          <a:effectLst/>
                          <a:latin typeface="+mj-lt"/>
                        </a:rPr>
                        <a:t>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4784462"/>
                  </a:ext>
                </a:extLst>
              </a:tr>
              <a:tr h="2505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n-US" sz="1400" u="none" strike="noStrike">
                          <a:effectLst/>
                          <a:latin typeface="+mj-lt"/>
                        </a:rPr>
                        <a:t> </a:t>
                      </a:r>
                      <a:r>
                        <a:rPr lang="vi-VN" sz="1400" u="none" strike="noStrike">
                          <a:effectLst/>
                          <a:latin typeface="+mj-lt"/>
                        </a:rPr>
                        <a:t>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17771931"/>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vi-VN" sz="1400" u="none" strike="noStrike">
                          <a:effectLst/>
                          <a:latin typeface="+mj-lt"/>
                        </a:rPr>
                        <a:t>               1.992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07109448"/>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vi-VN" sz="1400" u="none" strike="noStrike">
                          <a:effectLst/>
                          <a:latin typeface="+mj-lt"/>
                        </a:rPr>
                        <a:t>             13.351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8801521"/>
                  </a:ext>
                </a:extLst>
              </a:tr>
              <a:tr h="2505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n-US" sz="1400" u="none" strike="noStrike">
                          <a:effectLst/>
                          <a:latin typeface="+mj-lt"/>
                        </a:rPr>
                        <a:t> </a:t>
                      </a:r>
                      <a:r>
                        <a:rPr lang="vi-VN" sz="1400" u="none" strike="noStrike">
                          <a:effectLst/>
                          <a:latin typeface="+mj-lt"/>
                        </a:rPr>
                        <a:t>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6354490"/>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51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94026722"/>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281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42983793"/>
                  </a:ext>
                </a:extLst>
              </a:tr>
              <a:tr h="2505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n-US" sz="1400" u="none" strike="noStrike">
                          <a:effectLst/>
                          <a:latin typeface="+mj-lt"/>
                        </a:rPr>
                        <a:t> </a:t>
                      </a:r>
                      <a:r>
                        <a:rPr lang="vi-VN" sz="1400" u="none" strike="noStrike">
                          <a:effectLst/>
                          <a:latin typeface="+mj-lt"/>
                        </a:rPr>
                        <a:t>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8294791"/>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530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36398747"/>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8.321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0694517"/>
                  </a:ext>
                </a:extLst>
              </a:tr>
              <a:tr h="2505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0647025"/>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40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8081620"/>
                  </a:ext>
                </a:extLst>
              </a:tr>
              <a:tr h="2505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104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4555859"/>
                  </a:ext>
                </a:extLst>
              </a:tr>
              <a:tr h="250526">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u="none" strike="noStrike" dirty="0">
                          <a:effectLst/>
                          <a:latin typeface="+mj-lt"/>
                        </a:rPr>
                        <a:t> Chăn nuôi</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70481471"/>
                  </a:ext>
                </a:extLst>
              </a:tr>
              <a:tr h="2505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3.870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3968428"/>
                  </a:ext>
                </a:extLst>
              </a:tr>
              <a:tr h="2505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6.189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2096967"/>
                  </a:ext>
                </a:extLst>
              </a:tr>
              <a:tr h="2505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45,2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16923392"/>
                  </a:ext>
                </a:extLst>
              </a:tr>
              <a:tr h="250526">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5693207"/>
                  </a:ext>
                </a:extLst>
              </a:tr>
              <a:tr h="2505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491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8950792"/>
                  </a:ext>
                </a:extLst>
              </a:tr>
              <a:tr h="2505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               56,63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2026796"/>
                  </a:ext>
                </a:extLst>
              </a:tr>
            </a:tbl>
          </a:graphicData>
        </a:graphic>
      </p:graphicFrame>
    </p:spTree>
    <p:extLst>
      <p:ext uri="{BB962C8B-B14F-4D97-AF65-F5344CB8AC3E}">
        <p14:creationId xmlns:p14="http://schemas.microsoft.com/office/powerpoint/2010/main" val="3474497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849806" y="274693"/>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THỊ XÃ HOÀI NHƠN</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B98E8207-F6AB-B46D-E7CC-B8E878FC1BA7}"/>
              </a:ext>
            </a:extLst>
          </p:cNvPr>
          <p:cNvGraphicFramePr>
            <a:graphicFrameLocks noGrp="1"/>
          </p:cNvGraphicFramePr>
          <p:nvPr>
            <p:extLst>
              <p:ext uri="{D42A27DB-BD31-4B8C-83A1-F6EECF244321}">
                <p14:modId xmlns:p14="http://schemas.microsoft.com/office/powerpoint/2010/main" val="770075472"/>
              </p:ext>
            </p:extLst>
          </p:nvPr>
        </p:nvGraphicFramePr>
        <p:xfrm>
          <a:off x="209015" y="869507"/>
          <a:ext cx="6203507" cy="5333650"/>
        </p:xfrm>
        <a:graphic>
          <a:graphicData uri="http://schemas.openxmlformats.org/drawingml/2006/table">
            <a:tbl>
              <a:tblPr>
                <a:tableStyleId>{5C22544A-7EE6-4342-B048-85BDC9FD1C3A}</a:tableStyleId>
              </a:tblPr>
              <a:tblGrid>
                <a:gridCol w="553601">
                  <a:extLst>
                    <a:ext uri="{9D8B030D-6E8A-4147-A177-3AD203B41FA5}">
                      <a16:colId xmlns:a16="http://schemas.microsoft.com/office/drawing/2014/main" xmlns="" val="1818766534"/>
                    </a:ext>
                  </a:extLst>
                </a:gridCol>
                <a:gridCol w="3038938">
                  <a:extLst>
                    <a:ext uri="{9D8B030D-6E8A-4147-A177-3AD203B41FA5}">
                      <a16:colId xmlns:a16="http://schemas.microsoft.com/office/drawing/2014/main" xmlns="" val="271610848"/>
                    </a:ext>
                  </a:extLst>
                </a:gridCol>
                <a:gridCol w="1305484">
                  <a:extLst>
                    <a:ext uri="{9D8B030D-6E8A-4147-A177-3AD203B41FA5}">
                      <a16:colId xmlns:a16="http://schemas.microsoft.com/office/drawing/2014/main" xmlns="" val="792559112"/>
                    </a:ext>
                  </a:extLst>
                </a:gridCol>
                <a:gridCol w="1305484">
                  <a:extLst>
                    <a:ext uri="{9D8B030D-6E8A-4147-A177-3AD203B41FA5}">
                      <a16:colId xmlns:a16="http://schemas.microsoft.com/office/drawing/2014/main" xmlns="" val="3365402535"/>
                    </a:ext>
                  </a:extLst>
                </a:gridCol>
              </a:tblGrid>
              <a:tr h="227829">
                <a:tc>
                  <a:txBody>
                    <a:bodyPr/>
                    <a:lstStyle/>
                    <a:p>
                      <a:pPr algn="ctr" fontAlgn="ctr"/>
                      <a:r>
                        <a:rPr lang="vi-VN" sz="1400" b="1"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0858915"/>
                  </a:ext>
                </a:extLst>
              </a:tr>
              <a:tr h="284786">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Times New Roman"/>
                        </a:rPr>
                        <a:t>       16,449,802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81760001"/>
                  </a:ext>
                </a:extLst>
              </a:tr>
              <a:tr h="25427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5,326,623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08729528"/>
                  </a:ext>
                </a:extLst>
              </a:tr>
              <a:tr h="25427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6,604,986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10002459"/>
                  </a:ext>
                </a:extLst>
              </a:tr>
              <a:tr h="25427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4,477,338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1633286"/>
                  </a:ext>
                </a:extLst>
              </a:tr>
              <a:tr h="25427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2,127,648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02587292"/>
                  </a:ext>
                </a:extLst>
              </a:tr>
              <a:tr h="25427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4,518,193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722823"/>
                  </a:ext>
                </a:extLst>
              </a:tr>
              <a:tr h="254274">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107.23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103.20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108.20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274">
                <a:tc>
                  <a:txBody>
                    <a:bodyPr/>
                    <a:lstStyle/>
                    <a:p>
                      <a:pPr algn="ctr" fontAlgn="ctr"/>
                      <a:r>
                        <a:rPr lang="vi-VN" sz="1400" u="none" strike="noStrike" dirty="0">
                          <a:effectLst/>
                          <a:latin typeface="+mj-lt"/>
                        </a:rPr>
                        <a:t>2</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Giá trị sản xuất công nghiệp</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dirty="0">
                          <a:effectLst/>
                          <a:latin typeface="Times New Roman" pitchFamily="18" charset="0"/>
                          <a:cs typeface="Times New Roman" pitchFamily="18" charset="0"/>
                        </a:rPr>
                        <a:t>Triệu đồng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4.500.000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4562839"/>
                  </a:ext>
                </a:extLst>
              </a:tr>
              <a:tr h="244103">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Kim ngạch xuất khẩu </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u="none" strike="noStrike" baseline="0" dirty="0" smtClean="0">
                          <a:effectLst/>
                          <a:latin typeface="Times New Roman" pitchFamily="18" charset="0"/>
                          <a:cs typeface="Times New Roman" pitchFamily="18" charset="0"/>
                        </a:rPr>
                        <a:t> 1000 </a:t>
                      </a:r>
                      <a:r>
                        <a:rPr lang="vi-VN" sz="1400" b="0" u="none" strike="noStrike" dirty="0" smtClean="0">
                          <a:effectLst/>
                          <a:latin typeface="Times New Roman" pitchFamily="18" charset="0"/>
                          <a:cs typeface="Times New Roman" pitchFamily="18" charset="0"/>
                        </a:rPr>
                        <a:t>USD</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a:t>
                      </a:r>
                      <a:r>
                        <a:rPr lang="vi-VN" sz="1400" b="0" u="none" strike="noStrike" dirty="0">
                          <a:effectLst/>
                          <a:latin typeface="Times New Roman" pitchFamily="18" charset="0"/>
                          <a:cs typeface="Times New Roman" pitchFamily="18" charset="0"/>
                        </a:rPr>
                        <a:t> </a:t>
                      </a:r>
                      <a:r>
                        <a:rPr lang="vi-VN" sz="1400" b="0" u="none" strike="noStrike" dirty="0" smtClean="0">
                          <a:effectLst/>
                          <a:latin typeface="Times New Roman" pitchFamily="18" charset="0"/>
                          <a:cs typeface="Times New Roman" pitchFamily="18" charset="0"/>
                        </a:rPr>
                        <a:t>20</a:t>
                      </a:r>
                      <a:r>
                        <a:rPr lang="en-US" sz="1400" b="0" u="none" strike="noStrike" dirty="0" smtClean="0">
                          <a:effectLst/>
                          <a:latin typeface="Times New Roman" pitchFamily="18" charset="0"/>
                          <a:cs typeface="Times New Roman" pitchFamily="18" charset="0"/>
                        </a:rPr>
                        <a:t>6.770</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32577547"/>
                  </a:ext>
                </a:extLst>
              </a:tr>
              <a:tr h="254274">
                <a:tc>
                  <a:txBody>
                    <a:bodyPr/>
                    <a:lstStyle/>
                    <a:p>
                      <a:pPr algn="ctr" fontAlgn="ctr"/>
                      <a:r>
                        <a:rPr lang="vi-VN" sz="1400" u="none" strike="noStrike" dirty="0">
                          <a:effectLst/>
                          <a:latin typeface="+mj-lt"/>
                        </a:rPr>
                        <a:t>4</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Tổng thu ngân sách trên địa bàn</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dirty="0">
                          <a:effectLst/>
                          <a:latin typeface="Times New Roman" pitchFamily="18" charset="0"/>
                          <a:cs typeface="Times New Roman" pitchFamily="18" charset="0"/>
                        </a:rPr>
                        <a:t>Triệu đồng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694.990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0096211"/>
                  </a:ext>
                </a:extLst>
              </a:tr>
              <a:tr h="254274">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 Thu tiền sử dụng đất</a:t>
                      </a:r>
                      <a:endParaRPr lang="vi-VN" sz="1400" b="0" i="1"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a:effectLst/>
                          <a:latin typeface="Times New Roman" pitchFamily="18" charset="0"/>
                          <a:cs typeface="Times New Roman" pitchFamily="18" charset="0"/>
                        </a:rPr>
                        <a:t>Triệu đồng</a:t>
                      </a:r>
                      <a:endParaRPr lang="vi-VN" sz="1400" b="0" i="1"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425.000 </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993131"/>
                  </a:ext>
                </a:extLst>
              </a:tr>
              <a:tr h="254274">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Tỷ lệ dân số tham gia bảo hiểm y tế</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96,59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5534551"/>
                  </a:ext>
                </a:extLst>
              </a:tr>
              <a:tr h="254274">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Tỷ lệ che phủ rừng</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49,82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2977595"/>
                  </a:ext>
                </a:extLst>
              </a:tr>
              <a:tr h="254274">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Tỷ lệ dân cư đô thị sử dụng nước sạch</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a:effectLst/>
                          <a:latin typeface="Times New Roman" pitchFamily="18" charset="0"/>
                          <a:cs typeface="Times New Roman" pitchFamily="18" charset="0"/>
                        </a:rPr>
                        <a:t>%</a:t>
                      </a:r>
                      <a:endParaRPr lang="vi-VN" sz="1400" b="0" i="0" u="none" strike="noStrike">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63,19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63312637"/>
                  </a:ext>
                </a:extLst>
              </a:tr>
              <a:tr h="254274">
                <a:tc>
                  <a:txBody>
                    <a:bodyPr/>
                    <a:lstStyle/>
                    <a:p>
                      <a:pPr algn="ctr" fontAlgn="ctr"/>
                      <a:r>
                        <a:rPr lang="vi-VN" sz="1400" u="none" strike="noStrike" dirty="0">
                          <a:effectLst/>
                          <a:latin typeface="+mj-lt"/>
                        </a:rPr>
                        <a:t>8</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0" u="none" strike="noStrike" dirty="0">
                          <a:effectLst/>
                          <a:latin typeface="Times New Roman" pitchFamily="18" charset="0"/>
                          <a:cs typeface="Times New Roman" pitchFamily="18" charset="0"/>
                        </a:rPr>
                        <a:t>Tỷ lệ chất thải rắn ở đô thị được thu gom</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u="none" strike="noStrike" dirty="0">
                          <a:effectLst/>
                          <a:latin typeface="Times New Roman" pitchFamily="18" charset="0"/>
                          <a:cs typeface="Times New Roman" pitchFamily="18" charset="0"/>
                        </a:rPr>
                        <a:t>%</a:t>
                      </a:r>
                      <a:endParaRPr lang="vi-VN" sz="1400" b="0"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400" b="0" u="none" strike="noStrike" dirty="0">
                          <a:effectLst/>
                          <a:latin typeface="+mj-lt"/>
                        </a:rPr>
                        <a:t>             72,00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9998743"/>
                  </a:ext>
                </a:extLst>
              </a:tr>
            </a:tbl>
          </a:graphicData>
        </a:graphic>
      </p:graphicFrame>
      <p:graphicFrame>
        <p:nvGraphicFramePr>
          <p:cNvPr id="3" name="Table 2">
            <a:extLst>
              <a:ext uri="{FF2B5EF4-FFF2-40B4-BE49-F238E27FC236}">
                <a16:creationId xmlns:a16="http://schemas.microsoft.com/office/drawing/2014/main" xmlns="" id="{E93A451D-3B73-F178-EBCF-440E26608F5C}"/>
              </a:ext>
            </a:extLst>
          </p:cNvPr>
          <p:cNvGraphicFramePr>
            <a:graphicFrameLocks noGrp="1"/>
          </p:cNvGraphicFramePr>
          <p:nvPr>
            <p:extLst>
              <p:ext uri="{D42A27DB-BD31-4B8C-83A1-F6EECF244321}">
                <p14:modId xmlns:p14="http://schemas.microsoft.com/office/powerpoint/2010/main" val="3578269244"/>
              </p:ext>
            </p:extLst>
          </p:nvPr>
        </p:nvGraphicFramePr>
        <p:xfrm>
          <a:off x="6693848" y="869506"/>
          <a:ext cx="5116438" cy="5513746"/>
        </p:xfrm>
        <a:graphic>
          <a:graphicData uri="http://schemas.openxmlformats.org/drawingml/2006/table">
            <a:tbl>
              <a:tblPr>
                <a:tableStyleId>{5C22544A-7EE6-4342-B048-85BDC9FD1C3A}</a:tableStyleId>
              </a:tblPr>
              <a:tblGrid>
                <a:gridCol w="436857">
                  <a:extLst>
                    <a:ext uri="{9D8B030D-6E8A-4147-A177-3AD203B41FA5}">
                      <a16:colId xmlns:a16="http://schemas.microsoft.com/office/drawing/2014/main" xmlns="" val="319730557"/>
                    </a:ext>
                  </a:extLst>
                </a:gridCol>
                <a:gridCol w="2410194">
                  <a:extLst>
                    <a:ext uri="{9D8B030D-6E8A-4147-A177-3AD203B41FA5}">
                      <a16:colId xmlns:a16="http://schemas.microsoft.com/office/drawing/2014/main" xmlns="" val="960979021"/>
                    </a:ext>
                  </a:extLst>
                </a:gridCol>
                <a:gridCol w="1087538">
                  <a:extLst>
                    <a:ext uri="{9D8B030D-6E8A-4147-A177-3AD203B41FA5}">
                      <a16:colId xmlns:a16="http://schemas.microsoft.com/office/drawing/2014/main" xmlns="" val="1514421300"/>
                    </a:ext>
                  </a:extLst>
                </a:gridCol>
                <a:gridCol w="1181849">
                  <a:extLst>
                    <a:ext uri="{9D8B030D-6E8A-4147-A177-3AD203B41FA5}">
                      <a16:colId xmlns:a16="http://schemas.microsoft.com/office/drawing/2014/main" xmlns="" val="3322137818"/>
                    </a:ext>
                  </a:extLst>
                </a:gridCol>
              </a:tblGrid>
              <a:tr h="256679">
                <a:tc>
                  <a:txBody>
                    <a:bodyPr/>
                    <a:lstStyle/>
                    <a:p>
                      <a:pPr algn="ctr" fontAlgn="ctr"/>
                      <a:r>
                        <a:rPr lang="vi-VN" sz="1400" b="1"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21249723"/>
                  </a:ext>
                </a:extLst>
              </a:tr>
              <a:tr h="309407">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13550703"/>
                  </a:ext>
                </a:extLst>
              </a:tr>
              <a:tr h="154704">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3837107"/>
                  </a:ext>
                </a:extLst>
              </a:tr>
              <a:tr h="15470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9701484"/>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10.346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6011106"/>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70.869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8103121"/>
                  </a:ext>
                </a:extLst>
              </a:tr>
              <a:tr h="15470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33736237"/>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1.532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76225647"/>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9.652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74232432"/>
                  </a:ext>
                </a:extLst>
              </a:tr>
              <a:tr h="15470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9120790"/>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1.440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57150307"/>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24.480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3217443"/>
                  </a:ext>
                </a:extLst>
              </a:tr>
              <a:tr h="15470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5712842"/>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520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89847283"/>
                  </a:ext>
                </a:extLst>
              </a:tr>
              <a:tr h="25667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1.300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44421359"/>
                  </a:ext>
                </a:extLst>
              </a:tr>
              <a:tr h="154704">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78669381"/>
                  </a:ext>
                </a:extLst>
              </a:tr>
              <a:tr h="25667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29.534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30322253"/>
                  </a:ext>
                </a:extLst>
              </a:tr>
              <a:tr h="25667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101.010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4338485"/>
                  </a:ext>
                </a:extLst>
              </a:tr>
              <a:tr h="25667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893,0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15480001"/>
                  </a:ext>
                </a:extLst>
              </a:tr>
              <a:tr h="154704">
                <a:tc>
                  <a:txBody>
                    <a:bodyPr/>
                    <a:lstStyle/>
                    <a:p>
                      <a:pPr algn="ctr" fontAlgn="ctr"/>
                      <a:r>
                        <a:rPr lang="vi-VN" sz="1400" b="1"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dirty="0">
                          <a:effectLst/>
                          <a:latin typeface="+mj-lt"/>
                        </a:rPr>
                        <a:t>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1483625"/>
                  </a:ext>
                </a:extLst>
              </a:tr>
              <a:tr h="25667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2.243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2537354"/>
                  </a:ext>
                </a:extLst>
              </a:tr>
              <a:tr h="25667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68,62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00562356"/>
                  </a:ext>
                </a:extLst>
              </a:tr>
            </a:tbl>
          </a:graphicData>
        </a:graphic>
      </p:graphicFrame>
    </p:spTree>
    <p:extLst>
      <p:ext uri="{BB962C8B-B14F-4D97-AF65-F5344CB8AC3E}">
        <p14:creationId xmlns:p14="http://schemas.microsoft.com/office/powerpoint/2010/main" val="267134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195165" y="331105"/>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THỊ XÃ AN NHƠN</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163635F1-7261-5E46-4D16-1DA6E04EE19C}"/>
              </a:ext>
            </a:extLst>
          </p:cNvPr>
          <p:cNvGraphicFramePr>
            <a:graphicFrameLocks noGrp="1"/>
          </p:cNvGraphicFramePr>
          <p:nvPr>
            <p:extLst>
              <p:ext uri="{D42A27DB-BD31-4B8C-83A1-F6EECF244321}">
                <p14:modId xmlns:p14="http://schemas.microsoft.com/office/powerpoint/2010/main" val="304979248"/>
              </p:ext>
            </p:extLst>
          </p:nvPr>
        </p:nvGraphicFramePr>
        <p:xfrm>
          <a:off x="303020" y="967406"/>
          <a:ext cx="6050887" cy="5433398"/>
        </p:xfrm>
        <a:graphic>
          <a:graphicData uri="http://schemas.openxmlformats.org/drawingml/2006/table">
            <a:tbl>
              <a:tblPr>
                <a:tableStyleId>{5C22544A-7EE6-4342-B048-85BDC9FD1C3A}</a:tableStyleId>
              </a:tblPr>
              <a:tblGrid>
                <a:gridCol w="553507">
                  <a:extLst>
                    <a:ext uri="{9D8B030D-6E8A-4147-A177-3AD203B41FA5}">
                      <a16:colId xmlns:a16="http://schemas.microsoft.com/office/drawing/2014/main" xmlns="" val="65452491"/>
                    </a:ext>
                  </a:extLst>
                </a:gridCol>
                <a:gridCol w="3105797">
                  <a:extLst>
                    <a:ext uri="{9D8B030D-6E8A-4147-A177-3AD203B41FA5}">
                      <a16:colId xmlns:a16="http://schemas.microsoft.com/office/drawing/2014/main" xmlns="" val="717469465"/>
                    </a:ext>
                  </a:extLst>
                </a:gridCol>
                <a:gridCol w="1145265">
                  <a:extLst>
                    <a:ext uri="{9D8B030D-6E8A-4147-A177-3AD203B41FA5}">
                      <a16:colId xmlns:a16="http://schemas.microsoft.com/office/drawing/2014/main" xmlns="" val="1320718080"/>
                    </a:ext>
                  </a:extLst>
                </a:gridCol>
                <a:gridCol w="1246318">
                  <a:extLst>
                    <a:ext uri="{9D8B030D-6E8A-4147-A177-3AD203B41FA5}">
                      <a16:colId xmlns:a16="http://schemas.microsoft.com/office/drawing/2014/main" xmlns="" val="4180368036"/>
                    </a:ext>
                  </a:extLst>
                </a:gridCol>
              </a:tblGrid>
              <a:tr h="253871">
                <a:tc>
                  <a:txBody>
                    <a:bodyPr/>
                    <a:lstStyle/>
                    <a:p>
                      <a:pPr algn="ctr" fontAlgn="ctr"/>
                      <a:r>
                        <a:rPr lang="vi-VN" sz="1400" b="1"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58333635"/>
                  </a:ext>
                </a:extLst>
              </a:tr>
              <a:tr h="279205">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Times New Roman"/>
                        </a:rPr>
                        <a:t>       22,930,749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86423229"/>
                  </a:ext>
                </a:extLst>
              </a:tr>
              <a:tr h="25387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1,987,676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2168477"/>
                  </a:ext>
                </a:extLst>
              </a:tr>
              <a:tr h="25387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16,951,697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6773102"/>
                  </a:ext>
                </a:extLst>
              </a:tr>
              <a:tr h="25387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14,450,396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1053436"/>
                  </a:ext>
                </a:extLst>
              </a:tr>
              <a:tr h="25387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2,501,301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87938565"/>
                  </a:ext>
                </a:extLst>
              </a:tr>
              <a:tr h="25387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3,991,376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99464157"/>
                  </a:ext>
                </a:extLst>
              </a:tr>
              <a:tr h="253871">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107.75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108.70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71">
                <a:tc>
                  <a:txBody>
                    <a:bodyPr/>
                    <a:lstStyle/>
                    <a:p>
                      <a:pPr algn="ctr" fontAlgn="ctr"/>
                      <a:r>
                        <a:rPr lang="vi-VN" sz="1400" u="none" strike="noStrike" dirty="0">
                          <a:effectLst/>
                          <a:latin typeface="+mj-lt"/>
                        </a:rPr>
                        <a:t>2</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14.200.000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74458028"/>
                  </a:ext>
                </a:extLst>
              </a:tr>
              <a:tr h="253871">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8668885"/>
                  </a:ext>
                </a:extLst>
              </a:tr>
              <a:tr h="253871">
                <a:tc>
                  <a:txBody>
                    <a:bodyPr/>
                    <a:lstStyle/>
                    <a:p>
                      <a:pPr algn="ctr" fontAlgn="ctr"/>
                      <a:r>
                        <a:rPr lang="vi-VN" sz="1400" u="none" strike="noStrike" dirty="0">
                          <a:effectLst/>
                          <a:latin typeface="+mj-lt"/>
                        </a:rPr>
                        <a:t>4</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Tổng thu ngân sách trên địa bàn</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989.050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79209486"/>
                  </a:ext>
                </a:extLst>
              </a:tr>
              <a:tr h="253871">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600.000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0883285"/>
                  </a:ext>
                </a:extLst>
              </a:tr>
              <a:tr h="253871">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96,11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74343004"/>
                  </a:ext>
                </a:extLst>
              </a:tr>
              <a:tr h="253871">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25,95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34990537"/>
                  </a:ext>
                </a:extLst>
              </a:tr>
              <a:tr h="253871">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78,67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19487340"/>
                  </a:ext>
                </a:extLst>
              </a:tr>
              <a:tr h="330644">
                <a:tc>
                  <a:txBody>
                    <a:bodyPr/>
                    <a:lstStyle/>
                    <a:p>
                      <a:pPr algn="ctr" fontAlgn="ctr"/>
                      <a:r>
                        <a:rPr lang="vi-VN" sz="1400" u="none" strike="noStrike" dirty="0">
                          <a:effectLst/>
                          <a:latin typeface="+mj-lt"/>
                        </a:rPr>
                        <a:t>8</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88,00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1371117"/>
                  </a:ext>
                </a:extLst>
              </a:tr>
            </a:tbl>
          </a:graphicData>
        </a:graphic>
      </p:graphicFrame>
      <p:graphicFrame>
        <p:nvGraphicFramePr>
          <p:cNvPr id="5" name="Table 4">
            <a:extLst>
              <a:ext uri="{FF2B5EF4-FFF2-40B4-BE49-F238E27FC236}">
                <a16:creationId xmlns:a16="http://schemas.microsoft.com/office/drawing/2014/main" xmlns="" id="{3E8DD5C7-D6CC-6276-8BEF-C1080CAD1C12}"/>
              </a:ext>
            </a:extLst>
          </p:cNvPr>
          <p:cNvGraphicFramePr>
            <a:graphicFrameLocks noGrp="1"/>
          </p:cNvGraphicFramePr>
          <p:nvPr>
            <p:extLst>
              <p:ext uri="{D42A27DB-BD31-4B8C-83A1-F6EECF244321}">
                <p14:modId xmlns:p14="http://schemas.microsoft.com/office/powerpoint/2010/main" val="3848490277"/>
              </p:ext>
            </p:extLst>
          </p:nvPr>
        </p:nvGraphicFramePr>
        <p:xfrm>
          <a:off x="6420498" y="989395"/>
          <a:ext cx="5468481" cy="5399205"/>
        </p:xfrm>
        <a:graphic>
          <a:graphicData uri="http://schemas.openxmlformats.org/drawingml/2006/table">
            <a:tbl>
              <a:tblPr>
                <a:tableStyleId>{5C22544A-7EE6-4342-B048-85BDC9FD1C3A}</a:tableStyleId>
              </a:tblPr>
              <a:tblGrid>
                <a:gridCol w="569493">
                  <a:extLst>
                    <a:ext uri="{9D8B030D-6E8A-4147-A177-3AD203B41FA5}">
                      <a16:colId xmlns:a16="http://schemas.microsoft.com/office/drawing/2014/main" xmlns="" val="2538796385"/>
                    </a:ext>
                  </a:extLst>
                </a:gridCol>
                <a:gridCol w="2548894">
                  <a:extLst>
                    <a:ext uri="{9D8B030D-6E8A-4147-A177-3AD203B41FA5}">
                      <a16:colId xmlns:a16="http://schemas.microsoft.com/office/drawing/2014/main" xmlns="" val="3414554670"/>
                    </a:ext>
                  </a:extLst>
                </a:gridCol>
                <a:gridCol w="1068224">
                  <a:extLst>
                    <a:ext uri="{9D8B030D-6E8A-4147-A177-3AD203B41FA5}">
                      <a16:colId xmlns:a16="http://schemas.microsoft.com/office/drawing/2014/main" xmlns="" val="4192786259"/>
                    </a:ext>
                  </a:extLst>
                </a:gridCol>
                <a:gridCol w="1281870">
                  <a:extLst>
                    <a:ext uri="{9D8B030D-6E8A-4147-A177-3AD203B41FA5}">
                      <a16:colId xmlns:a16="http://schemas.microsoft.com/office/drawing/2014/main" xmlns="" val="4027265061"/>
                    </a:ext>
                  </a:extLst>
                </a:gridCol>
              </a:tblGrid>
              <a:tr h="234748">
                <a:tc>
                  <a:txBody>
                    <a:bodyPr/>
                    <a:lstStyle/>
                    <a:p>
                      <a:pPr algn="ctr" fontAlgn="ctr"/>
                      <a:r>
                        <a:rPr lang="vi-VN" sz="1400" b="1"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1851879"/>
                  </a:ext>
                </a:extLst>
              </a:tr>
              <a:tr h="469497">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02815179"/>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2962659"/>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1643609"/>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13.320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7614979"/>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93.240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7704528"/>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6671116"/>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95753372"/>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4.466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47671003"/>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10572037"/>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1.650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960162"/>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27.335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66409052"/>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4449207"/>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13593407"/>
                  </a:ext>
                </a:extLst>
              </a:tr>
              <a:tr h="234748">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1.325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35464409"/>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9280775"/>
                  </a:ext>
                </a:extLst>
              </a:tr>
              <a:tr h="234748">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34.257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1095850"/>
                  </a:ext>
                </a:extLst>
              </a:tr>
              <a:tr h="234748">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78.390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077915"/>
                  </a:ext>
                </a:extLst>
              </a:tr>
              <a:tr h="234748">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1.290,1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0255180"/>
                  </a:ext>
                </a:extLst>
              </a:tr>
              <a:tr h="234748">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23057158"/>
                  </a:ext>
                </a:extLst>
              </a:tr>
              <a:tr h="234748">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0686436"/>
                  </a:ext>
                </a:extLst>
              </a:tr>
              <a:tr h="234748">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1516927"/>
                  </a:ext>
                </a:extLst>
              </a:tr>
            </a:tbl>
          </a:graphicData>
        </a:graphic>
      </p:graphicFrame>
    </p:spTree>
    <p:extLst>
      <p:ext uri="{BB962C8B-B14F-4D97-AF65-F5344CB8AC3E}">
        <p14:creationId xmlns:p14="http://schemas.microsoft.com/office/powerpoint/2010/main" val="2512333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789985" y="371740"/>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TUY PHƯỚC</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4EC9357A-3637-925A-CDB8-783F7912026C}"/>
              </a:ext>
            </a:extLst>
          </p:cNvPr>
          <p:cNvGraphicFramePr>
            <a:graphicFrameLocks noGrp="1"/>
          </p:cNvGraphicFramePr>
          <p:nvPr>
            <p:extLst>
              <p:ext uri="{D42A27DB-BD31-4B8C-83A1-F6EECF244321}">
                <p14:modId xmlns:p14="http://schemas.microsoft.com/office/powerpoint/2010/main" val="4051285518"/>
              </p:ext>
            </p:extLst>
          </p:nvPr>
        </p:nvGraphicFramePr>
        <p:xfrm>
          <a:off x="397023" y="998070"/>
          <a:ext cx="5570022" cy="5082619"/>
        </p:xfrm>
        <a:graphic>
          <a:graphicData uri="http://schemas.openxmlformats.org/drawingml/2006/table">
            <a:tbl>
              <a:tblPr>
                <a:tableStyleId>{5C22544A-7EE6-4342-B048-85BDC9FD1C3A}</a:tableStyleId>
              </a:tblPr>
              <a:tblGrid>
                <a:gridCol w="491727">
                  <a:extLst>
                    <a:ext uri="{9D8B030D-6E8A-4147-A177-3AD203B41FA5}">
                      <a16:colId xmlns:a16="http://schemas.microsoft.com/office/drawing/2014/main" xmlns="" val="1133585419"/>
                    </a:ext>
                  </a:extLst>
                </a:gridCol>
                <a:gridCol w="2751659">
                  <a:extLst>
                    <a:ext uri="{9D8B030D-6E8A-4147-A177-3AD203B41FA5}">
                      <a16:colId xmlns:a16="http://schemas.microsoft.com/office/drawing/2014/main" xmlns="" val="2421357100"/>
                    </a:ext>
                  </a:extLst>
                </a:gridCol>
                <a:gridCol w="1129653">
                  <a:extLst>
                    <a:ext uri="{9D8B030D-6E8A-4147-A177-3AD203B41FA5}">
                      <a16:colId xmlns:a16="http://schemas.microsoft.com/office/drawing/2014/main" xmlns="" val="1244230869"/>
                    </a:ext>
                  </a:extLst>
                </a:gridCol>
                <a:gridCol w="1196983">
                  <a:extLst>
                    <a:ext uri="{9D8B030D-6E8A-4147-A177-3AD203B41FA5}">
                      <a16:colId xmlns:a16="http://schemas.microsoft.com/office/drawing/2014/main" xmlns="" val="3475711461"/>
                    </a:ext>
                  </a:extLst>
                </a:gridCol>
              </a:tblGrid>
              <a:tr h="203733">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101190"/>
                  </a:ext>
                </a:extLst>
              </a:tr>
              <a:tr h="254668">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Times New Roman"/>
                        </a:rPr>
                        <a:t>       11,969,825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12487532"/>
                  </a:ext>
                </a:extLst>
              </a:tr>
              <a:tr h="2273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imes New Roman"/>
                        </a:rPr>
                        <a:t>   </a:t>
                      </a:r>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2,586,710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9417407"/>
                  </a:ext>
                </a:extLst>
              </a:tr>
              <a:tr h="2273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6,162,340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32657781"/>
                  </a:ext>
                </a:extLst>
              </a:tr>
              <a:tr h="2273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4,975,508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9756904"/>
                  </a:ext>
                </a:extLst>
              </a:tr>
              <a:tr h="2273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1,186,832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50987751"/>
                  </a:ext>
                </a:extLst>
              </a:tr>
              <a:tr h="2273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imes New Roman"/>
                        </a:rPr>
                        <a:t> </a:t>
                      </a:r>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3,220,775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50158514"/>
                  </a:ext>
                </a:extLst>
              </a:tr>
              <a:tr h="227381">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effectLst/>
                          <a:latin typeface="Times New Roman"/>
                        </a:rPr>
                        <a:t>105.98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106.10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imes New Roman"/>
                        </a:rPr>
                        <a:t>108.00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381">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       5.000.000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759225"/>
                  </a:ext>
                </a:extLst>
              </a:tr>
              <a:tr h="218286">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66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7595604"/>
                  </a:ext>
                </a:extLst>
              </a:tr>
              <a:tr h="227381">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515.340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49256254"/>
                  </a:ext>
                </a:extLst>
              </a:tr>
              <a:tr h="227381">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300.000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0507743"/>
                  </a:ext>
                </a:extLst>
              </a:tr>
              <a:tr h="278653">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95,57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330763"/>
                  </a:ext>
                </a:extLst>
              </a:tr>
              <a:tr h="227381">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13,10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48310126"/>
                  </a:ext>
                </a:extLst>
              </a:tr>
              <a:tr h="280217">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87,44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19729419"/>
                  </a:ext>
                </a:extLst>
              </a:tr>
              <a:tr h="280217">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             72,00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67330809"/>
                  </a:ext>
                </a:extLst>
              </a:tr>
            </a:tbl>
          </a:graphicData>
        </a:graphic>
      </p:graphicFrame>
      <p:graphicFrame>
        <p:nvGraphicFramePr>
          <p:cNvPr id="7" name="Table 6">
            <a:extLst>
              <a:ext uri="{FF2B5EF4-FFF2-40B4-BE49-F238E27FC236}">
                <a16:creationId xmlns:a16="http://schemas.microsoft.com/office/drawing/2014/main" xmlns="" id="{1CEF0045-C384-4A2D-73D8-99C33689E1E8}"/>
              </a:ext>
            </a:extLst>
          </p:cNvPr>
          <p:cNvGraphicFramePr>
            <a:graphicFrameLocks noGrp="1"/>
          </p:cNvGraphicFramePr>
          <p:nvPr>
            <p:extLst>
              <p:ext uri="{D42A27DB-BD31-4B8C-83A1-F6EECF244321}">
                <p14:modId xmlns:p14="http://schemas.microsoft.com/office/powerpoint/2010/main" val="3495037516"/>
              </p:ext>
            </p:extLst>
          </p:nvPr>
        </p:nvGraphicFramePr>
        <p:xfrm>
          <a:off x="6179436" y="998072"/>
          <a:ext cx="5451389" cy="5488188"/>
        </p:xfrm>
        <a:graphic>
          <a:graphicData uri="http://schemas.openxmlformats.org/drawingml/2006/table">
            <a:tbl>
              <a:tblPr>
                <a:tableStyleId>{5C22544A-7EE6-4342-B048-85BDC9FD1C3A}</a:tableStyleId>
              </a:tblPr>
              <a:tblGrid>
                <a:gridCol w="603003">
                  <a:extLst>
                    <a:ext uri="{9D8B030D-6E8A-4147-A177-3AD203B41FA5}">
                      <a16:colId xmlns:a16="http://schemas.microsoft.com/office/drawing/2014/main" xmlns="" val="111163818"/>
                    </a:ext>
                  </a:extLst>
                </a:gridCol>
                <a:gridCol w="2361403">
                  <a:extLst>
                    <a:ext uri="{9D8B030D-6E8A-4147-A177-3AD203B41FA5}">
                      <a16:colId xmlns:a16="http://schemas.microsoft.com/office/drawing/2014/main" xmlns="" val="974407902"/>
                    </a:ext>
                  </a:extLst>
                </a:gridCol>
                <a:gridCol w="1253184">
                  <a:extLst>
                    <a:ext uri="{9D8B030D-6E8A-4147-A177-3AD203B41FA5}">
                      <a16:colId xmlns:a16="http://schemas.microsoft.com/office/drawing/2014/main" xmlns="" val="1663757972"/>
                    </a:ext>
                  </a:extLst>
                </a:gridCol>
                <a:gridCol w="1233799">
                  <a:extLst>
                    <a:ext uri="{9D8B030D-6E8A-4147-A177-3AD203B41FA5}">
                      <a16:colId xmlns:a16="http://schemas.microsoft.com/office/drawing/2014/main" xmlns="" val="3321359150"/>
                    </a:ext>
                  </a:extLst>
                </a:gridCol>
              </a:tblGrid>
              <a:tr h="221896">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91943644"/>
                  </a:ext>
                </a:extLst>
              </a:tr>
              <a:tr h="44379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8752497"/>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97422734"/>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36999045"/>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14.540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69501019"/>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103.234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63370996"/>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35535204"/>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5531394"/>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2.016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6725297"/>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76268847"/>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2.150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7302959"/>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35.475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9192425"/>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49796828"/>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7888196"/>
                  </a:ext>
                </a:extLst>
              </a:tr>
              <a:tr h="241125">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775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0115732"/>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3036563"/>
                  </a:ext>
                </a:extLst>
              </a:tr>
              <a:tr h="241125">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15.402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0724288"/>
                  </a:ext>
                </a:extLst>
              </a:tr>
              <a:tr h="241125">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40.000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02972534"/>
                  </a:ext>
                </a:extLst>
              </a:tr>
              <a:tr h="241125">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2.112,7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32820263"/>
                  </a:ext>
                </a:extLst>
              </a:tr>
              <a:tr h="241125">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1923059"/>
                  </a:ext>
                </a:extLst>
              </a:tr>
              <a:tr h="241125">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1.835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8851315"/>
                  </a:ext>
                </a:extLst>
              </a:tr>
              <a:tr h="241125">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3,02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62100176"/>
                  </a:ext>
                </a:extLst>
              </a:tr>
            </a:tbl>
          </a:graphicData>
        </a:graphic>
      </p:graphicFrame>
    </p:spTree>
    <p:extLst>
      <p:ext uri="{BB962C8B-B14F-4D97-AF65-F5344CB8AC3E}">
        <p14:creationId xmlns:p14="http://schemas.microsoft.com/office/powerpoint/2010/main" val="4180231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117626" y="141342"/>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PHÙ MỸ</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F386DFD6-CBDC-B2FE-6EF1-CCC89A6D3FD8}"/>
              </a:ext>
            </a:extLst>
          </p:cNvPr>
          <p:cNvGraphicFramePr>
            <a:graphicFrameLocks noGrp="1"/>
          </p:cNvGraphicFramePr>
          <p:nvPr>
            <p:extLst>
              <p:ext uri="{D42A27DB-BD31-4B8C-83A1-F6EECF244321}">
                <p14:modId xmlns:p14="http://schemas.microsoft.com/office/powerpoint/2010/main" val="1275306585"/>
              </p:ext>
            </p:extLst>
          </p:nvPr>
        </p:nvGraphicFramePr>
        <p:xfrm>
          <a:off x="337203" y="941668"/>
          <a:ext cx="5817412" cy="5435689"/>
        </p:xfrm>
        <a:graphic>
          <a:graphicData uri="http://schemas.openxmlformats.org/drawingml/2006/table">
            <a:tbl>
              <a:tblPr>
                <a:tableStyleId>{5C22544A-7EE6-4342-B048-85BDC9FD1C3A}</a:tableStyleId>
              </a:tblPr>
              <a:tblGrid>
                <a:gridCol w="492906">
                  <a:extLst>
                    <a:ext uri="{9D8B030D-6E8A-4147-A177-3AD203B41FA5}">
                      <a16:colId xmlns:a16="http://schemas.microsoft.com/office/drawing/2014/main" xmlns="" val="15286232"/>
                    </a:ext>
                  </a:extLst>
                </a:gridCol>
                <a:gridCol w="3137535">
                  <a:extLst>
                    <a:ext uri="{9D8B030D-6E8A-4147-A177-3AD203B41FA5}">
                      <a16:colId xmlns:a16="http://schemas.microsoft.com/office/drawing/2014/main" xmlns="" val="1672898724"/>
                    </a:ext>
                  </a:extLst>
                </a:gridCol>
                <a:gridCol w="1070465">
                  <a:extLst>
                    <a:ext uri="{9D8B030D-6E8A-4147-A177-3AD203B41FA5}">
                      <a16:colId xmlns:a16="http://schemas.microsoft.com/office/drawing/2014/main" xmlns="" val="3436258429"/>
                    </a:ext>
                  </a:extLst>
                </a:gridCol>
                <a:gridCol w="1116506">
                  <a:extLst>
                    <a:ext uri="{9D8B030D-6E8A-4147-A177-3AD203B41FA5}">
                      <a16:colId xmlns:a16="http://schemas.microsoft.com/office/drawing/2014/main" xmlns="" val="2769434182"/>
                    </a:ext>
                  </a:extLst>
                </a:gridCol>
              </a:tblGrid>
              <a:tr h="241716">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1663976"/>
                  </a:ext>
                </a:extLst>
              </a:tr>
              <a:tr h="289704">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Times New Roman"/>
                        </a:rPr>
                        <a:t>      </a:t>
                      </a:r>
                      <a:r>
                        <a:rPr lang="en-US" sz="1400" b="1" i="0" u="none" strike="noStrike" dirty="0">
                          <a:solidFill>
                            <a:srgbClr val="000000"/>
                          </a:solidFill>
                          <a:effectLst/>
                          <a:latin typeface="Times New Roman"/>
                        </a:rPr>
                        <a:t>12,007,629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20543218"/>
                  </a:ext>
                </a:extLst>
              </a:tr>
              <a:tr h="25866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6,145,014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7302850"/>
                  </a:ext>
                </a:extLst>
              </a:tr>
              <a:tr h="25866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3,121,085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55478806"/>
                  </a:ext>
                </a:extLst>
              </a:tr>
              <a:tr h="25866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2,364,757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5642600"/>
                  </a:ext>
                </a:extLst>
              </a:tr>
              <a:tr h="25866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a:solidFill>
                            <a:srgbClr val="000000"/>
                          </a:solidFill>
                          <a:effectLst/>
                          <a:latin typeface="Times New Roman"/>
                        </a:rPr>
                        <a:t>     </a:t>
                      </a:r>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756,328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9520207"/>
                  </a:ext>
                </a:extLst>
              </a:tr>
              <a:tr h="258664">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a:t>
                      </a:r>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2,741,530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4649149"/>
                  </a:ext>
                </a:extLst>
              </a:tr>
              <a:tr h="258664">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106.65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64">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2.300.000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90834676"/>
                  </a:ext>
                </a:extLst>
              </a:tr>
              <a:tr h="248317">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2783010"/>
                  </a:ext>
                </a:extLst>
              </a:tr>
              <a:tr h="258664">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358.750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0203315"/>
                  </a:ext>
                </a:extLst>
              </a:tr>
              <a:tr h="258664">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4692517"/>
                  </a:ext>
                </a:extLst>
              </a:tr>
              <a:tr h="258664">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95,73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939076"/>
                  </a:ext>
                </a:extLst>
              </a:tr>
              <a:tr h="258664">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33,25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08507425"/>
                  </a:ext>
                </a:extLst>
              </a:tr>
              <a:tr h="258664">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77,21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87288341"/>
                  </a:ext>
                </a:extLst>
              </a:tr>
              <a:tr h="258664">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70,00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45244756"/>
                  </a:ext>
                </a:extLst>
              </a:tr>
            </a:tbl>
          </a:graphicData>
        </a:graphic>
      </p:graphicFrame>
      <p:graphicFrame>
        <p:nvGraphicFramePr>
          <p:cNvPr id="5" name="Table 4">
            <a:extLst>
              <a:ext uri="{FF2B5EF4-FFF2-40B4-BE49-F238E27FC236}">
                <a16:creationId xmlns:a16="http://schemas.microsoft.com/office/drawing/2014/main" xmlns="" id="{0E885E76-9002-3A77-5B6F-2BE4F123DD91}"/>
              </a:ext>
            </a:extLst>
          </p:cNvPr>
          <p:cNvGraphicFramePr>
            <a:graphicFrameLocks noGrp="1"/>
          </p:cNvGraphicFramePr>
          <p:nvPr>
            <p:extLst>
              <p:ext uri="{D42A27DB-BD31-4B8C-83A1-F6EECF244321}">
                <p14:modId xmlns:p14="http://schemas.microsoft.com/office/powerpoint/2010/main" val="3113143224"/>
              </p:ext>
            </p:extLst>
          </p:nvPr>
        </p:nvGraphicFramePr>
        <p:xfrm>
          <a:off x="6326023" y="941668"/>
          <a:ext cx="5528773" cy="5390763"/>
        </p:xfrm>
        <a:graphic>
          <a:graphicData uri="http://schemas.openxmlformats.org/drawingml/2006/table">
            <a:tbl>
              <a:tblPr>
                <a:tableStyleId>{5C22544A-7EE6-4342-B048-85BDC9FD1C3A}</a:tableStyleId>
              </a:tblPr>
              <a:tblGrid>
                <a:gridCol w="507787">
                  <a:extLst>
                    <a:ext uri="{9D8B030D-6E8A-4147-A177-3AD203B41FA5}">
                      <a16:colId xmlns:a16="http://schemas.microsoft.com/office/drawing/2014/main" xmlns="" val="1696419558"/>
                    </a:ext>
                  </a:extLst>
                </a:gridCol>
                <a:gridCol w="2532381">
                  <a:extLst>
                    <a:ext uri="{9D8B030D-6E8A-4147-A177-3AD203B41FA5}">
                      <a16:colId xmlns:a16="http://schemas.microsoft.com/office/drawing/2014/main" xmlns="" val="3160963069"/>
                    </a:ext>
                  </a:extLst>
                </a:gridCol>
                <a:gridCol w="1046385">
                  <a:extLst>
                    <a:ext uri="{9D8B030D-6E8A-4147-A177-3AD203B41FA5}">
                      <a16:colId xmlns:a16="http://schemas.microsoft.com/office/drawing/2014/main" xmlns="" val="155805288"/>
                    </a:ext>
                  </a:extLst>
                </a:gridCol>
                <a:gridCol w="1442220">
                  <a:extLst>
                    <a:ext uri="{9D8B030D-6E8A-4147-A177-3AD203B41FA5}">
                      <a16:colId xmlns:a16="http://schemas.microsoft.com/office/drawing/2014/main" xmlns="" val="2393686403"/>
                    </a:ext>
                  </a:extLst>
                </a:gridCol>
              </a:tblGrid>
              <a:tr h="234381">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7552629"/>
                  </a:ext>
                </a:extLst>
              </a:tr>
              <a:tr h="46876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5377632"/>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4716345"/>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45893093"/>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15.500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2707518"/>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98.425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6603044"/>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1512844"/>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2.120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8629913"/>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13.992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23404599"/>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5510089"/>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4.400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3315581"/>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84.480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00907142"/>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0147680"/>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2.230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33181361"/>
                  </a:ext>
                </a:extLst>
              </a:tr>
              <a:tr h="23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8.385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84170080"/>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5560088"/>
                  </a:ext>
                </a:extLst>
              </a:tr>
              <a:tr h="23438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57.604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07464378"/>
                  </a:ext>
                </a:extLst>
              </a:tr>
              <a:tr h="23438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64.812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747189"/>
                  </a:ext>
                </a:extLst>
              </a:tr>
              <a:tr h="23438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1.175,9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9684893"/>
                  </a:ext>
                </a:extLst>
              </a:tr>
              <a:tr h="23438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71450229"/>
                  </a:ext>
                </a:extLst>
              </a:tr>
              <a:tr h="23438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7.016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601063"/>
                  </a:ext>
                </a:extLst>
              </a:tr>
              <a:tr h="23438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92,07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14957853"/>
                  </a:ext>
                </a:extLst>
              </a:tr>
            </a:tbl>
          </a:graphicData>
        </a:graphic>
      </p:graphicFrame>
    </p:spTree>
    <p:extLst>
      <p:ext uri="{BB962C8B-B14F-4D97-AF65-F5344CB8AC3E}">
        <p14:creationId xmlns:p14="http://schemas.microsoft.com/office/powerpoint/2010/main" val="1896385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092304" y="336205"/>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PHÙ CÁT</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A79EA555-EEF6-1CDA-39BA-E12BA9FB7A31}"/>
              </a:ext>
            </a:extLst>
          </p:cNvPr>
          <p:cNvGraphicFramePr>
            <a:graphicFrameLocks noGrp="1"/>
          </p:cNvGraphicFramePr>
          <p:nvPr>
            <p:extLst>
              <p:ext uri="{D42A27DB-BD31-4B8C-83A1-F6EECF244321}">
                <p14:modId xmlns:p14="http://schemas.microsoft.com/office/powerpoint/2010/main" val="2134024913"/>
              </p:ext>
            </p:extLst>
          </p:nvPr>
        </p:nvGraphicFramePr>
        <p:xfrm>
          <a:off x="456844" y="989394"/>
          <a:ext cx="5463310" cy="5176943"/>
        </p:xfrm>
        <a:graphic>
          <a:graphicData uri="http://schemas.openxmlformats.org/drawingml/2006/table">
            <a:tbl>
              <a:tblPr>
                <a:tableStyleId>{5C22544A-7EE6-4342-B048-85BDC9FD1C3A}</a:tableStyleId>
              </a:tblPr>
              <a:tblGrid>
                <a:gridCol w="499759">
                  <a:extLst>
                    <a:ext uri="{9D8B030D-6E8A-4147-A177-3AD203B41FA5}">
                      <a16:colId xmlns:a16="http://schemas.microsoft.com/office/drawing/2014/main" xmlns="" val="2807786835"/>
                    </a:ext>
                  </a:extLst>
                </a:gridCol>
                <a:gridCol w="2682552">
                  <a:extLst>
                    <a:ext uri="{9D8B030D-6E8A-4147-A177-3AD203B41FA5}">
                      <a16:colId xmlns:a16="http://schemas.microsoft.com/office/drawing/2014/main" xmlns="" val="440709645"/>
                    </a:ext>
                  </a:extLst>
                </a:gridCol>
                <a:gridCol w="1163310">
                  <a:extLst>
                    <a:ext uri="{9D8B030D-6E8A-4147-A177-3AD203B41FA5}">
                      <a16:colId xmlns:a16="http://schemas.microsoft.com/office/drawing/2014/main" xmlns="" val="44825415"/>
                    </a:ext>
                  </a:extLst>
                </a:gridCol>
                <a:gridCol w="1117689">
                  <a:extLst>
                    <a:ext uri="{9D8B030D-6E8A-4147-A177-3AD203B41FA5}">
                      <a16:colId xmlns:a16="http://schemas.microsoft.com/office/drawing/2014/main" xmlns="" val="2959894804"/>
                    </a:ext>
                  </a:extLst>
                </a:gridCol>
              </a:tblGrid>
              <a:tr h="219961">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29776065"/>
                  </a:ext>
                </a:extLst>
              </a:tr>
              <a:tr h="229781">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Times New Roman"/>
                        </a:rPr>
                        <a:t>      </a:t>
                      </a:r>
                      <a:r>
                        <a:rPr lang="en-US" sz="1400" b="1" i="0" u="none" strike="noStrike" dirty="0">
                          <a:solidFill>
                            <a:srgbClr val="000000"/>
                          </a:solidFill>
                          <a:effectLst/>
                          <a:latin typeface="Times New Roman"/>
                        </a:rPr>
                        <a:t>13,461,353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8829243"/>
                  </a:ext>
                </a:extLst>
              </a:tr>
              <a:tr h="2297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4,959,865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95269508"/>
                  </a:ext>
                </a:extLst>
              </a:tr>
              <a:tr h="2297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5,579,244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6273372"/>
                  </a:ext>
                </a:extLst>
              </a:tr>
              <a:tr h="2297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3,997,748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04390913"/>
                  </a:ext>
                </a:extLst>
              </a:tr>
              <a:tr h="2297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1,581,496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5610202"/>
                  </a:ext>
                </a:extLst>
              </a:tr>
              <a:tr h="229781">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2,922,244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79142008"/>
                  </a:ext>
                </a:extLst>
              </a:tr>
              <a:tr h="229781">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81">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8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108.50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81">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961">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3.850.000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5784336"/>
                  </a:ext>
                </a:extLst>
              </a:tr>
              <a:tr h="219961">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124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1416081"/>
                  </a:ext>
                </a:extLst>
              </a:tr>
              <a:tr h="219961">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507.210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37083279"/>
                  </a:ext>
                </a:extLst>
              </a:tr>
              <a:tr h="219961">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300.000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46197251"/>
                  </a:ext>
                </a:extLst>
              </a:tr>
              <a:tr h="219961">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Tỷ lệ dân số tham gia bảo hiểm y tế</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95,76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2763086"/>
                  </a:ext>
                </a:extLst>
              </a:tr>
              <a:tr h="219961">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43,10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3441407"/>
                  </a:ext>
                </a:extLst>
              </a:tr>
              <a:tr h="439922">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95,49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72744199"/>
                  </a:ext>
                </a:extLst>
              </a:tr>
              <a:tr h="439922">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70,00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4564960"/>
                  </a:ext>
                </a:extLst>
              </a:tr>
            </a:tbl>
          </a:graphicData>
        </a:graphic>
      </p:graphicFrame>
      <p:graphicFrame>
        <p:nvGraphicFramePr>
          <p:cNvPr id="5" name="Table 4">
            <a:extLst>
              <a:ext uri="{FF2B5EF4-FFF2-40B4-BE49-F238E27FC236}">
                <a16:creationId xmlns:a16="http://schemas.microsoft.com/office/drawing/2014/main" xmlns="" id="{C87F7D19-ACE7-51F0-410D-86B5017C0411}"/>
              </a:ext>
            </a:extLst>
          </p:cNvPr>
          <p:cNvGraphicFramePr>
            <a:graphicFrameLocks noGrp="1"/>
          </p:cNvGraphicFramePr>
          <p:nvPr>
            <p:extLst>
              <p:ext uri="{D42A27DB-BD31-4B8C-83A1-F6EECF244321}">
                <p14:modId xmlns:p14="http://schemas.microsoft.com/office/powerpoint/2010/main" val="210654086"/>
              </p:ext>
            </p:extLst>
          </p:nvPr>
        </p:nvGraphicFramePr>
        <p:xfrm>
          <a:off x="6096000" y="999594"/>
          <a:ext cx="5731335" cy="5400371"/>
        </p:xfrm>
        <a:graphic>
          <a:graphicData uri="http://schemas.openxmlformats.org/drawingml/2006/table">
            <a:tbl>
              <a:tblPr>
                <a:tableStyleId>{5C22544A-7EE6-4342-B048-85BDC9FD1C3A}</a:tableStyleId>
              </a:tblPr>
              <a:tblGrid>
                <a:gridCol w="485613">
                  <a:extLst>
                    <a:ext uri="{9D8B030D-6E8A-4147-A177-3AD203B41FA5}">
                      <a16:colId xmlns:a16="http://schemas.microsoft.com/office/drawing/2014/main" xmlns="" val="2331179783"/>
                    </a:ext>
                  </a:extLst>
                </a:gridCol>
                <a:gridCol w="2534924">
                  <a:extLst>
                    <a:ext uri="{9D8B030D-6E8A-4147-A177-3AD203B41FA5}">
                      <a16:colId xmlns:a16="http://schemas.microsoft.com/office/drawing/2014/main" xmlns="" val="699637429"/>
                    </a:ext>
                  </a:extLst>
                </a:gridCol>
                <a:gridCol w="1538242">
                  <a:extLst>
                    <a:ext uri="{9D8B030D-6E8A-4147-A177-3AD203B41FA5}">
                      <a16:colId xmlns:a16="http://schemas.microsoft.com/office/drawing/2014/main" xmlns="" val="2776812257"/>
                    </a:ext>
                  </a:extLst>
                </a:gridCol>
                <a:gridCol w="1172556">
                  <a:extLst>
                    <a:ext uri="{9D8B030D-6E8A-4147-A177-3AD203B41FA5}">
                      <a16:colId xmlns:a16="http://schemas.microsoft.com/office/drawing/2014/main" xmlns="" val="1299922355"/>
                    </a:ext>
                  </a:extLst>
                </a:gridCol>
              </a:tblGrid>
              <a:tr h="419131">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2048692"/>
                  </a:ext>
                </a:extLst>
              </a:tr>
              <a:tr h="41211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400" u="none" strike="noStrike">
                          <a:effectLst/>
                          <a:latin typeface="+mj-lt"/>
                        </a:rPr>
                        <a:t> </a:t>
                      </a:r>
                      <a:r>
                        <a:rPr lang="vi-VN" sz="1400" u="none" strike="noStrike">
                          <a:effectLst/>
                          <a:latin typeface="+mj-lt"/>
                        </a:rPr>
                        <a:t>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1906199"/>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00767960"/>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2578972"/>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13.800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0490985"/>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91.520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1040405"/>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11894698"/>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8478634"/>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5.466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0670278"/>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21879770"/>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2.300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2614787"/>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43.700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8600432"/>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3227942"/>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5.030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6116194"/>
                  </a:ext>
                </a:extLst>
              </a:tr>
              <a:tr h="227726">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20.975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9995744"/>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3771389"/>
                  </a:ext>
                </a:extLst>
              </a:tr>
              <a:tr h="2277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53.797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8463842"/>
                  </a:ext>
                </a:extLst>
              </a:tr>
              <a:tr h="2277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69.524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17004801"/>
                  </a:ext>
                </a:extLst>
              </a:tr>
              <a:tr h="2277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2.172,1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32217054"/>
                  </a:ext>
                </a:extLst>
              </a:tr>
              <a:tr h="227726">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6780604"/>
                  </a:ext>
                </a:extLst>
              </a:tr>
              <a:tr h="2277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1.770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686755"/>
                  </a:ext>
                </a:extLst>
              </a:tr>
              <a:tr h="227726">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49,90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66129022"/>
                  </a:ext>
                </a:extLst>
              </a:tr>
            </a:tbl>
          </a:graphicData>
        </a:graphic>
      </p:graphicFrame>
    </p:spTree>
    <p:extLst>
      <p:ext uri="{BB962C8B-B14F-4D97-AF65-F5344CB8AC3E}">
        <p14:creationId xmlns:p14="http://schemas.microsoft.com/office/powerpoint/2010/main" val="18027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716288" y="331105"/>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TÂY SƠN</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2CE47556-CADD-3392-A2CA-1E3B64809126}"/>
              </a:ext>
            </a:extLst>
          </p:cNvPr>
          <p:cNvGraphicFramePr>
            <a:graphicFrameLocks noGrp="1"/>
          </p:cNvGraphicFramePr>
          <p:nvPr>
            <p:extLst>
              <p:ext uri="{D42A27DB-BD31-4B8C-83A1-F6EECF244321}">
                <p14:modId xmlns:p14="http://schemas.microsoft.com/office/powerpoint/2010/main" val="320966566"/>
              </p:ext>
            </p:extLst>
          </p:nvPr>
        </p:nvGraphicFramePr>
        <p:xfrm>
          <a:off x="448299" y="989396"/>
          <a:ext cx="5788377" cy="5458295"/>
        </p:xfrm>
        <a:graphic>
          <a:graphicData uri="http://schemas.openxmlformats.org/drawingml/2006/table">
            <a:tbl>
              <a:tblPr>
                <a:tableStyleId>{5C22544A-7EE6-4342-B048-85BDC9FD1C3A}</a:tableStyleId>
              </a:tblPr>
              <a:tblGrid>
                <a:gridCol w="521511">
                  <a:extLst>
                    <a:ext uri="{9D8B030D-6E8A-4147-A177-3AD203B41FA5}">
                      <a16:colId xmlns:a16="http://schemas.microsoft.com/office/drawing/2014/main" xmlns="" val="2391911040"/>
                    </a:ext>
                  </a:extLst>
                </a:gridCol>
                <a:gridCol w="2894522">
                  <a:extLst>
                    <a:ext uri="{9D8B030D-6E8A-4147-A177-3AD203B41FA5}">
                      <a16:colId xmlns:a16="http://schemas.microsoft.com/office/drawing/2014/main" xmlns="" val="1390898699"/>
                    </a:ext>
                  </a:extLst>
                </a:gridCol>
                <a:gridCol w="1229811">
                  <a:extLst>
                    <a:ext uri="{9D8B030D-6E8A-4147-A177-3AD203B41FA5}">
                      <a16:colId xmlns:a16="http://schemas.microsoft.com/office/drawing/2014/main" xmlns="" val="2494072725"/>
                    </a:ext>
                  </a:extLst>
                </a:gridCol>
                <a:gridCol w="1142533">
                  <a:extLst>
                    <a:ext uri="{9D8B030D-6E8A-4147-A177-3AD203B41FA5}">
                      <a16:colId xmlns:a16="http://schemas.microsoft.com/office/drawing/2014/main" xmlns="" val="1194601200"/>
                    </a:ext>
                  </a:extLst>
                </a:gridCol>
              </a:tblGrid>
              <a:tr h="241497">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16718709"/>
                  </a:ext>
                </a:extLst>
              </a:tr>
              <a:tr h="268267">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Times New Roman"/>
                        </a:rPr>
                        <a:t>        </a:t>
                      </a:r>
                      <a:r>
                        <a:rPr lang="en-US" sz="1400" b="1" i="0" u="none" strike="noStrike" dirty="0">
                          <a:solidFill>
                            <a:srgbClr val="000000"/>
                          </a:solidFill>
                          <a:effectLst/>
                          <a:latin typeface="Times New Roman"/>
                        </a:rPr>
                        <a:t>6,886,145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7791522"/>
                  </a:ext>
                </a:extLst>
              </a:tr>
              <a:tr h="25227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1,725,490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4619493"/>
                  </a:ext>
                </a:extLst>
              </a:tr>
              <a:tr h="25227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2,890,342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4651934"/>
                  </a:ext>
                </a:extLst>
              </a:tr>
              <a:tr h="25227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2,084,248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930176"/>
                  </a:ext>
                </a:extLst>
              </a:tr>
              <a:tr h="25227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dirty="0" smtClean="0">
                          <a:solidFill>
                            <a:srgbClr val="000000"/>
                          </a:solidFill>
                          <a:effectLst/>
                          <a:latin typeface="Times New Roman"/>
                        </a:rPr>
                        <a:t>           </a:t>
                      </a:r>
                      <a:r>
                        <a:rPr lang="en-US" sz="1400" b="0" i="1" u="none" strike="noStrike" dirty="0">
                          <a:solidFill>
                            <a:srgbClr val="000000"/>
                          </a:solidFill>
                          <a:effectLst/>
                          <a:latin typeface="Times New Roman"/>
                        </a:rPr>
                        <a:t>806,094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73842078"/>
                  </a:ext>
                </a:extLst>
              </a:tr>
              <a:tr h="25227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Times New Roman"/>
                        </a:rPr>
                        <a:t>        </a:t>
                      </a:r>
                      <a:r>
                        <a:rPr lang="en-US" sz="1400" b="0" i="0" u="none" strike="noStrike" dirty="0">
                          <a:solidFill>
                            <a:srgbClr val="000000"/>
                          </a:solidFill>
                          <a:effectLst/>
                          <a:latin typeface="Times New Roman"/>
                        </a:rPr>
                        <a:t>2,270,313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13997993"/>
                  </a:ext>
                </a:extLst>
              </a:tr>
              <a:tr h="252278">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107.64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27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103.50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27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109.09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27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278">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106.80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278">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109.10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497">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2.050.000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5547009"/>
                  </a:ext>
                </a:extLst>
              </a:tr>
              <a:tr h="241497">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0894664"/>
                  </a:ext>
                </a:extLst>
              </a:tr>
              <a:tr h="241497">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210.620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4458060"/>
                  </a:ext>
                </a:extLst>
              </a:tr>
              <a:tr h="241497">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100.000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10896943"/>
                  </a:ext>
                </a:extLst>
              </a:tr>
              <a:tr h="241497">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96,11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5690758"/>
                  </a:ext>
                </a:extLst>
              </a:tr>
              <a:tr h="241497">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56,34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0130937"/>
                  </a:ext>
                </a:extLst>
              </a:tr>
              <a:tr h="241497">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99,15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9672776"/>
                  </a:ext>
                </a:extLst>
              </a:tr>
              <a:tr h="482994">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77,00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06477255"/>
                  </a:ext>
                </a:extLst>
              </a:tr>
            </a:tbl>
          </a:graphicData>
        </a:graphic>
      </p:graphicFrame>
      <p:graphicFrame>
        <p:nvGraphicFramePr>
          <p:cNvPr id="5" name="Table 4">
            <a:extLst>
              <a:ext uri="{FF2B5EF4-FFF2-40B4-BE49-F238E27FC236}">
                <a16:creationId xmlns:a16="http://schemas.microsoft.com/office/drawing/2014/main" xmlns="" id="{0FD734EF-037C-30D6-A191-B0A6E873687E}"/>
              </a:ext>
            </a:extLst>
          </p:cNvPr>
          <p:cNvGraphicFramePr>
            <a:graphicFrameLocks noGrp="1"/>
          </p:cNvGraphicFramePr>
          <p:nvPr>
            <p:extLst>
              <p:ext uri="{D42A27DB-BD31-4B8C-83A1-F6EECF244321}">
                <p14:modId xmlns:p14="http://schemas.microsoft.com/office/powerpoint/2010/main" val="654194575"/>
              </p:ext>
            </p:extLst>
          </p:nvPr>
        </p:nvGraphicFramePr>
        <p:xfrm>
          <a:off x="6416230" y="989394"/>
          <a:ext cx="5325695" cy="5490132"/>
        </p:xfrm>
        <a:graphic>
          <a:graphicData uri="http://schemas.openxmlformats.org/drawingml/2006/table">
            <a:tbl>
              <a:tblPr>
                <a:tableStyleId>{5C22544A-7EE6-4342-B048-85BDC9FD1C3A}</a:tableStyleId>
              </a:tblPr>
              <a:tblGrid>
                <a:gridCol w="468772">
                  <a:extLst>
                    <a:ext uri="{9D8B030D-6E8A-4147-A177-3AD203B41FA5}">
                      <a16:colId xmlns:a16="http://schemas.microsoft.com/office/drawing/2014/main" xmlns="" val="3044596194"/>
                    </a:ext>
                  </a:extLst>
                </a:gridCol>
                <a:gridCol w="2353006">
                  <a:extLst>
                    <a:ext uri="{9D8B030D-6E8A-4147-A177-3AD203B41FA5}">
                      <a16:colId xmlns:a16="http://schemas.microsoft.com/office/drawing/2014/main" xmlns="" val="3821513312"/>
                    </a:ext>
                  </a:extLst>
                </a:gridCol>
                <a:gridCol w="1333144">
                  <a:extLst>
                    <a:ext uri="{9D8B030D-6E8A-4147-A177-3AD203B41FA5}">
                      <a16:colId xmlns:a16="http://schemas.microsoft.com/office/drawing/2014/main" xmlns="" val="1381649205"/>
                    </a:ext>
                  </a:extLst>
                </a:gridCol>
                <a:gridCol w="1170773">
                  <a:extLst>
                    <a:ext uri="{9D8B030D-6E8A-4147-A177-3AD203B41FA5}">
                      <a16:colId xmlns:a16="http://schemas.microsoft.com/office/drawing/2014/main" xmlns="" val="3530059007"/>
                    </a:ext>
                  </a:extLst>
                </a:gridCol>
              </a:tblGrid>
              <a:tr h="222732">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70390427"/>
                  </a:ext>
                </a:extLst>
              </a:tr>
              <a:tr h="41337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5841636"/>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52467933"/>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6224720"/>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10.126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81053148"/>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70.376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895475"/>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09865073"/>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798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63409070"/>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5.109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3993689"/>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9125468"/>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1.615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26920141"/>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32.785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299230"/>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0028768"/>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1.728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95266399"/>
                  </a:ext>
                </a:extLst>
              </a:tr>
              <a:tr h="24203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6.646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96448952"/>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18434864"/>
                  </a:ext>
                </a:extLst>
              </a:tr>
              <a:tr h="24203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48.943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7940568"/>
                  </a:ext>
                </a:extLst>
              </a:tr>
              <a:tr h="24203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65.201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14632235"/>
                  </a:ext>
                </a:extLst>
              </a:tr>
              <a:tr h="24203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826,7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09939754"/>
                  </a:ext>
                </a:extLst>
              </a:tr>
              <a:tr h="24203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9258765"/>
                  </a:ext>
                </a:extLst>
              </a:tr>
              <a:tr h="24203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0698443"/>
                  </a:ext>
                </a:extLst>
              </a:tr>
              <a:tr h="24203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1856661"/>
                  </a:ext>
                </a:extLst>
              </a:tr>
            </a:tbl>
          </a:graphicData>
        </a:graphic>
      </p:graphicFrame>
    </p:spTree>
    <p:extLst>
      <p:ext uri="{BB962C8B-B14F-4D97-AF65-F5344CB8AC3E}">
        <p14:creationId xmlns:p14="http://schemas.microsoft.com/office/powerpoint/2010/main" val="630839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092303" y="236517"/>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HOÀI ÂN</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318CBD15-5FFF-A3E1-1495-6C5EA775B39B}"/>
              </a:ext>
            </a:extLst>
          </p:cNvPr>
          <p:cNvGraphicFramePr>
            <a:graphicFrameLocks noGrp="1"/>
          </p:cNvGraphicFramePr>
          <p:nvPr>
            <p:extLst>
              <p:ext uri="{D42A27DB-BD31-4B8C-83A1-F6EECF244321}">
                <p14:modId xmlns:p14="http://schemas.microsoft.com/office/powerpoint/2010/main" val="1787758108"/>
              </p:ext>
            </p:extLst>
          </p:nvPr>
        </p:nvGraphicFramePr>
        <p:xfrm>
          <a:off x="251746" y="777739"/>
          <a:ext cx="6020100" cy="5341706"/>
        </p:xfrm>
        <a:graphic>
          <a:graphicData uri="http://schemas.openxmlformats.org/drawingml/2006/table">
            <a:tbl>
              <a:tblPr>
                <a:tableStyleId>{5C22544A-7EE6-4342-B048-85BDC9FD1C3A}</a:tableStyleId>
              </a:tblPr>
              <a:tblGrid>
                <a:gridCol w="556577">
                  <a:extLst>
                    <a:ext uri="{9D8B030D-6E8A-4147-A177-3AD203B41FA5}">
                      <a16:colId xmlns:a16="http://schemas.microsoft.com/office/drawing/2014/main" xmlns="" val="510013616"/>
                    </a:ext>
                  </a:extLst>
                </a:gridCol>
                <a:gridCol w="3040049">
                  <a:extLst>
                    <a:ext uri="{9D8B030D-6E8A-4147-A177-3AD203B41FA5}">
                      <a16:colId xmlns:a16="http://schemas.microsoft.com/office/drawing/2014/main" xmlns="" val="3056129374"/>
                    </a:ext>
                  </a:extLst>
                </a:gridCol>
                <a:gridCol w="1159806">
                  <a:extLst>
                    <a:ext uri="{9D8B030D-6E8A-4147-A177-3AD203B41FA5}">
                      <a16:colId xmlns:a16="http://schemas.microsoft.com/office/drawing/2014/main" xmlns="" val="296864110"/>
                    </a:ext>
                  </a:extLst>
                </a:gridCol>
                <a:gridCol w="1263668">
                  <a:extLst>
                    <a:ext uri="{9D8B030D-6E8A-4147-A177-3AD203B41FA5}">
                      <a16:colId xmlns:a16="http://schemas.microsoft.com/office/drawing/2014/main" xmlns="" val="1583990381"/>
                    </a:ext>
                  </a:extLst>
                </a:gridCol>
              </a:tblGrid>
              <a:tr h="244447">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3087745"/>
                  </a:ext>
                </a:extLst>
              </a:tr>
              <a:tr h="281910">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Times New Roman"/>
                        </a:rPr>
                        <a:t>         4,809,994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15506350"/>
                  </a:ext>
                </a:extLst>
              </a:tr>
              <a:tr h="255360">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2,443,260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7299413"/>
                  </a:ext>
                </a:extLst>
              </a:tr>
              <a:tr h="255360">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931,946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853714"/>
                  </a:ext>
                </a:extLst>
              </a:tr>
              <a:tr h="255360">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322,809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62351481"/>
                  </a:ext>
                </a:extLst>
              </a:tr>
              <a:tr h="255360">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609,137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6540422"/>
                  </a:ext>
                </a:extLst>
              </a:tr>
              <a:tr h="255360">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1,434,788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1819784"/>
                  </a:ext>
                </a:extLst>
              </a:tr>
              <a:tr h="255360">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105.78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360">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360">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108.14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360">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360">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108.75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360">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06">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325.000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6899798"/>
                  </a:ext>
                </a:extLst>
              </a:tr>
              <a:tr h="244447">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54174604"/>
                  </a:ext>
                </a:extLst>
              </a:tr>
              <a:tr h="251706">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99.620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2316405"/>
                  </a:ext>
                </a:extLst>
              </a:tr>
              <a:tr h="251706">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5665817"/>
                  </a:ext>
                </a:extLst>
              </a:tr>
              <a:tr h="251706">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96,14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30809541"/>
                  </a:ext>
                </a:extLst>
              </a:tr>
              <a:tr h="251706">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67,00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6745670"/>
                  </a:ext>
                </a:extLst>
              </a:tr>
              <a:tr h="251706">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97,70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5690444"/>
                  </a:ext>
                </a:extLst>
              </a:tr>
              <a:tr h="251706">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64,00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01093639"/>
                  </a:ext>
                </a:extLst>
              </a:tr>
            </a:tbl>
          </a:graphicData>
        </a:graphic>
      </p:graphicFrame>
      <p:graphicFrame>
        <p:nvGraphicFramePr>
          <p:cNvPr id="5" name="Table 4">
            <a:extLst>
              <a:ext uri="{FF2B5EF4-FFF2-40B4-BE49-F238E27FC236}">
                <a16:creationId xmlns:a16="http://schemas.microsoft.com/office/drawing/2014/main" xmlns="" id="{850913C4-5312-1B5B-854E-CFB1CA082A6F}"/>
              </a:ext>
            </a:extLst>
          </p:cNvPr>
          <p:cNvGraphicFramePr>
            <a:graphicFrameLocks noGrp="1"/>
          </p:cNvGraphicFramePr>
          <p:nvPr>
            <p:extLst>
              <p:ext uri="{D42A27DB-BD31-4B8C-83A1-F6EECF244321}">
                <p14:modId xmlns:p14="http://schemas.microsoft.com/office/powerpoint/2010/main" val="909283910"/>
              </p:ext>
            </p:extLst>
          </p:nvPr>
        </p:nvGraphicFramePr>
        <p:xfrm>
          <a:off x="6447447" y="777745"/>
          <a:ext cx="5362841" cy="5507302"/>
        </p:xfrm>
        <a:graphic>
          <a:graphicData uri="http://schemas.openxmlformats.org/drawingml/2006/table">
            <a:tbl>
              <a:tblPr>
                <a:tableStyleId>{5C22544A-7EE6-4342-B048-85BDC9FD1C3A}</a:tableStyleId>
              </a:tblPr>
              <a:tblGrid>
                <a:gridCol w="482453">
                  <a:extLst>
                    <a:ext uri="{9D8B030D-6E8A-4147-A177-3AD203B41FA5}">
                      <a16:colId xmlns:a16="http://schemas.microsoft.com/office/drawing/2014/main" xmlns="" val="3661213297"/>
                    </a:ext>
                  </a:extLst>
                </a:gridCol>
                <a:gridCol w="2157153">
                  <a:extLst>
                    <a:ext uri="{9D8B030D-6E8A-4147-A177-3AD203B41FA5}">
                      <a16:colId xmlns:a16="http://schemas.microsoft.com/office/drawing/2014/main" xmlns="" val="337039550"/>
                    </a:ext>
                  </a:extLst>
                </a:gridCol>
                <a:gridCol w="1503085">
                  <a:extLst>
                    <a:ext uri="{9D8B030D-6E8A-4147-A177-3AD203B41FA5}">
                      <a16:colId xmlns:a16="http://schemas.microsoft.com/office/drawing/2014/main" xmlns="" val="964664948"/>
                    </a:ext>
                  </a:extLst>
                </a:gridCol>
                <a:gridCol w="1220150">
                  <a:extLst>
                    <a:ext uri="{9D8B030D-6E8A-4147-A177-3AD203B41FA5}">
                      <a16:colId xmlns:a16="http://schemas.microsoft.com/office/drawing/2014/main" xmlns="" val="1305695084"/>
                    </a:ext>
                  </a:extLst>
                </a:gridCol>
              </a:tblGrid>
              <a:tr h="428142">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43397152"/>
                  </a:ext>
                </a:extLst>
              </a:tr>
              <a:tr h="41272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07544157"/>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32714449"/>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0670858"/>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7.787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606256"/>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56.382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1212808"/>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0476245"/>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3577426"/>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10.200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56464241"/>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08795892"/>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982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26197242"/>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18.069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7731492"/>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76592183"/>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165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2201220"/>
                  </a:ext>
                </a:extLst>
              </a:tr>
              <a:tr h="232622">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432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5814850"/>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7775544"/>
                  </a:ext>
                </a:extLst>
              </a:tr>
              <a:tr h="232622">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23.045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7900200"/>
                  </a:ext>
                </a:extLst>
              </a:tr>
              <a:tr h="232622">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208.663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289624"/>
                  </a:ext>
                </a:extLst>
              </a:tr>
              <a:tr h="232622">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847,2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7507982"/>
                  </a:ext>
                </a:extLst>
              </a:tr>
              <a:tr h="232622">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28034668"/>
                  </a:ext>
                </a:extLst>
              </a:tr>
              <a:tr h="232622">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240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93233432"/>
                  </a:ext>
                </a:extLst>
              </a:tr>
              <a:tr h="232622">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366509"/>
                  </a:ext>
                </a:extLst>
              </a:tr>
            </a:tbl>
          </a:graphicData>
        </a:graphic>
      </p:graphicFrame>
    </p:spTree>
    <p:extLst>
      <p:ext uri="{BB962C8B-B14F-4D97-AF65-F5344CB8AC3E}">
        <p14:creationId xmlns:p14="http://schemas.microsoft.com/office/powerpoint/2010/main" val="3351823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a:solidFill>
                  <a:prstClr val="black"/>
                </a:solidFill>
                <a:latin typeface="Times New Roman" panose="02020603050405020304" pitchFamily="18" charset="0"/>
                <a:cs typeface="Times New Roman" panose="02020603050405020304" pitchFamily="18" charset="0"/>
              </a:rPr>
              <a:t>Tốc độ tăng GRDP năm 2022</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xmlns="" id="{305E74EA-35CA-F689-E7EE-04F50D76626D}"/>
              </a:ext>
            </a:extLst>
          </p:cNvPr>
          <p:cNvGraphicFramePr>
            <a:graphicFrameLocks/>
          </p:cNvGraphicFramePr>
          <p:nvPr/>
        </p:nvGraphicFramePr>
        <p:xfrm>
          <a:off x="536895" y="987017"/>
          <a:ext cx="10687574" cy="5170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06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21387" y="278620"/>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AN LÃO</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5423D90B-1EE3-2E00-0CB6-88A09BB24ADF}"/>
              </a:ext>
            </a:extLst>
          </p:cNvPr>
          <p:cNvGraphicFramePr>
            <a:graphicFrameLocks noGrp="1"/>
          </p:cNvGraphicFramePr>
          <p:nvPr>
            <p:extLst>
              <p:ext uri="{D42A27DB-BD31-4B8C-83A1-F6EECF244321}">
                <p14:modId xmlns:p14="http://schemas.microsoft.com/office/powerpoint/2010/main" val="3074812264"/>
              </p:ext>
            </p:extLst>
          </p:nvPr>
        </p:nvGraphicFramePr>
        <p:xfrm>
          <a:off x="320111" y="873145"/>
          <a:ext cx="6068966" cy="5469040"/>
        </p:xfrm>
        <a:graphic>
          <a:graphicData uri="http://schemas.openxmlformats.org/drawingml/2006/table">
            <a:tbl>
              <a:tblPr>
                <a:tableStyleId>{5C22544A-7EE6-4342-B048-85BDC9FD1C3A}</a:tableStyleId>
              </a:tblPr>
              <a:tblGrid>
                <a:gridCol w="537942">
                  <a:extLst>
                    <a:ext uri="{9D8B030D-6E8A-4147-A177-3AD203B41FA5}">
                      <a16:colId xmlns:a16="http://schemas.microsoft.com/office/drawing/2014/main" xmlns="" val="4101865560"/>
                    </a:ext>
                  </a:extLst>
                </a:gridCol>
                <a:gridCol w="2965365">
                  <a:extLst>
                    <a:ext uri="{9D8B030D-6E8A-4147-A177-3AD203B41FA5}">
                      <a16:colId xmlns:a16="http://schemas.microsoft.com/office/drawing/2014/main" xmlns="" val="224175868"/>
                    </a:ext>
                  </a:extLst>
                </a:gridCol>
                <a:gridCol w="1218041">
                  <a:extLst>
                    <a:ext uri="{9D8B030D-6E8A-4147-A177-3AD203B41FA5}">
                      <a16:colId xmlns:a16="http://schemas.microsoft.com/office/drawing/2014/main" xmlns="" val="3500092030"/>
                    </a:ext>
                  </a:extLst>
                </a:gridCol>
                <a:gridCol w="1347618">
                  <a:extLst>
                    <a:ext uri="{9D8B030D-6E8A-4147-A177-3AD203B41FA5}">
                      <a16:colId xmlns:a16="http://schemas.microsoft.com/office/drawing/2014/main" xmlns="" val="4092753149"/>
                    </a:ext>
                  </a:extLst>
                </a:gridCol>
              </a:tblGrid>
              <a:tr h="258953">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6375494"/>
                  </a:ext>
                </a:extLst>
              </a:tr>
              <a:tr h="289980">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Times New Roman"/>
                        </a:rPr>
                        <a:t>            843,080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46060039"/>
                  </a:ext>
                </a:extLst>
              </a:tr>
              <a:tr h="258953">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339,630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6379081"/>
                  </a:ext>
                </a:extLst>
              </a:tr>
              <a:tr h="258953">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273,110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8207653"/>
                  </a:ext>
                </a:extLst>
              </a:tr>
              <a:tr h="258953">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122,545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2363181"/>
                  </a:ext>
                </a:extLst>
              </a:tr>
              <a:tr h="258953">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150,565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96515085"/>
                  </a:ext>
                </a:extLst>
              </a:tr>
              <a:tr h="258953">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230,340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66679619"/>
                  </a:ext>
                </a:extLst>
              </a:tr>
              <a:tr h="258953">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106.53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105.70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953">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125.000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95083870"/>
                  </a:ext>
                </a:extLst>
              </a:tr>
              <a:tr h="258953">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00653450"/>
                  </a:ext>
                </a:extLst>
              </a:tr>
              <a:tr h="258953">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41.825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50725441"/>
                  </a:ext>
                </a:extLst>
              </a:tr>
              <a:tr h="258953">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4992454"/>
                  </a:ext>
                </a:extLst>
              </a:tr>
              <a:tr h="258953">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99,97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38288521"/>
                  </a:ext>
                </a:extLst>
              </a:tr>
              <a:tr h="258953">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83,10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81444826"/>
                  </a:ext>
                </a:extLst>
              </a:tr>
              <a:tr h="258953">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53,57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4385150"/>
                  </a:ext>
                </a:extLst>
              </a:tr>
              <a:tr h="258953">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49,00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2088150"/>
                  </a:ext>
                </a:extLst>
              </a:tr>
            </a:tbl>
          </a:graphicData>
        </a:graphic>
      </p:graphicFrame>
      <p:graphicFrame>
        <p:nvGraphicFramePr>
          <p:cNvPr id="5" name="Table 4">
            <a:extLst>
              <a:ext uri="{FF2B5EF4-FFF2-40B4-BE49-F238E27FC236}">
                <a16:creationId xmlns:a16="http://schemas.microsoft.com/office/drawing/2014/main" xmlns="" id="{F5E33F7C-72FE-BFBE-96F6-92C5FE44500A}"/>
              </a:ext>
            </a:extLst>
          </p:cNvPr>
          <p:cNvGraphicFramePr>
            <a:graphicFrameLocks noGrp="1"/>
          </p:cNvGraphicFramePr>
          <p:nvPr>
            <p:extLst>
              <p:ext uri="{D42A27DB-BD31-4B8C-83A1-F6EECF244321}">
                <p14:modId xmlns:p14="http://schemas.microsoft.com/office/powerpoint/2010/main" val="2114975964"/>
              </p:ext>
            </p:extLst>
          </p:nvPr>
        </p:nvGraphicFramePr>
        <p:xfrm>
          <a:off x="6541923" y="873145"/>
          <a:ext cx="5423972" cy="5570392"/>
        </p:xfrm>
        <a:graphic>
          <a:graphicData uri="http://schemas.openxmlformats.org/drawingml/2006/table">
            <a:tbl>
              <a:tblPr>
                <a:tableStyleId>{5C22544A-7EE6-4342-B048-85BDC9FD1C3A}</a:tableStyleId>
              </a:tblPr>
              <a:tblGrid>
                <a:gridCol w="479539">
                  <a:extLst>
                    <a:ext uri="{9D8B030D-6E8A-4147-A177-3AD203B41FA5}">
                      <a16:colId xmlns:a16="http://schemas.microsoft.com/office/drawing/2014/main" xmlns="" val="1264938094"/>
                    </a:ext>
                  </a:extLst>
                </a:gridCol>
                <a:gridCol w="1893451">
                  <a:extLst>
                    <a:ext uri="{9D8B030D-6E8A-4147-A177-3AD203B41FA5}">
                      <a16:colId xmlns:a16="http://schemas.microsoft.com/office/drawing/2014/main" xmlns="" val="3612257885"/>
                    </a:ext>
                  </a:extLst>
                </a:gridCol>
                <a:gridCol w="1818422">
                  <a:extLst>
                    <a:ext uri="{9D8B030D-6E8A-4147-A177-3AD203B41FA5}">
                      <a16:colId xmlns:a16="http://schemas.microsoft.com/office/drawing/2014/main" xmlns="" val="1145155867"/>
                    </a:ext>
                  </a:extLst>
                </a:gridCol>
                <a:gridCol w="1232560">
                  <a:extLst>
                    <a:ext uri="{9D8B030D-6E8A-4147-A177-3AD203B41FA5}">
                      <a16:colId xmlns:a16="http://schemas.microsoft.com/office/drawing/2014/main" xmlns="" val="2126969130"/>
                    </a:ext>
                  </a:extLst>
                </a:gridCol>
              </a:tblGrid>
              <a:tr h="242191">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4876646"/>
                  </a:ext>
                </a:extLst>
              </a:tr>
              <a:tr h="48438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8829082"/>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22335945"/>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26718876"/>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1.992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89421"/>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12.729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5333370"/>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9724348"/>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165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2627416"/>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759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6300763"/>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3943989"/>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90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0427551"/>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1.530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0059227"/>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51055167"/>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232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93663233"/>
                  </a:ext>
                </a:extLst>
              </a:tr>
              <a:tr h="242191">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514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3172699"/>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75476176"/>
                  </a:ext>
                </a:extLst>
              </a:tr>
              <a:tr h="24219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8.884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6996853"/>
                  </a:ext>
                </a:extLst>
              </a:tr>
              <a:tr h="24219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27.915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60461670"/>
                  </a:ext>
                </a:extLst>
              </a:tr>
              <a:tr h="24219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82,7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8004299"/>
                  </a:ext>
                </a:extLst>
              </a:tr>
              <a:tr h="242191">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32800823"/>
                  </a:ext>
                </a:extLst>
              </a:tr>
              <a:tr h="24219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125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0304471"/>
                  </a:ext>
                </a:extLst>
              </a:tr>
              <a:tr h="242191">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3052409"/>
                  </a:ext>
                </a:extLst>
              </a:tr>
            </a:tbl>
          </a:graphicData>
        </a:graphic>
      </p:graphicFrame>
    </p:spTree>
    <p:extLst>
      <p:ext uri="{BB962C8B-B14F-4D97-AF65-F5344CB8AC3E}">
        <p14:creationId xmlns:p14="http://schemas.microsoft.com/office/powerpoint/2010/main" val="286419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8300" y="308416"/>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VÂN CANH</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7ED82ACF-7BFD-3A29-AF4E-B49E230786B7}"/>
              </a:ext>
            </a:extLst>
          </p:cNvPr>
          <p:cNvGraphicFramePr>
            <a:graphicFrameLocks noGrp="1"/>
          </p:cNvGraphicFramePr>
          <p:nvPr>
            <p:extLst>
              <p:ext uri="{D42A27DB-BD31-4B8C-83A1-F6EECF244321}">
                <p14:modId xmlns:p14="http://schemas.microsoft.com/office/powerpoint/2010/main" val="2388430592"/>
              </p:ext>
            </p:extLst>
          </p:nvPr>
        </p:nvGraphicFramePr>
        <p:xfrm>
          <a:off x="345749" y="989395"/>
          <a:ext cx="5902650" cy="5223838"/>
        </p:xfrm>
        <a:graphic>
          <a:graphicData uri="http://schemas.openxmlformats.org/drawingml/2006/table">
            <a:tbl>
              <a:tblPr>
                <a:tableStyleId>{5C22544A-7EE6-4342-B048-85BDC9FD1C3A}</a:tableStyleId>
              </a:tblPr>
              <a:tblGrid>
                <a:gridCol w="536958">
                  <a:extLst>
                    <a:ext uri="{9D8B030D-6E8A-4147-A177-3AD203B41FA5}">
                      <a16:colId xmlns:a16="http://schemas.microsoft.com/office/drawing/2014/main" xmlns="" val="2935085795"/>
                    </a:ext>
                  </a:extLst>
                </a:gridCol>
                <a:gridCol w="2965053">
                  <a:extLst>
                    <a:ext uri="{9D8B030D-6E8A-4147-A177-3AD203B41FA5}">
                      <a16:colId xmlns:a16="http://schemas.microsoft.com/office/drawing/2014/main" xmlns="" val="2049921546"/>
                    </a:ext>
                  </a:extLst>
                </a:gridCol>
                <a:gridCol w="1142568">
                  <a:extLst>
                    <a:ext uri="{9D8B030D-6E8A-4147-A177-3AD203B41FA5}">
                      <a16:colId xmlns:a16="http://schemas.microsoft.com/office/drawing/2014/main" xmlns="" val="189602465"/>
                    </a:ext>
                  </a:extLst>
                </a:gridCol>
                <a:gridCol w="1258071">
                  <a:extLst>
                    <a:ext uri="{9D8B030D-6E8A-4147-A177-3AD203B41FA5}">
                      <a16:colId xmlns:a16="http://schemas.microsoft.com/office/drawing/2014/main" xmlns="" val="4122232555"/>
                    </a:ext>
                  </a:extLst>
                </a:gridCol>
              </a:tblGrid>
              <a:tr h="240712">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54688618"/>
                  </a:ext>
                </a:extLst>
              </a:tr>
              <a:tr h="272604">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Times New Roman"/>
                        </a:rPr>
                        <a:t>         3,348,899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5201654"/>
                  </a:ext>
                </a:extLst>
              </a:tr>
              <a:tr h="25145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724,487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7402785"/>
                  </a:ext>
                </a:extLst>
              </a:tr>
              <a:tr h="25145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Times New Roman"/>
                        </a:rPr>
                        <a:t>           2,169,769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4599576"/>
                  </a:ext>
                </a:extLst>
              </a:tr>
              <a:tr h="25145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1,862,372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60736354"/>
                  </a:ext>
                </a:extLst>
              </a:tr>
              <a:tr h="25145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1" u="none" strike="noStrike">
                          <a:solidFill>
                            <a:srgbClr val="000000"/>
                          </a:solidFill>
                          <a:effectLst/>
                          <a:latin typeface="Times New Roman"/>
                        </a:rPr>
                        <a:t>            307,397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9346585"/>
                  </a:ext>
                </a:extLst>
              </a:tr>
              <a:tr h="251458">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a:rPr>
                        <a:t>              454,643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63405435"/>
                  </a:ext>
                </a:extLst>
              </a:tr>
              <a:tr h="251458">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a:solidFill>
                            <a:srgbClr val="000000"/>
                          </a:solidFill>
                          <a:effectLst/>
                          <a:latin typeface="Times New Roman"/>
                        </a:rPr>
                        <a:t>111.21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5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103.50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5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115.64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58">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117.50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58">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a:rPr>
                        <a:t>105.50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58">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a:rPr>
                        <a:t>104.50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396">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1.750.000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6903045"/>
                  </a:ext>
                </a:extLst>
              </a:tr>
              <a:tr h="240712">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Kim ngạch xuất khẩu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07726382"/>
                  </a:ext>
                </a:extLst>
              </a:tr>
              <a:tr h="243396">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82.100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58711561"/>
                  </a:ext>
                </a:extLst>
              </a:tr>
              <a:tr h="243396">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5.000 </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93230979"/>
                  </a:ext>
                </a:extLst>
              </a:tr>
              <a:tr h="243396">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100,00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46982438"/>
                  </a:ext>
                </a:extLst>
              </a:tr>
              <a:tr h="243396">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72,25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6306676"/>
                  </a:ext>
                </a:extLst>
              </a:tr>
              <a:tr h="243396">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35,52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22849622"/>
                  </a:ext>
                </a:extLst>
              </a:tr>
              <a:tr h="243396">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dirty="0">
                          <a:effectLst/>
                          <a:latin typeface="+mj-lt"/>
                        </a:rPr>
                        <a:t>             68,00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7366704"/>
                  </a:ext>
                </a:extLst>
              </a:tr>
            </a:tbl>
          </a:graphicData>
        </a:graphic>
      </p:graphicFrame>
      <p:graphicFrame>
        <p:nvGraphicFramePr>
          <p:cNvPr id="5" name="Table 4">
            <a:extLst>
              <a:ext uri="{FF2B5EF4-FFF2-40B4-BE49-F238E27FC236}">
                <a16:creationId xmlns:a16="http://schemas.microsoft.com/office/drawing/2014/main" xmlns="" id="{55364AEA-5CE6-69D0-6A3C-E39A4114076F}"/>
              </a:ext>
            </a:extLst>
          </p:cNvPr>
          <p:cNvGraphicFramePr>
            <a:graphicFrameLocks noGrp="1"/>
          </p:cNvGraphicFramePr>
          <p:nvPr>
            <p:extLst>
              <p:ext uri="{D42A27DB-BD31-4B8C-83A1-F6EECF244321}">
                <p14:modId xmlns:p14="http://schemas.microsoft.com/office/powerpoint/2010/main" val="2827965998"/>
              </p:ext>
            </p:extLst>
          </p:nvPr>
        </p:nvGraphicFramePr>
        <p:xfrm>
          <a:off x="6373498" y="989395"/>
          <a:ext cx="5368423" cy="5360128"/>
        </p:xfrm>
        <a:graphic>
          <a:graphicData uri="http://schemas.openxmlformats.org/drawingml/2006/table">
            <a:tbl>
              <a:tblPr>
                <a:tableStyleId>{5C22544A-7EE6-4342-B048-85BDC9FD1C3A}</a:tableStyleId>
              </a:tblPr>
              <a:tblGrid>
                <a:gridCol w="483392">
                  <a:extLst>
                    <a:ext uri="{9D8B030D-6E8A-4147-A177-3AD203B41FA5}">
                      <a16:colId xmlns:a16="http://schemas.microsoft.com/office/drawing/2014/main" xmlns="" val="1076714525"/>
                    </a:ext>
                  </a:extLst>
                </a:gridCol>
                <a:gridCol w="2146674">
                  <a:extLst>
                    <a:ext uri="{9D8B030D-6E8A-4147-A177-3AD203B41FA5}">
                      <a16:colId xmlns:a16="http://schemas.microsoft.com/office/drawing/2014/main" xmlns="" val="886225641"/>
                    </a:ext>
                  </a:extLst>
                </a:gridCol>
                <a:gridCol w="1383535">
                  <a:extLst>
                    <a:ext uri="{9D8B030D-6E8A-4147-A177-3AD203B41FA5}">
                      <a16:colId xmlns:a16="http://schemas.microsoft.com/office/drawing/2014/main" xmlns="" val="457866058"/>
                    </a:ext>
                  </a:extLst>
                </a:gridCol>
                <a:gridCol w="1354822">
                  <a:extLst>
                    <a:ext uri="{9D8B030D-6E8A-4147-A177-3AD203B41FA5}">
                      <a16:colId xmlns:a16="http://schemas.microsoft.com/office/drawing/2014/main" xmlns="" val="4143719545"/>
                    </a:ext>
                  </a:extLst>
                </a:gridCol>
              </a:tblGrid>
              <a:tr h="233049">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6500397"/>
                  </a:ext>
                </a:extLst>
              </a:tr>
              <a:tr h="46609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62992405"/>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4729363"/>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1592745"/>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1.379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38666638"/>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8.053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03461251"/>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0942253"/>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35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7026726"/>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151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9807787"/>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02762301"/>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350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9172650"/>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8.785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04945799"/>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18977929"/>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60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94207415"/>
                  </a:ext>
                </a:extLst>
              </a:tr>
              <a:tr h="233049">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201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00925986"/>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37031584"/>
                  </a:ext>
                </a:extLst>
              </a:tr>
              <a:tr h="23304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14.420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3917130"/>
                  </a:ext>
                </a:extLst>
              </a:tr>
              <a:tr h="23304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5.724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6156116"/>
                  </a:ext>
                </a:extLst>
              </a:tr>
              <a:tr h="23304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65,5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827801"/>
                  </a:ext>
                </a:extLst>
              </a:tr>
              <a:tr h="233049">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526016"/>
                  </a:ext>
                </a:extLst>
              </a:tr>
              <a:tr h="23304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70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7455346"/>
                  </a:ext>
                </a:extLst>
              </a:tr>
              <a:tr h="233049">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vi-VN" sz="1400" u="none" strike="noStrike">
                          <a:effectLst/>
                          <a:latin typeface="+mj-lt"/>
                        </a:rPr>
                        <a:t>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97687232"/>
                  </a:ext>
                </a:extLst>
              </a:tr>
            </a:tbl>
          </a:graphicData>
        </a:graphic>
      </p:graphicFrame>
    </p:spTree>
    <p:extLst>
      <p:ext uri="{BB962C8B-B14F-4D97-AF65-F5344CB8AC3E}">
        <p14:creationId xmlns:p14="http://schemas.microsoft.com/office/powerpoint/2010/main" val="1609562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100849" y="116250"/>
            <a:ext cx="11681460" cy="4001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TIÊU KINH TẾ - XÃ HỘI CHỦ YẾU HUYỆN VĨNH THẠNH</a:t>
            </a:r>
            <a:endParaRPr kumimoji="0" lang="en-US" sz="20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6D06F20E-E800-9CEF-9C3A-A593D9CDBE71}"/>
              </a:ext>
            </a:extLst>
          </p:cNvPr>
          <p:cNvGraphicFramePr>
            <a:graphicFrameLocks noGrp="1"/>
          </p:cNvGraphicFramePr>
          <p:nvPr>
            <p:extLst>
              <p:ext uri="{D42A27DB-BD31-4B8C-83A1-F6EECF244321}">
                <p14:modId xmlns:p14="http://schemas.microsoft.com/office/powerpoint/2010/main" val="1984499569"/>
              </p:ext>
            </p:extLst>
          </p:nvPr>
        </p:nvGraphicFramePr>
        <p:xfrm>
          <a:off x="499573" y="873144"/>
          <a:ext cx="5690211" cy="5065831"/>
        </p:xfrm>
        <a:graphic>
          <a:graphicData uri="http://schemas.openxmlformats.org/drawingml/2006/table">
            <a:tbl>
              <a:tblPr>
                <a:tableStyleId>{5C22544A-7EE6-4342-B048-85BDC9FD1C3A}</a:tableStyleId>
              </a:tblPr>
              <a:tblGrid>
                <a:gridCol w="507105">
                  <a:extLst>
                    <a:ext uri="{9D8B030D-6E8A-4147-A177-3AD203B41FA5}">
                      <a16:colId xmlns:a16="http://schemas.microsoft.com/office/drawing/2014/main" xmlns="" val="619659687"/>
                    </a:ext>
                  </a:extLst>
                </a:gridCol>
                <a:gridCol w="2951622">
                  <a:extLst>
                    <a:ext uri="{9D8B030D-6E8A-4147-A177-3AD203B41FA5}">
                      <a16:colId xmlns:a16="http://schemas.microsoft.com/office/drawing/2014/main" xmlns="" val="2680295636"/>
                    </a:ext>
                  </a:extLst>
                </a:gridCol>
                <a:gridCol w="958492">
                  <a:extLst>
                    <a:ext uri="{9D8B030D-6E8A-4147-A177-3AD203B41FA5}">
                      <a16:colId xmlns:a16="http://schemas.microsoft.com/office/drawing/2014/main" xmlns="" val="3952136312"/>
                    </a:ext>
                  </a:extLst>
                </a:gridCol>
                <a:gridCol w="1272992">
                  <a:extLst>
                    <a:ext uri="{9D8B030D-6E8A-4147-A177-3AD203B41FA5}">
                      <a16:colId xmlns:a16="http://schemas.microsoft.com/office/drawing/2014/main" xmlns="" val="1815465572"/>
                    </a:ext>
                  </a:extLst>
                </a:gridCol>
              </a:tblGrid>
              <a:tr h="216390">
                <a:tc>
                  <a:txBody>
                    <a:bodyPr/>
                    <a:lstStyle/>
                    <a:p>
                      <a:pPr algn="ctr" fontAlgn="ctr"/>
                      <a:r>
                        <a:rPr lang="vi-VN" sz="1400" u="none" strike="noStrike" dirty="0">
                          <a:effectLst/>
                          <a:latin typeface="+mj-lt"/>
                        </a:rPr>
                        <a:t>STT</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35835140"/>
                  </a:ext>
                </a:extLst>
              </a:tr>
              <a:tr h="270487">
                <a:tc>
                  <a:txBody>
                    <a:bodyPr/>
                    <a:lstStyle/>
                    <a:p>
                      <a:pPr algn="ctr" fontAlgn="ctr"/>
                      <a:r>
                        <a:rPr lang="vi-VN" sz="1400" b="1" u="none" strike="noStrike" dirty="0">
                          <a:effectLst/>
                          <a:latin typeface="+mj-lt"/>
                        </a:rPr>
                        <a:t>1</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u="none" strike="noStrike" dirty="0" smtClean="0">
                          <a:effectLst/>
                          <a:latin typeface="Times New Roman" pitchFamily="18" charset="0"/>
                          <a:cs typeface="Times New Roman" pitchFamily="18" charset="0"/>
                        </a:rPr>
                        <a:t>T</a:t>
                      </a:r>
                      <a:r>
                        <a:rPr lang="en-US" sz="1400" b="1" u="none" strike="noStrike" dirty="0" err="1" smtClean="0">
                          <a:effectLst/>
                          <a:latin typeface="Times New Roman" pitchFamily="18" charset="0"/>
                          <a:cs typeface="Times New Roman" pitchFamily="18" charset="0"/>
                        </a:rPr>
                        <a:t>ổng</a:t>
                      </a:r>
                      <a:r>
                        <a:rPr lang="en-US" sz="1400" b="1" u="none" strike="noStrike" baseline="0" dirty="0" smtClean="0">
                          <a:effectLst/>
                          <a:latin typeface="Times New Roman" pitchFamily="18" charset="0"/>
                          <a:cs typeface="Times New Roman" pitchFamily="18" charset="0"/>
                        </a:rPr>
                        <a:t> g</a:t>
                      </a:r>
                      <a:r>
                        <a:rPr lang="vi-VN" sz="1400" b="1" u="none" strike="noStrike" dirty="0" smtClean="0">
                          <a:effectLst/>
                          <a:latin typeface="Times New Roman" pitchFamily="18" charset="0"/>
                          <a:cs typeface="Times New Roman" pitchFamily="18" charset="0"/>
                        </a:rPr>
                        <a:t>iá </a:t>
                      </a:r>
                      <a:r>
                        <a:rPr lang="vi-VN" sz="1400" b="1" u="none" strike="noStrike" dirty="0">
                          <a:effectLst/>
                          <a:latin typeface="Times New Roman" pitchFamily="18" charset="0"/>
                          <a:cs typeface="Times New Roman" pitchFamily="18" charset="0"/>
                        </a:rPr>
                        <a:t>trị sản </a:t>
                      </a:r>
                      <a:r>
                        <a:rPr lang="vi-VN" sz="1400" b="1" u="none" strike="noStrike" dirty="0" smtClean="0">
                          <a:effectLst/>
                          <a:latin typeface="Times New Roman" pitchFamily="18" charset="0"/>
                          <a:cs typeface="Times New Roman" pitchFamily="18" charset="0"/>
                        </a:rPr>
                        <a:t>phẩm</a:t>
                      </a:r>
                      <a:r>
                        <a:rPr lang="en-US" sz="1400" b="1" u="none" strike="noStrike" dirty="0" smtClean="0">
                          <a:effectLst/>
                          <a:latin typeface="Times New Roman" pitchFamily="18" charset="0"/>
                          <a:cs typeface="Times New Roman" pitchFamily="18" charset="0"/>
                        </a:rPr>
                        <a:t> (</a:t>
                      </a:r>
                      <a:r>
                        <a:rPr lang="en-US" sz="1400" b="1" u="none" strike="noStrike" dirty="0" err="1" smtClean="0">
                          <a:effectLst/>
                          <a:latin typeface="Times New Roman" pitchFamily="18" charset="0"/>
                          <a:cs typeface="Times New Roman" pitchFamily="18" charset="0"/>
                        </a:rPr>
                        <a:t>giá</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ss</a:t>
                      </a:r>
                      <a:r>
                        <a:rPr lang="en-US" sz="1400" b="1" u="none" strike="noStrike" baseline="0" dirty="0" smtClean="0">
                          <a:effectLst/>
                          <a:latin typeface="Times New Roman" pitchFamily="18" charset="0"/>
                          <a:cs typeface="Times New Roman" pitchFamily="18" charset="0"/>
                        </a:rPr>
                        <a:t>)</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u="none" strike="noStrike" dirty="0" err="1" smtClean="0">
                          <a:effectLst/>
                          <a:latin typeface="Times New Roman" pitchFamily="18" charset="0"/>
                          <a:cs typeface="Times New Roman" pitchFamily="18" charset="0"/>
                        </a:rPr>
                        <a:t>Tr</a:t>
                      </a:r>
                      <a:r>
                        <a:rPr lang="en-US" sz="1400" b="1" u="none" strike="noStrike" baseline="0" dirty="0" smtClean="0">
                          <a:effectLst/>
                          <a:latin typeface="Times New Roman" pitchFamily="18" charset="0"/>
                          <a:cs typeface="Times New Roman" pitchFamily="18" charset="0"/>
                        </a:rPr>
                        <a:t> </a:t>
                      </a:r>
                      <a:r>
                        <a:rPr lang="en-US" sz="1400" b="1"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Times New Roman"/>
                        </a:rPr>
                        <a:t>         2,460,539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60128209"/>
                  </a:ext>
                </a:extLst>
              </a:tr>
              <a:tr h="241506">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imes New Roman"/>
                        </a:rPr>
                        <a:t>              544,694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43129287"/>
                  </a:ext>
                </a:extLst>
              </a:tr>
              <a:tr h="241506">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imes New Roman"/>
                        </a:rPr>
                        <a:t>           1,345,426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6665873"/>
                  </a:ext>
                </a:extLst>
              </a:tr>
              <a:tr h="241506">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1,250,692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4929220"/>
                  </a:ext>
                </a:extLst>
              </a:tr>
              <a:tr h="241506">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1" u="none" strike="noStrike">
                          <a:solidFill>
                            <a:srgbClr val="000000"/>
                          </a:solidFill>
                          <a:effectLst/>
                          <a:latin typeface="Times New Roman"/>
                        </a:rPr>
                        <a:t>              94,734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0915297"/>
                  </a:ext>
                </a:extLst>
              </a:tr>
              <a:tr h="241506">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err="1" smtClean="0">
                          <a:effectLst/>
                          <a:latin typeface="Times New Roman" pitchFamily="18" charset="0"/>
                          <a:cs typeface="Times New Roman" pitchFamily="18" charset="0"/>
                        </a:rPr>
                        <a:t>Tr</a:t>
                      </a:r>
                      <a:r>
                        <a:rPr lang="en-US" sz="1400" u="none" strike="noStrike" baseline="0" dirty="0" smtClean="0">
                          <a:effectLst/>
                          <a:latin typeface="Times New Roman" pitchFamily="18" charset="0"/>
                          <a:cs typeface="Times New Roman" pitchFamily="18" charset="0"/>
                        </a:rPr>
                        <a:t> </a:t>
                      </a:r>
                      <a:r>
                        <a:rPr lang="en-US" sz="1400" u="none" strike="noStrike" baseline="0" dirty="0" err="1" smtClean="0">
                          <a:effectLst/>
                          <a:latin typeface="Times New Roman" pitchFamily="18" charset="0"/>
                          <a:cs typeface="Times New Roman" pitchFamily="18" charset="0"/>
                        </a:rPr>
                        <a:t>đồng</a:t>
                      </a:r>
                      <a:endParaRPr lang="vi-VN" sz="1400" b="1" i="0" u="none" strike="noStrike" dirty="0">
                        <a:solidFill>
                          <a:srgbClr val="000000"/>
                        </a:solidFill>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imes New Roman"/>
                        </a:rPr>
                        <a:t>              570,419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51360204"/>
                  </a:ext>
                </a:extLst>
              </a:tr>
              <a:tr h="241506">
                <a:tc>
                  <a:txBody>
                    <a:bodyPr/>
                    <a:lstStyle/>
                    <a:p>
                      <a:pPr algn="ctr" fontAlgn="ctr"/>
                      <a:endParaRPr lang="vi-VN" sz="14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b="1" i="1" u="none" strike="noStrike" dirty="0">
                          <a:effectLst/>
                          <a:latin typeface="+mj-lt"/>
                        </a:rPr>
                        <a:t>Tốc độ tăng giá trị sản phẩm</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b="1" i="1" u="none" strike="noStrike" dirty="0">
                          <a:effectLst/>
                          <a:latin typeface="+mj-lt"/>
                        </a:rPr>
                        <a:t>%</a:t>
                      </a:r>
                      <a:endParaRPr lang="vi-VN" sz="1400" b="1"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effectLst/>
                          <a:latin typeface="Times New Roman"/>
                        </a:rPr>
                        <a:t>107.76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Nông, lâm, thuỷ sản</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103.70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Công nghiệp và xây dựng</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110.71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Công nghiệp</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111.00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 Xây dựng</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a:t>
                      </a:r>
                      <a:endParaRPr lang="vi-VN" sz="1400" b="0" i="1"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imes New Roman"/>
                        </a:rPr>
                        <a:t>107.00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 Dịch vụ</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imes New Roman"/>
                        </a:rPr>
                        <a:t>105.10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506">
                <a:tc>
                  <a:txBody>
                    <a:bodyPr/>
                    <a:lstStyle/>
                    <a:p>
                      <a:pPr algn="ctr" fontAlgn="ctr"/>
                      <a:r>
                        <a:rPr lang="vi-VN" sz="1400" u="none" strike="noStrike">
                          <a:effectLst/>
                          <a:latin typeface="+mj-lt"/>
                        </a:rPr>
                        <a:t>2</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Giá trị sản xuất công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       1.250.000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37845417"/>
                  </a:ext>
                </a:extLst>
              </a:tr>
              <a:tr h="231846">
                <a:tc>
                  <a:txBody>
                    <a:bodyPr/>
                    <a:lstStyle/>
                    <a:p>
                      <a:pPr algn="ctr" fontAlgn="ctr"/>
                      <a:r>
                        <a:rPr lang="vi-VN" sz="1400" u="none" strike="noStrike">
                          <a:effectLst/>
                          <a:latin typeface="+mj-lt"/>
                        </a:rPr>
                        <a:t>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dirty="0">
                          <a:effectLst/>
                          <a:latin typeface="+mj-lt"/>
                        </a:rPr>
                        <a:t>Kim ngạch xuất khẩu </a:t>
                      </a:r>
                      <a:endParaRPr lang="vi-VN"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USD</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9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41642492"/>
                  </a:ext>
                </a:extLst>
              </a:tr>
              <a:tr h="241506">
                <a:tc>
                  <a:txBody>
                    <a:bodyPr/>
                    <a:lstStyle/>
                    <a:p>
                      <a:pPr algn="ctr" fontAlgn="ctr"/>
                      <a:r>
                        <a:rPr lang="vi-VN" sz="1400" u="none" strike="noStrike">
                          <a:effectLst/>
                          <a:latin typeface="+mj-lt"/>
                        </a:rPr>
                        <a:t>4</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Tổng thu ngân sách trên địa bàn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77.700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3777048"/>
                  </a:ext>
                </a:extLst>
              </a:tr>
              <a:tr h="241506">
                <a:tc>
                  <a:txBody>
                    <a:bodyPr/>
                    <a:lstStyle/>
                    <a:p>
                      <a:pPr algn="ctr" fontAlgn="ctr"/>
                      <a:r>
                        <a:rPr lang="vi-VN" sz="1400" u="none" strike="noStrike">
                          <a:effectLst/>
                          <a:latin typeface="+mj-lt"/>
                        </a:rPr>
                        <a:t>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 Thu tiền sử dụng đất</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Triệu đồng</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10.000 </a:t>
                      </a:r>
                      <a:endParaRPr lang="vi-VN" sz="14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59544507"/>
                  </a:ext>
                </a:extLst>
              </a:tr>
              <a:tr h="241506">
                <a:tc>
                  <a:txBody>
                    <a:bodyPr/>
                    <a:lstStyle/>
                    <a:p>
                      <a:pPr algn="ctr" fontAlgn="ctr"/>
                      <a:r>
                        <a:rPr lang="vi-VN" sz="1400" u="none" strike="noStrike">
                          <a:effectLst/>
                          <a:latin typeface="+mj-lt"/>
                        </a:rPr>
                        <a:t>5</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dân số tham gia bảo hiểm y tế</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99,43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48056918"/>
                  </a:ext>
                </a:extLst>
              </a:tr>
              <a:tr h="241506">
                <a:tc>
                  <a:txBody>
                    <a:bodyPr/>
                    <a:lstStyle/>
                    <a:p>
                      <a:pPr algn="ctr" fontAlgn="ctr"/>
                      <a:r>
                        <a:rPr lang="vi-VN" sz="1400" u="none" strike="noStrike">
                          <a:effectLst/>
                          <a:latin typeface="+mj-lt"/>
                        </a:rPr>
                        <a:t>6</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che phủ rừng</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76,90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2321741"/>
                  </a:ext>
                </a:extLst>
              </a:tr>
              <a:tr h="241506">
                <a:tc>
                  <a:txBody>
                    <a:bodyPr/>
                    <a:lstStyle/>
                    <a:p>
                      <a:pPr algn="ctr" fontAlgn="ctr"/>
                      <a:r>
                        <a:rPr lang="vi-VN" sz="1400" u="none" strike="noStrike">
                          <a:effectLst/>
                          <a:latin typeface="+mj-lt"/>
                        </a:rPr>
                        <a:t>7</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dân cư đô thị sử dụng nước sạch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             66,85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1540110"/>
                  </a:ext>
                </a:extLst>
              </a:tr>
              <a:tr h="241506">
                <a:tc>
                  <a:txBody>
                    <a:bodyPr/>
                    <a:lstStyle/>
                    <a:p>
                      <a:pPr algn="ctr" fontAlgn="ctr"/>
                      <a:r>
                        <a:rPr lang="vi-VN" sz="1400" u="none" strike="noStrike">
                          <a:effectLst/>
                          <a:latin typeface="+mj-lt"/>
                        </a:rPr>
                        <a:t>8</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400" u="none" strike="noStrike">
                          <a:effectLst/>
                          <a:latin typeface="+mj-lt"/>
                        </a:rPr>
                        <a:t>Tỷ lệ chất thải rắn ở đô thị được thu gom</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400" u="none" strike="noStrike" dirty="0">
                          <a:effectLst/>
                          <a:latin typeface="+mj-lt"/>
                        </a:rPr>
                        <a:t>             57,00 </a:t>
                      </a:r>
                      <a:endParaRPr lang="vi-VN" sz="14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21891121"/>
                  </a:ext>
                </a:extLst>
              </a:tr>
            </a:tbl>
          </a:graphicData>
        </a:graphic>
      </p:graphicFrame>
      <p:graphicFrame>
        <p:nvGraphicFramePr>
          <p:cNvPr id="5" name="Table 4">
            <a:extLst>
              <a:ext uri="{FF2B5EF4-FFF2-40B4-BE49-F238E27FC236}">
                <a16:creationId xmlns:a16="http://schemas.microsoft.com/office/drawing/2014/main" xmlns="" id="{723C40D5-8BC7-75CD-C476-68847F196E1F}"/>
              </a:ext>
            </a:extLst>
          </p:cNvPr>
          <p:cNvGraphicFramePr>
            <a:graphicFrameLocks noGrp="1"/>
          </p:cNvGraphicFramePr>
          <p:nvPr>
            <p:extLst>
              <p:ext uri="{D42A27DB-BD31-4B8C-83A1-F6EECF244321}">
                <p14:modId xmlns:p14="http://schemas.microsoft.com/office/powerpoint/2010/main" val="2596319667"/>
              </p:ext>
            </p:extLst>
          </p:nvPr>
        </p:nvGraphicFramePr>
        <p:xfrm>
          <a:off x="6456749" y="873144"/>
          <a:ext cx="5235677" cy="5425101"/>
        </p:xfrm>
        <a:graphic>
          <a:graphicData uri="http://schemas.openxmlformats.org/drawingml/2006/table">
            <a:tbl>
              <a:tblPr>
                <a:tableStyleId>{5C22544A-7EE6-4342-B048-85BDC9FD1C3A}</a:tableStyleId>
              </a:tblPr>
              <a:tblGrid>
                <a:gridCol w="497354">
                  <a:extLst>
                    <a:ext uri="{9D8B030D-6E8A-4147-A177-3AD203B41FA5}">
                      <a16:colId xmlns:a16="http://schemas.microsoft.com/office/drawing/2014/main" xmlns="" val="3137462702"/>
                    </a:ext>
                  </a:extLst>
                </a:gridCol>
                <a:gridCol w="2226807">
                  <a:extLst>
                    <a:ext uri="{9D8B030D-6E8A-4147-A177-3AD203B41FA5}">
                      <a16:colId xmlns:a16="http://schemas.microsoft.com/office/drawing/2014/main" xmlns="" val="5558941"/>
                    </a:ext>
                  </a:extLst>
                </a:gridCol>
                <a:gridCol w="1124288">
                  <a:extLst>
                    <a:ext uri="{9D8B030D-6E8A-4147-A177-3AD203B41FA5}">
                      <a16:colId xmlns:a16="http://schemas.microsoft.com/office/drawing/2014/main" xmlns="" val="3528909434"/>
                    </a:ext>
                  </a:extLst>
                </a:gridCol>
                <a:gridCol w="1387228">
                  <a:extLst>
                    <a:ext uri="{9D8B030D-6E8A-4147-A177-3AD203B41FA5}">
                      <a16:colId xmlns:a16="http://schemas.microsoft.com/office/drawing/2014/main" xmlns="" val="2237467075"/>
                    </a:ext>
                  </a:extLst>
                </a:gridCol>
              </a:tblGrid>
              <a:tr h="235874">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Chỉ tiêu</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Đơn vị tính</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Kế hoạch 2023</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05501178"/>
                  </a:ext>
                </a:extLst>
              </a:tr>
              <a:tr h="471747">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Một số chỉ tiêu cụ thể của ngành nông nghiệp</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0228042"/>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Trồng trọt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29335901"/>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xuất lúa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8444163"/>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2.034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55149931"/>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400" u="none" strike="noStrike">
                          <a:effectLst/>
                          <a:latin typeface="+mj-lt"/>
                        </a:rPr>
                        <a:t>           13.121 </a:t>
                      </a:r>
                      <a:endParaRPr lang="vi-VN" sz="14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34542587"/>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Cây ngô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24911788"/>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347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5899585"/>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1.594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64171954"/>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Rau các loại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73957992"/>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396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43653927"/>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6.601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59478096"/>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Cây lạc</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2041978"/>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 Diện tích</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ha</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115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5333806"/>
                  </a:ext>
                </a:extLst>
              </a:tr>
              <a:tr h="235874">
                <a:tc>
                  <a:txBody>
                    <a:bodyPr/>
                    <a:lstStyle/>
                    <a:p>
                      <a:pPr algn="ctr" fontAlgn="ctr"/>
                      <a:r>
                        <a:rPr lang="vi-VN" sz="1400" u="none" strike="noStrike">
                          <a:effectLst/>
                          <a:latin typeface="+mj-lt"/>
                        </a:rPr>
                        <a:t> </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 Sản lượng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280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2612366"/>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Chăn nuôi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5872360"/>
                  </a:ext>
                </a:extLst>
              </a:tr>
              <a:tr h="23587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bò</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18.392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33052833"/>
                  </a:ext>
                </a:extLst>
              </a:tr>
              <a:tr h="23587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lợn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19.613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5124447"/>
                  </a:ext>
                </a:extLst>
              </a:tr>
              <a:tr h="23587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Đàn gia cầm</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con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127,6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3906701"/>
                  </a:ext>
                </a:extLst>
              </a:tr>
              <a:tr h="235874">
                <a:tc>
                  <a:txBody>
                    <a:bodyPr/>
                    <a:lstStyle/>
                    <a:p>
                      <a:pPr algn="ctr" fontAlgn="ctr"/>
                      <a:r>
                        <a:rPr lang="vi-VN" sz="1400" u="none" strike="noStrike">
                          <a:effectLst/>
                          <a:latin typeface="+mj-lt"/>
                        </a:rPr>
                        <a: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Thủy sản</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4960244"/>
                  </a:ext>
                </a:extLst>
              </a:tr>
              <a:tr h="23587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lượng nuôi trồng</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790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96346484"/>
                  </a:ext>
                </a:extLst>
              </a:tr>
              <a:tr h="235874">
                <a:tc>
                  <a:txBody>
                    <a:bodyPr/>
                    <a:lstStyle/>
                    <a:p>
                      <a:pPr algn="ctr" fontAlgn="ctr"/>
                      <a:r>
                        <a:rPr lang="vi-VN" sz="1400" u="none" strike="noStrike">
                          <a:effectLst/>
                          <a:latin typeface="+mj-lt"/>
                        </a:rPr>
                        <a:t>-</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vi-VN" sz="1400" u="none" strike="noStrike">
                          <a:effectLst/>
                          <a:latin typeface="+mj-lt"/>
                        </a:rPr>
                        <a:t>Sản lượng khai thác</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nghìn tấn</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9288173"/>
                  </a:ext>
                </a:extLst>
              </a:tr>
            </a:tbl>
          </a:graphicData>
        </a:graphic>
      </p:graphicFrame>
    </p:spTree>
    <p:extLst>
      <p:ext uri="{BB962C8B-B14F-4D97-AF65-F5344CB8AC3E}">
        <p14:creationId xmlns:p14="http://schemas.microsoft.com/office/powerpoint/2010/main" val="285288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30141079"/>
              </p:ext>
            </p:extLst>
          </p:nvPr>
        </p:nvGraphicFramePr>
        <p:xfrm>
          <a:off x="838199" y="1101013"/>
          <a:ext cx="10361104" cy="1205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F6FF4416-8A78-0928-5A20-A13F64FD8260}"/>
              </a:ext>
            </a:extLst>
          </p:cNvPr>
          <p:cNvSpPr txBox="1"/>
          <p:nvPr/>
        </p:nvSpPr>
        <p:spPr>
          <a:xfrm>
            <a:off x="722850" y="2402222"/>
            <a:ext cx="10591801" cy="3801041"/>
          </a:xfrm>
          <a:prstGeom prst="rect">
            <a:avLst/>
          </a:prstGeom>
          <a:noFill/>
        </p:spPr>
        <p:txBody>
          <a:bodyPr wrap="square" rtlCol="0">
            <a:spAutoFit/>
          </a:bodyPr>
          <a:lstStyle/>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Duy trì tốc độ tăng trưởng và phát triển toàn diện nông, lâm, </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thủy sản</a:t>
            </a:r>
          </a:p>
          <a:p>
            <a:pPr marL="457200" lvl="0" indent="-457200" algn="just">
              <a:spcBef>
                <a:spcPts val="600"/>
              </a:spcBef>
              <a:buFontTx/>
              <a:buChar char="-"/>
              <a:defRPr/>
            </a:pPr>
            <a:r>
              <a:rPr lang="pt-BR"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chuyển đổi cơ cấu cây trồng, vật nuôi, tăng cường ứng dụng khoa học công nghệ</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 bị tốt điều kiện sản xuất vụ Đông - Xuân 2022 -2023</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Khuyến khích trồng rừng kinh tế theo mô hình kinh doanh cây gỗ lớn </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hoạt động khai thác gắn với bảo vệ và phát triển nguồn lợi thủy sản</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triển khai thực hiện có hiệu quả chính sách IUU</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rong năm 2023 có 03 xã hoàn thành xây dựng nông thôn mới, huyện Phù Mỹ được công nhận đạt chuẩn nông thôn mới</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quản lý đất đai, xử lý nghiêm việc khai thác khoáng sản trái phép</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38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8020057"/>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22850" y="2402222"/>
            <a:ext cx="10591801" cy="2985433"/>
          </a:xfrm>
          <a:prstGeom prst="rect">
            <a:avLst/>
          </a:prstGeom>
          <a:noFill/>
        </p:spPr>
        <p:txBody>
          <a:bodyPr wrap="square" rtlCol="0">
            <a:spAutoFit/>
          </a:bodyPr>
          <a:lstStyle/>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Chủ động nắm bắt tình hình sản xuất kinh doanh của các doanh nghiệp; kịp thời hỗ trợ tháo gỡ khó khăn, vướng mắc DN doanh nghiệp SXKD hiệu quả.</a:t>
            </a: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Quảng bá, xúc tiến, thu hút đầu tư các doanh nghiệp mới; tạo điều kiện cho các doanh nghiệp đã đi vào hoạt động mở rộng sản xuất kinh doanh.</a:t>
            </a: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Đơn giản hóa thủ tục hành chính để nâng cao hiệu quả thu hút đầu tư.</a:t>
            </a: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 đốc các chủ đầu tư hạ tầng kỹ thuật </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Cụm công nghiệp </a:t>
            </a:r>
            <a:r>
              <a:rPr lang="en-U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đầu tư hoàn thiện hạ tầng và nâng cao hiệu quả hoạt động các CCN</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15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09356177"/>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22850" y="2402222"/>
            <a:ext cx="10591801" cy="2985433"/>
          </a:xfrm>
          <a:prstGeom prst="rect">
            <a:avLst/>
          </a:prstGeom>
          <a:noFill/>
        </p:spPr>
        <p:txBody>
          <a:bodyPr wrap="square" rtlCol="0">
            <a:spAutoFit/>
          </a:bodyPr>
          <a:lstStyle/>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đẩy mạnh các hoạt động thương mại, xuất khẩu</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ẩy mạnh tiêu thụ sản phẩm do các doanh nghiệp trên địa bàn tỉnh sản xuất đến với người tiêu dùng ở địa phương với chất lượng đảm bảo và giá cả hợp lý</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Nghiên cứu, đổi mới các hoạt động thu hút du lịch </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 địa bàn tỉnh</a:t>
            </a:r>
          </a:p>
          <a:p>
            <a:pPr marL="457200" indent="-457200" algn="just">
              <a:spcBef>
                <a:spcPts val="600"/>
              </a:spcBef>
              <a:buFontTx/>
              <a:buChar char="-"/>
              <a:defRPr/>
            </a:pPr>
            <a:r>
              <a:rPr lang="en-U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thực hiện chương trình hợp tác phát triển du lịch với các tỉnh, thành phố có chương trình hợp tác với du lịch Bình Định</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es-E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Phấn đấu thu hút khoảng 5 triệu khách du lịch trong năm 2023</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697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43755606"/>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22850" y="2402222"/>
            <a:ext cx="10591801" cy="1969770"/>
          </a:xfrm>
          <a:prstGeom prst="rect">
            <a:avLst/>
          </a:prstGeom>
          <a:noFill/>
        </p:spPr>
        <p:txBody>
          <a:bodyPr wrap="square" rtlCol="0">
            <a:spAutoFit/>
          </a:bodyPr>
          <a:lstStyle/>
          <a:p>
            <a:pPr marL="457200" indent="-457200" algn="just">
              <a:spcBef>
                <a:spcPts val="600"/>
              </a:spcBef>
              <a:buFontTx/>
              <a:buChar char="-"/>
              <a:defRPr/>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công tác quản lý thu, chống tình trạng thất thu, giảm nợ đọng thuế</a:t>
            </a:r>
          </a:p>
          <a:p>
            <a:pPr marL="457200" indent="-457200" algn="just">
              <a:spcBef>
                <a:spcPts val="600"/>
              </a:spcBef>
              <a:buFontTx/>
              <a:buChar char="-"/>
              <a:defRPr/>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a:t>
            </a:r>
          </a:p>
          <a:p>
            <a:pPr marL="457200" indent="-457200" algn="just">
              <a:spcBef>
                <a:spcPts val="600"/>
              </a:spcBef>
              <a:buFontTx/>
              <a:buChar char="-"/>
              <a:defRPr/>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 chế tình trạng tín dụng đen trên địa bàn</a:t>
            </a:r>
            <a:endPar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423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07081988"/>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31239" y="2568396"/>
            <a:ext cx="10591801" cy="2462213"/>
          </a:xfrm>
          <a:prstGeom prst="rect">
            <a:avLst/>
          </a:prstGeom>
          <a:noFill/>
        </p:spPr>
        <p:txBody>
          <a:bodyPr wrap="square" rtlCol="0">
            <a:spAutoFit/>
          </a:bodyPr>
          <a:lstStyle/>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giải ngân vốn đầu tư công, triển khai hiệu quả Chương trình phục hồi và phát triển kinh tế - xã hội và 03 Chương trình mục tiêu quốc gia</a:t>
            </a: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tháo gỡ các khó khăn vướng mắc, để đẩy nhanh tiến độ thực hiện các dự án trọng điểm</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en-U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 thành công tác giải phóng mặt bằng đường cao tốc Bắc - Nam phía Đông, đoạn qua địa bàn tỉnh</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67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10642746"/>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96289" y="2568396"/>
            <a:ext cx="10591801" cy="1277273"/>
          </a:xfrm>
          <a:prstGeom prst="rect">
            <a:avLst/>
          </a:prstGeom>
          <a:noFill/>
        </p:spPr>
        <p:txBody>
          <a:bodyPr wrap="square" rtlCol="0">
            <a:spAutoFit/>
          </a:bodyPr>
          <a:lstStyle/>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đẩy mạnh hoạt động thu hút đầu tư trong và ngoài nước</a:t>
            </a: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 quyết thu hồi đất, giấy chứng nhận đầu tư đối với các dự án chủ đầu tư không đủ năng lực tài chính, triển khai không đúng tiến độ đã cam kết</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880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05808005"/>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22850" y="2402222"/>
            <a:ext cx="11013348" cy="3431709"/>
          </a:xfrm>
          <a:prstGeom prst="rect">
            <a:avLst/>
          </a:prstGeom>
          <a:noFill/>
        </p:spPr>
        <p:txBody>
          <a:bodyPr wrap="square" rtlCol="0">
            <a:spAutoFit/>
          </a:bodyPr>
          <a:lstStyle/>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Nâng cao chất lượng các hoạt động văn hóa, thông tin, truyền thông, phát thanh - truyền hình, thể dục thể thao</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Nâng cao chất lượng giảng dạy và học tập</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es-E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thực hiện công tác phòng, chống dịch Covid-19</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đ</a:t>
            </a:r>
            <a:r>
              <a:rPr lang="es-ES"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ẩy mạnh công tác tiêm phòng vắc xin Covid-19</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giải pháp giải quyết tình trạng nhân viên y tế nghỉ việc</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an sinh xã hội, ổn định đời sống nhân dân</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ứng dụng các tiến bộ khoa học công nghệ vào sản xuất và đời sống</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triển khai thực hiện chính sách đối với đồng bào dân tộc thiểu s</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ố, miền núi</a:t>
            </a:r>
          </a:p>
        </p:txBody>
      </p:sp>
    </p:spTree>
    <p:extLst>
      <p:ext uri="{BB962C8B-B14F-4D97-AF65-F5344CB8AC3E}">
        <p14:creationId xmlns:p14="http://schemas.microsoft.com/office/powerpoint/2010/main" val="1541140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671121" y="3560462"/>
            <a:ext cx="2833211" cy="2954963"/>
            <a:chOff x="3671122" y="3596673"/>
            <a:chExt cx="2812704" cy="2918752"/>
          </a:xfrm>
        </p:grpSpPr>
        <p:sp>
          <p:nvSpPr>
            <p:cNvPr id="17" name="TextBox 16"/>
            <p:cNvSpPr txBox="1"/>
            <p:nvPr/>
          </p:nvSpPr>
          <p:spPr>
            <a:xfrm>
              <a:off x="4514480" y="3596673"/>
              <a:ext cx="1221981" cy="584775"/>
            </a:xfrm>
            <a:prstGeom prst="rect">
              <a:avLst/>
            </a:prstGeom>
            <a:noFill/>
          </p:spPr>
          <p:txBody>
            <a:bodyPr wrap="square" rtlCol="0">
              <a:spAutoFit/>
            </a:bodyPr>
            <a:lstStyle/>
            <a:p>
              <a:pPr algn="ctr"/>
              <a:r>
                <a:rPr lang="en-US" sz="3200" b="1">
                  <a:solidFill>
                    <a:srgbClr val="FF0000"/>
                  </a:solidFill>
                </a:rPr>
                <a:t>8,55%</a:t>
              </a:r>
            </a:p>
          </p:txBody>
        </p:sp>
        <p:sp>
          <p:nvSpPr>
            <p:cNvPr id="22" name="Rectangle 21"/>
            <p:cNvSpPr/>
            <p:nvPr/>
          </p:nvSpPr>
          <p:spPr>
            <a:xfrm>
              <a:off x="3671122" y="5191986"/>
              <a:ext cx="2812704" cy="1323439"/>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C</a:t>
              </a:r>
              <a:r>
                <a:rPr lang="en-US" sz="2800" b="1" err="1">
                  <a:solidFill>
                    <a:prstClr val="black"/>
                  </a:solidFill>
                  <a:latin typeface="Times New Roman" panose="02020603050405020304" pitchFamily="18" charset="0"/>
                  <a:cs typeface="Times New Roman" panose="02020603050405020304" pitchFamily="18" charset="0"/>
                </a:rPr>
                <a:t>ông</a:t>
              </a:r>
              <a:r>
                <a:rPr lang="en-US" sz="2800" b="1">
                  <a:solidFill>
                    <a:prstClr val="black"/>
                  </a:solidFill>
                  <a:latin typeface="Times New Roman" panose="02020603050405020304" pitchFamily="18" charset="0"/>
                  <a:cs typeface="Times New Roman" panose="02020603050405020304" pitchFamily="18" charset="0"/>
                </a:rPr>
                <a:t> </a:t>
              </a:r>
              <a:r>
                <a:rPr lang="en-US" sz="2800" b="1" err="1">
                  <a:solidFill>
                    <a:prstClr val="black"/>
                  </a:solidFill>
                  <a:latin typeface="Times New Roman" panose="02020603050405020304" pitchFamily="18" charset="0"/>
                  <a:cs typeface="Times New Roman" panose="02020603050405020304" pitchFamily="18" charset="0"/>
                </a:rPr>
                <a:t>nghiệp</a:t>
              </a:r>
              <a:r>
                <a:rPr lang="en-US" sz="2800" b="1">
                  <a:solidFill>
                    <a:prstClr val="black"/>
                  </a:solidFill>
                  <a:latin typeface="Times New Roman" panose="02020603050405020304" pitchFamily="18" charset="0"/>
                  <a:cs typeface="Times New Roman" panose="02020603050405020304" pitchFamily="18" charset="0"/>
                </a:rPr>
                <a:t> </a:t>
              </a:r>
              <a:r>
                <a:rPr lang="pl-PL" sz="2800" b="1">
                  <a:solidFill>
                    <a:prstClr val="black"/>
                  </a:solidFill>
                  <a:latin typeface="Times New Roman" panose="02020603050405020304" pitchFamily="18" charset="0"/>
                  <a:cs typeface="Times New Roman" panose="02020603050405020304" pitchFamily="18" charset="0"/>
                </a:rPr>
                <a:t>và </a:t>
              </a:r>
              <a:r>
                <a:rPr lang="en-US" sz="2800" b="1" err="1">
                  <a:solidFill>
                    <a:prstClr val="black"/>
                  </a:solidFill>
                  <a:latin typeface="Times New Roman" panose="02020603050405020304" pitchFamily="18" charset="0"/>
                  <a:cs typeface="Times New Roman" panose="02020603050405020304" pitchFamily="18" charset="0"/>
                </a:rPr>
                <a:t>Xây</a:t>
              </a:r>
              <a:r>
                <a:rPr lang="en-US" sz="2800" b="1">
                  <a:solidFill>
                    <a:prstClr val="black"/>
                  </a:solidFill>
                  <a:latin typeface="Times New Roman" panose="02020603050405020304" pitchFamily="18" charset="0"/>
                  <a:cs typeface="Times New Roman" panose="02020603050405020304" pitchFamily="18" charset="0"/>
                </a:rPr>
                <a:t> dựng</a:t>
              </a:r>
            </a:p>
            <a:p>
              <a:pPr algn="ctr"/>
              <a:r>
                <a:rPr lang="en-US" sz="2200" b="1">
                  <a:solidFill>
                    <a:srgbClr val="0070C0"/>
                  </a:solidFill>
                  <a:latin typeface="Times New Roman" panose="02020603050405020304" pitchFamily="18" charset="0"/>
                  <a:cs typeface="Times New Roman" panose="02020603050405020304" pitchFamily="18" charset="0"/>
                </a:rPr>
                <a:t>(KH 9,3-9,7%)</a:t>
              </a:r>
            </a:p>
          </p:txBody>
        </p:sp>
      </p:grpSp>
      <p:grpSp>
        <p:nvGrpSpPr>
          <p:cNvPr id="36" name="Group 35"/>
          <p:cNvGrpSpPr/>
          <p:nvPr/>
        </p:nvGrpSpPr>
        <p:grpSpPr>
          <a:xfrm>
            <a:off x="6638873" y="3543548"/>
            <a:ext cx="2054916" cy="2537988"/>
            <a:chOff x="6638873" y="3937673"/>
            <a:chExt cx="2054916" cy="2090746"/>
          </a:xfrm>
        </p:grpSpPr>
        <p:sp>
          <p:nvSpPr>
            <p:cNvPr id="19" name="TextBox 18"/>
            <p:cNvSpPr txBox="1"/>
            <p:nvPr/>
          </p:nvSpPr>
          <p:spPr>
            <a:xfrm>
              <a:off x="6858291" y="3937673"/>
              <a:ext cx="1510748" cy="481726"/>
            </a:xfrm>
            <a:prstGeom prst="rect">
              <a:avLst/>
            </a:prstGeom>
            <a:noFill/>
          </p:spPr>
          <p:txBody>
            <a:bodyPr wrap="square" rtlCol="0">
              <a:spAutoFit/>
            </a:bodyPr>
            <a:lstStyle/>
            <a:p>
              <a:pPr algn="ctr"/>
              <a:r>
                <a:rPr lang="en-US" sz="3200" b="1">
                  <a:solidFill>
                    <a:srgbClr val="FF0000"/>
                  </a:solidFill>
                </a:rPr>
                <a:t>12,61%</a:t>
              </a:r>
            </a:p>
          </p:txBody>
        </p:sp>
        <p:sp>
          <p:nvSpPr>
            <p:cNvPr id="23" name="Rectangle 22"/>
            <p:cNvSpPr/>
            <p:nvPr/>
          </p:nvSpPr>
          <p:spPr>
            <a:xfrm>
              <a:off x="6638873" y="5305829"/>
              <a:ext cx="2054916" cy="722590"/>
            </a:xfrm>
            <a:prstGeom prst="rect">
              <a:avLst/>
            </a:prstGeom>
          </p:spPr>
          <p:txBody>
            <a:bodyPr wrap="square">
              <a:spAutoFit/>
            </a:bodyPr>
            <a:lstStyle/>
            <a:p>
              <a:pPr algn="ctr"/>
              <a:r>
                <a:rPr lang="en-US" sz="2800" b="1" err="1">
                  <a:solidFill>
                    <a:prstClr val="black"/>
                  </a:solidFill>
                  <a:latin typeface="Times New Roman" panose="02020603050405020304" pitchFamily="18" charset="0"/>
                  <a:cs typeface="Times New Roman" panose="02020603050405020304" pitchFamily="18" charset="0"/>
                </a:rPr>
                <a:t>Dịch</a:t>
              </a:r>
              <a:r>
                <a:rPr lang="en-US" sz="2800" b="1">
                  <a:solidFill>
                    <a:prstClr val="black"/>
                  </a:solidFill>
                  <a:latin typeface="Times New Roman" panose="02020603050405020304" pitchFamily="18" charset="0"/>
                  <a:cs typeface="Times New Roman" panose="02020603050405020304" pitchFamily="18" charset="0"/>
                </a:rPr>
                <a:t> vụ</a:t>
              </a:r>
            </a:p>
            <a:p>
              <a:pPr algn="ctr"/>
              <a:r>
                <a:rPr lang="en-US" sz="2300" b="1">
                  <a:solidFill>
                    <a:srgbClr val="0070C0"/>
                  </a:solidFill>
                  <a:latin typeface="Times New Roman" panose="02020603050405020304" pitchFamily="18" charset="0"/>
                  <a:cs typeface="Times New Roman" panose="02020603050405020304" pitchFamily="18" charset="0"/>
                </a:rPr>
                <a:t>(KH 5,0-5,8%)</a:t>
              </a:r>
            </a:p>
          </p:txBody>
        </p:sp>
      </p:grpSp>
      <p:grpSp>
        <p:nvGrpSpPr>
          <p:cNvPr id="37" name="Group 36"/>
          <p:cNvGrpSpPr/>
          <p:nvPr/>
        </p:nvGrpSpPr>
        <p:grpSpPr>
          <a:xfrm>
            <a:off x="8959194" y="3589691"/>
            <a:ext cx="2533894" cy="2840778"/>
            <a:chOff x="8959194" y="3977752"/>
            <a:chExt cx="2533894" cy="2406500"/>
          </a:xfrm>
        </p:grpSpPr>
        <p:sp>
          <p:nvSpPr>
            <p:cNvPr id="21" name="TextBox 20"/>
            <p:cNvSpPr txBox="1"/>
            <p:nvPr/>
          </p:nvSpPr>
          <p:spPr>
            <a:xfrm>
              <a:off x="9682896" y="3977752"/>
              <a:ext cx="1215267" cy="495379"/>
            </a:xfrm>
            <a:prstGeom prst="rect">
              <a:avLst/>
            </a:prstGeom>
            <a:noFill/>
          </p:spPr>
          <p:txBody>
            <a:bodyPr wrap="square" rtlCol="0">
              <a:spAutoFit/>
            </a:bodyPr>
            <a:lstStyle/>
            <a:p>
              <a:pPr algn="ctr"/>
              <a:r>
                <a:rPr lang="en-US" sz="3200" b="1">
                  <a:solidFill>
                    <a:srgbClr val="FF0000"/>
                  </a:solidFill>
                </a:rPr>
                <a:t>6,0%</a:t>
              </a:r>
            </a:p>
          </p:txBody>
        </p:sp>
        <p:sp>
          <p:nvSpPr>
            <p:cNvPr id="24" name="Rectangle 23"/>
            <p:cNvSpPr/>
            <p:nvPr/>
          </p:nvSpPr>
          <p:spPr>
            <a:xfrm>
              <a:off x="8959194" y="5276167"/>
              <a:ext cx="2533894" cy="1108085"/>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Thuế </a:t>
              </a:r>
              <a:r>
                <a:rPr lang="en-US" sz="2800" b="1">
                  <a:solidFill>
                    <a:prstClr val="black"/>
                  </a:solidFill>
                  <a:latin typeface="Times New Roman" panose="02020603050405020304" pitchFamily="18" charset="0"/>
                  <a:cs typeface="Times New Roman" panose="02020603050405020304" pitchFamily="18" charset="0"/>
                </a:rPr>
                <a:t>SP</a:t>
              </a:r>
              <a:r>
                <a:rPr lang="pl-PL" sz="2800" b="1">
                  <a:solidFill>
                    <a:prstClr val="black"/>
                  </a:solidFill>
                  <a:latin typeface="Times New Roman" panose="02020603050405020304" pitchFamily="18" charset="0"/>
                  <a:cs typeface="Times New Roman" panose="02020603050405020304" pitchFamily="18" charset="0"/>
                </a:rPr>
                <a:t> trừ trợ cấp </a:t>
              </a:r>
              <a:r>
                <a:rPr lang="en-US" sz="2800" b="1">
                  <a:solidFill>
                    <a:prstClr val="black"/>
                  </a:solidFill>
                  <a:latin typeface="Times New Roman" panose="02020603050405020304" pitchFamily="18" charset="0"/>
                  <a:cs typeface="Times New Roman" panose="02020603050405020304" pitchFamily="18" charset="0"/>
                </a:rPr>
                <a:t>SP</a:t>
              </a:r>
            </a:p>
            <a:p>
              <a:pPr algn="ctr"/>
              <a:r>
                <a:rPr lang="en-US" sz="2300" b="1">
                  <a:solidFill>
                    <a:srgbClr val="0070C0"/>
                  </a:solidFill>
                  <a:latin typeface="Times New Roman" panose="02020603050405020304" pitchFamily="18" charset="0"/>
                  <a:cs typeface="Times New Roman" panose="02020603050405020304" pitchFamily="18" charset="0"/>
                </a:rPr>
                <a:t>(KH 10%)</a:t>
              </a:r>
            </a:p>
          </p:txBody>
        </p:sp>
      </p:grpSp>
      <p:grpSp>
        <p:nvGrpSpPr>
          <p:cNvPr id="40" name="Group 39"/>
          <p:cNvGrpSpPr/>
          <p:nvPr/>
        </p:nvGrpSpPr>
        <p:grpSpPr>
          <a:xfrm>
            <a:off x="1263833" y="3466821"/>
            <a:ext cx="2036000" cy="3366186"/>
            <a:chOff x="1264682" y="3469633"/>
            <a:chExt cx="2054916" cy="3852723"/>
          </a:xfrm>
        </p:grpSpPr>
        <p:sp>
          <p:nvSpPr>
            <p:cNvPr id="7" name="Rectangle 6"/>
            <p:cNvSpPr/>
            <p:nvPr/>
          </p:nvSpPr>
          <p:spPr>
            <a:xfrm>
              <a:off x="1264682" y="5349691"/>
              <a:ext cx="2054916" cy="1972665"/>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Nông, lâm, thuỷ sản</a:t>
              </a:r>
              <a:endParaRPr lang="en-US" sz="2800" b="1">
                <a:solidFill>
                  <a:prstClr val="black"/>
                </a:solidFill>
                <a:latin typeface="Times New Roman" panose="02020603050405020304" pitchFamily="18" charset="0"/>
                <a:cs typeface="Times New Roman" panose="02020603050405020304" pitchFamily="18" charset="0"/>
              </a:endParaRPr>
            </a:p>
            <a:p>
              <a:pPr algn="ctr"/>
              <a:r>
                <a:rPr lang="en-US" sz="2200" b="1">
                  <a:solidFill>
                    <a:srgbClr val="0070C0"/>
                  </a:solidFill>
                  <a:latin typeface="Times New Roman" panose="02020603050405020304" pitchFamily="18" charset="0"/>
                  <a:cs typeface="Times New Roman" panose="02020603050405020304" pitchFamily="18" charset="0"/>
                </a:rPr>
                <a:t>(KH 3,2-3,4%)</a:t>
              </a:r>
              <a:r>
                <a:rPr lang="en-US" sz="2800" b="1">
                  <a:solidFill>
                    <a:prstClr val="black"/>
                  </a:solidFill>
                  <a:latin typeface="Times New Roman" panose="02020603050405020304" pitchFamily="18" charset="0"/>
                  <a:cs typeface="Times New Roman" panose="02020603050405020304" pitchFamily="18" charset="0"/>
                </a:rPr>
                <a:t/>
              </a:r>
              <a:br>
                <a:rPr lang="en-US" sz="2800" b="1">
                  <a:solidFill>
                    <a:prstClr val="black"/>
                  </a:solidFill>
                  <a:latin typeface="Times New Roman" panose="02020603050405020304" pitchFamily="18" charset="0"/>
                  <a:cs typeface="Times New Roman" panose="02020603050405020304" pitchFamily="18" charset="0"/>
                </a:rPr>
              </a:b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1469853" y="3469633"/>
              <a:ext cx="1644574" cy="1871422"/>
              <a:chOff x="1469853" y="3469633"/>
              <a:chExt cx="1644574" cy="1871422"/>
            </a:xfrm>
          </p:grpSpPr>
          <p:sp>
            <p:nvSpPr>
              <p:cNvPr id="27" name="Right Arrow 26"/>
              <p:cNvSpPr/>
              <p:nvPr/>
            </p:nvSpPr>
            <p:spPr>
              <a:xfrm rot="16200000">
                <a:off x="1748816" y="3975445"/>
                <a:ext cx="1086647" cy="1644574"/>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8" name="TextBox 27"/>
              <p:cNvSpPr txBox="1"/>
              <p:nvPr/>
            </p:nvSpPr>
            <p:spPr>
              <a:xfrm>
                <a:off x="1718698" y="3469633"/>
                <a:ext cx="1303793" cy="669297"/>
              </a:xfrm>
              <a:prstGeom prst="rect">
                <a:avLst/>
              </a:prstGeom>
              <a:noFill/>
            </p:spPr>
            <p:txBody>
              <a:bodyPr wrap="square" rtlCol="0">
                <a:spAutoFit/>
              </a:bodyPr>
              <a:lstStyle/>
              <a:p>
                <a:pPr algn="ctr"/>
                <a:r>
                  <a:rPr lang="en-US" sz="3200" b="1">
                    <a:solidFill>
                      <a:srgbClr val="FF0000"/>
                    </a:solidFill>
                  </a:rPr>
                  <a:t>3,26%</a:t>
                </a:r>
              </a:p>
            </p:txBody>
          </p:sp>
        </p:grpSp>
      </p:grpSp>
      <p:grpSp>
        <p:nvGrpSpPr>
          <p:cNvPr id="38" name="Group 37"/>
          <p:cNvGrpSpPr/>
          <p:nvPr/>
        </p:nvGrpSpPr>
        <p:grpSpPr>
          <a:xfrm>
            <a:off x="2250329" y="790881"/>
            <a:ext cx="7295580" cy="1971323"/>
            <a:chOff x="2476356" y="716241"/>
            <a:chExt cx="5974746" cy="1971323"/>
          </a:xfrm>
        </p:grpSpPr>
        <p:sp>
          <p:nvSpPr>
            <p:cNvPr id="29" name="Rectangle 28"/>
            <p:cNvSpPr/>
            <p:nvPr/>
          </p:nvSpPr>
          <p:spPr>
            <a:xfrm>
              <a:off x="2476356" y="1348736"/>
              <a:ext cx="3790683" cy="1338828"/>
            </a:xfrm>
            <a:prstGeom prst="rect">
              <a:avLst/>
            </a:prstGeom>
          </p:spPr>
          <p:txBody>
            <a:bodyPr wrap="square">
              <a:spAutoFit/>
            </a:bodyPr>
            <a:lstStyle/>
            <a:p>
              <a:pPr algn="ctr"/>
              <a:r>
                <a:rPr lang="pl-P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 SẢN PHẨM ĐỊA PHƯƠNG (GRDP)</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500" b="1" spc="-1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 năm 6,0-6,5%)</a:t>
              </a:r>
              <a:r>
                <a:rPr lang="pl-PL" sz="2500" b="1" spc="-1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b="1">
                <a:solidFill>
                  <a:srgbClr val="0070C0"/>
                </a:solidFill>
                <a:latin typeface="Times New Roman" panose="02020603050405020304" pitchFamily="18" charset="0"/>
                <a:cs typeface="Times New Roman" panose="02020603050405020304" pitchFamily="18" charset="0"/>
              </a:endParaRPr>
            </a:p>
          </p:txBody>
        </p:sp>
        <p:sp>
          <p:nvSpPr>
            <p:cNvPr id="31" name="Right Arrow 30"/>
            <p:cNvSpPr/>
            <p:nvPr/>
          </p:nvSpPr>
          <p:spPr>
            <a:xfrm rot="16200000">
              <a:off x="6757579" y="873574"/>
              <a:ext cx="1196062" cy="2190984"/>
            </a:xfrm>
            <a:prstGeom prst="rightArrow">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6654818" y="716241"/>
              <a:ext cx="1401584" cy="584775"/>
            </a:xfrm>
            <a:prstGeom prst="rect">
              <a:avLst/>
            </a:prstGeom>
            <a:noFill/>
          </p:spPr>
          <p:txBody>
            <a:bodyPr wrap="square" rtlCol="0">
              <a:spAutoFit/>
            </a:bodyPr>
            <a:lstStyle/>
            <a:p>
              <a:pPr algn="ctr"/>
              <a:r>
                <a:rPr lang="en-US" sz="3200" b="1">
                  <a:solidFill>
                    <a:srgbClr val="FF0000"/>
                  </a:solidFill>
                </a:rPr>
                <a:t>8,57%</a:t>
              </a:r>
            </a:p>
          </p:txBody>
        </p:sp>
      </p:grpSp>
      <p:sp>
        <p:nvSpPr>
          <p:cNvPr id="2" name="Rectangle 1">
            <a:extLst>
              <a:ext uri="{FF2B5EF4-FFF2-40B4-BE49-F238E27FC236}">
                <a16:creationId xmlns:a16="http://schemas.microsoft.com/office/drawing/2014/main" xmlns="" id="{5BC41241-A2A2-A8E9-E51A-298FE4534B86}"/>
              </a:ext>
            </a:extLst>
          </p:cNvPr>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a:solidFill>
                  <a:prstClr val="black"/>
                </a:solidFill>
                <a:latin typeface="Times New Roman" panose="02020603050405020304" pitchFamily="18" charset="0"/>
                <a:cs typeface="Times New Roman" panose="02020603050405020304" pitchFamily="18" charset="0"/>
              </a:rPr>
              <a:t>Tốc độ tăng</a:t>
            </a:r>
            <a:r>
              <a:rPr lang="vi-VN" sz="3200" b="1">
                <a:solidFill>
                  <a:prstClr val="black"/>
                </a:solidFill>
                <a:latin typeface="Times New Roman" panose="02020603050405020304" pitchFamily="18" charset="0"/>
                <a:cs typeface="Times New Roman" panose="02020603050405020304" pitchFamily="18" charset="0"/>
              </a:rPr>
              <a:t> </a:t>
            </a:r>
            <a:r>
              <a:rPr lang="en-US" sz="3200" b="1">
                <a:solidFill>
                  <a:prstClr val="black"/>
                </a:solidFill>
                <a:latin typeface="Times New Roman" panose="02020603050405020304" pitchFamily="18" charset="0"/>
                <a:cs typeface="Times New Roman" panose="02020603050405020304" pitchFamily="18" charset="0"/>
              </a:rPr>
              <a:t>GRDP </a:t>
            </a:r>
            <a:r>
              <a:rPr lang="es-ES" sz="3200" b="1">
                <a:solidFill>
                  <a:prstClr val="black"/>
                </a:solidFill>
                <a:latin typeface="Times New Roman" panose="02020603050405020304" pitchFamily="18" charset="0"/>
                <a:cs typeface="Times New Roman" panose="02020603050405020304" pitchFamily="18" charset="0"/>
              </a:rPr>
              <a:t>năm 2022</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ight Arrow 26">
            <a:extLst>
              <a:ext uri="{FF2B5EF4-FFF2-40B4-BE49-F238E27FC236}">
                <a16:creationId xmlns:a16="http://schemas.microsoft.com/office/drawing/2014/main" xmlns="" id="{E5A7F9E7-C8E6-320F-B90B-8CFF4CEAFBB5}"/>
              </a:ext>
            </a:extLst>
          </p:cNvPr>
          <p:cNvSpPr/>
          <p:nvPr/>
        </p:nvSpPr>
        <p:spPr>
          <a:xfrm rot="16200000">
            <a:off x="4555180" y="3886139"/>
            <a:ext cx="949421" cy="1629435"/>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5" name="Right Arrow 26">
            <a:extLst>
              <a:ext uri="{FF2B5EF4-FFF2-40B4-BE49-F238E27FC236}">
                <a16:creationId xmlns:a16="http://schemas.microsoft.com/office/drawing/2014/main" xmlns="" id="{68EDC47D-B405-DADF-67BE-83A52B7114B4}"/>
              </a:ext>
            </a:extLst>
          </p:cNvPr>
          <p:cNvSpPr/>
          <p:nvPr/>
        </p:nvSpPr>
        <p:spPr>
          <a:xfrm rot="16200000">
            <a:off x="7138955" y="3851632"/>
            <a:ext cx="949421" cy="1629435"/>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6" name="Right Arrow 26">
            <a:extLst>
              <a:ext uri="{FF2B5EF4-FFF2-40B4-BE49-F238E27FC236}">
                <a16:creationId xmlns:a16="http://schemas.microsoft.com/office/drawing/2014/main" xmlns="" id="{EB91F3AB-DE43-E8CB-4F52-0BB31D6AE01B}"/>
              </a:ext>
            </a:extLst>
          </p:cNvPr>
          <p:cNvSpPr/>
          <p:nvPr/>
        </p:nvSpPr>
        <p:spPr>
          <a:xfrm rot="16200000">
            <a:off x="9815820" y="3851633"/>
            <a:ext cx="949421" cy="1629435"/>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Tree>
    <p:extLst>
      <p:ext uri="{BB962C8B-B14F-4D97-AF65-F5344CB8AC3E}">
        <p14:creationId xmlns:p14="http://schemas.microsoft.com/office/powerpoint/2010/main" val="1281306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nodeType="withEffect">
                                  <p:stCondLst>
                                    <p:cond delay="250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fltVal val="0"/>
                                          </p:val>
                                        </p:tav>
                                        <p:tav tm="100000">
                                          <p:val>
                                            <p:strVal val="#ppt_w"/>
                                          </p:val>
                                        </p:tav>
                                      </p:tavLst>
                                    </p:anim>
                                    <p:anim calcmode="lin" valueType="num">
                                      <p:cBhvr>
                                        <p:cTn id="13" dur="1000" fill="hold"/>
                                        <p:tgtEl>
                                          <p:spTgt spid="40"/>
                                        </p:tgtEl>
                                        <p:attrNameLst>
                                          <p:attrName>ppt_h</p:attrName>
                                        </p:attrNameLst>
                                      </p:cBhvr>
                                      <p:tavLst>
                                        <p:tav tm="0">
                                          <p:val>
                                            <p:fltVal val="0"/>
                                          </p:val>
                                        </p:tav>
                                        <p:tav tm="100000">
                                          <p:val>
                                            <p:strVal val="#ppt_h"/>
                                          </p:val>
                                        </p:tav>
                                      </p:tavLst>
                                    </p:anim>
                                    <p:animEffect transition="in" filter="fade">
                                      <p:cBhvr>
                                        <p:cTn id="14" dur="1000"/>
                                        <p:tgtEl>
                                          <p:spTgt spid="40"/>
                                        </p:tgtEl>
                                      </p:cBhvr>
                                    </p:animEffect>
                                  </p:childTnLst>
                                </p:cTn>
                              </p:par>
                              <p:par>
                                <p:cTn id="15" presetID="53" presetClass="entr" presetSubtype="16" fill="hold" nodeType="withEffect">
                                  <p:stCondLst>
                                    <p:cond delay="3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fltVal val="0"/>
                                          </p:val>
                                        </p:tav>
                                        <p:tav tm="100000">
                                          <p:val>
                                            <p:strVal val="#ppt_w"/>
                                          </p:val>
                                        </p:tav>
                                      </p:tavLst>
                                    </p:anim>
                                    <p:anim calcmode="lin" valueType="num">
                                      <p:cBhvr>
                                        <p:cTn id="18" dur="1000" fill="hold"/>
                                        <p:tgtEl>
                                          <p:spTgt spid="35"/>
                                        </p:tgtEl>
                                        <p:attrNameLst>
                                          <p:attrName>ppt_h</p:attrName>
                                        </p:attrNameLst>
                                      </p:cBhvr>
                                      <p:tavLst>
                                        <p:tav tm="0">
                                          <p:val>
                                            <p:fltVal val="0"/>
                                          </p:val>
                                        </p:tav>
                                        <p:tav tm="100000">
                                          <p:val>
                                            <p:strVal val="#ppt_h"/>
                                          </p:val>
                                        </p:tav>
                                      </p:tavLst>
                                    </p:anim>
                                    <p:animEffect transition="in" filter="fade">
                                      <p:cBhvr>
                                        <p:cTn id="19" dur="1000"/>
                                        <p:tgtEl>
                                          <p:spTgt spid="35"/>
                                        </p:tgtEl>
                                      </p:cBhvr>
                                    </p:animEffect>
                                  </p:childTnLst>
                                </p:cTn>
                              </p:par>
                              <p:par>
                                <p:cTn id="20" presetID="53" presetClass="entr" presetSubtype="16" fill="hold" nodeType="withEffect">
                                  <p:stCondLst>
                                    <p:cond delay="45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fltVal val="0"/>
                                          </p:val>
                                        </p:tav>
                                        <p:tav tm="100000">
                                          <p:val>
                                            <p:strVal val="#ppt_w"/>
                                          </p:val>
                                        </p:tav>
                                      </p:tavLst>
                                    </p:anim>
                                    <p:anim calcmode="lin" valueType="num">
                                      <p:cBhvr>
                                        <p:cTn id="23" dur="1000" fill="hold"/>
                                        <p:tgtEl>
                                          <p:spTgt spid="36"/>
                                        </p:tgtEl>
                                        <p:attrNameLst>
                                          <p:attrName>ppt_h</p:attrName>
                                        </p:attrNameLst>
                                      </p:cBhvr>
                                      <p:tavLst>
                                        <p:tav tm="0">
                                          <p:val>
                                            <p:fltVal val="0"/>
                                          </p:val>
                                        </p:tav>
                                        <p:tav tm="100000">
                                          <p:val>
                                            <p:strVal val="#ppt_h"/>
                                          </p:val>
                                        </p:tav>
                                      </p:tavLst>
                                    </p:anim>
                                    <p:animEffect transition="in" filter="fade">
                                      <p:cBhvr>
                                        <p:cTn id="24" dur="1000"/>
                                        <p:tgtEl>
                                          <p:spTgt spid="36"/>
                                        </p:tgtEl>
                                      </p:cBhvr>
                                    </p:animEffect>
                                  </p:childTnLst>
                                </p:cTn>
                              </p:par>
                              <p:par>
                                <p:cTn id="25" presetID="53" presetClass="entr" presetSubtype="16" fill="hold" nodeType="withEffect">
                                  <p:stCondLst>
                                    <p:cond delay="55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ppt_w</p:attrName>
                                        </p:attrNameLst>
                                      </p:cBhvr>
                                      <p:tavLst>
                                        <p:tav tm="0">
                                          <p:val>
                                            <p:fltVal val="0"/>
                                          </p:val>
                                        </p:tav>
                                        <p:tav tm="100000">
                                          <p:val>
                                            <p:strVal val="#ppt_w"/>
                                          </p:val>
                                        </p:tav>
                                      </p:tavLst>
                                    </p:anim>
                                    <p:anim calcmode="lin" valueType="num">
                                      <p:cBhvr>
                                        <p:cTn id="28" dur="1000" fill="hold"/>
                                        <p:tgtEl>
                                          <p:spTgt spid="37"/>
                                        </p:tgtEl>
                                        <p:attrNameLst>
                                          <p:attrName>ppt_h</p:attrName>
                                        </p:attrNameLst>
                                      </p:cBhvr>
                                      <p:tavLst>
                                        <p:tav tm="0">
                                          <p:val>
                                            <p:fltVal val="0"/>
                                          </p:val>
                                        </p:tav>
                                        <p:tav tm="100000">
                                          <p:val>
                                            <p:strVal val="#ppt_h"/>
                                          </p:val>
                                        </p:tav>
                                      </p:tavLst>
                                    </p:anim>
                                    <p:animEffect transition="in" filter="fade">
                                      <p:cBhvr>
                                        <p:cTn id="2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08411458"/>
              </p:ext>
            </p:extLst>
          </p:nvPr>
        </p:nvGraphicFramePr>
        <p:xfrm>
          <a:off x="838199" y="1101013"/>
          <a:ext cx="10591801" cy="123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7">
            <a:extLst>
              <a:ext uri="{FF2B5EF4-FFF2-40B4-BE49-F238E27FC236}">
                <a16:creationId xmlns:a16="http://schemas.microsoft.com/office/drawing/2014/main" xmlns="" id="{6E894B5F-CB78-57D0-F1E6-0758687EC68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E5B172-91E3-0641-B8A0-FCA23AB35F15}"/>
              </a:ext>
            </a:extLst>
          </p:cNvPr>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NĂM 2023</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D1F184B4-A518-A6AD-489F-FA9B0AD153B7}"/>
              </a:ext>
            </a:extLst>
          </p:cNvPr>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49FA47D-1679-133E-0301-5CFB76FC4F8D}"/>
              </a:ext>
            </a:extLst>
          </p:cNvPr>
          <p:cNvSpPr txBox="1"/>
          <p:nvPr/>
        </p:nvSpPr>
        <p:spPr>
          <a:xfrm>
            <a:off x="722850" y="2402222"/>
            <a:ext cx="10591801" cy="3354765"/>
          </a:xfrm>
          <a:prstGeom prst="rect">
            <a:avLst/>
          </a:prstGeom>
          <a:noFill/>
        </p:spPr>
        <p:txBody>
          <a:bodyPr wrap="square" rtlCol="0">
            <a:spAutoFit/>
          </a:bodyPr>
          <a:lstStyle/>
          <a:p>
            <a:pPr marL="457200" indent="-457200" algn="just">
              <a:spcBef>
                <a:spcPts val="600"/>
              </a:spcBef>
              <a:buFontTx/>
              <a:buChar char="-"/>
              <a:defRPr/>
            </a:pPr>
            <a:r>
              <a:rPr lang="de-DE"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t>
            </a: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iếp tục</a:t>
            </a:r>
            <a:r>
              <a:rPr lang="de-DE"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sắp xếp, tổ chức lại hệ thống đơn vị sự nghiệp công lập</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 khai kế hoạch đ</a:t>
            </a:r>
            <a:r>
              <a:rPr lang="de-DE"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ào tạo, bồi dưỡng cán bộ, công chức, viên chức giai đoạn 2023 - 2025; nâng cao năng lực đội ngũ cán bộ, công chức cấp xã</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âng cao kết quả các Chỉ số PAPI, PCI, PAR Index và SIPAS của tỉnh</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it-IT"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công tác xây dựng chính quyền điện tử, chính quyền số, ứng dụng công nghệ thông tin vào hoạt động quản lý nhà nước</a:t>
            </a:r>
            <a:endPar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buFontTx/>
              <a:buChar char="-"/>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hiện có hiệu quả các chương trình, kế hoạch về quốc phòng, an ninh, phòng chống tội phạm</a:t>
            </a:r>
          </a:p>
        </p:txBody>
      </p:sp>
    </p:spTree>
    <p:extLst>
      <p:ext uri="{BB962C8B-B14F-4D97-AF65-F5344CB8AC3E}">
        <p14:creationId xmlns:p14="http://schemas.microsoft.com/office/powerpoint/2010/main" val="2580052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944" y="10056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MỘT SỐ</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 KT-XH CHỦ YẾU CỦA TỈNH NĂM 2023 - 2025</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6B5C0303-4399-949D-BEA1-94DC6AB3F9B5}"/>
              </a:ext>
            </a:extLst>
          </p:cNvPr>
          <p:cNvGraphicFramePr>
            <a:graphicFrameLocks noGrp="1"/>
          </p:cNvGraphicFramePr>
          <p:nvPr>
            <p:extLst>
              <p:ext uri="{D42A27DB-BD31-4B8C-83A1-F6EECF244321}">
                <p14:modId xmlns:p14="http://schemas.microsoft.com/office/powerpoint/2010/main" val="454774131"/>
              </p:ext>
            </p:extLst>
          </p:nvPr>
        </p:nvGraphicFramePr>
        <p:xfrm>
          <a:off x="536453" y="1103047"/>
          <a:ext cx="11008441" cy="5148585"/>
        </p:xfrm>
        <a:graphic>
          <a:graphicData uri="http://schemas.openxmlformats.org/drawingml/2006/table">
            <a:tbl>
              <a:tblPr firstRow="1" firstCol="1" bandRow="1">
                <a:tableStyleId>{5C22544A-7EE6-4342-B048-85BDC9FD1C3A}</a:tableStyleId>
              </a:tblPr>
              <a:tblGrid>
                <a:gridCol w="561090">
                  <a:extLst>
                    <a:ext uri="{9D8B030D-6E8A-4147-A177-3AD203B41FA5}">
                      <a16:colId xmlns:a16="http://schemas.microsoft.com/office/drawing/2014/main" xmlns="" val="1104716342"/>
                    </a:ext>
                  </a:extLst>
                </a:gridCol>
                <a:gridCol w="2819912">
                  <a:extLst>
                    <a:ext uri="{9D8B030D-6E8A-4147-A177-3AD203B41FA5}">
                      <a16:colId xmlns:a16="http://schemas.microsoft.com/office/drawing/2014/main" xmlns="" val="2322569266"/>
                    </a:ext>
                  </a:extLst>
                </a:gridCol>
                <a:gridCol w="809863">
                  <a:extLst>
                    <a:ext uri="{9D8B030D-6E8A-4147-A177-3AD203B41FA5}">
                      <a16:colId xmlns:a16="http://schemas.microsoft.com/office/drawing/2014/main" xmlns="" val="1666694585"/>
                    </a:ext>
                  </a:extLst>
                </a:gridCol>
                <a:gridCol w="1266331">
                  <a:extLst>
                    <a:ext uri="{9D8B030D-6E8A-4147-A177-3AD203B41FA5}">
                      <a16:colId xmlns:a16="http://schemas.microsoft.com/office/drawing/2014/main" xmlns="" val="3555603465"/>
                    </a:ext>
                  </a:extLst>
                </a:gridCol>
                <a:gridCol w="1039150">
                  <a:extLst>
                    <a:ext uri="{9D8B030D-6E8A-4147-A177-3AD203B41FA5}">
                      <a16:colId xmlns:a16="http://schemas.microsoft.com/office/drawing/2014/main" xmlns="" val="157969476"/>
                    </a:ext>
                  </a:extLst>
                </a:gridCol>
                <a:gridCol w="971836">
                  <a:extLst>
                    <a:ext uri="{9D8B030D-6E8A-4147-A177-3AD203B41FA5}">
                      <a16:colId xmlns:a16="http://schemas.microsoft.com/office/drawing/2014/main" xmlns="" val="108210060"/>
                    </a:ext>
                  </a:extLst>
                </a:gridCol>
                <a:gridCol w="1177983">
                  <a:extLst>
                    <a:ext uri="{9D8B030D-6E8A-4147-A177-3AD203B41FA5}">
                      <a16:colId xmlns:a16="http://schemas.microsoft.com/office/drawing/2014/main" xmlns="" val="260536170"/>
                    </a:ext>
                  </a:extLst>
                </a:gridCol>
                <a:gridCol w="1182190">
                  <a:extLst>
                    <a:ext uri="{9D8B030D-6E8A-4147-A177-3AD203B41FA5}">
                      <a16:colId xmlns:a16="http://schemas.microsoft.com/office/drawing/2014/main" xmlns="" val="3289018004"/>
                    </a:ext>
                  </a:extLst>
                </a:gridCol>
                <a:gridCol w="1180086">
                  <a:extLst>
                    <a:ext uri="{9D8B030D-6E8A-4147-A177-3AD203B41FA5}">
                      <a16:colId xmlns:a16="http://schemas.microsoft.com/office/drawing/2014/main" xmlns="" val="2265470210"/>
                    </a:ext>
                  </a:extLst>
                </a:gridCol>
              </a:tblGrid>
              <a:tr h="390484">
                <a:tc>
                  <a:txBody>
                    <a:bodyPr/>
                    <a:lstStyle/>
                    <a:p>
                      <a:pPr algn="ctr">
                        <a:lnSpc>
                          <a:spcPct val="115000"/>
                        </a:lnSpc>
                        <a:spcAft>
                          <a:spcPts val="1000"/>
                        </a:spcAft>
                      </a:pPr>
                      <a:r>
                        <a:rPr lang="en-US" sz="1500" dirty="0" err="1">
                          <a:solidFill>
                            <a:srgbClr val="100717"/>
                          </a:solidFill>
                          <a:effectLst/>
                          <a:latin typeface="Times New Roman" panose="02020603050405020304" pitchFamily="18" charset="0"/>
                          <a:cs typeface="Times New Roman" panose="02020603050405020304" pitchFamily="18" charset="0"/>
                        </a:rPr>
                        <a:t>STT</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Chỉ tiêu</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Đơn vị tính</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KH 2021-2025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Thực hiện 2021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Ước TH cả năm 2022</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KH 2023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err="1">
                          <a:solidFill>
                            <a:srgbClr val="100717"/>
                          </a:solidFill>
                          <a:effectLst/>
                          <a:latin typeface="Times New Roman" panose="02020603050405020304" pitchFamily="18" charset="0"/>
                          <a:cs typeface="Times New Roman" panose="02020603050405020304" pitchFamily="18" charset="0"/>
                        </a:rPr>
                        <a:t>KH</a:t>
                      </a:r>
                      <a:r>
                        <a:rPr lang="en-US" sz="1500" dirty="0">
                          <a:solidFill>
                            <a:srgbClr val="100717"/>
                          </a:solidFill>
                          <a:effectLst/>
                          <a:latin typeface="Times New Roman" panose="02020603050405020304" pitchFamily="18" charset="0"/>
                          <a:cs typeface="Times New Roman" panose="02020603050405020304" pitchFamily="18" charset="0"/>
                        </a:rPr>
                        <a:t> 2024 </a:t>
                      </a:r>
                    </a:p>
                    <a:p>
                      <a:pPr algn="ctr">
                        <a:lnSpc>
                          <a:spcPct val="115000"/>
                        </a:lnSpc>
                        <a:spcAft>
                          <a:spcPts val="0"/>
                        </a:spcAft>
                      </a:pPr>
                      <a:r>
                        <a:rPr lang="en-US" sz="1500" dirty="0">
                          <a:solidFill>
                            <a:srgbClr val="100717"/>
                          </a:solidFill>
                          <a:effectLst/>
                          <a:latin typeface="Times New Roman" panose="02020603050405020304" pitchFamily="18" charset="0"/>
                          <a:cs typeface="Times New Roman" panose="02020603050405020304" pitchFamily="18" charset="0"/>
                        </a:rPr>
                        <a:t>(</a:t>
                      </a:r>
                      <a:r>
                        <a:rPr lang="en-US" sz="1500" dirty="0" err="1">
                          <a:solidFill>
                            <a:srgbClr val="100717"/>
                          </a:solidFill>
                          <a:effectLst/>
                          <a:latin typeface="Times New Roman" panose="02020603050405020304" pitchFamily="18" charset="0"/>
                          <a:cs typeface="Times New Roman" panose="02020603050405020304" pitchFamily="18" charset="0"/>
                        </a:rPr>
                        <a:t>sơ</a:t>
                      </a:r>
                      <a:r>
                        <a:rPr lang="en-US" sz="1500" baseline="0" dirty="0">
                          <a:solidFill>
                            <a:srgbClr val="100717"/>
                          </a:solidFill>
                          <a:effectLst/>
                          <a:latin typeface="Times New Roman" panose="02020603050405020304" pitchFamily="18" charset="0"/>
                          <a:cs typeface="Times New Roman" panose="02020603050405020304" pitchFamily="18" charset="0"/>
                        </a:rPr>
                        <a:t> </a:t>
                      </a:r>
                      <a:r>
                        <a:rPr lang="en-US" sz="1500" baseline="0" dirty="0" err="1">
                          <a:solidFill>
                            <a:srgbClr val="100717"/>
                          </a:solidFill>
                          <a:effectLst/>
                          <a:latin typeface="Times New Roman" panose="02020603050405020304" pitchFamily="18" charset="0"/>
                          <a:cs typeface="Times New Roman" panose="02020603050405020304" pitchFamily="18" charset="0"/>
                        </a:rPr>
                        <a:t>bộ</a:t>
                      </a:r>
                      <a:r>
                        <a:rPr lang="en-US" sz="1500" baseline="0" dirty="0">
                          <a:solidFill>
                            <a:srgbClr val="100717"/>
                          </a:solidFill>
                          <a:effectLst/>
                          <a:latin typeface="Times New Roman" panose="02020603050405020304" pitchFamily="18" charset="0"/>
                          <a:cs typeface="Times New Roman" panose="02020603050405020304" pitchFamily="18" charset="0"/>
                        </a:rPr>
                        <a:t>)</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err="1">
                          <a:solidFill>
                            <a:srgbClr val="100717"/>
                          </a:solidFill>
                          <a:effectLst/>
                          <a:latin typeface="Times New Roman" panose="02020603050405020304" pitchFamily="18" charset="0"/>
                          <a:cs typeface="Times New Roman" panose="02020603050405020304" pitchFamily="18" charset="0"/>
                        </a:rPr>
                        <a:t>KH</a:t>
                      </a:r>
                      <a:r>
                        <a:rPr lang="en-US" sz="1500" dirty="0">
                          <a:solidFill>
                            <a:srgbClr val="100717"/>
                          </a:solidFill>
                          <a:effectLst/>
                          <a:latin typeface="Times New Roman" panose="02020603050405020304" pitchFamily="18" charset="0"/>
                          <a:cs typeface="Times New Roman" panose="02020603050405020304" pitchFamily="18" charset="0"/>
                        </a:rPr>
                        <a:t> 2025</a:t>
                      </a:r>
                    </a:p>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a:t>
                      </a:r>
                      <a:r>
                        <a:rPr lang="en-US" sz="1500" dirty="0" err="1">
                          <a:solidFill>
                            <a:srgbClr val="100717"/>
                          </a:solidFill>
                          <a:effectLst/>
                          <a:latin typeface="Times New Roman" panose="02020603050405020304" pitchFamily="18" charset="0"/>
                          <a:cs typeface="Times New Roman" panose="02020603050405020304" pitchFamily="18" charset="0"/>
                        </a:rPr>
                        <a:t>sơ</a:t>
                      </a:r>
                      <a:r>
                        <a:rPr lang="en-US" sz="1500" baseline="0" dirty="0">
                          <a:solidFill>
                            <a:srgbClr val="100717"/>
                          </a:solidFill>
                          <a:effectLst/>
                          <a:latin typeface="Times New Roman" panose="02020603050405020304" pitchFamily="18" charset="0"/>
                          <a:cs typeface="Times New Roman" panose="02020603050405020304" pitchFamily="18" charset="0"/>
                        </a:rPr>
                        <a:t> </a:t>
                      </a:r>
                      <a:r>
                        <a:rPr lang="en-US" sz="1500" baseline="0" dirty="0" err="1">
                          <a:solidFill>
                            <a:srgbClr val="100717"/>
                          </a:solidFill>
                          <a:effectLst/>
                          <a:latin typeface="Times New Roman" panose="02020603050405020304" pitchFamily="18" charset="0"/>
                          <a:cs typeface="Times New Roman" panose="02020603050405020304" pitchFamily="18" charset="0"/>
                        </a:rPr>
                        <a:t>bộ</a:t>
                      </a:r>
                      <a:r>
                        <a:rPr lang="en-US" sz="1500" baseline="0" dirty="0">
                          <a:solidFill>
                            <a:srgbClr val="100717"/>
                          </a:solidFill>
                          <a:effectLst/>
                          <a:latin typeface="Times New Roman" panose="02020603050405020304" pitchFamily="18" charset="0"/>
                          <a:cs typeface="Times New Roman" panose="02020603050405020304" pitchFamily="18" charset="0"/>
                        </a:rPr>
                        <a:t>)</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51386747"/>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Tốc độ tăng GRDP</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7 - 7,5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4,43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8,57</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7 - 7,5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7,3- 7,5</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7,4 - 7,6</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7647873"/>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Trong đó:</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75610910"/>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Nông, lâm, thuỷ sản</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3,2 - 3,6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3,06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3,26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3,0 - 3,2</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3,3-3,4</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3,3 - 3,4</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45176759"/>
                  </a:ext>
                </a:extLst>
              </a:tr>
              <a:tr h="401745">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Công nghiệp và xây dựng</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9,5 - 10,2</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7,86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8,55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9,0 - 9,5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10,8 - 11,1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10,8 - 11,1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7388221"/>
                  </a:ext>
                </a:extLst>
              </a:tr>
              <a:tr h="401745">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 Công nghiệp</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9,43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9,5 - 9,7</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10,7-11</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10,7 - 11</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9419056"/>
                  </a:ext>
                </a:extLst>
              </a:tr>
              <a:tr h="401745">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 Xây dựng</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4,9</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6,83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8,0 - 9,1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11 - 11,3</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10,6 - 11,5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1963038"/>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Dịch vụ</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7,1 - 7,5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2,67</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12,61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7,9 - 8,7</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6,5 - 6,9</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6,5 – 6,9</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38973567"/>
                  </a:ext>
                </a:extLst>
              </a:tr>
              <a:tr h="401745">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Thuế sản phẩm trừ trợ cấp sản phẩm</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10 - 10,5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6,44</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9</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12,8</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12,8</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622016"/>
                  </a:ext>
                </a:extLst>
              </a:tr>
              <a:tr h="401745">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 GRDP bình quân đầu người</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Triệu đồng</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3.900$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63,22</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70,56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75 - 75,3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80,1 - 80,3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dirty="0">
                          <a:solidFill>
                            <a:srgbClr val="100717"/>
                          </a:solidFill>
                          <a:effectLst/>
                          <a:latin typeface="Times New Roman" panose="02020603050405020304" pitchFamily="18" charset="0"/>
                          <a:cs typeface="Times New Roman" panose="02020603050405020304" pitchFamily="18" charset="0"/>
                        </a:rPr>
                        <a:t>85,7 - 85,8</a:t>
                      </a:r>
                      <a:endParaRPr lang="vi-VN" sz="1500" dirty="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42437894"/>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2</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Chỉ số sản xuất CN (IIP)</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8%/năm</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6,56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7,05</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7,5 - 7,7</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8,7 - 9,0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8,7 - 9,0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3305392"/>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3</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Kim ngạch xuất khẩu </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Triệu USD</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1.400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1.332,6</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1.550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1.600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1.650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1.700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3849348"/>
                  </a:ext>
                </a:extLst>
              </a:tr>
              <a:tr h="200872">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4</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Tổng thu ngân sách trên địa bàn</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Tỷ đồng</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16.000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14.561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16.551</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13.650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cs typeface="Times New Roman" panose="02020603050405020304" pitchFamily="18" charset="0"/>
                        </a:rPr>
                        <a:t>17.300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rPr>
                        <a:t>18.500</a:t>
                      </a:r>
                      <a:endParaRPr lang="vi-VN" sz="1500">
                        <a:solidFill>
                          <a:srgbClr val="10071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740" marR="6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5110382"/>
                  </a:ext>
                </a:extLst>
              </a:tr>
            </a:tbl>
          </a:graphicData>
        </a:graphic>
      </p:graphicFrame>
    </p:spTree>
    <p:extLst>
      <p:ext uri="{BB962C8B-B14F-4D97-AF65-F5344CB8AC3E}">
        <p14:creationId xmlns:p14="http://schemas.microsoft.com/office/powerpoint/2010/main" val="4149020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663" y="2134438"/>
            <a:ext cx="11354373" cy="1015663"/>
          </a:xfrm>
          <a:prstGeom prst="rect">
            <a:avLst/>
          </a:prstGeom>
        </p:spPr>
        <p:txBody>
          <a:bodyPr wrap="square">
            <a:spAutoFit/>
          </a:bodyPr>
          <a:lstStyle/>
          <a:p>
            <a:pPr algn="ctr"/>
            <a:r>
              <a:rPr lang="en-US" sz="6000" b="1" i="1" err="1">
                <a:solidFill>
                  <a:srgbClr val="000099"/>
                </a:solidFill>
                <a:latin typeface="Times New Roman" panose="02020603050405020304" pitchFamily="18" charset="0"/>
                <a:cs typeface="Times New Roman" panose="02020603050405020304" pitchFamily="18" charset="0"/>
              </a:rPr>
              <a:t>Trân</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trọng</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cảm</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ơn</a:t>
            </a:r>
            <a:r>
              <a:rPr lang="en-US" sz="6000" b="1" i="1">
                <a:solidFill>
                  <a:srgbClr val="000099"/>
                </a:solidFill>
                <a:latin typeface="Times New Roman" panose="02020603050405020304" pitchFamily="18" charset="0"/>
                <a:cs typeface="Times New Roman" panose="02020603050405020304" pitchFamily="18" charset="0"/>
              </a:rPr>
              <a:t>!</a:t>
            </a:r>
            <a:endParaRPr lang="en-US" sz="600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42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5000" fill="hold"/>
                                        <p:tgtEl>
                                          <p:spTgt spid="2"/>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533" y="343318"/>
            <a:ext cx="11516933" cy="46166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2400" b="1">
                <a:solidFill>
                  <a:prstClr val="black"/>
                </a:solidFill>
                <a:latin typeface="Times New Roman" panose="02020603050405020304" pitchFamily="18" charset="0"/>
                <a:cs typeface="Times New Roman" panose="02020603050405020304" pitchFamily="18" charset="0"/>
              </a:rPr>
              <a:t>Tổng giá trị sản phẩm năm 2022</a:t>
            </a:r>
            <a:r>
              <a:rPr lang="vi-VN" sz="2400" b="1">
                <a:solidFill>
                  <a:prstClr val="black"/>
                </a:solidFill>
                <a:latin typeface="Times New Roman" panose="02020603050405020304" pitchFamily="18" charset="0"/>
                <a:cs typeface="Times New Roman" panose="02020603050405020304" pitchFamily="18" charset="0"/>
              </a:rPr>
              <a:t> (giá so sánh)</a:t>
            </a:r>
            <a:r>
              <a:rPr lang="es-ES" sz="2400" b="1">
                <a:solidFill>
                  <a:prstClr val="black"/>
                </a:solidFill>
                <a:latin typeface="Times New Roman" panose="02020603050405020304" pitchFamily="18" charset="0"/>
                <a:cs typeface="Times New Roman" panose="02020603050405020304" pitchFamily="18" charset="0"/>
              </a:rPr>
              <a:t> các địa phương</a:t>
            </a:r>
            <a:endParaRPr lang="en-US" sz="24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44914759-2388-ECA2-5118-231B3967B73F}"/>
              </a:ext>
            </a:extLst>
          </p:cNvPr>
          <p:cNvGraphicFramePr>
            <a:graphicFrameLocks noGrp="1"/>
          </p:cNvGraphicFramePr>
          <p:nvPr>
            <p:extLst>
              <p:ext uri="{D42A27DB-BD31-4B8C-83A1-F6EECF244321}">
                <p14:modId xmlns:p14="http://schemas.microsoft.com/office/powerpoint/2010/main" val="2950944489"/>
              </p:ext>
            </p:extLst>
          </p:nvPr>
        </p:nvGraphicFramePr>
        <p:xfrm>
          <a:off x="337532" y="1180430"/>
          <a:ext cx="5429100" cy="4993862"/>
        </p:xfrm>
        <a:graphic>
          <a:graphicData uri="http://schemas.openxmlformats.org/drawingml/2006/table">
            <a:tbl>
              <a:tblPr>
                <a:tableStyleId>{5C22544A-7EE6-4342-B048-85BDC9FD1C3A}</a:tableStyleId>
              </a:tblPr>
              <a:tblGrid>
                <a:gridCol w="352539">
                  <a:extLst>
                    <a:ext uri="{9D8B030D-6E8A-4147-A177-3AD203B41FA5}">
                      <a16:colId xmlns:a16="http://schemas.microsoft.com/office/drawing/2014/main" xmlns="" val="1322601935"/>
                    </a:ext>
                  </a:extLst>
                </a:gridCol>
                <a:gridCol w="1883565">
                  <a:extLst>
                    <a:ext uri="{9D8B030D-6E8A-4147-A177-3AD203B41FA5}">
                      <a16:colId xmlns:a16="http://schemas.microsoft.com/office/drawing/2014/main" xmlns="" val="3157643266"/>
                    </a:ext>
                  </a:extLst>
                </a:gridCol>
                <a:gridCol w="1027399">
                  <a:extLst>
                    <a:ext uri="{9D8B030D-6E8A-4147-A177-3AD203B41FA5}">
                      <a16:colId xmlns:a16="http://schemas.microsoft.com/office/drawing/2014/main" xmlns="" val="2555611211"/>
                    </a:ext>
                  </a:extLst>
                </a:gridCol>
                <a:gridCol w="1080022">
                  <a:extLst>
                    <a:ext uri="{9D8B030D-6E8A-4147-A177-3AD203B41FA5}">
                      <a16:colId xmlns:a16="http://schemas.microsoft.com/office/drawing/2014/main" xmlns="" val="546895683"/>
                    </a:ext>
                  </a:extLst>
                </a:gridCol>
                <a:gridCol w="1085575">
                  <a:extLst>
                    <a:ext uri="{9D8B030D-6E8A-4147-A177-3AD203B41FA5}">
                      <a16:colId xmlns:a16="http://schemas.microsoft.com/office/drawing/2014/main" xmlns="" val="2800063121"/>
                    </a:ext>
                  </a:extLst>
                </a:gridCol>
              </a:tblGrid>
              <a:tr h="857790">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2022/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760483"/>
                  </a:ext>
                </a:extLst>
              </a:tr>
              <a:tr h="212324">
                <a:tc>
                  <a:txBody>
                    <a:bodyPr/>
                    <a:lstStyle/>
                    <a:p>
                      <a:pPr algn="ctr" fontAlgn="ctr"/>
                      <a:r>
                        <a:rPr lang="vi-VN" sz="1000" u="none" strike="noStrike">
                          <a:effectLst/>
                          <a:latin typeface="+mj-lt"/>
                        </a:rPr>
                        <a:t>A</a:t>
                      </a:r>
                      <a:endParaRPr lang="vi-VN" sz="10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B</a:t>
                      </a:r>
                      <a:endParaRPr lang="vi-VN" sz="10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67275960"/>
                  </a:ext>
                </a:extLst>
              </a:tr>
              <a:tr h="314240">
                <a:tc>
                  <a:txBody>
                    <a:bodyPr/>
                    <a:lstStyle/>
                    <a:p>
                      <a:pPr algn="ctr" fontAlgn="ctr"/>
                      <a:r>
                        <a:rPr lang="vi-VN" sz="1200" b="1" u="none" strike="noStrike">
                          <a:effectLst/>
                          <a:latin typeface="+mj-lt"/>
                        </a:rPr>
                        <a:t>00</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Tổng số toàn tỉnh</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132.626.342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1" u="none" strike="noStrike">
                          <a:effectLst/>
                          <a:latin typeface="+mj-lt"/>
                        </a:rPr>
                        <a:t>     143.953.384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108,54</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82800367"/>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27.117.168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27.987.361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103,21</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93843752"/>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70.336.498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75.922.882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107,94</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1314628"/>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1"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52.537.272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56.848.337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108,21</a:t>
                      </a:r>
                      <a:endParaRPr lang="vi-VN" sz="1200" b="1"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3509185"/>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1"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17.799.226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19.074.545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107,17</a:t>
                      </a:r>
                      <a:endParaRPr lang="vi-VN" sz="1200" b="1"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322115"/>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35.172.676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40.043.141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113,85</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9811838"/>
                  </a:ext>
                </a:extLst>
              </a:tr>
              <a:tr h="212324">
                <a:tc>
                  <a:txBody>
                    <a:bodyPr/>
                    <a:lstStyle/>
                    <a:p>
                      <a:pPr algn="ctr" fontAlgn="ctr"/>
                      <a:r>
                        <a:rPr lang="vi-VN" sz="1200" b="1" u="none" strike="noStrike">
                          <a:effectLst/>
                          <a:latin typeface="+mj-lt"/>
                        </a:rPr>
                        <a:t>01</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Thành phố Quy Nhơn</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50.107.052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55.289.661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110,34</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4757799"/>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2.034.858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2.099.174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103,16</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7796237"/>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31.698.649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33.842.683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106,76</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8625242"/>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22.745.718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24.201.993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106,40</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282405"/>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8.952.931 </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9.640.690 </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107,68</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0337248"/>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16.373.545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19.347.804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118,17</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1519952"/>
                  </a:ext>
                </a:extLst>
              </a:tr>
              <a:tr h="212324">
                <a:tc>
                  <a:txBody>
                    <a:bodyPr/>
                    <a:lstStyle/>
                    <a:p>
                      <a:pPr algn="ctr" fontAlgn="ctr"/>
                      <a:r>
                        <a:rPr lang="vi-VN" sz="1200" b="1" u="none" strike="noStrike">
                          <a:effectLst/>
                          <a:latin typeface="+mj-lt"/>
                        </a:rPr>
                        <a:t>02</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An Lão</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744.084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791.403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106,36</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72524497"/>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314.908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326.567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103,70</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13165569"/>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231.198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249.565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107,94</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1386844"/>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93.871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107.119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114,11</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4632058"/>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137.327 </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142.446 </a:t>
                      </a:r>
                      <a:endParaRPr lang="vi-VN" sz="1200" b="0" i="1"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103,73</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2696989"/>
                  </a:ext>
                </a:extLst>
              </a:tr>
              <a:tr h="212324">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197.978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215.271 </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108,73</a:t>
                      </a:r>
                      <a:endParaRPr lang="vi-VN" sz="1200" b="0" i="0" u="none" strike="noStrike">
                        <a:solidFill>
                          <a:srgbClr val="000000"/>
                        </a:solidFill>
                        <a:effectLst/>
                        <a:latin typeface="+mj-lt"/>
                      </a:endParaRPr>
                    </a:p>
                  </a:txBody>
                  <a:tcPr marL="7400" marR="7400" marT="7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56887510"/>
                  </a:ext>
                </a:extLst>
              </a:tr>
            </a:tbl>
          </a:graphicData>
        </a:graphic>
      </p:graphicFrame>
      <p:graphicFrame>
        <p:nvGraphicFramePr>
          <p:cNvPr id="15" name="Table 14">
            <a:extLst>
              <a:ext uri="{FF2B5EF4-FFF2-40B4-BE49-F238E27FC236}">
                <a16:creationId xmlns:a16="http://schemas.microsoft.com/office/drawing/2014/main" xmlns="" id="{64B46657-7A07-6EE7-61A4-5F1E49A07258}"/>
              </a:ext>
            </a:extLst>
          </p:cNvPr>
          <p:cNvGraphicFramePr>
            <a:graphicFrameLocks noGrp="1"/>
          </p:cNvGraphicFramePr>
          <p:nvPr>
            <p:extLst>
              <p:ext uri="{D42A27DB-BD31-4B8C-83A1-F6EECF244321}">
                <p14:modId xmlns:p14="http://schemas.microsoft.com/office/powerpoint/2010/main" val="528335855"/>
              </p:ext>
            </p:extLst>
          </p:nvPr>
        </p:nvGraphicFramePr>
        <p:xfrm>
          <a:off x="6095999" y="1180436"/>
          <a:ext cx="5698923" cy="4993852"/>
        </p:xfrm>
        <a:graphic>
          <a:graphicData uri="http://schemas.openxmlformats.org/drawingml/2006/table">
            <a:tbl>
              <a:tblPr>
                <a:tableStyleId>{5C22544A-7EE6-4342-B048-85BDC9FD1C3A}</a:tableStyleId>
              </a:tblPr>
              <a:tblGrid>
                <a:gridCol w="370060">
                  <a:extLst>
                    <a:ext uri="{9D8B030D-6E8A-4147-A177-3AD203B41FA5}">
                      <a16:colId xmlns:a16="http://schemas.microsoft.com/office/drawing/2014/main" xmlns="" val="1961319471"/>
                    </a:ext>
                  </a:extLst>
                </a:gridCol>
                <a:gridCol w="1977177">
                  <a:extLst>
                    <a:ext uri="{9D8B030D-6E8A-4147-A177-3AD203B41FA5}">
                      <a16:colId xmlns:a16="http://schemas.microsoft.com/office/drawing/2014/main" xmlns="" val="1760334089"/>
                    </a:ext>
                  </a:extLst>
                </a:gridCol>
                <a:gridCol w="1078460">
                  <a:extLst>
                    <a:ext uri="{9D8B030D-6E8A-4147-A177-3AD203B41FA5}">
                      <a16:colId xmlns:a16="http://schemas.microsoft.com/office/drawing/2014/main" xmlns="" val="945585182"/>
                    </a:ext>
                  </a:extLst>
                </a:gridCol>
                <a:gridCol w="1089034">
                  <a:extLst>
                    <a:ext uri="{9D8B030D-6E8A-4147-A177-3AD203B41FA5}">
                      <a16:colId xmlns:a16="http://schemas.microsoft.com/office/drawing/2014/main" xmlns="" val="1935719479"/>
                    </a:ext>
                  </a:extLst>
                </a:gridCol>
                <a:gridCol w="1184192">
                  <a:extLst>
                    <a:ext uri="{9D8B030D-6E8A-4147-A177-3AD203B41FA5}">
                      <a16:colId xmlns:a16="http://schemas.microsoft.com/office/drawing/2014/main" xmlns="" val="1066760533"/>
                    </a:ext>
                  </a:extLst>
                </a:gridCol>
              </a:tblGrid>
              <a:tr h="875659">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2022/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0236575"/>
                  </a:ext>
                </a:extLst>
              </a:tr>
              <a:tr h="216747">
                <a:tc>
                  <a:txBody>
                    <a:bodyPr/>
                    <a:lstStyle/>
                    <a:p>
                      <a:pPr algn="ctr" fontAlgn="ctr"/>
                      <a:r>
                        <a:rPr lang="vi-VN" sz="1050" u="none" strike="noStrike">
                          <a:effectLst/>
                          <a:latin typeface="+mj-lt"/>
                        </a:rPr>
                        <a:t>A</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B</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1396357"/>
                  </a:ext>
                </a:extLst>
              </a:tr>
              <a:tr h="216747">
                <a:tc>
                  <a:txBody>
                    <a:bodyPr/>
                    <a:lstStyle/>
                    <a:p>
                      <a:pPr algn="ctr" fontAlgn="ctr"/>
                      <a:r>
                        <a:rPr lang="vi-VN" sz="1200" b="1" u="none" strike="noStrike">
                          <a:effectLst/>
                          <a:latin typeface="+mj-lt"/>
                        </a:rPr>
                        <a:t>03</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Thị xã Hoài Nhơn</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14.148.063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15.340.918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108,43</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80670694"/>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5.036.025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5.161.456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102,49</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68316963"/>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5.392.979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6.003.683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111,32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6913565"/>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3.555.437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4.033.638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113,45</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8812397"/>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1.837.542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1.970.045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107,21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76041578"/>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3.719.059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4.175.779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112,28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0546219"/>
                  </a:ext>
                </a:extLst>
              </a:tr>
              <a:tr h="216747">
                <a:tc>
                  <a:txBody>
                    <a:bodyPr/>
                    <a:lstStyle/>
                    <a:p>
                      <a:pPr algn="ctr" fontAlgn="ctr"/>
                      <a:r>
                        <a:rPr lang="vi-VN" sz="1200" b="1" u="none" strike="noStrike">
                          <a:effectLst/>
                          <a:latin typeface="+mj-lt"/>
                        </a:rPr>
                        <a:t>04</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Hoài Ân</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4.301.726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4.547.084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105,70</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9938354"/>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2.233.533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2.338.048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104,68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7982051"/>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809.682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861.817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106,44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7621920"/>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279.628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301.691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107,89</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88363120"/>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530.054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560.126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105,67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96352505"/>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1.258.511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1.347.219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107,05</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75570598"/>
                  </a:ext>
                </a:extLst>
              </a:tr>
              <a:tr h="216747">
                <a:tc>
                  <a:txBody>
                    <a:bodyPr/>
                    <a:lstStyle/>
                    <a:p>
                      <a:pPr algn="ctr" fontAlgn="ctr"/>
                      <a:r>
                        <a:rPr lang="vi-VN" sz="1200" b="1" u="none" strike="noStrike">
                          <a:effectLst/>
                          <a:latin typeface="+mj-lt"/>
                        </a:rPr>
                        <a:t>05</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Phù Mỹ</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10.523.387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11.259.262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106,99</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00363751"/>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5.736.096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5.957.358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103,86</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78909439"/>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2.512.349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2.809.604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111,83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08111840"/>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1.841.330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2.092.705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113,65</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7462574"/>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671.019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716.899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106,84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1152557"/>
                  </a:ext>
                </a:extLst>
              </a:tr>
              <a:tr h="216747">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2.274.942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2.492.300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109,55</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860047"/>
                  </a:ext>
                </a:extLst>
              </a:tr>
            </a:tbl>
          </a:graphicData>
        </a:graphic>
      </p:graphicFrame>
    </p:spTree>
    <p:extLst>
      <p:ext uri="{BB962C8B-B14F-4D97-AF65-F5344CB8AC3E}">
        <p14:creationId xmlns:p14="http://schemas.microsoft.com/office/powerpoint/2010/main" val="3632709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533" y="343318"/>
            <a:ext cx="11516933" cy="46166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2400" b="1">
                <a:solidFill>
                  <a:prstClr val="black"/>
                </a:solidFill>
                <a:latin typeface="Times New Roman" panose="02020603050405020304" pitchFamily="18" charset="0"/>
                <a:cs typeface="Times New Roman" panose="02020603050405020304" pitchFamily="18" charset="0"/>
              </a:rPr>
              <a:t>Tổng giá trị sản phẩm năm 2022</a:t>
            </a:r>
            <a:r>
              <a:rPr lang="vi-VN" sz="2400" b="1">
                <a:solidFill>
                  <a:prstClr val="black"/>
                </a:solidFill>
                <a:latin typeface="Times New Roman" panose="02020603050405020304" pitchFamily="18" charset="0"/>
                <a:cs typeface="Times New Roman" panose="02020603050405020304" pitchFamily="18" charset="0"/>
              </a:rPr>
              <a:t> (giá so sánh)</a:t>
            </a:r>
            <a:r>
              <a:rPr lang="es-ES" sz="2400" b="1">
                <a:solidFill>
                  <a:prstClr val="black"/>
                </a:solidFill>
                <a:latin typeface="Times New Roman" panose="02020603050405020304" pitchFamily="18" charset="0"/>
                <a:cs typeface="Times New Roman" panose="02020603050405020304" pitchFamily="18" charset="0"/>
              </a:rPr>
              <a:t> các địa phương</a:t>
            </a:r>
            <a:endParaRPr lang="en-US" sz="24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6579BDDB-86F0-2B37-5DC5-DF0738E5911D}"/>
              </a:ext>
            </a:extLst>
          </p:cNvPr>
          <p:cNvGraphicFramePr>
            <a:graphicFrameLocks noGrp="1"/>
          </p:cNvGraphicFramePr>
          <p:nvPr>
            <p:extLst>
              <p:ext uri="{D42A27DB-BD31-4B8C-83A1-F6EECF244321}">
                <p14:modId xmlns:p14="http://schemas.microsoft.com/office/powerpoint/2010/main" val="4232163889"/>
              </p:ext>
            </p:extLst>
          </p:nvPr>
        </p:nvGraphicFramePr>
        <p:xfrm>
          <a:off x="549453" y="1019233"/>
          <a:ext cx="5429100" cy="5272519"/>
        </p:xfrm>
        <a:graphic>
          <a:graphicData uri="http://schemas.openxmlformats.org/drawingml/2006/table">
            <a:tbl>
              <a:tblPr>
                <a:tableStyleId>{5C22544A-7EE6-4342-B048-85BDC9FD1C3A}</a:tableStyleId>
              </a:tblPr>
              <a:tblGrid>
                <a:gridCol w="352539">
                  <a:extLst>
                    <a:ext uri="{9D8B030D-6E8A-4147-A177-3AD203B41FA5}">
                      <a16:colId xmlns:a16="http://schemas.microsoft.com/office/drawing/2014/main" xmlns="" val="2270868662"/>
                    </a:ext>
                  </a:extLst>
                </a:gridCol>
                <a:gridCol w="1883565">
                  <a:extLst>
                    <a:ext uri="{9D8B030D-6E8A-4147-A177-3AD203B41FA5}">
                      <a16:colId xmlns:a16="http://schemas.microsoft.com/office/drawing/2014/main" xmlns="" val="1777226014"/>
                    </a:ext>
                  </a:extLst>
                </a:gridCol>
                <a:gridCol w="1027399">
                  <a:extLst>
                    <a:ext uri="{9D8B030D-6E8A-4147-A177-3AD203B41FA5}">
                      <a16:colId xmlns:a16="http://schemas.microsoft.com/office/drawing/2014/main" xmlns="" val="2638537349"/>
                    </a:ext>
                  </a:extLst>
                </a:gridCol>
                <a:gridCol w="1037472">
                  <a:extLst>
                    <a:ext uri="{9D8B030D-6E8A-4147-A177-3AD203B41FA5}">
                      <a16:colId xmlns:a16="http://schemas.microsoft.com/office/drawing/2014/main" xmlns="" val="3477918642"/>
                    </a:ext>
                  </a:extLst>
                </a:gridCol>
                <a:gridCol w="1128125">
                  <a:extLst>
                    <a:ext uri="{9D8B030D-6E8A-4147-A177-3AD203B41FA5}">
                      <a16:colId xmlns:a16="http://schemas.microsoft.com/office/drawing/2014/main" xmlns="" val="3359066079"/>
                    </a:ext>
                  </a:extLst>
                </a:gridCol>
              </a:tblGrid>
              <a:tr h="924521">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2022/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6008134"/>
                  </a:ext>
                </a:extLst>
              </a:tr>
              <a:tr h="228842">
                <a:tc>
                  <a:txBody>
                    <a:bodyPr/>
                    <a:lstStyle/>
                    <a:p>
                      <a:pPr algn="ctr" fontAlgn="ctr"/>
                      <a:r>
                        <a:rPr lang="vi-VN" sz="1050" u="none" strike="noStrike">
                          <a:effectLst/>
                          <a:latin typeface="+mj-lt"/>
                        </a:rPr>
                        <a:t>A</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B</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4534250"/>
                  </a:ext>
                </a:extLst>
              </a:tr>
              <a:tr h="228842">
                <a:tc>
                  <a:txBody>
                    <a:bodyPr/>
                    <a:lstStyle/>
                    <a:p>
                      <a:pPr algn="ctr" fontAlgn="ctr"/>
                      <a:r>
                        <a:rPr lang="vi-VN" sz="1200" b="1" u="none" strike="noStrike">
                          <a:effectLst/>
                          <a:latin typeface="+mj-lt"/>
                        </a:rPr>
                        <a:t>06</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Vĩnh Thạnh</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2.072.983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2.283.284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110,14</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3018681"/>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508.561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525.259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103,28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5715123"/>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1.049.200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1.215.286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115,83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0667817"/>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964.035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1.126.749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116,88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31922806"/>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85.165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88.537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103,96</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608928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515.222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542.739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105,34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92959572"/>
                  </a:ext>
                </a:extLst>
              </a:tr>
              <a:tr h="228842">
                <a:tc>
                  <a:txBody>
                    <a:bodyPr/>
                    <a:lstStyle/>
                    <a:p>
                      <a:pPr algn="ctr" fontAlgn="ctr"/>
                      <a:r>
                        <a:rPr lang="vi-VN" sz="1200" b="1" u="none" strike="noStrike">
                          <a:effectLst/>
                          <a:latin typeface="+mj-lt"/>
                        </a:rPr>
                        <a:t>07</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Tây Sơn</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5.988.134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6.397.628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106,84</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665068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1.605.737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1.667.140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103,82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36356327"/>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2.458.589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2.649.541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107,77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1216012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1.748.131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1.894.771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108,39</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88792627"/>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710.458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754.770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106,24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7396527"/>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1.923.808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2.080.947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108,17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68428544"/>
                  </a:ext>
                </a:extLst>
              </a:tr>
              <a:tr h="228842">
                <a:tc>
                  <a:txBody>
                    <a:bodyPr/>
                    <a:lstStyle/>
                    <a:p>
                      <a:pPr algn="ctr" fontAlgn="ctr"/>
                      <a:r>
                        <a:rPr lang="vi-VN" sz="1200" b="1" u="none" strike="noStrike">
                          <a:effectLst/>
                          <a:latin typeface="+mj-lt"/>
                        </a:rPr>
                        <a:t>08</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Phù Cát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11.520.004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12.456.302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108,13</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03017255"/>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4.623.301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4.769.101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103,15</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7783612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4.487.642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5.011.154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111,67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65447614"/>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3.124.656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3.553.554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113,73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87825266"/>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1.362.986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1.457.600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106,94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056999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2.409.061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2.676.047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111,08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18992766"/>
                  </a:ext>
                </a:extLst>
              </a:tr>
            </a:tbl>
          </a:graphicData>
        </a:graphic>
      </p:graphicFrame>
      <p:graphicFrame>
        <p:nvGraphicFramePr>
          <p:cNvPr id="4" name="Table 3">
            <a:extLst>
              <a:ext uri="{FF2B5EF4-FFF2-40B4-BE49-F238E27FC236}">
                <a16:creationId xmlns:a16="http://schemas.microsoft.com/office/drawing/2014/main" xmlns="" id="{F091F5D6-3F56-DC4D-10DB-49781088EBBB}"/>
              </a:ext>
            </a:extLst>
          </p:cNvPr>
          <p:cNvGraphicFramePr>
            <a:graphicFrameLocks noGrp="1"/>
          </p:cNvGraphicFramePr>
          <p:nvPr>
            <p:extLst>
              <p:ext uri="{D42A27DB-BD31-4B8C-83A1-F6EECF244321}">
                <p14:modId xmlns:p14="http://schemas.microsoft.com/office/powerpoint/2010/main" val="3144904006"/>
              </p:ext>
            </p:extLst>
          </p:nvPr>
        </p:nvGraphicFramePr>
        <p:xfrm>
          <a:off x="6291742" y="1019233"/>
          <a:ext cx="5562724" cy="5272520"/>
        </p:xfrm>
        <a:graphic>
          <a:graphicData uri="http://schemas.openxmlformats.org/drawingml/2006/table">
            <a:tbl>
              <a:tblPr>
                <a:tableStyleId>{5C22544A-7EE6-4342-B048-85BDC9FD1C3A}</a:tableStyleId>
              </a:tblPr>
              <a:tblGrid>
                <a:gridCol w="361216">
                  <a:extLst>
                    <a:ext uri="{9D8B030D-6E8A-4147-A177-3AD203B41FA5}">
                      <a16:colId xmlns:a16="http://schemas.microsoft.com/office/drawing/2014/main" xmlns="" val="837495946"/>
                    </a:ext>
                  </a:extLst>
                </a:gridCol>
                <a:gridCol w="1929924">
                  <a:extLst>
                    <a:ext uri="{9D8B030D-6E8A-4147-A177-3AD203B41FA5}">
                      <a16:colId xmlns:a16="http://schemas.microsoft.com/office/drawing/2014/main" xmlns="" val="196726409"/>
                    </a:ext>
                  </a:extLst>
                </a:gridCol>
                <a:gridCol w="1052686">
                  <a:extLst>
                    <a:ext uri="{9D8B030D-6E8A-4147-A177-3AD203B41FA5}">
                      <a16:colId xmlns:a16="http://schemas.microsoft.com/office/drawing/2014/main" xmlns="" val="3134265575"/>
                    </a:ext>
                  </a:extLst>
                </a:gridCol>
                <a:gridCol w="1063007">
                  <a:extLst>
                    <a:ext uri="{9D8B030D-6E8A-4147-A177-3AD203B41FA5}">
                      <a16:colId xmlns:a16="http://schemas.microsoft.com/office/drawing/2014/main" xmlns="" val="3526256911"/>
                    </a:ext>
                  </a:extLst>
                </a:gridCol>
                <a:gridCol w="1155891">
                  <a:extLst>
                    <a:ext uri="{9D8B030D-6E8A-4147-A177-3AD203B41FA5}">
                      <a16:colId xmlns:a16="http://schemas.microsoft.com/office/drawing/2014/main" xmlns="" val="3955999383"/>
                    </a:ext>
                  </a:extLst>
                </a:gridCol>
              </a:tblGrid>
              <a:tr h="924522">
                <a:tc>
                  <a:txBody>
                    <a:bodyPr/>
                    <a:lstStyle/>
                    <a:p>
                      <a:pPr algn="l" fontAlgn="ctr"/>
                      <a:r>
                        <a:rPr lang="vi-VN" sz="1200" b="1" u="none" strike="noStrike">
                          <a:effectLst/>
                          <a:latin typeface="+mj-lt"/>
                        </a:rPr>
                        <a:t>STT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Chỉ tiêu</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2021</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Ước năm 2022</a:t>
                      </a:r>
                      <a:br>
                        <a:rPr lang="vi-VN" sz="1200" b="1" u="none" strike="noStrike">
                          <a:effectLst/>
                          <a:latin typeface="+mj-lt"/>
                        </a:rPr>
                      </a:br>
                      <a:r>
                        <a:rPr lang="vi-VN" sz="1200" b="1" u="none" strike="noStrike">
                          <a:effectLst/>
                          <a:latin typeface="+mj-lt"/>
                        </a:rPr>
                        <a:t>(triệu đồng)</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Năm 2022/ 2021</a:t>
                      </a:r>
                      <a:br>
                        <a:rPr lang="vi-VN" sz="1200" b="1" u="none" strike="noStrike">
                          <a:effectLst/>
                          <a:latin typeface="+mj-lt"/>
                        </a:rPr>
                      </a:br>
                      <a:r>
                        <a:rPr lang="vi-VN" sz="1200" b="1" u="none" strike="noStrike">
                          <a:effectLst/>
                          <a:latin typeface="+mj-lt"/>
                        </a:rPr>
                        <a:t>(%)</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3127825"/>
                  </a:ext>
                </a:extLst>
              </a:tr>
              <a:tr h="228842">
                <a:tc>
                  <a:txBody>
                    <a:bodyPr/>
                    <a:lstStyle/>
                    <a:p>
                      <a:pPr algn="ctr" fontAlgn="ctr"/>
                      <a:r>
                        <a:rPr lang="vi-VN" sz="1050" u="none" strike="noStrike">
                          <a:effectLst/>
                          <a:latin typeface="+mj-lt"/>
                        </a:rPr>
                        <a:t>A</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B</a:t>
                      </a:r>
                      <a:endParaRPr lang="vi-VN" sz="105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45791488"/>
                  </a:ext>
                </a:extLst>
              </a:tr>
              <a:tr h="228842">
                <a:tc>
                  <a:txBody>
                    <a:bodyPr/>
                    <a:lstStyle/>
                    <a:p>
                      <a:pPr algn="ctr" fontAlgn="ctr"/>
                      <a:r>
                        <a:rPr lang="vi-VN" sz="1200" b="1" u="none" strike="noStrike">
                          <a:effectLst/>
                          <a:latin typeface="+mj-lt"/>
                        </a:rPr>
                        <a:t>09</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Thị xã An Nhơn</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19.854.898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21.281.875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107,19</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22589896"/>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1.903.801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1.939.196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101,86</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93701151"/>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14.589.620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15.594.908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106,89</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4061218"/>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12.401.494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13.257.244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106,90</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2676328"/>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2.188.126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2.337.664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106,83</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1761514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3.361.477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3.747.771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111,49</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6283969"/>
                  </a:ext>
                </a:extLst>
              </a:tr>
              <a:tr h="228842">
                <a:tc>
                  <a:txBody>
                    <a:bodyPr/>
                    <a:lstStyle/>
                    <a:p>
                      <a:pPr algn="ctr" fontAlgn="ctr"/>
                      <a:r>
                        <a:rPr lang="vi-VN" sz="1200" b="1" u="none" strike="noStrike">
                          <a:effectLst/>
                          <a:latin typeface="+mj-lt"/>
                        </a:rPr>
                        <a:t>10</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Tuy Phước</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10.636.917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11.294.545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106,18</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592057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2.440.173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2.504.075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102,62</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7347119"/>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5.476.125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5.808.271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106,07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7864105"/>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4.425.483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4.693.875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106,06</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16789276"/>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1.050.642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1.114.396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106,07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50670132"/>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2.720.619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2.982.199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109,61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25969654"/>
                  </a:ext>
                </a:extLst>
              </a:tr>
              <a:tr h="228842">
                <a:tc>
                  <a:txBody>
                    <a:bodyPr/>
                    <a:lstStyle/>
                    <a:p>
                      <a:pPr algn="ctr" fontAlgn="ctr"/>
                      <a:r>
                        <a:rPr lang="vi-VN" sz="1200" b="1" u="none" strike="noStrike">
                          <a:effectLst/>
                          <a:latin typeface="+mj-lt"/>
                        </a:rPr>
                        <a:t>11</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Huyện Vân Canh</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2.729.094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u="none" strike="noStrike">
                          <a:effectLst/>
                          <a:latin typeface="+mj-lt"/>
                        </a:rPr>
                        <a:t>         3.011.422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b="1" u="none" strike="noStrike">
                          <a:effectLst/>
                          <a:latin typeface="+mj-lt"/>
                        </a:rPr>
                        <a:t>110,35</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972498"/>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Nông lâm nghiệp và thủy sản</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680.175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699.987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102,91</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24471831"/>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Công nghiệp và Xây dựng</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1.630.465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1.876.370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115,08</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03647351"/>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Chia ra: Công nghiệp</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1.357.489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1.584.998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116,76</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6549520"/>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Xây dựng</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272.976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           291.372 </a:t>
                      </a:r>
                      <a:endParaRPr lang="vi-VN" sz="1200" b="0" i="1"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106,74</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64260117"/>
                  </a:ext>
                </a:extLst>
              </a:tr>
              <a:tr h="228842">
                <a:tc>
                  <a:txBody>
                    <a:bodyPr/>
                    <a:lstStyle/>
                    <a:p>
                      <a:pPr algn="ctr" fontAlgn="ctr"/>
                      <a:r>
                        <a:rPr lang="vi-VN" sz="1200" u="none" strike="noStrike">
                          <a:effectLst/>
                          <a:latin typeface="+mj-lt"/>
                        </a:rPr>
                        <a:t> </a:t>
                      </a:r>
                      <a:endParaRPr lang="vi-VN" sz="1200" b="1"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effectLst/>
                          <a:latin typeface="+mj-lt"/>
                        </a:rPr>
                        <a:t>Dịch vụ</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418.454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effectLst/>
                          <a:latin typeface="+mj-lt"/>
                        </a:rPr>
                        <a:t>             435.065 </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200" u="none" strike="noStrike">
                          <a:effectLst/>
                          <a:latin typeface="+mj-lt"/>
                        </a:rPr>
                        <a:t>103,97</a:t>
                      </a:r>
                      <a:endParaRPr lang="vi-VN" sz="1200" b="0" i="0" u="none" strike="noStrike">
                        <a:solidFill>
                          <a:srgbClr val="000000"/>
                        </a:solidFill>
                        <a:effectLst/>
                        <a:latin typeface="+mj-lt"/>
                      </a:endParaRP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5038790"/>
                  </a:ext>
                </a:extLst>
              </a:tr>
            </a:tbl>
          </a:graphicData>
        </a:graphic>
      </p:graphicFrame>
    </p:spTree>
    <p:extLst>
      <p:ext uri="{BB962C8B-B14F-4D97-AF65-F5344CB8AC3E}">
        <p14:creationId xmlns:p14="http://schemas.microsoft.com/office/powerpoint/2010/main" val="3118428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6877</TotalTime>
  <Words>11445</Words>
  <Application>Microsoft Office PowerPoint</Application>
  <PresentationFormat>Custom</PresentationFormat>
  <Paragraphs>3786</Paragraphs>
  <Slides>72</Slides>
  <Notes>64</Notes>
  <HiddenSlides>0</HiddenSlides>
  <MMClips>0</MMClips>
  <ScaleCrop>false</ScaleCrop>
  <HeadingPairs>
    <vt:vector size="4" baseType="variant">
      <vt:variant>
        <vt:lpstr>Theme</vt:lpstr>
      </vt:variant>
      <vt:variant>
        <vt:i4>3</vt:i4>
      </vt:variant>
      <vt:variant>
        <vt:lpstr>Slide Titles</vt:lpstr>
      </vt:variant>
      <vt:variant>
        <vt:i4>72</vt:i4>
      </vt:variant>
    </vt:vector>
  </HeadingPairs>
  <TitlesOfParts>
    <vt:vector size="75" baseType="lpstr">
      <vt:lpstr>Office Theme</vt:lpstr>
      <vt:lpstr>19_Office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1079</cp:revision>
  <cp:lastPrinted>2022-11-30T08:54:44Z</cp:lastPrinted>
  <dcterms:created xsi:type="dcterms:W3CDTF">2021-10-19T01:28:52Z</dcterms:created>
  <dcterms:modified xsi:type="dcterms:W3CDTF">2022-12-09T22:57:53Z</dcterms:modified>
</cp:coreProperties>
</file>