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6858000" cy="9144000"/>
  <p:embeddedFontLst>
    <p:embeddedFont>
      <p:font typeface="Lato Bold" panose="020B0604020202020204" charset="0"/>
      <p:regular r:id="rId13"/>
      <p:bold r:id="rId14"/>
    </p:embeddedFont>
    <p:embeddedFont>
      <p:font typeface="DejaVu Serif" panose="020B0604020202020204" charset="0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uli Regular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57" autoAdjust="0"/>
  </p:normalViewPr>
  <p:slideViewPr>
    <p:cSldViewPr>
      <p:cViewPr varScale="1">
        <p:scale>
          <a:sx n="59" d="100"/>
          <a:sy n="59" d="100"/>
        </p:scale>
        <p:origin x="56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2488" b="12488"/>
          <a:stretch>
            <a:fillRect/>
          </a:stretch>
        </p:blipFill>
        <p:spPr>
          <a:xfrm>
            <a:off x="9144000" y="0"/>
            <a:ext cx="9144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957270" y="109801"/>
            <a:ext cx="14233845" cy="10177199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 rot="3270925">
            <a:off x="-3088757" y="-447550"/>
            <a:ext cx="18947486" cy="14719418"/>
          </a:xfrm>
          <a:prstGeom prst="rect">
            <a:avLst/>
          </a:prstGeom>
          <a:solidFill>
            <a:srgbClr val="31356E"/>
          </a:solidFill>
        </p:spPr>
      </p:sp>
      <p:sp>
        <p:nvSpPr>
          <p:cNvPr id="5" name="TextBox 5"/>
          <p:cNvSpPr txBox="1"/>
          <p:nvPr/>
        </p:nvSpPr>
        <p:spPr>
          <a:xfrm>
            <a:off x="391805" y="3975457"/>
            <a:ext cx="14984783" cy="5873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71"/>
              </a:lnSpc>
            </a:pPr>
            <a:r>
              <a:rPr lang="en-US" sz="10428" spc="156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 HUẤN</a:t>
            </a:r>
          </a:p>
          <a:p>
            <a:pPr>
              <a:lnSpc>
                <a:spcPts val="9144"/>
              </a:lnSpc>
            </a:pPr>
            <a:endParaRPr lang="en-US" sz="10428" spc="156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6387"/>
              </a:lnSpc>
            </a:pPr>
            <a:r>
              <a:rPr lang="en-US" sz="5807" spc="87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 THỐNG BÁO CÁO KINH TẾ - XÃ HỘI</a:t>
            </a:r>
          </a:p>
          <a:p>
            <a:pPr algn="ctr">
              <a:lnSpc>
                <a:spcPts val="6387"/>
              </a:lnSpc>
            </a:pPr>
            <a:r>
              <a:rPr lang="en-US" sz="5807" spc="87" dirty="0">
                <a:solidFill>
                  <a:srgbClr val="FF57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 TIÊU: GIÁO DỤC</a:t>
            </a:r>
          </a:p>
          <a:p>
            <a:pPr>
              <a:lnSpc>
                <a:spcPts val="7667"/>
              </a:lnSpc>
            </a:pPr>
            <a:endParaRPr lang="en-US" sz="5807" spc="87" dirty="0">
              <a:solidFill>
                <a:srgbClr val="FF57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4708"/>
              </a:lnSpc>
            </a:pPr>
            <a:r>
              <a:rPr lang="en-US" sz="4280" spc="64" dirty="0" err="1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4280" spc="64" dirty="0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80" spc="64" dirty="0" err="1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280" spc="64" dirty="0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80" spc="64" dirty="0" err="1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4280" spc="64" dirty="0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22 </a:t>
            </a:r>
            <a:r>
              <a:rPr lang="en-US" sz="4280" spc="64" dirty="0" err="1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4280" spc="64" dirty="0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 </a:t>
            </a:r>
            <a:r>
              <a:rPr lang="en-US" sz="4280" spc="64" dirty="0" err="1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4280" spc="64" dirty="0">
                <a:solidFill>
                  <a:srgbClr val="D1D2D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73635" y="942975"/>
            <a:ext cx="10367270" cy="1358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33"/>
              </a:lnSpc>
            </a:pPr>
            <a:r>
              <a:rPr lang="en-US" sz="388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CỤC THỐNG KÊ</a:t>
            </a:r>
          </a:p>
          <a:p>
            <a:pPr algn="ctr">
              <a:lnSpc>
                <a:spcPts val="5433"/>
              </a:lnSpc>
            </a:pPr>
            <a:r>
              <a:rPr lang="en-US" sz="388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CỤC THỐNG KÊ TỈNH BÌNH ĐỊNH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506828" y="0"/>
            <a:ext cx="6781172" cy="4559446"/>
            <a:chOff x="0" y="0"/>
            <a:chExt cx="1930400" cy="12979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30400" cy="1297940"/>
            </a:xfrm>
            <a:custGeom>
              <a:avLst/>
              <a:gdLst/>
              <a:ahLst/>
              <a:cxnLst/>
              <a:rect l="l" t="t" r="r" b="b"/>
              <a:pathLst>
                <a:path w="1930400" h="1297940">
                  <a:moveTo>
                    <a:pt x="0" y="0"/>
                  </a:moveTo>
                  <a:lnTo>
                    <a:pt x="965200" y="1297940"/>
                  </a:lnTo>
                  <a:lnTo>
                    <a:pt x="1930400" y="0"/>
                  </a:lnTo>
                  <a:close/>
                </a:path>
              </a:pathLst>
            </a:custGeom>
            <a:solidFill>
              <a:srgbClr val="494D89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1506828" y="5727554"/>
            <a:ext cx="6781172" cy="4559446"/>
            <a:chOff x="0" y="0"/>
            <a:chExt cx="1930400" cy="12979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30400" cy="1297940"/>
            </a:xfrm>
            <a:custGeom>
              <a:avLst/>
              <a:gdLst/>
              <a:ahLst/>
              <a:cxnLst/>
              <a:rect l="l" t="t" r="r" b="b"/>
              <a:pathLst>
                <a:path w="1930400" h="1297940">
                  <a:moveTo>
                    <a:pt x="0" y="0"/>
                  </a:moveTo>
                  <a:lnTo>
                    <a:pt x="965200" y="1297940"/>
                  </a:lnTo>
                  <a:lnTo>
                    <a:pt x="1930400" y="0"/>
                  </a:lnTo>
                  <a:close/>
                </a:path>
              </a:pathLst>
            </a:custGeom>
            <a:solidFill>
              <a:srgbClr val="3D417D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1706871" y="1852935"/>
            <a:ext cx="6581129" cy="6581129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37846" y="116586"/>
              <a:ext cx="6274308" cy="6116828"/>
            </a:xfrm>
            <a:custGeom>
              <a:avLst/>
              <a:gdLst/>
              <a:ahLst/>
              <a:cxnLst/>
              <a:rect l="l" t="t" r="r" b="b"/>
              <a:pathLst>
                <a:path w="6274308" h="6116828">
                  <a:moveTo>
                    <a:pt x="3137154" y="0"/>
                  </a:moveTo>
                  <a:lnTo>
                    <a:pt x="621411" y="1211453"/>
                  </a:lnTo>
                  <a:lnTo>
                    <a:pt x="0" y="3933825"/>
                  </a:lnTo>
                  <a:lnTo>
                    <a:pt x="1741043" y="6116828"/>
                  </a:lnTo>
                  <a:lnTo>
                    <a:pt x="4533265" y="6116828"/>
                  </a:lnTo>
                  <a:lnTo>
                    <a:pt x="6274308" y="3933825"/>
                  </a:lnTo>
                  <a:lnTo>
                    <a:pt x="5652897" y="1211453"/>
                  </a:lnTo>
                  <a:close/>
                </a:path>
              </a:pathLst>
            </a:custGeom>
            <a:blipFill>
              <a:blip r:embed="rId2"/>
              <a:stretch>
                <a:fillRect l="-35303" r="-35303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100509" y="895350"/>
            <a:ext cx="10836067" cy="1234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88"/>
              </a:lnSpc>
            </a:pPr>
            <a:r>
              <a:rPr lang="en-US" sz="727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sz="72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sz="727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sz="72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7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thập</a:t>
            </a:r>
            <a:r>
              <a:rPr lang="en-US" sz="72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7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727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77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endParaRPr lang="en-US" sz="7277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5378" y="3169994"/>
            <a:ext cx="11061450" cy="6514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74"/>
              </a:lnSpc>
            </a:pP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75023" lvl="1" indent="-437512" algn="just">
              <a:lnSpc>
                <a:spcPts val="5674"/>
              </a:lnSpc>
              <a:buFont typeface="Arial"/>
              <a:buChar char="•"/>
            </a:pP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75023" lvl="1" indent="-437512" algn="just">
              <a:lnSpc>
                <a:spcPts val="5674"/>
              </a:lnSpc>
              <a:buFont typeface="Arial"/>
              <a:buChar char="•"/>
            </a:pP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lang thang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,...</a:t>
            </a:r>
          </a:p>
          <a:p>
            <a:pPr marL="875023" lvl="1" indent="-437512" algn="just">
              <a:lnSpc>
                <a:spcPts val="5674"/>
              </a:lnSpc>
              <a:buFont typeface="Arial"/>
              <a:buChar char="•"/>
            </a:pP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khiếu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dành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khuyết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52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tật</a:t>
            </a:r>
            <a:r>
              <a:rPr lang="en-US" sz="4052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ts val="5674"/>
              </a:lnSpc>
            </a:pPr>
            <a:endParaRPr lang="en-US" sz="4052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7786" b="778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088183" y="7103182"/>
            <a:ext cx="3199817" cy="318381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3951623"/>
            <a:ext cx="13462899" cy="2383753"/>
            <a:chOff x="0" y="0"/>
            <a:chExt cx="17950532" cy="3178338"/>
          </a:xfrm>
        </p:grpSpPr>
        <p:sp>
          <p:nvSpPr>
            <p:cNvPr id="5" name="TextBox 5"/>
            <p:cNvSpPr txBox="1"/>
            <p:nvPr/>
          </p:nvSpPr>
          <p:spPr>
            <a:xfrm>
              <a:off x="0" y="-9525"/>
              <a:ext cx="17950532" cy="2447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400"/>
                </a:lnSpc>
              </a:pPr>
              <a:r>
                <a:rPr lang="en-US" sz="12000">
                  <a:solidFill>
                    <a:srgbClr val="6CE5E8"/>
                  </a:solidFill>
                  <a:latin typeface="Lato Bold"/>
                </a:rPr>
                <a:t>Trân trọng cảm ơn!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544184"/>
              <a:ext cx="17950532" cy="635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11899" y="4863621"/>
            <a:ext cx="2160465" cy="2922469"/>
            <a:chOff x="0" y="0"/>
            <a:chExt cx="2880620" cy="3896625"/>
          </a:xfrm>
        </p:grpSpPr>
        <p:sp>
          <p:nvSpPr>
            <p:cNvPr id="3" name="TextBox 3"/>
            <p:cNvSpPr txBox="1"/>
            <p:nvPr/>
          </p:nvSpPr>
          <p:spPr>
            <a:xfrm>
              <a:off x="0" y="2171119"/>
              <a:ext cx="2880620" cy="1725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320"/>
                </a:lnSpc>
                <a:spcBef>
                  <a:spcPct val="0"/>
                </a:spcBef>
              </a:pP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trẻ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độc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lập</a:t>
              </a:r>
              <a:endParaRPr lang="en-US" sz="3800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950763" y="0"/>
              <a:ext cx="979094" cy="1128934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7929639" y="4863621"/>
            <a:ext cx="2340760" cy="3553347"/>
            <a:chOff x="0" y="0"/>
            <a:chExt cx="3121014" cy="4737796"/>
          </a:xfrm>
        </p:grpSpPr>
        <p:sp>
          <p:nvSpPr>
            <p:cNvPr id="6" name="TextBox 6"/>
            <p:cNvSpPr txBox="1"/>
            <p:nvPr/>
          </p:nvSpPr>
          <p:spPr>
            <a:xfrm>
              <a:off x="0" y="2358662"/>
              <a:ext cx="3121014" cy="18203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599"/>
                </a:lnSpc>
                <a:spcBef>
                  <a:spcPct val="0"/>
                </a:spcBef>
              </a:pP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Trường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giáo</a:t>
              </a:r>
              <a:endParaRPr lang="en-US" sz="3999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23435" y="0"/>
              <a:ext cx="1074145" cy="1223146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1327674" y="4609841"/>
            <a:ext cx="2540726" cy="3860595"/>
            <a:chOff x="0" y="0"/>
            <a:chExt cx="3387635" cy="5147460"/>
          </a:xfrm>
        </p:grpSpPr>
        <p:sp>
          <p:nvSpPr>
            <p:cNvPr id="9" name="TextBox 9"/>
            <p:cNvSpPr txBox="1"/>
            <p:nvPr/>
          </p:nvSpPr>
          <p:spPr>
            <a:xfrm>
              <a:off x="0" y="2358663"/>
              <a:ext cx="3387635" cy="278879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lnSpc>
                  <a:spcPts val="5599"/>
                </a:lnSpc>
                <a:spcBef>
                  <a:spcPct val="0"/>
                </a:spcBef>
              </a:pP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giáo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độc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lập</a:t>
              </a:r>
              <a:endParaRPr lang="en-US" sz="3999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48934" y="0"/>
              <a:ext cx="1223146" cy="1223146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>
            <a:off x="14467188" y="4863621"/>
            <a:ext cx="2340760" cy="3879230"/>
            <a:chOff x="0" y="0"/>
            <a:chExt cx="3121014" cy="5172306"/>
          </a:xfrm>
        </p:grpSpPr>
        <p:sp>
          <p:nvSpPr>
            <p:cNvPr id="12" name="TextBox 12"/>
            <p:cNvSpPr txBox="1"/>
            <p:nvPr/>
          </p:nvSpPr>
          <p:spPr>
            <a:xfrm>
              <a:off x="0" y="2383509"/>
              <a:ext cx="3121014" cy="27887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99"/>
                </a:lnSpc>
              </a:pP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Trường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mầm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non</a:t>
              </a:r>
            </a:p>
            <a:p>
              <a:pPr marL="0" lvl="0" indent="0" algn="ctr">
                <a:lnSpc>
                  <a:spcPts val="5599"/>
                </a:lnSpc>
                <a:spcBef>
                  <a:spcPct val="0"/>
                </a:spcBef>
              </a:pPr>
              <a:endParaRPr lang="en-US" sz="3999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1057157" y="0"/>
              <a:ext cx="1006700" cy="1272839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>
            <a:off x="1313864" y="4863621"/>
            <a:ext cx="2340760" cy="2435883"/>
            <a:chOff x="0" y="0"/>
            <a:chExt cx="3121014" cy="3247844"/>
          </a:xfrm>
        </p:grpSpPr>
        <p:sp>
          <p:nvSpPr>
            <p:cNvPr id="15" name="TextBox 15"/>
            <p:cNvSpPr txBox="1"/>
            <p:nvPr/>
          </p:nvSpPr>
          <p:spPr>
            <a:xfrm>
              <a:off x="0" y="2367309"/>
              <a:ext cx="3121014" cy="8805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599"/>
                </a:lnSpc>
                <a:spcBef>
                  <a:spcPct val="0"/>
                </a:spcBef>
              </a:pP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Nhà</a:t>
              </a:r>
              <a:r>
                <a:rPr lang="en-US" sz="39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trẻ</a:t>
              </a:r>
              <a:endParaRPr lang="en-US" sz="3999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762700" y="0"/>
              <a:ext cx="1240439" cy="1240439"/>
            </a:xfrm>
            <a:prstGeom prst="rect">
              <a:avLst/>
            </a:prstGeom>
          </p:spPr>
        </p:pic>
      </p:grpSp>
      <p:grpSp>
        <p:nvGrpSpPr>
          <p:cNvPr id="17" name="Group 17"/>
          <p:cNvGrpSpPr/>
          <p:nvPr/>
        </p:nvGrpSpPr>
        <p:grpSpPr>
          <a:xfrm rot="-10800000">
            <a:off x="16428230" y="0"/>
            <a:ext cx="1859770" cy="1856795"/>
            <a:chOff x="0" y="0"/>
            <a:chExt cx="6350000" cy="63398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31356E"/>
            </a:solidFill>
          </p:spPr>
        </p:sp>
      </p:grpSp>
      <p:pic>
        <p:nvPicPr>
          <p:cNvPr id="19" name="Picture 1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rot="-2041667">
            <a:off x="4307052" y="7963234"/>
            <a:ext cx="1210434" cy="1672447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2919025" y="928397"/>
            <a:ext cx="12449951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720"/>
              </a:lnSpc>
              <a:spcBef>
                <a:spcPct val="0"/>
              </a:spcBef>
            </a:pPr>
            <a:r>
              <a:rPr lang="en-US" sz="81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81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1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endParaRPr lang="en-US" sz="81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881799" y="2692101"/>
            <a:ext cx="6524402" cy="888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673891" y="8713733"/>
            <a:ext cx="6732310" cy="1500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42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42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42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42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2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42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4299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6019"/>
              </a:lnSpc>
              <a:spcBef>
                <a:spcPct val="0"/>
              </a:spcBef>
            </a:pPr>
            <a:endParaRPr lang="en-US" sz="4299" dirty="0">
              <a:solidFill>
                <a:srgbClr val="000000"/>
              </a:solidFill>
              <a:latin typeface="Muli Regula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68835" y="4609841"/>
            <a:ext cx="2403529" cy="2509499"/>
            <a:chOff x="0" y="0"/>
            <a:chExt cx="3204705" cy="3345999"/>
          </a:xfrm>
        </p:grpSpPr>
        <p:sp>
          <p:nvSpPr>
            <p:cNvPr id="3" name="TextBox 3"/>
            <p:cNvSpPr txBox="1"/>
            <p:nvPr/>
          </p:nvSpPr>
          <p:spPr>
            <a:xfrm>
              <a:off x="0" y="2414429"/>
              <a:ext cx="3204705" cy="9315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918"/>
                </a:lnSpc>
                <a:spcBef>
                  <a:spcPct val="0"/>
                </a:spcBef>
              </a:pPr>
              <a:r>
                <a:rPr lang="en-US" sz="422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Tiểu</a:t>
              </a:r>
              <a:r>
                <a:rPr lang="en-US" sz="4227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22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endParaRPr lang="en-US" sz="4227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057729" y="0"/>
              <a:ext cx="1089247" cy="1255945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7929639" y="4609841"/>
            <a:ext cx="2450247" cy="3220081"/>
            <a:chOff x="0" y="0"/>
            <a:chExt cx="3266996" cy="4293442"/>
          </a:xfrm>
        </p:grpSpPr>
        <p:sp>
          <p:nvSpPr>
            <p:cNvPr id="6" name="TextBox 6"/>
            <p:cNvSpPr txBox="1"/>
            <p:nvPr/>
          </p:nvSpPr>
          <p:spPr>
            <a:xfrm>
              <a:off x="0" y="2463026"/>
              <a:ext cx="3266996" cy="18304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568"/>
                </a:lnSpc>
                <a:spcBef>
                  <a:spcPct val="0"/>
                </a:spcBef>
              </a:pPr>
              <a:r>
                <a:rPr lang="en-US" sz="397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Trung</a:t>
              </a:r>
              <a:r>
                <a:rPr lang="en-US" sz="3977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7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977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7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cơ</a:t>
              </a:r>
              <a:r>
                <a:rPr lang="en-US" sz="3977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977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sở</a:t>
              </a:r>
              <a:endParaRPr lang="en-US" sz="3977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071305" y="0"/>
              <a:ext cx="1124387" cy="1280357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1327674" y="4609841"/>
            <a:ext cx="2340760" cy="3807982"/>
            <a:chOff x="0" y="0"/>
            <a:chExt cx="3121014" cy="5077309"/>
          </a:xfrm>
        </p:grpSpPr>
        <p:sp>
          <p:nvSpPr>
            <p:cNvPr id="9" name="TextBox 9"/>
            <p:cNvSpPr txBox="1"/>
            <p:nvPr/>
          </p:nvSpPr>
          <p:spPr>
            <a:xfrm>
              <a:off x="0" y="2358662"/>
              <a:ext cx="3121014" cy="17255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320"/>
                </a:lnSpc>
                <a:spcBef>
                  <a:spcPct val="0"/>
                </a:spcBef>
              </a:pP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Trung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phổ</a:t>
              </a:r>
              <a:r>
                <a:rPr lang="en-US" sz="38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endParaRPr lang="en-US" sz="3800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948934" y="0"/>
              <a:ext cx="1223146" cy="1223146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 rot="-10800000">
            <a:off x="16428230" y="0"/>
            <a:ext cx="1859770" cy="1856795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31356E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2041667">
            <a:off x="2077735" y="7963234"/>
            <a:ext cx="1210434" cy="1672447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2919025" y="928397"/>
            <a:ext cx="12449951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720"/>
              </a:lnSpc>
              <a:spcBef>
                <a:spcPct val="0"/>
              </a:spcBef>
            </a:pPr>
            <a:r>
              <a:rPr lang="en-US" sz="81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81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1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endParaRPr lang="en-US" sz="81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734794" y="2692101"/>
            <a:ext cx="6818412" cy="888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53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3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endParaRPr lang="en-US" sz="5399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652482" y="8723258"/>
            <a:ext cx="11996722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BGD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39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endParaRPr lang="en-US" sz="3999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5599"/>
              </a:lnSpc>
              <a:spcBef>
                <a:spcPct val="0"/>
              </a:spcBef>
            </a:pPr>
            <a:endParaRPr lang="en-US" sz="3999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384374" y="1786444"/>
            <a:ext cx="7188615" cy="7188615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37846" y="116586"/>
              <a:ext cx="6274308" cy="6116828"/>
            </a:xfrm>
            <a:custGeom>
              <a:avLst/>
              <a:gdLst/>
              <a:ahLst/>
              <a:cxnLst/>
              <a:rect l="l" t="t" r="r" b="b"/>
              <a:pathLst>
                <a:path w="6274308" h="6116828">
                  <a:moveTo>
                    <a:pt x="3137154" y="0"/>
                  </a:moveTo>
                  <a:lnTo>
                    <a:pt x="621411" y="1211453"/>
                  </a:lnTo>
                  <a:lnTo>
                    <a:pt x="0" y="3933825"/>
                  </a:lnTo>
                  <a:lnTo>
                    <a:pt x="1741043" y="6116828"/>
                  </a:lnTo>
                  <a:lnTo>
                    <a:pt x="4533265" y="6116828"/>
                  </a:lnTo>
                  <a:lnTo>
                    <a:pt x="6274308" y="3933825"/>
                  </a:lnTo>
                  <a:lnTo>
                    <a:pt x="5652897" y="1211453"/>
                  </a:lnTo>
                  <a:close/>
                </a:path>
              </a:pathLst>
            </a:custGeom>
            <a:blipFill>
              <a:blip r:embed="rId2"/>
              <a:stretch>
                <a:fillRect l="-23094" r="-23094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6428230" y="0"/>
            <a:ext cx="1859770" cy="1856795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31356E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0" y="8430205"/>
            <a:ext cx="1859770" cy="1856795"/>
            <a:chOff x="0" y="0"/>
            <a:chExt cx="6350000" cy="633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31356E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28700" y="2496080"/>
            <a:ext cx="8927211" cy="5656111"/>
            <a:chOff x="0" y="0"/>
            <a:chExt cx="11902948" cy="7541481"/>
          </a:xfrm>
        </p:grpSpPr>
        <p:sp>
          <p:nvSpPr>
            <p:cNvPr id="9" name="TextBox 9"/>
            <p:cNvSpPr txBox="1"/>
            <p:nvPr/>
          </p:nvSpPr>
          <p:spPr>
            <a:xfrm>
              <a:off x="0" y="6952024"/>
              <a:ext cx="11902948" cy="5894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31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0"/>
              <a:ext cx="11902948" cy="18947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1765"/>
                </a:lnSpc>
              </a:pPr>
              <a:r>
                <a:rPr lang="en-US" sz="9804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Trường</a:t>
              </a:r>
              <a:r>
                <a:rPr lang="en-US" sz="9804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804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endParaRPr lang="en-US" sz="9804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2672629"/>
              <a:ext cx="11902948" cy="35052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5186"/>
                </a:lnSpc>
              </a:pP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cơ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sở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giáo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phổ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hiện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dạy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chương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trình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giáo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phổ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thông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đúng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quy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định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Bộ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Giáo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dục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Đào</a:t>
              </a:r>
              <a:r>
                <a:rPr lang="en-US" sz="4321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321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tạo</a:t>
              </a:r>
              <a:endParaRPr lang="en-US" sz="4321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28700" y="5612617"/>
            <a:ext cx="7115439" cy="47451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5851"/>
          <a:stretch>
            <a:fillRect/>
          </a:stretch>
        </p:blipFill>
        <p:spPr>
          <a:xfrm>
            <a:off x="12714984" y="7261270"/>
            <a:ext cx="5573016" cy="3129876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4808148" y="2353527"/>
            <a:ext cx="2834055" cy="3292511"/>
            <a:chOff x="0" y="0"/>
            <a:chExt cx="3778740" cy="4390015"/>
          </a:xfrm>
        </p:grpSpPr>
        <p:sp>
          <p:nvSpPr>
            <p:cNvPr id="5" name="TextBox 5"/>
            <p:cNvSpPr txBox="1"/>
            <p:nvPr/>
          </p:nvSpPr>
          <p:spPr>
            <a:xfrm>
              <a:off x="0" y="3235265"/>
              <a:ext cx="3778740" cy="720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r>
                <a:rPr lang="en-US" sz="33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6 - </a:t>
              </a:r>
              <a:r>
                <a:rPr lang="en-US" sz="3300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00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9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259124"/>
              <a:ext cx="3778740" cy="1498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39"/>
                </a:lnSpc>
              </a:pPr>
              <a:r>
                <a:rPr lang="en-US" sz="3699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699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99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sinh</a:t>
              </a:r>
              <a:r>
                <a:rPr lang="en-US" sz="3699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THCS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3778740" cy="9620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04"/>
                </a:lnSpc>
              </a:pPr>
              <a:r>
                <a:rPr lang="en-US" sz="4753">
                  <a:solidFill>
                    <a:srgbClr val="31356E"/>
                  </a:solidFill>
                  <a:latin typeface="Muli Regular"/>
                </a:rPr>
                <a:t>02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955985" y="2451828"/>
            <a:ext cx="3111671" cy="3194210"/>
            <a:chOff x="0" y="0"/>
            <a:chExt cx="4148894" cy="4258947"/>
          </a:xfrm>
        </p:grpSpPr>
        <p:sp>
          <p:nvSpPr>
            <p:cNvPr id="9" name="TextBox 9"/>
            <p:cNvSpPr txBox="1"/>
            <p:nvPr/>
          </p:nvSpPr>
          <p:spPr>
            <a:xfrm>
              <a:off x="0" y="3517807"/>
              <a:ext cx="4148894" cy="7411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766"/>
                </a:lnSpc>
              </a:pPr>
              <a:r>
                <a:rPr lang="en-US" sz="3404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404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10 - </a:t>
              </a:r>
              <a:r>
                <a:rPr lang="en-US" sz="3404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404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12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264244"/>
              <a:ext cx="4148894" cy="1550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77"/>
                </a:lnSpc>
              </a:pPr>
              <a:r>
                <a:rPr lang="en-US" sz="3814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814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14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sinh</a:t>
              </a:r>
              <a:r>
                <a:rPr lang="en-US" sz="3814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THPT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0"/>
              <a:ext cx="4148894" cy="9689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37"/>
                </a:lnSpc>
              </a:pPr>
              <a:r>
                <a:rPr lang="en-US" sz="4781">
                  <a:solidFill>
                    <a:srgbClr val="31356E"/>
                  </a:solidFill>
                  <a:latin typeface="Muli Regular"/>
                </a:rPr>
                <a:t>03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038695" y="2451828"/>
            <a:ext cx="3959142" cy="4308593"/>
            <a:chOff x="0" y="0"/>
            <a:chExt cx="5278856" cy="5744790"/>
          </a:xfrm>
        </p:grpSpPr>
        <p:sp>
          <p:nvSpPr>
            <p:cNvPr id="13" name="TextBox 13"/>
            <p:cNvSpPr txBox="1"/>
            <p:nvPr/>
          </p:nvSpPr>
          <p:spPr>
            <a:xfrm>
              <a:off x="0" y="3355504"/>
              <a:ext cx="5278856" cy="23892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759"/>
                </a:lnSpc>
              </a:pP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chương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trình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vào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sinh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99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399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đó</a:t>
              </a:r>
              <a:endParaRPr lang="en-US" sz="3399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153876"/>
              <a:ext cx="5278856" cy="1524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60"/>
                </a:lnSpc>
              </a:pPr>
              <a:r>
                <a:rPr lang="en-US" sz="380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80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sinh</a:t>
              </a:r>
              <a:endParaRPr lang="en-US" sz="38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ts val="4560"/>
                </a:lnSpc>
              </a:pPr>
              <a:r>
                <a:rPr lang="en-US" sz="380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80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80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ghép</a:t>
              </a:r>
              <a:endParaRPr lang="en-US" sz="38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0"/>
              <a:ext cx="5278856" cy="863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159"/>
                </a:lnSpc>
              </a:pPr>
              <a:r>
                <a:rPr lang="en-US" sz="4299">
                  <a:solidFill>
                    <a:srgbClr val="31356E"/>
                  </a:solidFill>
                  <a:latin typeface="Muli Regular"/>
                </a:rPr>
                <a:t>04</a:t>
              </a: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3351159" y="733248"/>
            <a:ext cx="13458664" cy="1131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59"/>
              </a:lnSpc>
            </a:pPr>
            <a:r>
              <a:rPr lang="en-US" sz="779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779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79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779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79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779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79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endParaRPr lang="en-US" sz="7799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028700" y="2301829"/>
            <a:ext cx="2716849" cy="3344209"/>
            <a:chOff x="0" y="0"/>
            <a:chExt cx="3622465" cy="4458945"/>
          </a:xfrm>
        </p:grpSpPr>
        <p:sp>
          <p:nvSpPr>
            <p:cNvPr id="18" name="TextBox 18"/>
            <p:cNvSpPr txBox="1"/>
            <p:nvPr/>
          </p:nvSpPr>
          <p:spPr>
            <a:xfrm>
              <a:off x="0" y="3088438"/>
              <a:ext cx="3622465" cy="7320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79"/>
                </a:lnSpc>
              </a:pPr>
              <a:r>
                <a:rPr lang="en-US" sz="3342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42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1 - </a:t>
              </a:r>
              <a:r>
                <a:rPr lang="en-US" sz="3342" dirty="0" err="1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lớp</a:t>
              </a:r>
              <a:r>
                <a:rPr lang="en-US" sz="3342" dirty="0">
                  <a:solidFill>
                    <a:srgbClr val="24242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250048"/>
              <a:ext cx="3622465" cy="15348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24"/>
                </a:lnSpc>
              </a:pPr>
              <a:r>
                <a:rPr lang="en-US" sz="377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377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77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sinh</a:t>
              </a:r>
              <a:r>
                <a:rPr lang="en-US" sz="377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77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tiểu</a:t>
              </a:r>
              <a:r>
                <a:rPr lang="en-US" sz="3770" dirty="0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770" dirty="0" err="1">
                  <a:solidFill>
                    <a:srgbClr val="313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endParaRPr lang="en-US" sz="377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3622465" cy="9279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84"/>
                </a:lnSpc>
              </a:pPr>
              <a:r>
                <a:rPr lang="en-US" sz="4570">
                  <a:solidFill>
                    <a:srgbClr val="31356E"/>
                  </a:solidFill>
                  <a:latin typeface="Muli Regular"/>
                </a:rPr>
                <a:t>01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4130239" y="-264956"/>
            <a:ext cx="5774656" cy="5000852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2"/>
              <a:stretch>
                <a:fillRect l="-14950" r="-14950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4130239" y="5551104"/>
            <a:ext cx="5774656" cy="5000852"/>
            <a:chOff x="0" y="0"/>
            <a:chExt cx="6350000" cy="54991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3"/>
              <a:stretch>
                <a:fillRect l="-14990" r="-14990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885421" y="-264956"/>
            <a:ext cx="5774656" cy="5000852"/>
            <a:chOff x="0" y="0"/>
            <a:chExt cx="6350000" cy="54991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4"/>
              <a:stretch>
                <a:fillRect l="-14997" r="-14997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10885421" y="5551104"/>
            <a:ext cx="5774656" cy="5000852"/>
            <a:chOff x="0" y="0"/>
            <a:chExt cx="6350000" cy="54991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5"/>
              <a:stretch>
                <a:fillRect l="-7973" r="-21926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10800000">
            <a:off x="7587874" y="-264956"/>
            <a:ext cx="5774656" cy="5000852"/>
            <a:chOff x="0" y="0"/>
            <a:chExt cx="6350000" cy="54991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6"/>
              <a:stretch>
                <a:fillRect l="-32476" r="-32476"/>
              </a:stretch>
            </a:blip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587874" y="5551104"/>
            <a:ext cx="5774656" cy="5000852"/>
            <a:chOff x="0" y="0"/>
            <a:chExt cx="6350000" cy="54991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4762500" y="2749550"/>
                  </a:moveTo>
                  <a:lnTo>
                    <a:pt x="3175000" y="0"/>
                  </a:lnTo>
                  <a:lnTo>
                    <a:pt x="1587500" y="2749550"/>
                  </a:lnTo>
                  <a:lnTo>
                    <a:pt x="0" y="5499100"/>
                  </a:lnTo>
                  <a:lnTo>
                    <a:pt x="6350000" y="5499100"/>
                  </a:lnTo>
                  <a:close/>
                </a:path>
              </a:pathLst>
            </a:custGeom>
            <a:blipFill>
              <a:blip r:embed="rId7"/>
              <a:stretch>
                <a:fillRect l="-13794" r="-30538"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1028700" y="4071938"/>
            <a:ext cx="8314060" cy="214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99"/>
              </a:lnSpc>
            </a:pP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749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4749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71157" y="1714500"/>
            <a:ext cx="5774656" cy="15098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90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90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endParaRPr lang="en-US" sz="90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8302249" cy="10287000"/>
            <a:chOff x="0" y="0"/>
            <a:chExt cx="2808415" cy="3479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08415" cy="3479800"/>
            </a:xfrm>
            <a:custGeom>
              <a:avLst/>
              <a:gdLst/>
              <a:ahLst/>
              <a:cxnLst/>
              <a:rect l="l" t="t" r="r" b="b"/>
              <a:pathLst>
                <a:path w="2808415" h="3479800">
                  <a:moveTo>
                    <a:pt x="0" y="0"/>
                  </a:moveTo>
                  <a:lnTo>
                    <a:pt x="2808415" y="0"/>
                  </a:lnTo>
                  <a:lnTo>
                    <a:pt x="2808415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8302249" cy="10287000"/>
            <a:chOff x="0" y="0"/>
            <a:chExt cx="11069666" cy="13716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19999"/>
            </a:blip>
            <a:srcRect l="21147" r="21147"/>
            <a:stretch>
              <a:fillRect/>
            </a:stretch>
          </p:blipFill>
          <p:spPr>
            <a:xfrm>
              <a:off x="0" y="0"/>
              <a:ext cx="11069666" cy="13716000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l="33160" r="2125"/>
          <a:stretch>
            <a:fillRect/>
          </a:stretch>
        </p:blipFill>
        <p:spPr>
          <a:xfrm>
            <a:off x="8302249" y="0"/>
            <a:ext cx="9985751" cy="10287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1872526"/>
            <a:ext cx="6254443" cy="1228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89"/>
              </a:lnSpc>
            </a:pPr>
            <a:r>
              <a:rPr lang="en-US" sz="8074">
                <a:solidFill>
                  <a:srgbClr val="FFFFFF"/>
                </a:solidFill>
                <a:latin typeface="Lato Bold"/>
              </a:rPr>
              <a:t>Phòng học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9711" y="4246880"/>
            <a:ext cx="8062827" cy="4592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FFFFFF"/>
                </a:solidFill>
                <a:latin typeface="DejaVu Serif"/>
              </a:rPr>
              <a:t>Là nơi học sinh thường xuyên đến học theo từng lớp học để nghe giáo viên giảng bài.</a:t>
            </a:r>
          </a:p>
          <a:p>
            <a:pPr algn="ctr">
              <a:lnSpc>
                <a:spcPts val="7279"/>
              </a:lnSpc>
            </a:pPr>
            <a:endParaRPr lang="en-US" sz="5199">
              <a:solidFill>
                <a:srgbClr val="FFFFFF"/>
              </a:solidFill>
              <a:latin typeface="DejaVu Serif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77624" y="6637898"/>
            <a:ext cx="3447897" cy="262040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28700" y="1695603"/>
            <a:ext cx="3496821" cy="349682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170921" y="982467"/>
            <a:ext cx="12479731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45"/>
              </a:lnSpc>
            </a:pP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72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endParaRPr lang="en-US" sz="72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16916" y="3348764"/>
            <a:ext cx="11523762" cy="166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ctr">
              <a:lnSpc>
                <a:spcPts val="6720"/>
              </a:lnSpc>
            </a:pP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6-10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54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779569" y="5370561"/>
            <a:ext cx="12871084" cy="166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THCS: </a:t>
            </a:r>
          </a:p>
          <a:p>
            <a:pPr algn="ctr">
              <a:lnSpc>
                <a:spcPts val="6719"/>
              </a:lnSpc>
            </a:pP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11-14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54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887511" y="7391766"/>
            <a:ext cx="10582573" cy="166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THPT:</a:t>
            </a:r>
          </a:p>
          <a:p>
            <a:pPr algn="ctr">
              <a:lnSpc>
                <a:spcPts val="6719"/>
              </a:lnSpc>
            </a:pPr>
            <a:r>
              <a:rPr lang="en-US" sz="5400" dirty="0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15-17 </a:t>
            </a:r>
            <a:r>
              <a:rPr lang="en-US" sz="5400" dirty="0" err="1">
                <a:solidFill>
                  <a:srgbClr val="3135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endParaRPr lang="en-US" sz="5400" dirty="0">
              <a:solidFill>
                <a:srgbClr val="3135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93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14000" y="1926969"/>
            <a:ext cx="15260000" cy="26799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14000" y="6076189"/>
            <a:ext cx="15260000" cy="28691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333</Words>
  <Application>Microsoft Office PowerPoint</Application>
  <PresentationFormat>Custom</PresentationFormat>
  <Paragraphs>55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Lato Bold</vt:lpstr>
      <vt:lpstr>DejaVu Serif</vt:lpstr>
      <vt:lpstr>Calibri</vt:lpstr>
      <vt:lpstr>Muli Regular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Trắng Hồng Xanh dương và Vàng Hình dạng Hữu cơ Hội thảo về Sự đa dạng Hội thảo trực tuyến Bản thuyết trình Chính</dc:title>
  <dc:creator>Admin</dc:creator>
  <cp:lastModifiedBy>TCTK</cp:lastModifiedBy>
  <cp:revision>6</cp:revision>
  <cp:lastPrinted>2022-11-19T11:37:14Z</cp:lastPrinted>
  <dcterms:created xsi:type="dcterms:W3CDTF">2006-08-16T00:00:00Z</dcterms:created>
  <dcterms:modified xsi:type="dcterms:W3CDTF">2022-11-20T03:01:14Z</dcterms:modified>
  <dc:identifier>DAFSYb48AUw</dc:identifier>
</cp:coreProperties>
</file>