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9" r:id="rId8"/>
    <p:sldId id="268" r:id="rId9"/>
  </p:sldIdLst>
  <p:sldSz cx="18288000" cy="10287000"/>
  <p:notesSz cx="6858000" cy="9144000"/>
  <p:embeddedFontLst>
    <p:embeddedFont>
      <p:font typeface="Calibri" panose="020F0502020204030204" pitchFamily="34" charset="0"/>
      <p:regular r:id="rId10"/>
      <p:bold r:id="rId11"/>
      <p:italic r:id="rId12"/>
      <p:boldItalic r:id="rId13"/>
    </p:embeddedFont>
    <p:embeddedFont>
      <p:font typeface="Nunito Bold" panose="020B0604020202020204" charset="0"/>
      <p:regular r:id="rId14"/>
      <p:bold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57" autoAdjust="0"/>
  </p:normalViewPr>
  <p:slideViewPr>
    <p:cSldViewPr>
      <p:cViewPr varScale="1">
        <p:scale>
          <a:sx n="59" d="100"/>
          <a:sy n="59" d="100"/>
        </p:scale>
        <p:origin x="564"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font" Target="fonts/font6.fntdata"/><Relationship Id="rId10" Type="http://schemas.openxmlformats.org/officeDocument/2006/relationships/font" Target="fonts/font1.fntdata"/><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5.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11/21/2022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9.png"/><Relationship Id="rId5" Type="http://schemas.openxmlformats.org/officeDocument/2006/relationships/image" Target="../media/image7.svg"/><Relationship Id="rId10" Type="http://schemas.openxmlformats.org/officeDocument/2006/relationships/image" Target="../media/image8.jpeg"/><Relationship Id="rId4" Type="http://schemas.openxmlformats.org/officeDocument/2006/relationships/image" Target="../media/image5.png"/><Relationship Id="rId9" Type="http://schemas.openxmlformats.org/officeDocument/2006/relationships/image" Target="../media/image11.sv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gif"/><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gif"/><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7.gif"/><Relationship Id="rId3" Type="http://schemas.openxmlformats.org/officeDocument/2006/relationships/image" Target="../media/image5.svg"/><Relationship Id="rId7" Type="http://schemas.openxmlformats.org/officeDocument/2006/relationships/image" Target="../media/image21.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7.sv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p:nvPr/>
        </p:nvSpPr>
        <p:spPr>
          <a:xfrm>
            <a:off x="4629003" y="350454"/>
            <a:ext cx="11825021" cy="1965770"/>
          </a:xfrm>
          <a:prstGeom prst="rect">
            <a:avLst/>
          </a:prstGeom>
        </p:spPr>
        <p:txBody>
          <a:bodyPr lIns="0" tIns="0" rIns="0" bIns="0" rtlCol="0" anchor="t">
            <a:spAutoFit/>
          </a:bodyPr>
          <a:lstStyle/>
          <a:p>
            <a:pPr algn="ctr">
              <a:lnSpc>
                <a:spcPts val="7890"/>
              </a:lnSpc>
            </a:pPr>
            <a:r>
              <a:rPr lang="en-US" sz="5635" dirty="0">
                <a:solidFill>
                  <a:srgbClr val="000000"/>
                </a:solidFill>
                <a:latin typeface="Arial" panose="020B0604020202020204" pitchFamily="34" charset="0"/>
                <a:cs typeface="Arial" panose="020B0604020202020204" pitchFamily="34" charset="0"/>
              </a:rPr>
              <a:t>TỔNG CỤC THỐNG KÊ</a:t>
            </a:r>
          </a:p>
          <a:p>
            <a:pPr algn="ctr">
              <a:lnSpc>
                <a:spcPts val="7890"/>
              </a:lnSpc>
            </a:pPr>
            <a:r>
              <a:rPr lang="en-US" sz="5635" b="1" dirty="0">
                <a:solidFill>
                  <a:srgbClr val="000000"/>
                </a:solidFill>
                <a:latin typeface="Arial" panose="020B0604020202020204" pitchFamily="34" charset="0"/>
                <a:cs typeface="Arial" panose="020B0604020202020204" pitchFamily="34" charset="0"/>
              </a:rPr>
              <a:t>CỤC THỐNG KÊ TỈNH BÌNH ĐỊNH</a:t>
            </a:r>
          </a:p>
        </p:txBody>
      </p:sp>
      <p:sp>
        <p:nvSpPr>
          <p:cNvPr id="9" name="TextBox 9"/>
          <p:cNvSpPr txBox="1"/>
          <p:nvPr/>
        </p:nvSpPr>
        <p:spPr>
          <a:xfrm>
            <a:off x="6419774" y="3366288"/>
            <a:ext cx="7006166" cy="1487074"/>
          </a:xfrm>
          <a:prstGeom prst="rect">
            <a:avLst/>
          </a:prstGeom>
        </p:spPr>
        <p:txBody>
          <a:bodyPr lIns="0" tIns="0" rIns="0" bIns="0" rtlCol="0" anchor="t">
            <a:spAutoFit/>
          </a:bodyPr>
          <a:lstStyle/>
          <a:p>
            <a:pPr algn="ctr">
              <a:lnSpc>
                <a:spcPts val="12739"/>
              </a:lnSpc>
            </a:pPr>
            <a:r>
              <a:rPr lang="en-US" sz="9099" b="1" dirty="0">
                <a:solidFill>
                  <a:srgbClr val="0045AD"/>
                </a:solidFill>
                <a:latin typeface="Arial" panose="020B0604020202020204" pitchFamily="34" charset="0"/>
                <a:cs typeface="Arial" panose="020B0604020202020204" pitchFamily="34" charset="0"/>
              </a:rPr>
              <a:t>TẬP HUẤN</a:t>
            </a:r>
          </a:p>
        </p:txBody>
      </p:sp>
      <p:sp>
        <p:nvSpPr>
          <p:cNvPr id="10" name="TextBox 10"/>
          <p:cNvSpPr txBox="1"/>
          <p:nvPr/>
        </p:nvSpPr>
        <p:spPr>
          <a:xfrm>
            <a:off x="2846427" y="5321993"/>
            <a:ext cx="14960426" cy="1073820"/>
          </a:xfrm>
          <a:prstGeom prst="rect">
            <a:avLst/>
          </a:prstGeom>
        </p:spPr>
        <p:txBody>
          <a:bodyPr lIns="0" tIns="0" rIns="0" bIns="0" rtlCol="0" anchor="t">
            <a:spAutoFit/>
          </a:bodyPr>
          <a:lstStyle/>
          <a:p>
            <a:pPr algn="ctr">
              <a:lnSpc>
                <a:spcPts val="9140"/>
              </a:lnSpc>
            </a:pPr>
            <a:r>
              <a:rPr lang="en-US" sz="6000" b="1" dirty="0">
                <a:solidFill>
                  <a:srgbClr val="000000"/>
                </a:solidFill>
                <a:latin typeface="Arial" panose="020B0604020202020204" pitchFamily="34" charset="0"/>
                <a:cs typeface="Arial" panose="020B0604020202020204" pitchFamily="34" charset="0"/>
              </a:rPr>
              <a:t>HỆ THỐNG BÁO CÁO KINH TẾ - XÃ HỘI</a:t>
            </a:r>
          </a:p>
        </p:txBody>
      </p:sp>
      <p:sp>
        <p:nvSpPr>
          <p:cNvPr id="11" name="TextBox 11"/>
          <p:cNvSpPr txBox="1"/>
          <p:nvPr/>
        </p:nvSpPr>
        <p:spPr>
          <a:xfrm>
            <a:off x="5715001" y="6574834"/>
            <a:ext cx="8686800" cy="913648"/>
          </a:xfrm>
          <a:prstGeom prst="rect">
            <a:avLst/>
          </a:prstGeom>
        </p:spPr>
        <p:txBody>
          <a:bodyPr wrap="square" lIns="0" tIns="0" rIns="0" bIns="0" rtlCol="0" anchor="t">
            <a:spAutoFit/>
          </a:bodyPr>
          <a:lstStyle/>
          <a:p>
            <a:pPr algn="ctr">
              <a:lnSpc>
                <a:spcPts val="7839"/>
              </a:lnSpc>
            </a:pPr>
            <a:r>
              <a:rPr lang="en-US" sz="5599" b="1" dirty="0">
                <a:solidFill>
                  <a:srgbClr val="FF1616"/>
                </a:solidFill>
                <a:latin typeface="Arial" panose="020B0604020202020204" pitchFamily="34" charset="0"/>
                <a:cs typeface="Arial" panose="020B0604020202020204" pitchFamily="34" charset="0"/>
              </a:rPr>
              <a:t>CHỈ TIÊU CƠ SỞ KINH TẾ</a:t>
            </a:r>
          </a:p>
        </p:txBody>
      </p:sp>
      <p:sp>
        <p:nvSpPr>
          <p:cNvPr id="12" name="TextBox 12"/>
          <p:cNvSpPr txBox="1"/>
          <p:nvPr/>
        </p:nvSpPr>
        <p:spPr>
          <a:xfrm>
            <a:off x="4456983" y="8820150"/>
            <a:ext cx="11401871" cy="737253"/>
          </a:xfrm>
          <a:prstGeom prst="rect">
            <a:avLst/>
          </a:prstGeom>
        </p:spPr>
        <p:txBody>
          <a:bodyPr lIns="0" tIns="0" rIns="0" bIns="0" rtlCol="0" anchor="t">
            <a:spAutoFit/>
          </a:bodyPr>
          <a:lstStyle/>
          <a:p>
            <a:pPr algn="ctr">
              <a:lnSpc>
                <a:spcPts val="6300"/>
              </a:lnSpc>
            </a:pPr>
            <a:r>
              <a:rPr lang="en-US" sz="4500" b="1" i="1" dirty="0" err="1">
                <a:solidFill>
                  <a:srgbClr val="000000"/>
                </a:solidFill>
                <a:latin typeface="Arial" panose="020B0604020202020204" pitchFamily="34" charset="0"/>
                <a:cs typeface="Arial" panose="020B0604020202020204" pitchFamily="34" charset="0"/>
              </a:rPr>
              <a:t>Bình</a:t>
            </a:r>
            <a:r>
              <a:rPr lang="en-US" sz="4500" b="1" i="1" dirty="0">
                <a:solidFill>
                  <a:srgbClr val="000000"/>
                </a:solidFill>
                <a:latin typeface="Arial" panose="020B0604020202020204" pitchFamily="34" charset="0"/>
                <a:cs typeface="Arial" panose="020B0604020202020204" pitchFamily="34" charset="0"/>
              </a:rPr>
              <a:t> </a:t>
            </a:r>
            <a:r>
              <a:rPr lang="en-US" sz="4500" b="1" i="1" dirty="0" err="1">
                <a:solidFill>
                  <a:srgbClr val="000000"/>
                </a:solidFill>
                <a:latin typeface="Arial" panose="020B0604020202020204" pitchFamily="34" charset="0"/>
                <a:cs typeface="Arial" panose="020B0604020202020204" pitchFamily="34" charset="0"/>
              </a:rPr>
              <a:t>Định</a:t>
            </a:r>
            <a:r>
              <a:rPr lang="en-US" sz="4500" b="1" i="1" dirty="0">
                <a:solidFill>
                  <a:srgbClr val="000000"/>
                </a:solidFill>
                <a:latin typeface="Arial" panose="020B0604020202020204" pitchFamily="34" charset="0"/>
                <a:cs typeface="Arial" panose="020B0604020202020204" pitchFamily="34" charset="0"/>
              </a:rPr>
              <a:t>, </a:t>
            </a:r>
            <a:r>
              <a:rPr lang="en-US" sz="4500" b="1" i="1" dirty="0" err="1">
                <a:solidFill>
                  <a:srgbClr val="000000"/>
                </a:solidFill>
                <a:latin typeface="Arial" panose="020B0604020202020204" pitchFamily="34" charset="0"/>
                <a:cs typeface="Arial" panose="020B0604020202020204" pitchFamily="34" charset="0"/>
              </a:rPr>
              <a:t>ngày</a:t>
            </a:r>
            <a:r>
              <a:rPr lang="en-US" sz="4500" b="1" i="1" dirty="0">
                <a:solidFill>
                  <a:srgbClr val="000000"/>
                </a:solidFill>
                <a:latin typeface="Arial" panose="020B0604020202020204" pitchFamily="34" charset="0"/>
                <a:cs typeface="Arial" panose="020B0604020202020204" pitchFamily="34" charset="0"/>
              </a:rPr>
              <a:t> 22 </a:t>
            </a:r>
            <a:r>
              <a:rPr lang="en-US" sz="4500" b="1" i="1" dirty="0" err="1">
                <a:solidFill>
                  <a:srgbClr val="000000"/>
                </a:solidFill>
                <a:latin typeface="Arial" panose="020B0604020202020204" pitchFamily="34" charset="0"/>
                <a:cs typeface="Arial" panose="020B0604020202020204" pitchFamily="34" charset="0"/>
              </a:rPr>
              <a:t>tháng</a:t>
            </a:r>
            <a:r>
              <a:rPr lang="en-US" sz="4500" b="1" i="1" dirty="0">
                <a:solidFill>
                  <a:srgbClr val="000000"/>
                </a:solidFill>
                <a:latin typeface="Arial" panose="020B0604020202020204" pitchFamily="34" charset="0"/>
                <a:cs typeface="Arial" panose="020B0604020202020204" pitchFamily="34" charset="0"/>
              </a:rPr>
              <a:t> 11 </a:t>
            </a:r>
            <a:r>
              <a:rPr lang="en-US" sz="4500" b="1" i="1" dirty="0" err="1">
                <a:solidFill>
                  <a:srgbClr val="000000"/>
                </a:solidFill>
                <a:latin typeface="Arial" panose="020B0604020202020204" pitchFamily="34" charset="0"/>
                <a:cs typeface="Arial" panose="020B0604020202020204" pitchFamily="34" charset="0"/>
              </a:rPr>
              <a:t>năm</a:t>
            </a:r>
            <a:r>
              <a:rPr lang="en-US" sz="4500" b="1" i="1" dirty="0">
                <a:solidFill>
                  <a:srgbClr val="000000"/>
                </a:solidFill>
                <a:latin typeface="Arial" panose="020B0604020202020204" pitchFamily="34" charset="0"/>
                <a:cs typeface="Arial" panose="020B0604020202020204" pitchFamily="34" charset="0"/>
              </a:rPr>
              <a:t> 2022</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2EEFF"/>
        </a:solidFill>
        <a:effectLst/>
      </p:bgPr>
    </p:bg>
    <p:spTree>
      <p:nvGrpSpPr>
        <p:cNvPr id="1" name=""/>
        <p:cNvGrpSpPr/>
        <p:nvPr/>
      </p:nvGrpSpPr>
      <p:grpSpPr>
        <a:xfrm>
          <a:off x="0" y="0"/>
          <a:ext cx="0" cy="0"/>
          <a:chOff x="0" y="0"/>
          <a:chExt cx="0" cy="0"/>
        </a:xfrm>
      </p:grpSpPr>
      <p:sp>
        <p:nvSpPr>
          <p:cNvPr id="3" name="TextBox 3"/>
          <p:cNvSpPr txBox="1"/>
          <p:nvPr/>
        </p:nvSpPr>
        <p:spPr>
          <a:xfrm>
            <a:off x="5313249" y="495300"/>
            <a:ext cx="8116588" cy="1727980"/>
          </a:xfrm>
          <a:prstGeom prst="rect">
            <a:avLst/>
          </a:prstGeom>
        </p:spPr>
        <p:txBody>
          <a:bodyPr wrap="square" lIns="0" tIns="0" rIns="0" bIns="0" rtlCol="0" anchor="t">
            <a:spAutoFit/>
          </a:bodyPr>
          <a:lstStyle/>
          <a:p>
            <a:pPr algn="ctr">
              <a:lnSpc>
                <a:spcPts val="12599"/>
              </a:lnSpc>
            </a:pPr>
            <a:r>
              <a:rPr lang="en-US" sz="8000" dirty="0" err="1">
                <a:solidFill>
                  <a:srgbClr val="000000"/>
                </a:solidFill>
                <a:latin typeface="Arial" panose="020B0604020202020204" pitchFamily="34" charset="0"/>
                <a:cs typeface="Arial" panose="020B0604020202020204" pitchFamily="34" charset="0"/>
              </a:rPr>
              <a:t>Cơ</a:t>
            </a:r>
            <a:r>
              <a:rPr lang="en-US" sz="8000" dirty="0">
                <a:solidFill>
                  <a:srgbClr val="000000"/>
                </a:solidFill>
                <a:latin typeface="Arial" panose="020B0604020202020204" pitchFamily="34" charset="0"/>
                <a:cs typeface="Arial" panose="020B0604020202020204" pitchFamily="34" charset="0"/>
              </a:rPr>
              <a:t> </a:t>
            </a:r>
            <a:r>
              <a:rPr lang="en-US" sz="8000" dirty="0" err="1">
                <a:solidFill>
                  <a:srgbClr val="000000"/>
                </a:solidFill>
                <a:latin typeface="Arial" panose="020B0604020202020204" pitchFamily="34" charset="0"/>
                <a:cs typeface="Arial" panose="020B0604020202020204" pitchFamily="34" charset="0"/>
              </a:rPr>
              <a:t>sở</a:t>
            </a:r>
            <a:r>
              <a:rPr lang="en-US" sz="8000" dirty="0">
                <a:solidFill>
                  <a:srgbClr val="000000"/>
                </a:solidFill>
                <a:latin typeface="Arial" panose="020B0604020202020204" pitchFamily="34" charset="0"/>
                <a:cs typeface="Arial" panose="020B0604020202020204" pitchFamily="34" charset="0"/>
              </a:rPr>
              <a:t> </a:t>
            </a:r>
            <a:r>
              <a:rPr lang="en-US" sz="8000" dirty="0" err="1">
                <a:solidFill>
                  <a:srgbClr val="000000"/>
                </a:solidFill>
                <a:latin typeface="Arial" panose="020B0604020202020204" pitchFamily="34" charset="0"/>
                <a:cs typeface="Arial" panose="020B0604020202020204" pitchFamily="34" charset="0"/>
              </a:rPr>
              <a:t>kinh</a:t>
            </a:r>
            <a:r>
              <a:rPr lang="en-US" sz="8000" dirty="0">
                <a:solidFill>
                  <a:srgbClr val="000000"/>
                </a:solidFill>
                <a:latin typeface="Arial" panose="020B0604020202020204" pitchFamily="34" charset="0"/>
                <a:cs typeface="Arial" panose="020B0604020202020204" pitchFamily="34" charset="0"/>
              </a:rPr>
              <a:t> </a:t>
            </a:r>
            <a:r>
              <a:rPr lang="en-US" sz="8000" dirty="0" err="1">
                <a:solidFill>
                  <a:srgbClr val="000000"/>
                </a:solidFill>
                <a:latin typeface="Arial" panose="020B0604020202020204" pitchFamily="34" charset="0"/>
                <a:cs typeface="Arial" panose="020B0604020202020204" pitchFamily="34" charset="0"/>
              </a:rPr>
              <a:t>tế</a:t>
            </a:r>
            <a:endParaRPr lang="en-US" sz="8000" dirty="0">
              <a:solidFill>
                <a:srgbClr val="000000"/>
              </a:solidFill>
              <a:latin typeface="Arial" panose="020B0604020202020204" pitchFamily="34" charset="0"/>
              <a:cs typeface="Arial" panose="020B0604020202020204" pitchFamily="34" charset="0"/>
            </a:endParaRPr>
          </a:p>
        </p:txBody>
      </p:sp>
      <p:sp>
        <p:nvSpPr>
          <p:cNvPr id="4" name="TextBox 4"/>
          <p:cNvSpPr txBox="1"/>
          <p:nvPr/>
        </p:nvSpPr>
        <p:spPr>
          <a:xfrm>
            <a:off x="1352354" y="2552700"/>
            <a:ext cx="12744646" cy="6822380"/>
          </a:xfrm>
          <a:prstGeom prst="rect">
            <a:avLst/>
          </a:prstGeom>
        </p:spPr>
        <p:txBody>
          <a:bodyPr wrap="square" lIns="0" tIns="0" rIns="0" bIns="0" rtlCol="0" anchor="t">
            <a:spAutoFit/>
          </a:bodyPr>
          <a:lstStyle/>
          <a:p>
            <a:pPr indent="450215" algn="just">
              <a:spcBef>
                <a:spcPts val="700"/>
              </a:spcBef>
              <a:spcAft>
                <a:spcPts val="600"/>
              </a:spcAft>
              <a:tabLst>
                <a:tab pos="228600" algn="l"/>
                <a:tab pos="571500" algn="l"/>
              </a:tabLst>
            </a:pPr>
            <a:r>
              <a:rPr lang="vi-VN" sz="4000" b="1" spc="5" dirty="0">
                <a:effectLst/>
                <a:ea typeface="Times New Roman" panose="02020603050405020304" pitchFamily="18" charset="0"/>
              </a:rPr>
              <a:t>-</a:t>
            </a:r>
            <a:r>
              <a:rPr lang="en-US" sz="4000" b="1" spc="5" dirty="0">
                <a:effectLst/>
                <a:ea typeface="Times New Roman" panose="02020603050405020304" pitchFamily="18" charset="0"/>
              </a:rPr>
              <a:t> N</a:t>
            </a:r>
            <a:r>
              <a:rPr lang="vi-VN" sz="4000" b="1" spc="5" dirty="0">
                <a:effectLst/>
                <a:ea typeface="Times New Roman" panose="02020603050405020304" pitchFamily="18" charset="0"/>
              </a:rPr>
              <a:t>ơi trực tiếp diễn ra hoạt động sản xuất, kinh doanh, cung cấp dịch vụ, hoạt động của doanh nghiệp, hợp tác xã/liên hiệp hợp tác xã, quỹ tín dụng nhân dân, cơ sở sản xuất kinh doanh cá thể,…).</a:t>
            </a:r>
            <a:endParaRPr lang="en-US" sz="4000" b="1" dirty="0">
              <a:effectLst/>
              <a:ea typeface="Times New Roman" panose="02020603050405020304" pitchFamily="18" charset="0"/>
            </a:endParaRPr>
          </a:p>
          <a:p>
            <a:pPr algn="just">
              <a:spcBef>
                <a:spcPts val="700"/>
              </a:spcBef>
              <a:spcAft>
                <a:spcPts val="600"/>
              </a:spcAft>
              <a:tabLst>
                <a:tab pos="228600" algn="l"/>
                <a:tab pos="571500" algn="l"/>
              </a:tabLst>
            </a:pPr>
            <a:r>
              <a:rPr lang="en-US" sz="4000" b="1" spc="-10" dirty="0">
                <a:effectLst/>
                <a:ea typeface="Times New Roman" panose="02020603050405020304" pitchFamily="18" charset="0"/>
              </a:rPr>
              <a:t>      - </a:t>
            </a:r>
            <a:r>
              <a:rPr lang="vi-VN" sz="4000" b="1" spc="-10" dirty="0">
                <a:effectLst/>
                <a:ea typeface="Times New Roman" panose="02020603050405020304" pitchFamily="18" charset="0"/>
              </a:rPr>
              <a:t>Có chủ thể quản lý hoặc người chịu trách nhiệm</a:t>
            </a:r>
            <a:r>
              <a:rPr lang="en-US" sz="4000" b="1" spc="-10" dirty="0">
                <a:effectLst/>
                <a:ea typeface="Times New Roman" panose="02020603050405020304" pitchFamily="18" charset="0"/>
              </a:rPr>
              <a:t>.</a:t>
            </a:r>
          </a:p>
          <a:p>
            <a:pPr algn="just">
              <a:spcBef>
                <a:spcPts val="700"/>
              </a:spcBef>
              <a:spcAft>
                <a:spcPts val="600"/>
              </a:spcAft>
              <a:tabLst>
                <a:tab pos="228600" algn="l"/>
                <a:tab pos="571500" algn="l"/>
              </a:tabLst>
            </a:pPr>
            <a:r>
              <a:rPr lang="en-US" sz="4000" b="1" spc="-10" dirty="0">
                <a:ea typeface="Times New Roman" panose="02020603050405020304" pitchFamily="18" charset="0"/>
              </a:rPr>
              <a:t>      </a:t>
            </a:r>
            <a:r>
              <a:rPr lang="vi-VN" sz="4000" b="1" dirty="0">
                <a:effectLst/>
                <a:ea typeface="Times New Roman" panose="02020603050405020304" pitchFamily="18" charset="0"/>
              </a:rPr>
              <a:t>- Có địa điểm xác định trên lãnh thổ Việt Nam.</a:t>
            </a:r>
            <a:endParaRPr lang="en-US" sz="4000" b="1" dirty="0">
              <a:effectLst/>
              <a:ea typeface="Times New Roman" panose="02020603050405020304" pitchFamily="18" charset="0"/>
            </a:endParaRPr>
          </a:p>
          <a:p>
            <a:pPr indent="450215" algn="just">
              <a:spcBef>
                <a:spcPts val="700"/>
              </a:spcBef>
              <a:spcAft>
                <a:spcPts val="600"/>
              </a:spcAft>
              <a:tabLst>
                <a:tab pos="228600" algn="l"/>
                <a:tab pos="571500" algn="l"/>
              </a:tabLst>
            </a:pPr>
            <a:r>
              <a:rPr lang="en-US" sz="4000" b="1" spc="20" dirty="0">
                <a:effectLst/>
                <a:ea typeface="Times New Roman" panose="02020603050405020304" pitchFamily="18" charset="0"/>
              </a:rPr>
              <a:t> </a:t>
            </a:r>
            <a:r>
              <a:rPr lang="vi-VN" sz="4000" b="1" spc="20" dirty="0">
                <a:effectLst/>
                <a:ea typeface="Times New Roman" panose="02020603050405020304" pitchFamily="18" charset="0"/>
              </a:rPr>
              <a:t>- Có thời gian hoạt động liên tục hoặc định kỳ</a:t>
            </a:r>
            <a:r>
              <a:rPr lang="en-US" sz="4000" b="1" spc="20" dirty="0">
                <a:effectLst/>
                <a:ea typeface="Times New Roman" panose="02020603050405020304" pitchFamily="18" charset="0"/>
              </a:rPr>
              <a:t>.</a:t>
            </a:r>
            <a:endParaRPr lang="en-US" sz="4000" b="1" dirty="0">
              <a:effectLst/>
              <a:ea typeface="Times New Roman" panose="02020603050405020304" pitchFamily="18" charset="0"/>
            </a:endParaRPr>
          </a:p>
          <a:p>
            <a:pPr indent="450215" algn="just">
              <a:spcBef>
                <a:spcPts val="700"/>
              </a:spcBef>
              <a:spcAft>
                <a:spcPts val="600"/>
              </a:spcAft>
              <a:tabLst>
                <a:tab pos="228600" algn="l"/>
                <a:tab pos="571500" algn="l"/>
              </a:tabLst>
            </a:pPr>
            <a:r>
              <a:rPr lang="vi-VN" sz="4000" b="1" dirty="0">
                <a:effectLst/>
                <a:ea typeface="Times New Roman" panose="02020603050405020304" pitchFamily="18" charset="0"/>
              </a:rPr>
              <a:t>- </a:t>
            </a:r>
            <a:r>
              <a:rPr lang="vi-VN" sz="4000" b="1" spc="20" dirty="0">
                <a:effectLst/>
                <a:ea typeface="Times New Roman" panose="02020603050405020304" pitchFamily="18" charset="0"/>
              </a:rPr>
              <a:t>Mỗi cơ sở kinh tế chỉ đóng tại 1 địa bàn xã, phường, thị t</a:t>
            </a:r>
            <a:r>
              <a:rPr lang="en-US" sz="4000" b="1" spc="20" dirty="0" err="1">
                <a:ea typeface="Times New Roman" panose="02020603050405020304" pitchFamily="18" charset="0"/>
              </a:rPr>
              <a:t>rấn</a:t>
            </a:r>
            <a:r>
              <a:rPr lang="en-US" sz="4000" b="1" spc="20" dirty="0">
                <a:ea typeface="Times New Roman" panose="02020603050405020304" pitchFamily="18" charset="0"/>
              </a:rPr>
              <a:t>.</a:t>
            </a:r>
            <a:endParaRPr lang="en-US" sz="4000" b="1" dirty="0">
              <a:effectLst/>
              <a:latin typeface="Times New Roman" panose="02020603050405020304" pitchFamily="18" charset="0"/>
              <a:ea typeface="Times New Roman" panose="02020603050405020304" pitchFamily="18" charset="0"/>
            </a:endParaRPr>
          </a:p>
        </p:txBody>
      </p:sp>
      <p:pic>
        <p:nvPicPr>
          <p:cNvPr id="2050" name="Picture 2" descr="Muốn mở tiệm may nhỏ cần những gì?">
            <a:extLst>
              <a:ext uri="{FF2B5EF4-FFF2-40B4-BE49-F238E27FC236}">
                <a16:creationId xmlns:a16="http://schemas.microsoft.com/office/drawing/2014/main" xmlns="" id="{982D98B6-1C9B-48C3-C51A-AD89A35175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25600" y="2781300"/>
            <a:ext cx="3476625" cy="5867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2EEFF"/>
        </a:solidFill>
        <a:effectLst/>
      </p:bgPr>
    </p:bg>
    <p:spTree>
      <p:nvGrpSpPr>
        <p:cNvPr id="1" name=""/>
        <p:cNvGrpSpPr/>
        <p:nvPr/>
      </p:nvGrpSpPr>
      <p:grpSpPr>
        <a:xfrm>
          <a:off x="0" y="0"/>
          <a:ext cx="0" cy="0"/>
          <a:chOff x="0" y="0"/>
          <a:chExt cx="0" cy="0"/>
        </a:xfrm>
      </p:grpSpPr>
      <p:sp>
        <p:nvSpPr>
          <p:cNvPr id="4" name="TextBox 4"/>
          <p:cNvSpPr txBox="1"/>
          <p:nvPr/>
        </p:nvSpPr>
        <p:spPr>
          <a:xfrm>
            <a:off x="5610634" y="180975"/>
            <a:ext cx="7343366" cy="1445332"/>
          </a:xfrm>
          <a:prstGeom prst="rect">
            <a:avLst/>
          </a:prstGeom>
        </p:spPr>
        <p:txBody>
          <a:bodyPr wrap="square" lIns="0" tIns="0" rIns="0" bIns="0" rtlCol="0" anchor="t">
            <a:spAutoFit/>
          </a:bodyPr>
          <a:lstStyle/>
          <a:p>
            <a:pPr algn="ctr">
              <a:lnSpc>
                <a:spcPts val="12599"/>
              </a:lnSpc>
            </a:pPr>
            <a:r>
              <a:rPr lang="en-US" sz="8000" b="1" dirty="0" err="1">
                <a:solidFill>
                  <a:srgbClr val="000000"/>
                </a:solidFill>
                <a:latin typeface="Arial" panose="020B0604020202020204" pitchFamily="34" charset="0"/>
                <a:cs typeface="Arial" panose="020B0604020202020204" pitchFamily="34" charset="0"/>
              </a:rPr>
              <a:t>Cơ</a:t>
            </a:r>
            <a:r>
              <a:rPr lang="en-US" sz="8000" b="1" dirty="0">
                <a:solidFill>
                  <a:srgbClr val="000000"/>
                </a:solidFill>
                <a:latin typeface="Arial" panose="020B0604020202020204" pitchFamily="34" charset="0"/>
                <a:cs typeface="Arial" panose="020B0604020202020204" pitchFamily="34" charset="0"/>
              </a:rPr>
              <a:t> </a:t>
            </a:r>
            <a:r>
              <a:rPr lang="en-US" sz="8000" b="1" dirty="0" err="1">
                <a:solidFill>
                  <a:srgbClr val="000000"/>
                </a:solidFill>
                <a:latin typeface="Arial" panose="020B0604020202020204" pitchFamily="34" charset="0"/>
                <a:cs typeface="Arial" panose="020B0604020202020204" pitchFamily="34" charset="0"/>
              </a:rPr>
              <a:t>sở</a:t>
            </a:r>
            <a:r>
              <a:rPr lang="en-US" sz="8000" b="1" dirty="0">
                <a:solidFill>
                  <a:srgbClr val="000000"/>
                </a:solidFill>
                <a:latin typeface="Arial" panose="020B0604020202020204" pitchFamily="34" charset="0"/>
                <a:cs typeface="Arial" panose="020B0604020202020204" pitchFamily="34" charset="0"/>
              </a:rPr>
              <a:t> </a:t>
            </a:r>
            <a:r>
              <a:rPr lang="en-US" sz="8000" b="1" dirty="0" err="1">
                <a:solidFill>
                  <a:srgbClr val="000000"/>
                </a:solidFill>
                <a:latin typeface="Arial" panose="020B0604020202020204" pitchFamily="34" charset="0"/>
                <a:cs typeface="Arial" panose="020B0604020202020204" pitchFamily="34" charset="0"/>
              </a:rPr>
              <a:t>kinh</a:t>
            </a:r>
            <a:r>
              <a:rPr lang="en-US" sz="8000" b="1" dirty="0">
                <a:solidFill>
                  <a:srgbClr val="000000"/>
                </a:solidFill>
                <a:latin typeface="Arial" panose="020B0604020202020204" pitchFamily="34" charset="0"/>
                <a:cs typeface="Arial" panose="020B0604020202020204" pitchFamily="34" charset="0"/>
              </a:rPr>
              <a:t> </a:t>
            </a:r>
            <a:r>
              <a:rPr lang="en-US" sz="8000" b="1" dirty="0" err="1">
                <a:solidFill>
                  <a:srgbClr val="000000"/>
                </a:solidFill>
                <a:latin typeface="Arial" panose="020B0604020202020204" pitchFamily="34" charset="0"/>
                <a:cs typeface="Arial" panose="020B0604020202020204" pitchFamily="34" charset="0"/>
              </a:rPr>
              <a:t>tế</a:t>
            </a:r>
            <a:endParaRPr lang="en-US" sz="8000" b="1" dirty="0">
              <a:solidFill>
                <a:srgbClr val="000000"/>
              </a:solidFill>
              <a:latin typeface="Arial" panose="020B0604020202020204" pitchFamily="34" charset="0"/>
              <a:cs typeface="Arial" panose="020B0604020202020204" pitchFamily="34" charset="0"/>
            </a:endParaRPr>
          </a:p>
        </p:txBody>
      </p:sp>
      <p:sp>
        <p:nvSpPr>
          <p:cNvPr id="5" name="TextBox 5"/>
          <p:cNvSpPr txBox="1"/>
          <p:nvPr/>
        </p:nvSpPr>
        <p:spPr>
          <a:xfrm>
            <a:off x="914400" y="2037455"/>
            <a:ext cx="16506055" cy="4996561"/>
          </a:xfrm>
          <a:prstGeom prst="rect">
            <a:avLst/>
          </a:prstGeom>
        </p:spPr>
        <p:txBody>
          <a:bodyPr wrap="square" lIns="0" tIns="0" rIns="0" bIns="0" rtlCol="0" anchor="t">
            <a:spAutoFit/>
          </a:bodyPr>
          <a:lstStyle/>
          <a:p>
            <a:pPr indent="450215" algn="just">
              <a:spcBef>
                <a:spcPts val="700"/>
              </a:spcBef>
              <a:spcAft>
                <a:spcPts val="600"/>
              </a:spcAft>
              <a:tabLst>
                <a:tab pos="228600" algn="l"/>
                <a:tab pos="571500" algn="l"/>
              </a:tabLst>
            </a:pPr>
            <a:r>
              <a:rPr lang="vi-VN" sz="3600" b="1" dirty="0">
                <a:effectLst/>
                <a:ea typeface="Times New Roman" panose="02020603050405020304" pitchFamily="18" charset="0"/>
              </a:rPr>
              <a:t>Đơn vị cơ sở có thể là một nhà máy, xí nghiệp, chi nhánh, văn phòng đại diện, khách sạn, nhà hàng, cửa hàng, điểm sản xuất, điểm bán hàng, nhà ga, bến cảng,  trường học, bệnh viện, nhà thờ hoặc đền, chùa,...</a:t>
            </a:r>
            <a:endParaRPr lang="en-US" sz="3600" b="1" dirty="0">
              <a:effectLst/>
              <a:ea typeface="Times New Roman" panose="02020603050405020304" pitchFamily="18" charset="0"/>
            </a:endParaRPr>
          </a:p>
          <a:p>
            <a:pPr indent="450215" algn="just">
              <a:spcBef>
                <a:spcPts val="700"/>
              </a:spcBef>
              <a:spcAft>
                <a:spcPts val="600"/>
              </a:spcAft>
              <a:tabLst>
                <a:tab pos="228600" algn="l"/>
                <a:tab pos="571500" algn="l"/>
              </a:tabLst>
            </a:pPr>
            <a:r>
              <a:rPr lang="vi-VN" sz="3600" b="1" dirty="0">
                <a:effectLst/>
                <a:ea typeface="Times New Roman" panose="02020603050405020304" pitchFamily="18" charset="0"/>
              </a:rPr>
              <a:t>Số cơ sở kinh tế </a:t>
            </a:r>
            <a:r>
              <a:rPr lang="vi-VN" sz="4000" b="1" dirty="0">
                <a:solidFill>
                  <a:srgbClr val="FF0000"/>
                </a:solidFill>
                <a:effectLst/>
                <a:ea typeface="Times New Roman" panose="02020603050405020304" pitchFamily="18" charset="0"/>
              </a:rPr>
              <a:t>trừ</a:t>
            </a:r>
            <a:r>
              <a:rPr lang="vi-VN" sz="3600" b="1" dirty="0">
                <a:effectLst/>
                <a:ea typeface="Times New Roman" panose="02020603050405020304" pitchFamily="18" charset="0"/>
              </a:rPr>
              <a:t> các ngành nông, lâm nghiệp và thủy sản; hoạt động của Đảng cộng sản, tổ chức chính trị - xã hội, quản lý nhà nước, an ninh quốc phòng, bảo đảm xã hội bắt buộc tại thời điểm thống kê trên lãnh thổ Việt Nam.</a:t>
            </a:r>
            <a:endParaRPr lang="en-US" sz="3600" b="1" dirty="0">
              <a:effectLst/>
              <a:ea typeface="Times New Roman" panose="02020603050405020304" pitchFamily="18" charset="0"/>
            </a:endParaRPr>
          </a:p>
          <a:p>
            <a:pPr algn="just">
              <a:lnSpc>
                <a:spcPts val="6997"/>
              </a:lnSpc>
            </a:pPr>
            <a:endParaRPr lang="en-US" sz="4800" dirty="0">
              <a:solidFill>
                <a:srgbClr val="000000"/>
              </a:solidFill>
              <a:latin typeface="Arial" panose="020B0604020202020204" pitchFamily="34" charset="0"/>
              <a:cs typeface="Arial" panose="020B0604020202020204" pitchFamily="34" charset="0"/>
            </a:endParaRPr>
          </a:p>
        </p:txBody>
      </p:sp>
      <p:pic>
        <p:nvPicPr>
          <p:cNvPr id="3076" name="Picture 4" descr="Kết quả hình ảnh cho ảnh nhân viên bán hàng">
            <a:extLst>
              <a:ext uri="{FF2B5EF4-FFF2-40B4-BE49-F238E27FC236}">
                <a16:creationId xmlns:a16="http://schemas.microsoft.com/office/drawing/2014/main" xmlns="" id="{167CFD41-8EA3-2045-E31F-8E929A78F7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999" y="6286500"/>
            <a:ext cx="7086601" cy="35052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Kết quả hình ảnh cho Hình ảnh bán hàng online hiệu quả">
            <a:extLst>
              <a:ext uri="{FF2B5EF4-FFF2-40B4-BE49-F238E27FC236}">
                <a16:creationId xmlns:a16="http://schemas.microsoft.com/office/drawing/2014/main" xmlns="" id="{DB427780-B1B7-E5E4-DA12-61D08BFFD9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7402" y="6286500"/>
            <a:ext cx="7543798" cy="35051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F1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861853" y="-2409371"/>
            <a:ext cx="7304734" cy="7304734"/>
          </a:xfrm>
          <a:prstGeom prst="rect">
            <a:avLst/>
          </a:prstGeom>
        </p:spPr>
      </p:pic>
      <p:pic>
        <p:nvPicPr>
          <p:cNvPr id="3"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339955" y="6303446"/>
            <a:ext cx="7304734" cy="7304734"/>
          </a:xfrm>
          <a:prstGeom prst="rect">
            <a:avLst/>
          </a:prstGeom>
        </p:spPr>
      </p:pic>
      <p:grpSp>
        <p:nvGrpSpPr>
          <p:cNvPr id="9" name="Group 9"/>
          <p:cNvGrpSpPr/>
          <p:nvPr/>
        </p:nvGrpSpPr>
        <p:grpSpPr>
          <a:xfrm>
            <a:off x="1219200" y="2475657"/>
            <a:ext cx="12268200" cy="4724400"/>
            <a:chOff x="0" y="0"/>
            <a:chExt cx="1913890" cy="705958"/>
          </a:xfrm>
        </p:grpSpPr>
        <p:sp>
          <p:nvSpPr>
            <p:cNvPr id="10" name="Freeform 10"/>
            <p:cNvSpPr/>
            <p:nvPr/>
          </p:nvSpPr>
          <p:spPr>
            <a:xfrm>
              <a:off x="0" y="0"/>
              <a:ext cx="1913890" cy="705958"/>
            </a:xfrm>
            <a:custGeom>
              <a:avLst/>
              <a:gdLst/>
              <a:ahLst/>
              <a:cxnLst/>
              <a:rect l="l" t="t" r="r" b="b"/>
              <a:pathLst>
                <a:path w="1913890" h="705958">
                  <a:moveTo>
                    <a:pt x="1789430" y="705958"/>
                  </a:moveTo>
                  <a:lnTo>
                    <a:pt x="124460" y="705958"/>
                  </a:lnTo>
                  <a:cubicBezTo>
                    <a:pt x="55880" y="705958"/>
                    <a:pt x="0" y="650078"/>
                    <a:pt x="0" y="581498"/>
                  </a:cubicBezTo>
                  <a:lnTo>
                    <a:pt x="0" y="124460"/>
                  </a:lnTo>
                  <a:cubicBezTo>
                    <a:pt x="0" y="55880"/>
                    <a:pt x="55880" y="0"/>
                    <a:pt x="124460" y="0"/>
                  </a:cubicBezTo>
                  <a:lnTo>
                    <a:pt x="1789430" y="0"/>
                  </a:lnTo>
                  <a:cubicBezTo>
                    <a:pt x="1858010" y="0"/>
                    <a:pt x="1913890" y="55880"/>
                    <a:pt x="1913890" y="124460"/>
                  </a:cubicBezTo>
                  <a:lnTo>
                    <a:pt x="1913890" y="581498"/>
                  </a:lnTo>
                  <a:cubicBezTo>
                    <a:pt x="1913890" y="650078"/>
                    <a:pt x="1858010" y="705958"/>
                    <a:pt x="1789430" y="705958"/>
                  </a:cubicBezTo>
                  <a:close/>
                </a:path>
              </a:pathLst>
            </a:custGeom>
            <a:solidFill>
              <a:srgbClr val="12294E">
                <a:alpha val="84706"/>
              </a:srgbClr>
            </a:solidFill>
          </p:spPr>
        </p:sp>
      </p:grpSp>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2861853" y="5391637"/>
            <a:ext cx="10060535" cy="10060535"/>
          </a:xfrm>
          <a:prstGeom prst="rect">
            <a:avLst/>
          </a:prstGeom>
        </p:spPr>
      </p:pic>
      <p:pic>
        <p:nvPicPr>
          <p:cNvPr id="14" name="Picture 1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7739377" y="4674551"/>
            <a:ext cx="937898" cy="937898"/>
          </a:xfrm>
          <a:prstGeom prst="rect">
            <a:avLst/>
          </a:prstGeom>
        </p:spPr>
      </p:pic>
      <p:pic>
        <p:nvPicPr>
          <p:cNvPr id="15" name="Picture 1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8058824" y="4895364"/>
            <a:ext cx="299004" cy="496273"/>
          </a:xfrm>
          <a:prstGeom prst="rect">
            <a:avLst/>
          </a:prstGeom>
        </p:spPr>
      </p:pic>
      <p:sp>
        <p:nvSpPr>
          <p:cNvPr id="16" name="TextBox 16"/>
          <p:cNvSpPr txBox="1"/>
          <p:nvPr/>
        </p:nvSpPr>
        <p:spPr>
          <a:xfrm>
            <a:off x="1369906" y="935220"/>
            <a:ext cx="10060093" cy="830997"/>
          </a:xfrm>
          <a:prstGeom prst="rect">
            <a:avLst/>
          </a:prstGeom>
        </p:spPr>
        <p:txBody>
          <a:bodyPr wrap="square" lIns="0" tIns="0" rIns="0" bIns="0" rtlCol="0" anchor="t">
            <a:spAutoFit/>
          </a:bodyPr>
          <a:lstStyle/>
          <a:p>
            <a:pPr indent="450215" algn="just">
              <a:spcBef>
                <a:spcPts val="700"/>
              </a:spcBef>
              <a:spcAft>
                <a:spcPts val="600"/>
              </a:spcAft>
              <a:tabLst>
                <a:tab pos="228600" algn="l"/>
                <a:tab pos="571500" algn="l"/>
              </a:tabLst>
            </a:pPr>
            <a:r>
              <a:rPr lang="vi-VN" sz="5400" b="1" dirty="0">
                <a:effectLst/>
                <a:ea typeface="Times New Roman" panose="02020603050405020304" pitchFamily="18" charset="0"/>
              </a:rPr>
              <a:t>Số cơ sở kinh tế gồm:</a:t>
            </a:r>
            <a:endParaRPr lang="en-US" sz="5400" b="1" dirty="0">
              <a:effectLst/>
              <a:ea typeface="Times New Roman" panose="02020603050405020304" pitchFamily="18" charset="0"/>
            </a:endParaRPr>
          </a:p>
        </p:txBody>
      </p:sp>
      <p:sp>
        <p:nvSpPr>
          <p:cNvPr id="17" name="TextBox 17"/>
          <p:cNvSpPr txBox="1"/>
          <p:nvPr/>
        </p:nvSpPr>
        <p:spPr>
          <a:xfrm>
            <a:off x="1369907" y="2881950"/>
            <a:ext cx="11970048" cy="3629199"/>
          </a:xfrm>
          <a:prstGeom prst="rect">
            <a:avLst/>
          </a:prstGeom>
        </p:spPr>
        <p:txBody>
          <a:bodyPr wrap="square" lIns="0" tIns="0" rIns="0" bIns="0" rtlCol="0" anchor="t">
            <a:spAutoFit/>
          </a:bodyPr>
          <a:lstStyle/>
          <a:p>
            <a:pPr indent="450215" algn="just">
              <a:spcBef>
                <a:spcPts val="700"/>
              </a:spcBef>
              <a:spcAft>
                <a:spcPts val="600"/>
              </a:spcAft>
              <a:tabLst>
                <a:tab pos="571500" algn="l"/>
                <a:tab pos="685800" algn="l"/>
              </a:tabLst>
            </a:pPr>
            <a:r>
              <a:rPr lang="vi-VN" sz="4400" b="1" dirty="0">
                <a:solidFill>
                  <a:schemeClr val="bg1"/>
                </a:solidFill>
                <a:effectLst/>
                <a:ea typeface="Times New Roman" panose="02020603050405020304" pitchFamily="18" charset="0"/>
              </a:rPr>
              <a:t>- Số cơ sở là trụ sở chính của doanh nghiệp</a:t>
            </a:r>
            <a:endParaRPr lang="en-US" sz="4400" b="1" dirty="0">
              <a:solidFill>
                <a:schemeClr val="bg1"/>
              </a:solidFill>
              <a:effectLst/>
              <a:ea typeface="Times New Roman" panose="02020603050405020304" pitchFamily="18" charset="0"/>
            </a:endParaRPr>
          </a:p>
          <a:p>
            <a:pPr indent="450215" algn="just">
              <a:spcBef>
                <a:spcPts val="700"/>
              </a:spcBef>
              <a:spcAft>
                <a:spcPts val="600"/>
              </a:spcAft>
              <a:tabLst>
                <a:tab pos="571500" algn="l"/>
                <a:tab pos="685800" algn="l"/>
              </a:tabLst>
            </a:pPr>
            <a:r>
              <a:rPr lang="vi-VN" sz="4400" b="1" spc="-10" dirty="0">
                <a:solidFill>
                  <a:schemeClr val="bg1"/>
                </a:solidFill>
                <a:effectLst/>
                <a:ea typeface="Times New Roman" panose="02020603050405020304" pitchFamily="18" charset="0"/>
              </a:rPr>
              <a:t>- Số cơ sở là chi nhánh, đơn vị sản xuất kinh doanh phụ thuộc</a:t>
            </a:r>
            <a:endParaRPr lang="en-US" sz="4400" b="1" dirty="0">
              <a:solidFill>
                <a:schemeClr val="bg1"/>
              </a:solidFill>
              <a:effectLst/>
              <a:ea typeface="Times New Roman" panose="02020603050405020304" pitchFamily="18" charset="0"/>
            </a:endParaRPr>
          </a:p>
          <a:p>
            <a:r>
              <a:rPr lang="vi-VN" sz="4400" b="1" dirty="0">
                <a:solidFill>
                  <a:schemeClr val="bg1"/>
                </a:solidFill>
                <a:effectLst/>
                <a:ea typeface="Times New Roman" panose="02020603050405020304" pitchFamily="18" charset="0"/>
              </a:rPr>
              <a:t>- Cơ sở sản xuất kinh doanh cá thể </a:t>
            </a:r>
            <a:endParaRPr lang="en-US" sz="8000" b="1" spc="-299" dirty="0">
              <a:solidFill>
                <a:schemeClr val="bg1"/>
              </a:solidFill>
              <a:cs typeface="Arial" panose="020B0604020202020204" pitchFamily="34" charset="0"/>
            </a:endParaRPr>
          </a:p>
        </p:txBody>
      </p:sp>
      <p:pic>
        <p:nvPicPr>
          <p:cNvPr id="4102" name="Picture 6" descr="Kết quả hình ảnh cho hình ảnh cửa hàng bán hoa">
            <a:extLst>
              <a:ext uri="{FF2B5EF4-FFF2-40B4-BE49-F238E27FC236}">
                <a16:creationId xmlns:a16="http://schemas.microsoft.com/office/drawing/2014/main" xmlns="" id="{BE74822B-B91D-96AD-7D8E-46311ADF9FE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639800" y="5610792"/>
            <a:ext cx="3930346" cy="433944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ình ảnh của Túi Louis Vuitton Onthego Monogram Giant Reverse Brown">
            <a:extLst>
              <a:ext uri="{FF2B5EF4-FFF2-40B4-BE49-F238E27FC236}">
                <a16:creationId xmlns:a16="http://schemas.microsoft.com/office/drawing/2014/main" xmlns="" id="{9DC01305-03C4-07C7-D0C9-BCA8E59553F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859000" y="2701185"/>
            <a:ext cx="2352669" cy="23413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F1FF"/>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srcRect/>
          <a:stretch>
            <a:fillRect/>
          </a:stretch>
        </p:blipFill>
        <p:spPr>
          <a:xfrm>
            <a:off x="16002000" y="7705726"/>
            <a:ext cx="1941495" cy="2345012"/>
          </a:xfrm>
          <a:prstGeom prst="rect">
            <a:avLst/>
          </a:prstGeom>
        </p:spPr>
      </p:pic>
      <p:sp>
        <p:nvSpPr>
          <p:cNvPr id="5" name="TextBox 5"/>
          <p:cNvSpPr txBox="1"/>
          <p:nvPr/>
        </p:nvSpPr>
        <p:spPr>
          <a:xfrm>
            <a:off x="2664627" y="340831"/>
            <a:ext cx="13548133" cy="923330"/>
          </a:xfrm>
          <a:prstGeom prst="rect">
            <a:avLst/>
          </a:prstGeom>
        </p:spPr>
        <p:txBody>
          <a:bodyPr lIns="0" tIns="0" rIns="0" bIns="0" rtlCol="0" anchor="t">
            <a:spAutoFit/>
          </a:bodyPr>
          <a:lstStyle/>
          <a:p>
            <a:pPr indent="450215" algn="just">
              <a:spcBef>
                <a:spcPts val="600"/>
              </a:spcBef>
              <a:spcAft>
                <a:spcPts val="600"/>
              </a:spcAft>
              <a:tabLst>
                <a:tab pos="228600" algn="l"/>
                <a:tab pos="571500" algn="l"/>
              </a:tabLst>
            </a:pPr>
            <a:r>
              <a:rPr lang="vi-VN" sz="6000" b="1" dirty="0">
                <a:effectLst/>
                <a:ea typeface="Times New Roman" panose="02020603050405020304" pitchFamily="18" charset="0"/>
              </a:rPr>
              <a:t>Số lao động trong các cơ sở kinh tế</a:t>
            </a:r>
            <a:endParaRPr lang="en-US" sz="6000" b="1" dirty="0">
              <a:effectLst/>
              <a:ea typeface="Times New Roman" panose="02020603050405020304" pitchFamily="18" charset="0"/>
            </a:endParaRPr>
          </a:p>
        </p:txBody>
      </p:sp>
      <p:sp>
        <p:nvSpPr>
          <p:cNvPr id="7" name="TextBox 6">
            <a:extLst>
              <a:ext uri="{FF2B5EF4-FFF2-40B4-BE49-F238E27FC236}">
                <a16:creationId xmlns:a16="http://schemas.microsoft.com/office/drawing/2014/main" xmlns="" id="{F5D595E5-8C6A-8B5A-2829-291CA87E9F7E}"/>
              </a:ext>
            </a:extLst>
          </p:cNvPr>
          <p:cNvSpPr txBox="1"/>
          <p:nvPr/>
        </p:nvSpPr>
        <p:spPr>
          <a:xfrm>
            <a:off x="2276475" y="2466975"/>
            <a:ext cx="14182726" cy="5078313"/>
          </a:xfrm>
          <a:prstGeom prst="rect">
            <a:avLst/>
          </a:prstGeom>
          <a:noFill/>
        </p:spPr>
        <p:txBody>
          <a:bodyPr wrap="square">
            <a:spAutoFit/>
          </a:bodyPr>
          <a:lstStyle/>
          <a:p>
            <a:pPr indent="450215" algn="just">
              <a:spcBef>
                <a:spcPts val="600"/>
              </a:spcBef>
              <a:spcAft>
                <a:spcPts val="600"/>
              </a:spcAft>
              <a:tabLst>
                <a:tab pos="228600" algn="l"/>
                <a:tab pos="571500" algn="l"/>
              </a:tabLst>
            </a:pPr>
            <a:r>
              <a:rPr lang="en-US" sz="4400" dirty="0">
                <a:effectLst/>
                <a:ea typeface="Times New Roman" panose="02020603050405020304" pitchFamily="18" charset="0"/>
              </a:rPr>
              <a:t>   </a:t>
            </a:r>
            <a:r>
              <a:rPr lang="en-US" sz="4000" b="1" dirty="0">
                <a:effectLst/>
                <a:ea typeface="Times New Roman" panose="02020603050405020304" pitchFamily="18" charset="0"/>
              </a:rPr>
              <a:t>L</a:t>
            </a:r>
            <a:r>
              <a:rPr lang="vi-VN" sz="4000" b="1" dirty="0">
                <a:effectLst/>
                <a:ea typeface="Times New Roman" panose="02020603050405020304" pitchFamily="18" charset="0"/>
              </a:rPr>
              <a:t>à toàn bộ số lao động hiện đang làm việc trong các cơ sở này tại thời điểm thống kê, gồm lao động làm đầy đủ thời gian; lao động làm bán thời gian; lao động hợp đồng (có thời hạn và không có thời hạn); lao động gia đình không được trả lương, trả công; lao động thuê ngoài; lao động trực tiếp; lao động gián tiếp,... kể cả những người đang nghỉ chờ việc hay chờ chế độ nghỉ hưu, nhưng vẫn thuộc đơn vị cơ sở quản lý.</a:t>
            </a:r>
            <a:endParaRPr lang="en-US" sz="4000" b="1" dirty="0">
              <a:effectLst/>
              <a:ea typeface="Times New Roman" panose="02020603050405020304" pitchFamily="18" charset="0"/>
            </a:endParaRPr>
          </a:p>
        </p:txBody>
      </p:sp>
      <p:pic>
        <p:nvPicPr>
          <p:cNvPr id="5126" name="Picture 6" descr="Kết quả hình ảnh cho hình ảnh nhân viên bán hàng">
            <a:extLst>
              <a:ext uri="{FF2B5EF4-FFF2-40B4-BE49-F238E27FC236}">
                <a16:creationId xmlns:a16="http://schemas.microsoft.com/office/drawing/2014/main" xmlns="" id="{E0F1C51B-302A-4428-4758-F3AE1419A7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5800" y="7671637"/>
            <a:ext cx="5105400" cy="224044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8" descr="Kết quả hình ảnh cho ảnh cửa hàng ăn uống">
            <a:extLst>
              <a:ext uri="{FF2B5EF4-FFF2-40B4-BE49-F238E27FC236}">
                <a16:creationId xmlns:a16="http://schemas.microsoft.com/office/drawing/2014/main" xmlns="" id="{5AFF9C17-0FEB-ABDD-7287-DEC4911935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6475" y="7739037"/>
            <a:ext cx="5128439" cy="22856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F1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5087600" y="8191500"/>
            <a:ext cx="2817993" cy="1859237"/>
          </a:xfrm>
          <a:prstGeom prst="rect">
            <a:avLst/>
          </a:prstGeom>
        </p:spPr>
      </p:pic>
      <p:sp>
        <p:nvSpPr>
          <p:cNvPr id="5" name="TextBox 5"/>
          <p:cNvSpPr txBox="1"/>
          <p:nvPr/>
        </p:nvSpPr>
        <p:spPr>
          <a:xfrm>
            <a:off x="2210169" y="919062"/>
            <a:ext cx="13597553" cy="1100238"/>
          </a:xfrm>
          <a:prstGeom prst="rect">
            <a:avLst/>
          </a:prstGeom>
        </p:spPr>
        <p:txBody>
          <a:bodyPr lIns="0" tIns="0" rIns="0" bIns="0" rtlCol="0" anchor="t">
            <a:spAutoFit/>
          </a:bodyPr>
          <a:lstStyle/>
          <a:p>
            <a:pPr algn="ctr">
              <a:lnSpc>
                <a:spcPts val="9754"/>
              </a:lnSpc>
            </a:pPr>
            <a:r>
              <a:rPr lang="pt-BR" sz="5400" b="1" dirty="0">
                <a:effectLst/>
                <a:latin typeface="Arial" panose="020B0604020202020204" pitchFamily="34" charset="0"/>
                <a:ea typeface="Calibri" panose="020F0502020204030204" pitchFamily="34" charset="0"/>
                <a:cs typeface="Arial" panose="020B0604020202020204" pitchFamily="34" charset="0"/>
              </a:rPr>
              <a:t>Phân tổ chủ yếu </a:t>
            </a:r>
            <a:endParaRPr lang="en-US" sz="23900" dirty="0">
              <a:solidFill>
                <a:srgbClr val="000000"/>
              </a:solidFill>
              <a:latin typeface="Arial" panose="020B0604020202020204" pitchFamily="34" charset="0"/>
              <a:cs typeface="Arial" panose="020B0604020202020204" pitchFamily="34" charset="0"/>
            </a:endParaRPr>
          </a:p>
        </p:txBody>
      </p:sp>
      <p:grpSp>
        <p:nvGrpSpPr>
          <p:cNvPr id="6" name="Group 9">
            <a:extLst>
              <a:ext uri="{FF2B5EF4-FFF2-40B4-BE49-F238E27FC236}">
                <a16:creationId xmlns:a16="http://schemas.microsoft.com/office/drawing/2014/main" xmlns="" id="{2904215B-3223-9287-8D5C-9E45F707C123}"/>
              </a:ext>
            </a:extLst>
          </p:cNvPr>
          <p:cNvGrpSpPr/>
          <p:nvPr/>
        </p:nvGrpSpPr>
        <p:grpSpPr>
          <a:xfrm>
            <a:off x="1219200" y="2475657"/>
            <a:ext cx="13487400" cy="4724400"/>
            <a:chOff x="0" y="0"/>
            <a:chExt cx="1913890" cy="705958"/>
          </a:xfrm>
        </p:grpSpPr>
        <p:sp>
          <p:nvSpPr>
            <p:cNvPr id="7" name="Freeform 10">
              <a:extLst>
                <a:ext uri="{FF2B5EF4-FFF2-40B4-BE49-F238E27FC236}">
                  <a16:creationId xmlns:a16="http://schemas.microsoft.com/office/drawing/2014/main" xmlns="" id="{AB2F67F7-3EDE-D0C2-6ACB-4567308E0D13}"/>
                </a:ext>
              </a:extLst>
            </p:cNvPr>
            <p:cNvSpPr/>
            <p:nvPr/>
          </p:nvSpPr>
          <p:spPr>
            <a:xfrm>
              <a:off x="0" y="0"/>
              <a:ext cx="1913890" cy="705958"/>
            </a:xfrm>
            <a:custGeom>
              <a:avLst/>
              <a:gdLst/>
              <a:ahLst/>
              <a:cxnLst/>
              <a:rect l="l" t="t" r="r" b="b"/>
              <a:pathLst>
                <a:path w="1913890" h="705958">
                  <a:moveTo>
                    <a:pt x="1789430" y="705958"/>
                  </a:moveTo>
                  <a:lnTo>
                    <a:pt x="124460" y="705958"/>
                  </a:lnTo>
                  <a:cubicBezTo>
                    <a:pt x="55880" y="705958"/>
                    <a:pt x="0" y="650078"/>
                    <a:pt x="0" y="581498"/>
                  </a:cubicBezTo>
                  <a:lnTo>
                    <a:pt x="0" y="124460"/>
                  </a:lnTo>
                  <a:cubicBezTo>
                    <a:pt x="0" y="55880"/>
                    <a:pt x="55880" y="0"/>
                    <a:pt x="124460" y="0"/>
                  </a:cubicBezTo>
                  <a:lnTo>
                    <a:pt x="1789430" y="0"/>
                  </a:lnTo>
                  <a:cubicBezTo>
                    <a:pt x="1858010" y="0"/>
                    <a:pt x="1913890" y="55880"/>
                    <a:pt x="1913890" y="124460"/>
                  </a:cubicBezTo>
                  <a:lnTo>
                    <a:pt x="1913890" y="581498"/>
                  </a:lnTo>
                  <a:cubicBezTo>
                    <a:pt x="1913890" y="650078"/>
                    <a:pt x="1858010" y="705958"/>
                    <a:pt x="1789430" y="705958"/>
                  </a:cubicBezTo>
                  <a:close/>
                </a:path>
              </a:pathLst>
            </a:custGeom>
            <a:solidFill>
              <a:srgbClr val="12294E">
                <a:alpha val="84706"/>
              </a:srgbClr>
            </a:solidFill>
          </p:spPr>
        </p:sp>
      </p:grpSp>
      <p:pic>
        <p:nvPicPr>
          <p:cNvPr id="6146" name="Picture 2" descr="Kết quả hình ảnh cho hình ảnh nhân viên bán hàng">
            <a:extLst>
              <a:ext uri="{FF2B5EF4-FFF2-40B4-BE49-F238E27FC236}">
                <a16:creationId xmlns:a16="http://schemas.microsoft.com/office/drawing/2014/main" xmlns="" id="{749CE929-43DC-EBEE-BFD8-1FB810AF66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7775" y="7962900"/>
            <a:ext cx="4391025" cy="208783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xmlns="" id="{7D22C1F4-2072-047D-C0C0-B443634FAF51}"/>
              </a:ext>
            </a:extLst>
          </p:cNvPr>
          <p:cNvSpPr txBox="1"/>
          <p:nvPr/>
        </p:nvSpPr>
        <p:spPr>
          <a:xfrm>
            <a:off x="1676400" y="3086100"/>
            <a:ext cx="11430000" cy="3816429"/>
          </a:xfrm>
          <a:prstGeom prst="rect">
            <a:avLst/>
          </a:prstGeom>
          <a:noFill/>
        </p:spPr>
        <p:txBody>
          <a:bodyPr wrap="square">
            <a:spAutoFit/>
          </a:bodyPr>
          <a:lstStyle/>
          <a:p>
            <a:pPr indent="450215" algn="just">
              <a:spcBef>
                <a:spcPts val="600"/>
              </a:spcBef>
              <a:spcAft>
                <a:spcPts val="600"/>
              </a:spcAft>
              <a:tabLst>
                <a:tab pos="228600" algn="l"/>
                <a:tab pos="571500" algn="l"/>
              </a:tabLst>
            </a:pPr>
            <a:r>
              <a:rPr lang="pt-BR" sz="32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Loại cơ sở;</a:t>
            </a:r>
            <a:endParaRPr lang="en-US" sz="28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pt-BR" sz="32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Ngành kinh tế;</a:t>
            </a:r>
            <a:endParaRPr lang="en-US" sz="28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vi-VN" sz="3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Loại hình kinh tế;</a:t>
            </a:r>
            <a:endParaRPr lang="en-US" sz="28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vi-VN" sz="32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 Quy mô; </a:t>
            </a:r>
            <a:endParaRPr lang="en-US" sz="28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vi-VN" sz="3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Xã/phường/thị trấn.</a:t>
            </a:r>
            <a:endParaRPr lang="en-US" sz="28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pt-BR" sz="3200" b="1" dirty="0">
                <a:solidFill>
                  <a:schemeClr val="bg1"/>
                </a:solidFill>
                <a:effectLst/>
                <a:latin typeface="Arial" panose="020B0604020202020204" pitchFamily="34" charset="0"/>
                <a:ea typeface="Calibri" panose="020F0502020204030204" pitchFamily="34" charset="0"/>
                <a:cs typeface="Arial" panose="020B0604020202020204" pitchFamily="34" charset="0"/>
              </a:rPr>
              <a:t>Riêng lao động phân tổ thêm giới tính.</a:t>
            </a:r>
            <a:endParaRPr lang="en-US" sz="20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0" name="Picture 20" descr="Kết quả hình ảnh cho ảnh cửa hàng ăn uống">
            <a:extLst>
              <a:ext uri="{FF2B5EF4-FFF2-40B4-BE49-F238E27FC236}">
                <a16:creationId xmlns:a16="http://schemas.microsoft.com/office/drawing/2014/main" xmlns="" id="{FFBB978D-B8BB-40FA-C408-68CE09E343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87600" y="2774709"/>
            <a:ext cx="2667000" cy="41278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p:cNvPicPr>
          <p:nvPr/>
        </p:nvPicPr>
        <p:blipFill>
          <a:blip r:embed="rId2"/>
          <a:srcRect/>
          <a:stretch>
            <a:fillRect/>
          </a:stretch>
        </p:blipFill>
        <p:spPr>
          <a:xfrm>
            <a:off x="16002000" y="7705726"/>
            <a:ext cx="1941495" cy="2345012"/>
          </a:xfrm>
          <a:prstGeom prst="rect">
            <a:avLst/>
          </a:prstGeom>
        </p:spPr>
      </p:pic>
      <p:sp>
        <p:nvSpPr>
          <p:cNvPr id="7" name="TextBox 6">
            <a:extLst>
              <a:ext uri="{FF2B5EF4-FFF2-40B4-BE49-F238E27FC236}">
                <a16:creationId xmlns:a16="http://schemas.microsoft.com/office/drawing/2014/main" xmlns="" id="{F5D595E5-8C6A-8B5A-2829-291CA87E9F7E}"/>
              </a:ext>
            </a:extLst>
          </p:cNvPr>
          <p:cNvSpPr txBox="1"/>
          <p:nvPr/>
        </p:nvSpPr>
        <p:spPr>
          <a:xfrm>
            <a:off x="2276475" y="2466975"/>
            <a:ext cx="14182726" cy="4031873"/>
          </a:xfrm>
          <a:prstGeom prst="rect">
            <a:avLst/>
          </a:prstGeom>
          <a:noFill/>
        </p:spPr>
        <p:txBody>
          <a:bodyPr wrap="square">
            <a:spAutoFit/>
          </a:bodyPr>
          <a:lstStyle/>
          <a:p>
            <a:pPr indent="450215" algn="just">
              <a:spcBef>
                <a:spcPts val="600"/>
              </a:spcBef>
              <a:spcAft>
                <a:spcPts val="600"/>
              </a:spcAft>
            </a:pPr>
            <a:r>
              <a:rPr lang="pt-BR" sz="4400" b="1" dirty="0" smtClean="0">
                <a:effectLst/>
                <a:latin typeface="Arial" panose="020B0604020202020204" pitchFamily="34" charset="0"/>
                <a:ea typeface="Calibri" panose="020F0502020204030204" pitchFamily="34" charset="0"/>
                <a:cs typeface="Arial" panose="020B0604020202020204" pitchFamily="34" charset="0"/>
              </a:rPr>
              <a:t>Kỳ </a:t>
            </a:r>
            <a:r>
              <a:rPr lang="pt-BR" sz="4400" b="1" dirty="0">
                <a:effectLst/>
                <a:latin typeface="Arial" panose="020B0604020202020204" pitchFamily="34" charset="0"/>
                <a:ea typeface="Calibri" panose="020F0502020204030204" pitchFamily="34" charset="0"/>
                <a:cs typeface="Arial" panose="020B0604020202020204" pitchFamily="34" charset="0"/>
              </a:rPr>
              <a:t>công bố: </a:t>
            </a:r>
            <a:r>
              <a:rPr lang="pt-BR" sz="4400" dirty="0">
                <a:effectLst/>
                <a:latin typeface="Arial" panose="020B0604020202020204" pitchFamily="34" charset="0"/>
                <a:ea typeface="Calibri" panose="020F0502020204030204" pitchFamily="34" charset="0"/>
                <a:cs typeface="Arial" panose="020B0604020202020204" pitchFamily="34" charset="0"/>
              </a:rPr>
              <a:t>5 năm.</a:t>
            </a:r>
            <a:endParaRPr lang="en-US" sz="44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pPr>
            <a:r>
              <a:rPr lang="pt-BR" sz="4400" b="1" dirty="0">
                <a:effectLst/>
                <a:latin typeface="Arial" panose="020B0604020202020204" pitchFamily="34" charset="0"/>
                <a:ea typeface="Calibri" panose="020F0502020204030204" pitchFamily="34" charset="0"/>
                <a:cs typeface="Arial" panose="020B0604020202020204" pitchFamily="34" charset="0"/>
              </a:rPr>
              <a:t>Nguồn số liệu:</a:t>
            </a:r>
            <a:r>
              <a:rPr lang="pt-BR" sz="4400" dirty="0">
                <a:effectLst/>
                <a:latin typeface="Arial" panose="020B0604020202020204" pitchFamily="34" charset="0"/>
                <a:ea typeface="Calibri" panose="020F0502020204030204" pitchFamily="34" charset="0"/>
                <a:cs typeface="Arial" panose="020B0604020202020204" pitchFamily="34" charset="0"/>
              </a:rPr>
              <a:t> </a:t>
            </a:r>
            <a:r>
              <a:rPr lang="vi-VN" sz="4400" dirty="0">
                <a:effectLst/>
                <a:latin typeface="Arial" panose="020B0604020202020204" pitchFamily="34" charset="0"/>
                <a:ea typeface="Times New Roman" panose="02020603050405020304" pitchFamily="18" charset="0"/>
                <a:cs typeface="Arial" panose="020B0604020202020204" pitchFamily="34" charset="0"/>
              </a:rPr>
              <a:t>Tổng điều tra kinh tế</a:t>
            </a:r>
            <a:r>
              <a:rPr lang="en-US" sz="4400" dirty="0">
                <a:effectLst/>
                <a:latin typeface="Arial" panose="020B0604020202020204" pitchFamily="34" charset="0"/>
                <a:ea typeface="Times New Roman" panose="02020603050405020304" pitchFamily="18" charset="0"/>
                <a:cs typeface="Arial" panose="020B0604020202020204" pitchFamily="34" charset="0"/>
              </a:rPr>
              <a:t>.</a:t>
            </a:r>
          </a:p>
          <a:p>
            <a:pPr indent="450215" algn="just">
              <a:spcBef>
                <a:spcPts val="600"/>
              </a:spcBef>
              <a:spcAft>
                <a:spcPts val="600"/>
              </a:spcAft>
            </a:pPr>
            <a:r>
              <a:rPr lang="pt-BR" sz="4400" b="1" dirty="0">
                <a:effectLst/>
                <a:latin typeface="Arial" panose="020B0604020202020204" pitchFamily="34" charset="0"/>
                <a:ea typeface="Times New Roman" panose="02020603050405020304" pitchFamily="18" charset="0"/>
                <a:cs typeface="Arial" panose="020B0604020202020204" pitchFamily="34" charset="0"/>
              </a:rPr>
              <a:t>Cơ quan chịu trách nhiệm thu thập, tổng hợp</a:t>
            </a:r>
            <a:r>
              <a:rPr lang="vi-VN" sz="4400" b="1" dirty="0">
                <a:effectLst/>
                <a:latin typeface="Arial" panose="020B0604020202020204" pitchFamily="34" charset="0"/>
                <a:ea typeface="Times New Roman" panose="02020603050405020304" pitchFamily="18" charset="0"/>
                <a:cs typeface="Arial" panose="020B0604020202020204" pitchFamily="34" charset="0"/>
              </a:rPr>
              <a:t>: </a:t>
            </a:r>
            <a:endParaRPr lang="en-US" sz="4400" b="1"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pPr>
            <a:r>
              <a:rPr lang="vi-VN" sz="4400" dirty="0">
                <a:effectLst/>
                <a:latin typeface="Arial" panose="020B0604020202020204" pitchFamily="34" charset="0"/>
                <a:ea typeface="Times New Roman" panose="02020603050405020304" pitchFamily="18" charset="0"/>
                <a:cs typeface="Arial" panose="020B0604020202020204" pitchFamily="34" charset="0"/>
              </a:rPr>
              <a:t>Chi cục Thống kê.</a:t>
            </a:r>
            <a:endParaRPr lang="en-US" sz="44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endParaRPr lang="en-US" sz="4000" b="1" dirty="0">
              <a:effectLst/>
              <a:ea typeface="Times New Roman" panose="02020603050405020304" pitchFamily="18" charset="0"/>
            </a:endParaRPr>
          </a:p>
        </p:txBody>
      </p:sp>
      <p:pic>
        <p:nvPicPr>
          <p:cNvPr id="7170" name="Picture 2" descr="Kết quả hình ảnh cho hình ảnh nhân viên bán hàng">
            <a:extLst>
              <a:ext uri="{FF2B5EF4-FFF2-40B4-BE49-F238E27FC236}">
                <a16:creationId xmlns:a16="http://schemas.microsoft.com/office/drawing/2014/main" xmlns="" id="{A8E33FB8-AF21-A499-021E-8F4F2EE99C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6896100"/>
            <a:ext cx="4495800" cy="1734553"/>
          </a:xfrm>
          <a:prstGeom prst="rect">
            <a:avLst/>
          </a:prstGeom>
          <a:noFill/>
          <a:extLst>
            <a:ext uri="{909E8E84-426E-40DD-AFC4-6F175D3DCCD1}">
              <a14:hiddenFill xmlns:a14="http://schemas.microsoft.com/office/drawing/2010/main">
                <a:solidFill>
                  <a:srgbClr val="FFFFFF"/>
                </a:solidFill>
              </a14:hiddenFill>
            </a:ext>
          </a:extLst>
        </p:spPr>
      </p:pic>
      <p:sp>
        <p:nvSpPr>
          <p:cNvPr id="2" name="Arrow: Notched Right 1">
            <a:extLst>
              <a:ext uri="{FF2B5EF4-FFF2-40B4-BE49-F238E27FC236}">
                <a16:creationId xmlns:a16="http://schemas.microsoft.com/office/drawing/2014/main" xmlns="" id="{FCB1A5C8-F0FF-C89C-24A2-EA0044AC4B08}"/>
              </a:ext>
            </a:extLst>
          </p:cNvPr>
          <p:cNvSpPr/>
          <p:nvPr/>
        </p:nvSpPr>
        <p:spPr>
          <a:xfrm>
            <a:off x="1981200" y="2466975"/>
            <a:ext cx="609600" cy="542925"/>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Notched Right 3">
            <a:extLst>
              <a:ext uri="{FF2B5EF4-FFF2-40B4-BE49-F238E27FC236}">
                <a16:creationId xmlns:a16="http://schemas.microsoft.com/office/drawing/2014/main" xmlns="" id="{916CBD4E-8AF5-7C1B-E59C-83065E5FBFAB}"/>
              </a:ext>
            </a:extLst>
          </p:cNvPr>
          <p:cNvSpPr/>
          <p:nvPr/>
        </p:nvSpPr>
        <p:spPr>
          <a:xfrm>
            <a:off x="1828800" y="4210378"/>
            <a:ext cx="609600" cy="542925"/>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Notched Right 5">
            <a:extLst>
              <a:ext uri="{FF2B5EF4-FFF2-40B4-BE49-F238E27FC236}">
                <a16:creationId xmlns:a16="http://schemas.microsoft.com/office/drawing/2014/main" xmlns="" id="{8E1B7148-0C38-D320-D9C2-48A516622A76}"/>
              </a:ext>
            </a:extLst>
          </p:cNvPr>
          <p:cNvSpPr/>
          <p:nvPr/>
        </p:nvSpPr>
        <p:spPr>
          <a:xfrm>
            <a:off x="1905000" y="3418820"/>
            <a:ext cx="609600" cy="542925"/>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5737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9F1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851271" y="-2982324"/>
            <a:ext cx="7304734" cy="7304734"/>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0201032" y="-5030267"/>
            <a:ext cx="10060535" cy="10060535"/>
          </a:xfrm>
          <a:prstGeom prst="rect">
            <a:avLst/>
          </a:prstGeom>
        </p:spPr>
      </p:pic>
      <p:grpSp>
        <p:nvGrpSpPr>
          <p:cNvPr id="4" name="Group 4"/>
          <p:cNvGrpSpPr/>
          <p:nvPr/>
        </p:nvGrpSpPr>
        <p:grpSpPr>
          <a:xfrm>
            <a:off x="4178707" y="3308264"/>
            <a:ext cx="3485157" cy="3485157"/>
            <a:chOff x="0" y="0"/>
            <a:chExt cx="812800" cy="812800"/>
          </a:xfrm>
        </p:grpSpPr>
        <p:sp>
          <p:nvSpPr>
            <p:cNvPr id="5" name="Freeform 5"/>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B1C7E4"/>
            </a:solidFill>
          </p:spPr>
        </p:sp>
        <p:sp>
          <p:nvSpPr>
            <p:cNvPr id="6" name="TextBox 6"/>
            <p:cNvSpPr txBox="1"/>
            <p:nvPr/>
          </p:nvSpPr>
          <p:spPr>
            <a:xfrm>
              <a:off x="76200" y="28575"/>
              <a:ext cx="660400" cy="708025"/>
            </a:xfrm>
            <a:prstGeom prst="rect">
              <a:avLst/>
            </a:prstGeom>
          </p:spPr>
          <p:txBody>
            <a:bodyPr lIns="50800" tIns="50800" rIns="50800" bIns="50800" rtlCol="0" anchor="ctr"/>
            <a:lstStyle/>
            <a:p>
              <a:pPr algn="ctr">
                <a:lnSpc>
                  <a:spcPts val="3639"/>
                </a:lnSpc>
              </a:pPr>
              <a:endParaRPr/>
            </a:p>
          </p:txBody>
        </p:sp>
      </p:gr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2773078" y="5610361"/>
            <a:ext cx="10060535" cy="10060535"/>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2711104" y="2584728"/>
            <a:ext cx="1447072" cy="1447072"/>
          </a:xfrm>
          <a:prstGeom prst="rect">
            <a:avLst/>
          </a:prstGeom>
        </p:spPr>
      </p:pic>
      <p:pic>
        <p:nvPicPr>
          <p:cNvPr id="9" name="Picture 9"/>
          <p:cNvPicPr>
            <a:picLocks noChangeAspect="1"/>
          </p:cNvPicPr>
          <p:nvPr/>
        </p:nvPicPr>
        <p:blipFill>
          <a:blip r:embed="rId8"/>
          <a:srcRect/>
          <a:stretch>
            <a:fillRect/>
          </a:stretch>
        </p:blipFill>
        <p:spPr>
          <a:xfrm>
            <a:off x="14465771" y="7818812"/>
            <a:ext cx="3822229" cy="2293337"/>
          </a:xfrm>
          <a:prstGeom prst="rect">
            <a:avLst/>
          </a:prstGeom>
        </p:spPr>
      </p:pic>
      <p:sp>
        <p:nvSpPr>
          <p:cNvPr id="10" name="TextBox 10"/>
          <p:cNvSpPr txBox="1"/>
          <p:nvPr/>
        </p:nvSpPr>
        <p:spPr>
          <a:xfrm>
            <a:off x="2257190" y="4804397"/>
            <a:ext cx="15165136" cy="1324312"/>
          </a:xfrm>
          <a:prstGeom prst="rect">
            <a:avLst/>
          </a:prstGeom>
        </p:spPr>
        <p:txBody>
          <a:bodyPr lIns="0" tIns="0" rIns="0" bIns="0" rtlCol="0" anchor="t">
            <a:spAutoFit/>
          </a:bodyPr>
          <a:lstStyle/>
          <a:p>
            <a:pPr>
              <a:lnSpc>
                <a:spcPts val="9566"/>
              </a:lnSpc>
            </a:pPr>
            <a:r>
              <a:rPr lang="en-US" sz="10995" spc="-758" dirty="0">
                <a:solidFill>
                  <a:srgbClr val="12294E"/>
                </a:solidFill>
                <a:latin typeface="Nunito Bold"/>
              </a:rPr>
              <a:t>TRÂN TRỌNG CẢM ƠN!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TotalTime>
  <Words>500</Words>
  <Application>Microsoft Office PowerPoint</Application>
  <PresentationFormat>Custom</PresentationFormat>
  <Paragraphs>33</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Calibri</vt:lpstr>
      <vt:lpstr>Times New Roman</vt:lpstr>
      <vt:lpstr>Nunito Bold</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Bệnh viện Vectơ Biểu tượng Y tế Chăm sóc sức khỏe Thuyết trình</dc:title>
  <dc:creator>Admin</dc:creator>
  <cp:lastModifiedBy>TCTK</cp:lastModifiedBy>
  <cp:revision>6</cp:revision>
  <dcterms:created xsi:type="dcterms:W3CDTF">2006-08-16T00:00:00Z</dcterms:created>
  <dcterms:modified xsi:type="dcterms:W3CDTF">2022-11-21T01:01:51Z</dcterms:modified>
  <dc:identifier>DAFSZJ89Pvk</dc:identifier>
</cp:coreProperties>
</file>