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ink/ink1.xml" ContentType="application/inkml+xml"/>
  <Override PartName="/ppt/ink/ink2.xml" ContentType="application/inkml+xml"/>
  <Override PartName="/ppt/notesSlides/notesSlide18.xml" ContentType="application/vnd.openxmlformats-officedocument.presentationml.notesSlide+xml"/>
  <Override PartName="/ppt/ink/ink3.xml" ContentType="application/inkml+xml"/>
  <Override PartName="/ppt/ink/ink4.xml" ContentType="application/inkml+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ink/ink5.xml" ContentType="application/inkml+xml"/>
  <Override PartName="/ppt/ink/ink6.xml" ContentType="application/inkml+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ink/ink7.xml" ContentType="application/inkml+xml"/>
  <Override PartName="/ppt/ink/ink8.xml" ContentType="application/inkml+xml"/>
  <Override PartName="/ppt/notesSlides/notesSlide21.xml" ContentType="application/vnd.openxmlformats-officedocument.presentationml.notesSlide+xml"/>
  <Override PartName="/ppt/ink/ink9.xml" ContentType="application/inkml+xml"/>
  <Override PartName="/ppt/ink/ink10.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0" r:id="rId2"/>
    <p:sldMasterId id="2147483912" r:id="rId3"/>
  </p:sldMasterIdLst>
  <p:notesMasterIdLst>
    <p:notesMasterId r:id="rId44"/>
  </p:notesMasterIdLst>
  <p:sldIdLst>
    <p:sldId id="351" r:id="rId4"/>
    <p:sldId id="413" r:id="rId5"/>
    <p:sldId id="482" r:id="rId6"/>
    <p:sldId id="483" r:id="rId7"/>
    <p:sldId id="477" r:id="rId8"/>
    <p:sldId id="484" r:id="rId9"/>
    <p:sldId id="474" r:id="rId10"/>
    <p:sldId id="475" r:id="rId11"/>
    <p:sldId id="479" r:id="rId12"/>
    <p:sldId id="453" r:id="rId13"/>
    <p:sldId id="436" r:id="rId14"/>
    <p:sldId id="480" r:id="rId15"/>
    <p:sldId id="405" r:id="rId16"/>
    <p:sldId id="438" r:id="rId17"/>
    <p:sldId id="449" r:id="rId18"/>
    <p:sldId id="434" r:id="rId19"/>
    <p:sldId id="451" r:id="rId20"/>
    <p:sldId id="439" r:id="rId21"/>
    <p:sldId id="263" r:id="rId22"/>
    <p:sldId id="261" r:id="rId23"/>
    <p:sldId id="276" r:id="rId24"/>
    <p:sldId id="458" r:id="rId25"/>
    <p:sldId id="463" r:id="rId26"/>
    <p:sldId id="464" r:id="rId27"/>
    <p:sldId id="471" r:id="rId28"/>
    <p:sldId id="466" r:id="rId29"/>
    <p:sldId id="467" r:id="rId30"/>
    <p:sldId id="462" r:id="rId31"/>
    <p:sldId id="456" r:id="rId32"/>
    <p:sldId id="460" r:id="rId33"/>
    <p:sldId id="465" r:id="rId34"/>
    <p:sldId id="459" r:id="rId35"/>
    <p:sldId id="457" r:id="rId36"/>
    <p:sldId id="441" r:id="rId37"/>
    <p:sldId id="442" r:id="rId38"/>
    <p:sldId id="486" r:id="rId39"/>
    <p:sldId id="443" r:id="rId40"/>
    <p:sldId id="444" r:id="rId41"/>
    <p:sldId id="445" r:id="rId42"/>
    <p:sldId id="330" r:id="rId43"/>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381850"/>
    <a:srgbClr val="040206"/>
    <a:srgbClr val="000099"/>
    <a:srgbClr val="CCCC00"/>
    <a:srgbClr val="6C0000"/>
    <a:srgbClr val="100717"/>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49578-80BC-4CD8-B2C8-A145258FB1ED}" v="18" dt="2022-10-04T13:12:23.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1" autoAdjust="0"/>
    <p:restoredTop sz="62799" autoAdjust="0"/>
  </p:normalViewPr>
  <p:slideViewPr>
    <p:cSldViewPr snapToGrid="0">
      <p:cViewPr varScale="1">
        <p:scale>
          <a:sx n="58" d="100"/>
          <a:sy n="58" d="100"/>
        </p:scale>
        <p:origin x="96" y="1338"/>
      </p:cViewPr>
      <p:guideLst>
        <p:guide orient="horz" pos="2112"/>
        <p:guide pos="7296"/>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ành Tâm Lê" userId="0df5fee83a5859b4" providerId="LiveId" clId="{A6B3106A-B125-46EC-B310-7CDB5B6A4027}"/>
    <pc:docChg chg="undo custSel modSld">
      <pc:chgData name="Thành Tâm Lê" userId="0df5fee83a5859b4" providerId="LiveId" clId="{A6B3106A-B125-46EC-B310-7CDB5B6A4027}" dt="2022-10-04T23:16:38.522" v="183" actId="1076"/>
      <pc:docMkLst>
        <pc:docMk/>
      </pc:docMkLst>
      <pc:sldChg chg="modSp mod">
        <pc:chgData name="Thành Tâm Lê" userId="0df5fee83a5859b4" providerId="LiveId" clId="{A6B3106A-B125-46EC-B310-7CDB5B6A4027}" dt="2022-10-04T23:16:38.522" v="183" actId="1076"/>
        <pc:sldMkLst>
          <pc:docMk/>
          <pc:sldMk cId="348917705" sldId="482"/>
        </pc:sldMkLst>
        <pc:graphicFrameChg chg="mod modGraphic">
          <ac:chgData name="Thành Tâm Lê" userId="0df5fee83a5859b4" providerId="LiveId" clId="{A6B3106A-B125-46EC-B310-7CDB5B6A4027}" dt="2022-10-04T23:16:38.522" v="183" actId="1076"/>
          <ac:graphicFrameMkLst>
            <pc:docMk/>
            <pc:sldMk cId="348917705" sldId="482"/>
            <ac:graphicFrameMk id="7" creationId="{44FD6820-12F5-8C73-583C-7D9F46E0436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PC\Google%20Drive\Tuong%20TH\03%20-%20B&#193;O%20C&#193;O%20KTXH%20-%20&#272;TPT\B&#225;o%20c&#225;o%20KTXH%202022\Qu&#253;%20III\SLIDE%20TRINH%20CHIEU\GRDP%20vung%20BTB%20va%20DHM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C\Google%20Drive\Tuong%20TH\03%20-%20B&#193;O%20C&#193;O%20KTXH%20-%20&#272;TPT\B&#225;o%20c&#225;o%20KTXH%202022\Qu&#253;%20III\SLIDE%20TRINH%20CHIEU\GRDP%20vung%20BTB%20va%20DHM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C\Desktop\9%20chi%20tieu.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C\Desktop\SKHDT%20Yeu%20cau%20CHI%20TIEU%20CUA%20CAP%20HUYEN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C\Google%20Drive\Tuong%20TH\03%20-%20B&#193;O%20C&#193;O%20KTXH%20-%20&#272;TPT\B&#225;o%20c&#225;o%20KTXH%202022\Qu&#253;%20III\Gi&#7843;i%20ng&#226;n\GN%2030.9.2022.2022%20(Updat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C\Google%20Drive\Tuong%20TH\03%20-%20B&#193;O%20C&#193;O%20KTXH%20-%20&#272;TPT\B&#225;o%20c&#225;o%20KTXH%202022\Qu&#253;%20III\Gi&#7843;i%20ng&#226;n\GN%2030.9.2022.2022%20(Updat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C\Desktop\SKHDT%20Yeu%20cau%20CHI%20TIEU%20CUA%20CAP%20HUYEN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rgbClr val="FF0000"/>
                </a:solidFill>
                <a:latin typeface="+mn-lt"/>
                <a:ea typeface="+mn-ea"/>
                <a:cs typeface="+mn-cs"/>
              </a:defRPr>
            </a:pPr>
            <a:r>
              <a:rPr lang="en-US" sz="2800" b="1">
                <a:solidFill>
                  <a:srgbClr val="002060"/>
                </a:solidFill>
                <a:latin typeface="Times New Roman" panose="02020603050405020304" pitchFamily="18" charset="0"/>
                <a:cs typeface="Times New Roman" panose="02020603050405020304" pitchFamily="18" charset="0"/>
              </a:rPr>
              <a:t>TỐC</a:t>
            </a:r>
            <a:r>
              <a:rPr lang="en-US" sz="2800" b="1" baseline="0">
                <a:solidFill>
                  <a:srgbClr val="002060"/>
                </a:solidFill>
                <a:latin typeface="Times New Roman" panose="02020603050405020304" pitchFamily="18" charset="0"/>
                <a:cs typeface="Times New Roman" panose="02020603050405020304" pitchFamily="18" charset="0"/>
              </a:rPr>
              <a:t> ĐỘ TĂNG GRDP VÙNG BẮC TRUNG BỘ VÀ DUYÊN HẢI MIỀN TRUNG</a:t>
            </a:r>
            <a:endParaRPr lang="vi-VN" sz="2800" b="1">
              <a:solidFill>
                <a:srgbClr val="002060"/>
              </a:solidFill>
              <a:latin typeface="Times New Roman" panose="02020603050405020304" pitchFamily="18" charset="0"/>
              <a:cs typeface="Times New Roman" panose="02020603050405020304" pitchFamily="18" charset="0"/>
            </a:endParaRPr>
          </a:p>
        </c:rich>
      </c:tx>
      <c:layout>
        <c:manualLayout>
          <c:xMode val="edge"/>
          <c:yMode val="edge"/>
          <c:x val="0.13172126932824035"/>
          <c:y val="8.8878347312900577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rgbClr val="FF0000"/>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2"/>
            </a:solidFill>
            <a:ln>
              <a:noFill/>
            </a:ln>
            <a:effectLst/>
            <a:sp3d/>
          </c:spPr>
          <c:invertIfNegative val="0"/>
          <c:dLbls>
            <c:dLbl>
              <c:idx val="6"/>
              <c:tx>
                <c:rich>
                  <a:bodyPr/>
                  <a:lstStyle/>
                  <a:p>
                    <a:fld id="{AAAE0F5E-039C-4E9F-B861-723828725A54}" type="VALUE">
                      <a:rPr lang="en-US">
                        <a:solidFill>
                          <a:srgbClr val="FF0000"/>
                        </a:solidFill>
                        <a:highlight>
                          <a:srgbClr val="FFFF00"/>
                        </a:highlight>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58-4FB4-9C98-20E138144003}"/>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'BTB DHMT'!$B$7:$B$20</c:f>
              <c:strCache>
                <c:ptCount val="14"/>
                <c:pt idx="0">
                  <c:v>Khánh Hòa</c:v>
                </c:pt>
                <c:pt idx="1">
                  <c:v>TP Đà Nẵng</c:v>
                </c:pt>
                <c:pt idx="2">
                  <c:v>Thanh Hóa</c:v>
                </c:pt>
                <c:pt idx="3">
                  <c:v>Quảng Nam</c:v>
                </c:pt>
                <c:pt idx="4">
                  <c:v>Nghệ An</c:v>
                </c:pt>
                <c:pt idx="5">
                  <c:v>Bình Thuận</c:v>
                </c:pt>
                <c:pt idx="6">
                  <c:v>Bình Định</c:v>
                </c:pt>
                <c:pt idx="7">
                  <c:v>Phú Yên</c:v>
                </c:pt>
                <c:pt idx="8">
                  <c:v>Thừa Thiên Huế</c:v>
                </c:pt>
                <c:pt idx="9">
                  <c:v>Quảng Ngãi</c:v>
                </c:pt>
                <c:pt idx="10">
                  <c:v>Quảng Bình</c:v>
                </c:pt>
                <c:pt idx="11">
                  <c:v>Ninh Thuận</c:v>
                </c:pt>
                <c:pt idx="12">
                  <c:v>Quảng Trị</c:v>
                </c:pt>
                <c:pt idx="13">
                  <c:v>Hà Tĩnh</c:v>
                </c:pt>
              </c:strCache>
            </c:strRef>
          </c:cat>
          <c:val>
            <c:numRef>
              <c:f>'BTB DHMT'!$C$7:$C$20</c:f>
              <c:numCache>
                <c:formatCode>0.00</c:formatCode>
                <c:ptCount val="14"/>
                <c:pt idx="0">
                  <c:v>20.48</c:v>
                </c:pt>
                <c:pt idx="1">
                  <c:v>16.760000000000002</c:v>
                </c:pt>
                <c:pt idx="2">
                  <c:v>14.24</c:v>
                </c:pt>
                <c:pt idx="3">
                  <c:v>13.15</c:v>
                </c:pt>
                <c:pt idx="4">
                  <c:v>9.23</c:v>
                </c:pt>
                <c:pt idx="5">
                  <c:v>9.19</c:v>
                </c:pt>
                <c:pt idx="6">
                  <c:v>8.92</c:v>
                </c:pt>
                <c:pt idx="7">
                  <c:v>8.23</c:v>
                </c:pt>
                <c:pt idx="8">
                  <c:v>8.0399999999999991</c:v>
                </c:pt>
                <c:pt idx="9">
                  <c:v>7.97</c:v>
                </c:pt>
                <c:pt idx="10">
                  <c:v>7.62</c:v>
                </c:pt>
                <c:pt idx="11">
                  <c:v>6.94</c:v>
                </c:pt>
                <c:pt idx="12">
                  <c:v>6.22</c:v>
                </c:pt>
                <c:pt idx="13">
                  <c:v>0.85</c:v>
                </c:pt>
              </c:numCache>
            </c:numRef>
          </c:val>
          <c:extLst>
            <c:ext xmlns:c16="http://schemas.microsoft.com/office/drawing/2014/chart" uri="{C3380CC4-5D6E-409C-BE32-E72D297353CC}">
              <c16:uniqueId val="{00000001-0158-4FB4-9C98-20E138144003}"/>
            </c:ext>
          </c:extLst>
        </c:ser>
        <c:dLbls>
          <c:showLegendKey val="0"/>
          <c:showVal val="1"/>
          <c:showCatName val="0"/>
          <c:showSerName val="0"/>
          <c:showPercent val="0"/>
          <c:showBubbleSize val="0"/>
        </c:dLbls>
        <c:gapWidth val="150"/>
        <c:shape val="box"/>
        <c:axId val="202527872"/>
        <c:axId val="202534912"/>
        <c:axId val="0"/>
      </c:bar3DChart>
      <c:catAx>
        <c:axId val="20252787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02534912"/>
        <c:crosses val="autoZero"/>
        <c:auto val="1"/>
        <c:lblAlgn val="ctr"/>
        <c:lblOffset val="100"/>
        <c:noMultiLvlLbl val="0"/>
      </c:catAx>
      <c:valAx>
        <c:axId val="20253491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202527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400" b="0" i="0" u="none" strike="noStrike" kern="1200" spc="0" baseline="0">
                <a:solidFill>
                  <a:srgbClr val="002060"/>
                </a:solidFill>
                <a:latin typeface="Times New Roman" panose="02020603050405020304" pitchFamily="18" charset="0"/>
                <a:ea typeface="+mn-ea"/>
                <a:cs typeface="Times New Roman" panose="02020603050405020304" pitchFamily="18" charset="0"/>
              </a:defRPr>
            </a:pPr>
            <a:r>
              <a:rPr lang="en-US" sz="2000" b="1" i="0" baseline="0">
                <a:solidFill>
                  <a:srgbClr val="002060"/>
                </a:solidFill>
                <a:effectLst/>
                <a:latin typeface="Times New Roman" panose="02020603050405020304" pitchFamily="18" charset="0"/>
                <a:cs typeface="Times New Roman" panose="02020603050405020304" pitchFamily="18" charset="0"/>
              </a:rPr>
              <a:t>TỐC ĐỘ TĂNG GRDP VÙNG KINH TẾ TRỌNG ĐIỂM MIỀN  TRUNG</a:t>
            </a:r>
            <a:endParaRPr lang="vi-VN" sz="2000">
              <a:solidFill>
                <a:srgbClr val="002060"/>
              </a:solidFill>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5"/>
            </a:solidFill>
            <a:ln>
              <a:noFill/>
            </a:ln>
            <a:effectLst/>
            <a:sp3d/>
          </c:spPr>
          <c:invertIfNegative val="0"/>
          <c:dLbls>
            <c:dLbl>
              <c:idx val="0"/>
              <c:layout>
                <c:manualLayout>
                  <c:x val="8.3333333333333332E-3"/>
                  <c:y val="-2.7777777777777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F2-4589-9C8F-AD93EF7A0BD9}"/>
                </c:ext>
              </c:extLst>
            </c:dLbl>
            <c:dLbl>
              <c:idx val="1"/>
              <c:layout>
                <c:manualLayout>
                  <c:x val="8.3333333333333332E-3"/>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F2-4589-9C8F-AD93EF7A0BD9}"/>
                </c:ext>
              </c:extLst>
            </c:dLbl>
            <c:dLbl>
              <c:idx val="2"/>
              <c:layout>
                <c:manualLayout>
                  <c:x val="1.1111111111111059E-2"/>
                  <c:y val="-4.1666666666666664E-2"/>
                </c:manualLayout>
              </c:layout>
              <c:spPr>
                <a:solidFill>
                  <a:srgbClr val="FFC000"/>
                </a:solid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F2-4589-9C8F-AD93EF7A0BD9}"/>
                </c:ext>
              </c:extLst>
            </c:dLbl>
            <c:dLbl>
              <c:idx val="3"/>
              <c:layout>
                <c:manualLayout>
                  <c:x val="8.3333333333333332E-3"/>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F2-4589-9C8F-AD93EF7A0BD9}"/>
                </c:ext>
              </c:extLst>
            </c:dLbl>
            <c:dLbl>
              <c:idx val="4"/>
              <c:layout>
                <c:manualLayout>
                  <c:x val="8.3333333333333332E-3"/>
                  <c:y val="-2.7777777777777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F2-4589-9C8F-AD93EF7A0BD9}"/>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 TDMT'!$B$7:$B$11</c:f>
              <c:strCache>
                <c:ptCount val="5"/>
                <c:pt idx="0">
                  <c:v>TP Đà Nẵng</c:v>
                </c:pt>
                <c:pt idx="1">
                  <c:v>Quảng Nam</c:v>
                </c:pt>
                <c:pt idx="2">
                  <c:v>Bình Định</c:v>
                </c:pt>
                <c:pt idx="3">
                  <c:v>Thừa Thiên Huế</c:v>
                </c:pt>
                <c:pt idx="4">
                  <c:v>Quảng Ngãi</c:v>
                </c:pt>
              </c:strCache>
            </c:strRef>
          </c:cat>
          <c:val>
            <c:numRef>
              <c:f>'KT TDMT'!$C$7:$C$11</c:f>
              <c:numCache>
                <c:formatCode>0.00</c:formatCode>
                <c:ptCount val="5"/>
                <c:pt idx="0">
                  <c:v>16.760000000000002</c:v>
                </c:pt>
                <c:pt idx="1">
                  <c:v>13.15</c:v>
                </c:pt>
                <c:pt idx="2">
                  <c:v>8.92</c:v>
                </c:pt>
                <c:pt idx="3">
                  <c:v>8.0399999999999991</c:v>
                </c:pt>
                <c:pt idx="4">
                  <c:v>7.97</c:v>
                </c:pt>
              </c:numCache>
            </c:numRef>
          </c:val>
          <c:extLst>
            <c:ext xmlns:c16="http://schemas.microsoft.com/office/drawing/2014/chart" uri="{C3380CC4-5D6E-409C-BE32-E72D297353CC}">
              <c16:uniqueId val="{00000005-63F2-4589-9C8F-AD93EF7A0BD9}"/>
            </c:ext>
          </c:extLst>
        </c:ser>
        <c:dLbls>
          <c:showLegendKey val="0"/>
          <c:showVal val="1"/>
          <c:showCatName val="0"/>
          <c:showSerName val="0"/>
          <c:showPercent val="0"/>
          <c:showBubbleSize val="0"/>
        </c:dLbls>
        <c:gapWidth val="150"/>
        <c:shape val="box"/>
        <c:axId val="202857088"/>
        <c:axId val="202858880"/>
        <c:axId val="0"/>
      </c:bar3DChart>
      <c:catAx>
        <c:axId val="202857088"/>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02858880"/>
        <c:crosses val="autoZero"/>
        <c:auto val="1"/>
        <c:lblAlgn val="ctr"/>
        <c:lblOffset val="100"/>
        <c:noMultiLvlLbl val="0"/>
      </c:catAx>
      <c:valAx>
        <c:axId val="202858880"/>
        <c:scaling>
          <c:orientation val="minMax"/>
        </c:scaling>
        <c:delete val="1"/>
        <c:axPos val="l"/>
        <c:numFmt formatCode="0.00" sourceLinked="1"/>
        <c:majorTickMark val="out"/>
        <c:minorTickMark val="none"/>
        <c:tickLblPos val="nextTo"/>
        <c:crossAx val="202857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Sheet3!$F$12</c:f>
              <c:strCache>
                <c:ptCount val="1"/>
                <c:pt idx="0">
                  <c:v>2021</c:v>
                </c:pt>
              </c:strCache>
            </c:strRef>
          </c:tx>
          <c:spPr>
            <a:solidFill>
              <a:schemeClr val="accent1"/>
            </a:solidFill>
            <a:ln>
              <a:noFill/>
            </a:ln>
            <a:effectLst/>
          </c:spPr>
          <c:invertIfNegative val="0"/>
          <c:dLbls>
            <c:dLbl>
              <c:idx val="0"/>
              <c:layout>
                <c:manualLayout>
                  <c:x val="-8.814464446922101E-3"/>
                  <c:y val="-4.7598746316484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228-4A1B-B655-04C93FD5590E}"/>
                </c:ext>
              </c:extLst>
            </c:dLbl>
            <c:dLbl>
              <c:idx val="1"/>
              <c:layout>
                <c:manualLayout>
                  <c:x val="-1.2592092067031572E-2"/>
                  <c:y val="-1.18996865791212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28-4A1B-B655-04C93FD5590E}"/>
                </c:ext>
              </c:extLst>
            </c:dLbl>
            <c:dLbl>
              <c:idx val="4"/>
              <c:layout>
                <c:manualLayout>
                  <c:x val="-1.2592092067031572E-2"/>
                  <c:y val="-1.66595612107697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28-4A1B-B655-04C93FD5590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Sheet3!$E$13:$E$19</c:f>
              <c:strCache>
                <c:ptCount val="7"/>
                <c:pt idx="0">
                  <c:v>IIP</c:v>
                </c:pt>
                <c:pt idx="1">
                  <c:v>Tổng KNXK</c:v>
                </c:pt>
                <c:pt idx="2">
                  <c:v>Tổng VĐT</c:v>
                </c:pt>
                <c:pt idx="3">
                  <c:v>Thu NS</c:v>
                </c:pt>
                <c:pt idx="4">
                  <c:v>Tổng mức bán lẻ HH</c:v>
                </c:pt>
                <c:pt idx="5">
                  <c:v>CPI</c:v>
                </c:pt>
                <c:pt idx="6">
                  <c:v>HH thông qua cảng</c:v>
                </c:pt>
              </c:strCache>
            </c:strRef>
          </c:cat>
          <c:val>
            <c:numRef>
              <c:f>Sheet3!$F$13:$F$19</c:f>
              <c:numCache>
                <c:formatCode>0.00%</c:formatCode>
                <c:ptCount val="7"/>
                <c:pt idx="0">
                  <c:v>5.8200000000000002E-2</c:v>
                </c:pt>
                <c:pt idx="1">
                  <c:v>0.20599999999999999</c:v>
                </c:pt>
                <c:pt idx="2" formatCode="0%">
                  <c:v>0.06</c:v>
                </c:pt>
                <c:pt idx="3">
                  <c:v>0.28199999999999997</c:v>
                </c:pt>
                <c:pt idx="4">
                  <c:v>5.0000000000000001E-3</c:v>
                </c:pt>
                <c:pt idx="5">
                  <c:v>3.3099999999999997E-2</c:v>
                </c:pt>
                <c:pt idx="6">
                  <c:v>0.13700000000000001</c:v>
                </c:pt>
              </c:numCache>
            </c:numRef>
          </c:val>
          <c:extLst>
            <c:ext xmlns:c16="http://schemas.microsoft.com/office/drawing/2014/chart" uri="{C3380CC4-5D6E-409C-BE32-E72D297353CC}">
              <c16:uniqueId val="{00000000-5228-4A1B-B655-04C93FD5590E}"/>
            </c:ext>
          </c:extLst>
        </c:ser>
        <c:ser>
          <c:idx val="1"/>
          <c:order val="1"/>
          <c:tx>
            <c:strRef>
              <c:f>Sheet3!$G$12</c:f>
              <c:strCache>
                <c:ptCount val="1"/>
                <c:pt idx="0">
                  <c:v>2022</c:v>
                </c:pt>
              </c:strCache>
            </c:strRef>
          </c:tx>
          <c:spPr>
            <a:solidFill>
              <a:schemeClr val="accent2"/>
            </a:solidFill>
            <a:ln>
              <a:noFill/>
            </a:ln>
            <a:effectLst/>
          </c:spPr>
          <c:invertIfNegative val="0"/>
          <c:dLbls>
            <c:dLbl>
              <c:idx val="0"/>
              <c:layout>
                <c:manualLayout>
                  <c:x val="1.2592092067031572E-2"/>
                  <c:y val="-1.42796238949455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228-4A1B-B655-04C93FD5590E}"/>
                </c:ext>
              </c:extLst>
            </c:dLbl>
            <c:dLbl>
              <c:idx val="3"/>
              <c:layout>
                <c:manualLayout>
                  <c:x val="1.3851301273734731E-2"/>
                  <c:y val="-1.18996865791212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28-4A1B-B655-04C93FD5590E}"/>
                </c:ext>
              </c:extLst>
            </c:dLbl>
            <c:dLbl>
              <c:idx val="5"/>
              <c:layout>
                <c:manualLayout>
                  <c:x val="1.6369719687141043E-2"/>
                  <c:y val="-2.37993731582424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28-4A1B-B655-04C93FD5590E}"/>
                </c:ext>
              </c:extLst>
            </c:dLbl>
            <c:dLbl>
              <c:idx val="6"/>
              <c:layout>
                <c:manualLayout>
                  <c:x val="1.2592092067031572E-2"/>
                  <c:y val="-1.18996865791212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28-4A1B-B655-04C93FD5590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Sheet3!$E$13:$E$19</c:f>
              <c:strCache>
                <c:ptCount val="7"/>
                <c:pt idx="0">
                  <c:v>IIP</c:v>
                </c:pt>
                <c:pt idx="1">
                  <c:v>Tổng KNXK</c:v>
                </c:pt>
                <c:pt idx="2">
                  <c:v>Tổng VĐT</c:v>
                </c:pt>
                <c:pt idx="3">
                  <c:v>Thu NS</c:v>
                </c:pt>
                <c:pt idx="4">
                  <c:v>Tổng mức bán lẻ HH</c:v>
                </c:pt>
                <c:pt idx="5">
                  <c:v>CPI</c:v>
                </c:pt>
                <c:pt idx="6">
                  <c:v>HH thông qua cảng</c:v>
                </c:pt>
              </c:strCache>
            </c:strRef>
          </c:cat>
          <c:val>
            <c:numRef>
              <c:f>Sheet3!$G$13:$G$19</c:f>
              <c:numCache>
                <c:formatCode>0.00%</c:formatCode>
                <c:ptCount val="7"/>
                <c:pt idx="0">
                  <c:v>7.0900000000000005E-2</c:v>
                </c:pt>
                <c:pt idx="1">
                  <c:v>0.28100000000000003</c:v>
                </c:pt>
                <c:pt idx="2">
                  <c:v>0.107</c:v>
                </c:pt>
                <c:pt idx="3">
                  <c:v>0.23499999999999999</c:v>
                </c:pt>
                <c:pt idx="4">
                  <c:v>0.192</c:v>
                </c:pt>
                <c:pt idx="5">
                  <c:v>2.8799999999999999E-2</c:v>
                </c:pt>
                <c:pt idx="6">
                  <c:v>2.3E-2</c:v>
                </c:pt>
              </c:numCache>
            </c:numRef>
          </c:val>
          <c:extLst>
            <c:ext xmlns:c16="http://schemas.microsoft.com/office/drawing/2014/chart" uri="{C3380CC4-5D6E-409C-BE32-E72D297353CC}">
              <c16:uniqueId val="{00000001-5228-4A1B-B655-04C93FD5590E}"/>
            </c:ext>
          </c:extLst>
        </c:ser>
        <c:dLbls>
          <c:dLblPos val="outEnd"/>
          <c:showLegendKey val="0"/>
          <c:showVal val="1"/>
          <c:showCatName val="0"/>
          <c:showSerName val="0"/>
          <c:showPercent val="0"/>
          <c:showBubbleSize val="0"/>
        </c:dLbls>
        <c:gapWidth val="219"/>
        <c:overlap val="-27"/>
        <c:axId val="201748864"/>
        <c:axId val="201750400"/>
      </c:barChart>
      <c:catAx>
        <c:axId val="20174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1750400"/>
        <c:crosses val="autoZero"/>
        <c:auto val="1"/>
        <c:lblAlgn val="ctr"/>
        <c:lblOffset val="100"/>
        <c:noMultiLvlLbl val="0"/>
      </c:catAx>
      <c:valAx>
        <c:axId val="2017504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1748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vi-VN" sz="2400" b="1"/>
              <a:t>THU NGÂN</a:t>
            </a:r>
            <a:r>
              <a:rPr lang="vi-VN" sz="2400" b="1" baseline="0"/>
              <a:t> SÁCH NHÀ NƯỚC CÁC ĐỊA PHƯƠNG</a:t>
            </a:r>
            <a:endParaRPr lang="vi-VN" sz="2400" b="1"/>
          </a:p>
        </c:rich>
      </c:tx>
      <c:layout>
        <c:manualLayout>
          <c:xMode val="edge"/>
          <c:yMode val="edge"/>
          <c:x val="0.13058003581334926"/>
          <c:y val="2.610722610722610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681954174435769E-2"/>
          <c:y val="9.0088724923370597E-2"/>
          <c:w val="0.92441008687231929"/>
          <c:h val="0.76200737844832334"/>
        </c:manualLayout>
      </c:layout>
      <c:barChart>
        <c:barDir val="col"/>
        <c:grouping val="stacked"/>
        <c:varyColors val="0"/>
        <c:ser>
          <c:idx val="0"/>
          <c:order val="0"/>
          <c:tx>
            <c:strRef>
              <c:f>'TONG HOP'!$C$8</c:f>
              <c:strCache>
                <c:ptCount val="1"/>
                <c:pt idx="0">
                  <c:v>Thu tiền sử dụng đất</c:v>
                </c:pt>
              </c:strCache>
            </c:strRef>
          </c:tx>
          <c:spPr>
            <a:solidFill>
              <a:schemeClr val="accent1"/>
            </a:solidFill>
            <a:ln>
              <a:noFill/>
            </a:ln>
            <a:effectLst/>
          </c:spPr>
          <c:invertIfNegative val="0"/>
          <c:dLbls>
            <c:dLbl>
              <c:idx val="0"/>
              <c:layout>
                <c:manualLayout>
                  <c:x val="3.5203524417940675E-3"/>
                  <c:y val="-0.1454545454545454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EE8-40D8-980E-0AA99A04B783}"/>
                </c:ext>
              </c:extLst>
            </c:dLbl>
            <c:dLbl>
              <c:idx val="1"/>
              <c:layout>
                <c:manualLayout>
                  <c:x val="-2.3469016278627117E-3"/>
                  <c:y val="-5.22144522144522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EE8-40D8-980E-0AA99A04B783}"/>
                </c:ext>
              </c:extLst>
            </c:dLbl>
            <c:dLbl>
              <c:idx val="2"/>
              <c:layout>
                <c:manualLayout>
                  <c:x val="-4.6938032557254233E-3"/>
                  <c:y val="-1.86480186480186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EE8-40D8-980E-0AA99A04B783}"/>
                </c:ext>
              </c:extLst>
            </c:dLbl>
            <c:dLbl>
              <c:idx val="3"/>
              <c:layout>
                <c:manualLayout>
                  <c:x val="-4.3026032803747212E-17"/>
                  <c:y val="-1.11888111888111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EE8-40D8-980E-0AA99A04B783}"/>
                </c:ext>
              </c:extLst>
            </c:dLbl>
            <c:dLbl>
              <c:idx val="4"/>
              <c:layout>
                <c:manualLayout>
                  <c:x val="-2.3469016278627117E-3"/>
                  <c:y val="-2.79720279720279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EE8-40D8-980E-0AA99A04B783}"/>
                </c:ext>
              </c:extLst>
            </c:dLbl>
            <c:dLbl>
              <c:idx val="8"/>
              <c:layout>
                <c:manualLayout>
                  <c:x val="1.5254860581107454E-2"/>
                  <c:y val="-2.05128205128206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EE8-40D8-980E-0AA99A04B783}"/>
                </c:ext>
              </c:extLst>
            </c:dLbl>
            <c:dLbl>
              <c:idx val="9"/>
              <c:layout>
                <c:manualLayout>
                  <c:x val="1.9948663836833049E-2"/>
                  <c:y val="-1.86480186480186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EE8-40D8-980E-0AA99A04B783}"/>
                </c:ext>
              </c:extLst>
            </c:dLbl>
            <c:dLbl>
              <c:idx val="10"/>
              <c:layout>
                <c:manualLayout>
                  <c:x val="2.4642467092558473E-2"/>
                  <c:y val="-1.67832167832167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EE8-40D8-980E-0AA99A04B78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'TONG HOP'!$B$9:$B$19</c:f>
              <c:strCache>
                <c:ptCount val="11"/>
                <c:pt idx="0">
                  <c:v>TP. Quy Nhơn</c:v>
                </c:pt>
                <c:pt idx="1">
                  <c:v>TXAn Nhơn</c:v>
                </c:pt>
                <c:pt idx="2">
                  <c:v>TX Hoài Nhơn</c:v>
                </c:pt>
                <c:pt idx="3">
                  <c:v>H.Tuy Phước</c:v>
                </c:pt>
                <c:pt idx="4">
                  <c:v>H.Phù Cát</c:v>
                </c:pt>
                <c:pt idx="5">
                  <c:v>H. Phù Mỹ</c:v>
                </c:pt>
                <c:pt idx="6">
                  <c:v>H. Tây Sơn</c:v>
                </c:pt>
                <c:pt idx="7">
                  <c:v>H.Hoài Ân</c:v>
                </c:pt>
                <c:pt idx="8">
                  <c:v>H.An Lão</c:v>
                </c:pt>
                <c:pt idx="9">
                  <c:v>H.Vân Canh</c:v>
                </c:pt>
                <c:pt idx="10">
                  <c:v>H.Vĩnh Thạnh</c:v>
                </c:pt>
              </c:strCache>
            </c:strRef>
          </c:cat>
          <c:val>
            <c:numRef>
              <c:f>'TONG HOP'!$C$9:$C$19</c:f>
              <c:numCache>
                <c:formatCode>#,##0.0</c:formatCode>
                <c:ptCount val="11"/>
                <c:pt idx="0">
                  <c:v>1928.5162243729999</c:v>
                </c:pt>
                <c:pt idx="1">
                  <c:v>904.79580424800008</c:v>
                </c:pt>
                <c:pt idx="2">
                  <c:v>504.79119379500003</c:v>
                </c:pt>
                <c:pt idx="3">
                  <c:v>499.08034249799999</c:v>
                </c:pt>
                <c:pt idx="4">
                  <c:v>804.53527736499996</c:v>
                </c:pt>
                <c:pt idx="5">
                  <c:v>152.34989576999999</c:v>
                </c:pt>
                <c:pt idx="6">
                  <c:v>288.835002911</c:v>
                </c:pt>
                <c:pt idx="7">
                  <c:v>233.19806268900001</c:v>
                </c:pt>
                <c:pt idx="8">
                  <c:v>40.502634583000003</c:v>
                </c:pt>
                <c:pt idx="9">
                  <c:v>16.849845949999999</c:v>
                </c:pt>
                <c:pt idx="10">
                  <c:v>21.222641100000001</c:v>
                </c:pt>
              </c:numCache>
            </c:numRef>
          </c:val>
          <c:extLst>
            <c:ext xmlns:c16="http://schemas.microsoft.com/office/drawing/2014/chart" uri="{C3380CC4-5D6E-409C-BE32-E72D297353CC}">
              <c16:uniqueId val="{00000000-3EE8-40D8-980E-0AA99A04B783}"/>
            </c:ext>
          </c:extLst>
        </c:ser>
        <c:ser>
          <c:idx val="1"/>
          <c:order val="1"/>
          <c:tx>
            <c:strRef>
              <c:f>'TONG HOP'!$D$8</c:f>
              <c:strCache>
                <c:ptCount val="1"/>
                <c:pt idx="0">
                  <c:v>Thu NSNN trừ tiền sử dụng đất</c:v>
                </c:pt>
              </c:strCache>
            </c:strRef>
          </c:tx>
          <c:spPr>
            <a:pattFill prst="wdUpDiag">
              <a:fgClr>
                <a:schemeClr val="accent2"/>
              </a:fgClr>
              <a:bgClr>
                <a:schemeClr val="bg1"/>
              </a:bgClr>
            </a:pattFill>
            <a:ln>
              <a:solidFill>
                <a:schemeClr val="accent2"/>
              </a:solidFill>
            </a:ln>
            <a:effectLst/>
          </c:spPr>
          <c:invertIfNegative val="0"/>
          <c:dLbls>
            <c:dLbl>
              <c:idx val="0"/>
              <c:layout>
                <c:manualLayout>
                  <c:x val="5.8672540696567792E-3"/>
                  <c:y val="-0.225641025641025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E8-40D8-980E-0AA99A04B783}"/>
                </c:ext>
              </c:extLst>
            </c:dLbl>
            <c:dLbl>
              <c:idx val="1"/>
              <c:layout>
                <c:manualLayout>
                  <c:x val="0"/>
                  <c:y val="-6.71328671328671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E8-40D8-980E-0AA99A04B783}"/>
                </c:ext>
              </c:extLst>
            </c:dLbl>
            <c:dLbl>
              <c:idx val="2"/>
              <c:layout>
                <c:manualLayout>
                  <c:x val="-3.5203524417941109E-3"/>
                  <c:y val="-5.40792540792542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E8-40D8-980E-0AA99A04B783}"/>
                </c:ext>
              </c:extLst>
            </c:dLbl>
            <c:dLbl>
              <c:idx val="3"/>
              <c:layout>
                <c:manualLayout>
                  <c:x val="-4.3026032803747212E-17"/>
                  <c:y val="-5.78088578088578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E8-40D8-980E-0AA99A04B783}"/>
                </c:ext>
              </c:extLst>
            </c:dLbl>
            <c:dLbl>
              <c:idx val="4"/>
              <c:layout>
                <c:manualLayout>
                  <c:x val="-1.1734508139313558E-3"/>
                  <c:y val="-5.03496503496504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E8-40D8-980E-0AA99A04B783}"/>
                </c:ext>
              </c:extLst>
            </c:dLbl>
            <c:dLbl>
              <c:idx val="5"/>
              <c:layout>
                <c:manualLayout>
                  <c:x val="0"/>
                  <c:y val="-4.84848484848484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E8-40D8-980E-0AA99A04B783}"/>
                </c:ext>
              </c:extLst>
            </c:dLbl>
            <c:dLbl>
              <c:idx val="6"/>
              <c:layout>
                <c:manualLayout>
                  <c:x val="2.3469016278627117E-3"/>
                  <c:y val="-4.66200466200467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E8-40D8-980E-0AA99A04B783}"/>
                </c:ext>
              </c:extLst>
            </c:dLbl>
            <c:dLbl>
              <c:idx val="7"/>
              <c:layout>
                <c:manualLayout>
                  <c:x val="1.1734508139313558E-3"/>
                  <c:y val="-3.35664335664335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E8-40D8-980E-0AA99A04B783}"/>
                </c:ext>
              </c:extLst>
            </c:dLbl>
            <c:dLbl>
              <c:idx val="8"/>
              <c:layout>
                <c:manualLayout>
                  <c:x val="-4.6938032557253375E-3"/>
                  <c:y val="-5.03496503496503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EE8-40D8-980E-0AA99A04B783}"/>
                </c:ext>
              </c:extLst>
            </c:dLbl>
            <c:dLbl>
              <c:idx val="9"/>
              <c:layout>
                <c:manualLayout>
                  <c:x val="-3.5203524417940675E-3"/>
                  <c:y val="-4.84848484848484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E8-40D8-980E-0AA99A04B783}"/>
                </c:ext>
              </c:extLst>
            </c:dLbl>
            <c:dLbl>
              <c:idx val="10"/>
              <c:layout>
                <c:manualLayout>
                  <c:x val="-2.3469016278628838E-3"/>
                  <c:y val="-4.10256410256410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EE8-40D8-980E-0AA99A04B7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'TONG HOP'!$B$9:$B$19</c:f>
              <c:strCache>
                <c:ptCount val="11"/>
                <c:pt idx="0">
                  <c:v>TP. Quy Nhơn</c:v>
                </c:pt>
                <c:pt idx="1">
                  <c:v>TXAn Nhơn</c:v>
                </c:pt>
                <c:pt idx="2">
                  <c:v>TX Hoài Nhơn</c:v>
                </c:pt>
                <c:pt idx="3">
                  <c:v>H.Tuy Phước</c:v>
                </c:pt>
                <c:pt idx="4">
                  <c:v>H.Phù Cát</c:v>
                </c:pt>
                <c:pt idx="5">
                  <c:v>H. Phù Mỹ</c:v>
                </c:pt>
                <c:pt idx="6">
                  <c:v>H. Tây Sơn</c:v>
                </c:pt>
                <c:pt idx="7">
                  <c:v>H.Hoài Ân</c:v>
                </c:pt>
                <c:pt idx="8">
                  <c:v>H.An Lão</c:v>
                </c:pt>
                <c:pt idx="9">
                  <c:v>H.Vân Canh</c:v>
                </c:pt>
                <c:pt idx="10">
                  <c:v>H.Vĩnh Thạnh</c:v>
                </c:pt>
              </c:strCache>
            </c:strRef>
          </c:cat>
          <c:val>
            <c:numRef>
              <c:f>'TONG HOP'!$D$9:$D$19</c:f>
              <c:numCache>
                <c:formatCode>#,##0.0</c:formatCode>
                <c:ptCount val="11"/>
                <c:pt idx="0">
                  <c:v>2008.6780012909996</c:v>
                </c:pt>
                <c:pt idx="1">
                  <c:v>302.97960507799985</c:v>
                </c:pt>
                <c:pt idx="2">
                  <c:v>225.46084446</c:v>
                </c:pt>
                <c:pt idx="3">
                  <c:v>234.68410784200009</c:v>
                </c:pt>
                <c:pt idx="4">
                  <c:v>183.45405769099995</c:v>
                </c:pt>
                <c:pt idx="5">
                  <c:v>140.62427878599999</c:v>
                </c:pt>
                <c:pt idx="6">
                  <c:v>116.97490730900003</c:v>
                </c:pt>
                <c:pt idx="7">
                  <c:v>40.889320788999989</c:v>
                </c:pt>
                <c:pt idx="8">
                  <c:v>40.457517471999985</c:v>
                </c:pt>
                <c:pt idx="9">
                  <c:v>82.100010787000002</c:v>
                </c:pt>
                <c:pt idx="10">
                  <c:v>74.370490607999997</c:v>
                </c:pt>
              </c:numCache>
            </c:numRef>
          </c:val>
          <c:extLst>
            <c:ext xmlns:c16="http://schemas.microsoft.com/office/drawing/2014/chart" uri="{C3380CC4-5D6E-409C-BE32-E72D297353CC}">
              <c16:uniqueId val="{00000001-3EE8-40D8-980E-0AA99A04B783}"/>
            </c:ext>
          </c:extLst>
        </c:ser>
        <c:dLbls>
          <c:dLblPos val="ctr"/>
          <c:showLegendKey val="0"/>
          <c:showVal val="1"/>
          <c:showCatName val="0"/>
          <c:showSerName val="0"/>
          <c:showPercent val="0"/>
          <c:showBubbleSize val="0"/>
        </c:dLbls>
        <c:gapWidth val="150"/>
        <c:overlap val="100"/>
        <c:axId val="201799552"/>
        <c:axId val="201801088"/>
      </c:barChart>
      <c:catAx>
        <c:axId val="20179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801088"/>
        <c:crosses val="autoZero"/>
        <c:auto val="1"/>
        <c:lblAlgn val="ctr"/>
        <c:lblOffset val="100"/>
        <c:noMultiLvlLbl val="0"/>
      </c:catAx>
      <c:valAx>
        <c:axId val="2018010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0179955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7738418410057303"/>
          <c:y val="0.87264210854762037"/>
          <c:w val="0.49803691842576481"/>
          <c:h val="0.1273578914523796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latin typeface="Times New Roman" panose="02020603050405020304" pitchFamily="18" charset="0"/>
                <a:cs typeface="Times New Roman" panose="02020603050405020304" pitchFamily="18" charset="0"/>
              </a:rPr>
              <a:t>Tỷ</a:t>
            </a:r>
            <a:r>
              <a:rPr lang="en-US" sz="2000" b="1" baseline="0">
                <a:latin typeface="Times New Roman" panose="02020603050405020304" pitchFamily="18" charset="0"/>
                <a:cs typeface="Times New Roman" panose="02020603050405020304" pitchFamily="18" charset="0"/>
              </a:rPr>
              <a:t> lệ giải ngân vốn ĐTC đến 30/9/2022</a:t>
            </a:r>
            <a:endParaRPr lang="vi-VN" sz="2000" b="1">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713692038495187"/>
          <c:y val="0.16712962962962963"/>
          <c:w val="0.84341863517060367"/>
          <c:h val="0.63969123651210269"/>
        </c:manualLayout>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Sheet1!$B$4:$B$6</c:f>
              <c:strCache>
                <c:ptCount val="3"/>
                <c:pt idx="0">
                  <c:v>Toàn tỉnh</c:v>
                </c:pt>
                <c:pt idx="1">
                  <c:v>Khối tỉnh</c:v>
                </c:pt>
                <c:pt idx="2">
                  <c:v>Khối huyện</c:v>
                </c:pt>
              </c:strCache>
            </c:strRef>
          </c:cat>
          <c:val>
            <c:numRef>
              <c:f>Sheet1!$C$4:$C$6</c:f>
            </c:numRef>
          </c:val>
          <c:extLst>
            <c:ext xmlns:c16="http://schemas.microsoft.com/office/drawing/2014/chart" uri="{C3380CC4-5D6E-409C-BE32-E72D297353CC}">
              <c16:uniqueId val="{00000000-5AD4-4244-9C74-96AA2F10D2CC}"/>
            </c:ext>
          </c:extLst>
        </c:ser>
        <c:ser>
          <c:idx val="1"/>
          <c:order val="1"/>
          <c:spPr>
            <a:solidFill>
              <a:schemeClr val="accent2"/>
            </a:solidFill>
            <a:ln>
              <a:noFill/>
            </a:ln>
            <a:effectLst/>
            <a:sp3d/>
          </c:spPr>
          <c:invertIfNegative val="0"/>
          <c:dLbls>
            <c:dLbl>
              <c:idx val="0"/>
              <c:layout>
                <c:manualLayout>
                  <c:x val="2.5000000000000001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D4-4244-9C74-96AA2F10D2CC}"/>
                </c:ext>
              </c:extLst>
            </c:dLbl>
            <c:dLbl>
              <c:idx val="1"/>
              <c:layout>
                <c:manualLayout>
                  <c:x val="1.9444444444444445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D4-4244-9C74-96AA2F10D2CC}"/>
                </c:ext>
              </c:extLst>
            </c:dLbl>
            <c:dLbl>
              <c:idx val="2"/>
              <c:layout>
                <c:manualLayout>
                  <c:x val="2.4999999999999897E-2"/>
                  <c:y val="-4.1666666666666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D4-4244-9C74-96AA2F10D2C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Sheet1!$B$4:$B$6</c:f>
              <c:strCache>
                <c:ptCount val="3"/>
                <c:pt idx="0">
                  <c:v>Toàn tỉnh</c:v>
                </c:pt>
                <c:pt idx="1">
                  <c:v>Khối tỉnh</c:v>
                </c:pt>
                <c:pt idx="2">
                  <c:v>Khối huyện</c:v>
                </c:pt>
              </c:strCache>
            </c:strRef>
          </c:cat>
          <c:val>
            <c:numRef>
              <c:f>Sheet1!$D$4:$D$6</c:f>
              <c:numCache>
                <c:formatCode>0.00%</c:formatCode>
                <c:ptCount val="3"/>
                <c:pt idx="0">
                  <c:v>0.5454</c:v>
                </c:pt>
                <c:pt idx="1">
                  <c:v>0.62</c:v>
                </c:pt>
                <c:pt idx="2">
                  <c:v>0.39710000000000001</c:v>
                </c:pt>
              </c:numCache>
            </c:numRef>
          </c:val>
          <c:extLst>
            <c:ext xmlns:c16="http://schemas.microsoft.com/office/drawing/2014/chart" uri="{C3380CC4-5D6E-409C-BE32-E72D297353CC}">
              <c16:uniqueId val="{00000004-5AD4-4244-9C74-96AA2F10D2CC}"/>
            </c:ext>
          </c:extLst>
        </c:ser>
        <c:dLbls>
          <c:showLegendKey val="0"/>
          <c:showVal val="1"/>
          <c:showCatName val="0"/>
          <c:showSerName val="0"/>
          <c:showPercent val="0"/>
          <c:showBubbleSize val="0"/>
        </c:dLbls>
        <c:gapWidth val="150"/>
        <c:shape val="box"/>
        <c:axId val="202956160"/>
        <c:axId val="202966144"/>
        <c:axId val="0"/>
      </c:bar3DChart>
      <c:catAx>
        <c:axId val="202956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02966144"/>
        <c:crosses val="autoZero"/>
        <c:auto val="1"/>
        <c:lblAlgn val="ctr"/>
        <c:lblOffset val="100"/>
        <c:noMultiLvlLbl val="0"/>
      </c:catAx>
      <c:valAx>
        <c:axId val="2029661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956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i="0" baseline="0">
                <a:effectLst/>
              </a:rPr>
              <a:t>Tỷ lệ giải ngân vốn ĐTC chia theo nguồn vốn</a:t>
            </a:r>
            <a:endParaRPr lang="vi-VN" sz="240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tint val="77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Sheet1!$B$17:$B$21</c:f>
              <c:strCache>
                <c:ptCount val="5"/>
                <c:pt idx="0">
                  <c:v>Vốn NST (1)</c:v>
                </c:pt>
                <c:pt idx="1">
                  <c:v>Vốn NSTW hỗ trợ (2)</c:v>
                </c:pt>
                <c:pt idx="2">
                  <c:v>Vốn khắc phục thiên tai (3)</c:v>
                </c:pt>
                <c:pt idx="3">
                  <c:v>Vốn nước ngoài (ODA) (4)</c:v>
                </c:pt>
                <c:pt idx="4">
                  <c:v>Vốn các CT MTQG (5)</c:v>
                </c:pt>
              </c:strCache>
            </c:strRef>
          </c:cat>
          <c:val>
            <c:numRef>
              <c:f>Sheet1!$C$17:$C$21</c:f>
            </c:numRef>
          </c:val>
          <c:extLst>
            <c:ext xmlns:c16="http://schemas.microsoft.com/office/drawing/2014/chart" uri="{C3380CC4-5D6E-409C-BE32-E72D297353CC}">
              <c16:uniqueId val="{00000000-C3D9-46AB-86C3-897B54927607}"/>
            </c:ext>
          </c:extLst>
        </c:ser>
        <c:ser>
          <c:idx val="1"/>
          <c:order val="1"/>
          <c:spPr>
            <a:solidFill>
              <a:schemeClr val="accent1">
                <a:shade val="76000"/>
              </a:schemeClr>
            </a:solidFill>
            <a:ln>
              <a:noFill/>
            </a:ln>
            <a:effectLst/>
            <a:sp3d/>
          </c:spPr>
          <c:invertIfNegative val="0"/>
          <c:dLbls>
            <c:dLbl>
              <c:idx val="0"/>
              <c:layout>
                <c:manualLayout>
                  <c:x val="8.8063694320515782E-3"/>
                  <c:y val="-2.8473957315071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D9-46AB-86C3-897B54927607}"/>
                </c:ext>
              </c:extLst>
            </c:dLbl>
            <c:dLbl>
              <c:idx val="1"/>
              <c:layout>
                <c:manualLayout>
                  <c:x val="1.6173720531353246E-3"/>
                  <c:y val="-1.94719956999525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D9-46AB-86C3-897B54927607}"/>
                </c:ext>
              </c:extLst>
            </c:dLbl>
            <c:dLbl>
              <c:idx val="2"/>
              <c:layout>
                <c:manualLayout>
                  <c:x val="1.7612738864103077E-2"/>
                  <c:y val="-4.2710935972607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D9-46AB-86C3-897B54927607}"/>
                </c:ext>
              </c:extLst>
            </c:dLbl>
            <c:dLbl>
              <c:idx val="3"/>
              <c:layout>
                <c:manualLayout>
                  <c:x val="1.7612738864103077E-2"/>
                  <c:y val="-3.416874877808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D9-46AB-86C3-897B54927607}"/>
                </c:ext>
              </c:extLst>
            </c:dLbl>
            <c:dLbl>
              <c:idx val="4"/>
              <c:layout>
                <c:manualLayout>
                  <c:x val="6.6047770740386841E-3"/>
                  <c:y val="-5.6947914630143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9E-4656-AEA1-3DBD5662065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Sheet1!$B$17:$B$21</c:f>
              <c:strCache>
                <c:ptCount val="5"/>
                <c:pt idx="0">
                  <c:v>Vốn NST (1)</c:v>
                </c:pt>
                <c:pt idx="1">
                  <c:v>Vốn NSTW hỗ trợ (2)</c:v>
                </c:pt>
                <c:pt idx="2">
                  <c:v>Vốn khắc phục thiên tai (3)</c:v>
                </c:pt>
                <c:pt idx="3">
                  <c:v>Vốn nước ngoài (ODA) (4)</c:v>
                </c:pt>
                <c:pt idx="4">
                  <c:v>Vốn các CT MTQG (5)</c:v>
                </c:pt>
              </c:strCache>
            </c:strRef>
          </c:cat>
          <c:val>
            <c:numRef>
              <c:f>Sheet1!$D$17:$D$21</c:f>
              <c:numCache>
                <c:formatCode>0.00%</c:formatCode>
                <c:ptCount val="5"/>
                <c:pt idx="0">
                  <c:v>0.46150000000000002</c:v>
                </c:pt>
                <c:pt idx="1">
                  <c:v>0.86240000000000006</c:v>
                </c:pt>
                <c:pt idx="2">
                  <c:v>0.42149999999999999</c:v>
                </c:pt>
                <c:pt idx="3">
                  <c:v>0.106</c:v>
                </c:pt>
                <c:pt idx="4">
                  <c:v>6.7000000000000002E-3</c:v>
                </c:pt>
              </c:numCache>
            </c:numRef>
          </c:val>
          <c:extLst>
            <c:ext xmlns:c16="http://schemas.microsoft.com/office/drawing/2014/chart" uri="{C3380CC4-5D6E-409C-BE32-E72D297353CC}">
              <c16:uniqueId val="{00000001-C3D9-46AB-86C3-897B54927607}"/>
            </c:ext>
          </c:extLst>
        </c:ser>
        <c:dLbls>
          <c:showLegendKey val="0"/>
          <c:showVal val="1"/>
          <c:showCatName val="0"/>
          <c:showSerName val="0"/>
          <c:showPercent val="0"/>
          <c:showBubbleSize val="0"/>
        </c:dLbls>
        <c:gapWidth val="150"/>
        <c:shape val="box"/>
        <c:axId val="205019776"/>
        <c:axId val="205029760"/>
        <c:axId val="0"/>
      </c:bar3DChart>
      <c:catAx>
        <c:axId val="2050197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5029760"/>
        <c:crosses val="autoZero"/>
        <c:auto val="1"/>
        <c:lblAlgn val="ctr"/>
        <c:lblOffset val="100"/>
        <c:noMultiLvlLbl val="0"/>
      </c:catAx>
      <c:valAx>
        <c:axId val="205029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01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95383476625151E-2"/>
          <c:y val="8.6558909566122454E-3"/>
          <c:w val="0.93691963225969799"/>
          <c:h val="0.91454795919053999"/>
        </c:manualLayout>
      </c:layout>
      <c:barChart>
        <c:barDir val="col"/>
        <c:grouping val="stacked"/>
        <c:varyColors val="0"/>
        <c:ser>
          <c:idx val="0"/>
          <c:order val="0"/>
          <c:tx>
            <c:strRef>
              <c:f>'TONG HOP'!$L$25</c:f>
              <c:strCache>
                <c:ptCount val="1"/>
                <c:pt idx="0">
                  <c:v>Tỷ lệ giải ngân (%)</c:v>
                </c:pt>
              </c:strCache>
            </c:strRef>
          </c:tx>
          <c:spPr>
            <a:solidFill>
              <a:schemeClr val="accent1"/>
            </a:solidFill>
            <a:ln>
              <a:noFill/>
            </a:ln>
            <a:effectLst/>
          </c:spPr>
          <c:invertIfNegative val="0"/>
          <c:dLbls>
            <c:dLbl>
              <c:idx val="0"/>
              <c:layout>
                <c:manualLayout>
                  <c:x val="0"/>
                  <c:y val="-0.3559003905535194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47-44D1-9FAC-B5CE62A5E993}"/>
                </c:ext>
              </c:extLst>
            </c:dLbl>
            <c:dLbl>
              <c:idx val="1"/>
              <c:layout>
                <c:manualLayout>
                  <c:x val="1.2341585545845978E-3"/>
                  <c:y val="-0.363868309745016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47-44D1-9FAC-B5CE62A5E993}"/>
                </c:ext>
              </c:extLst>
            </c:dLbl>
            <c:dLbl>
              <c:idx val="2"/>
              <c:layout>
                <c:manualLayout>
                  <c:x val="0"/>
                  <c:y val="-0.3505884444258549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47-44D1-9FAC-B5CE62A5E993}"/>
                </c:ext>
              </c:extLst>
            </c:dLbl>
            <c:dLbl>
              <c:idx val="3"/>
              <c:layout>
                <c:manualLayout>
                  <c:x val="1.2341585545845978E-3"/>
                  <c:y val="-0.3187167676598681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47-44D1-9FAC-B5CE62A5E993}"/>
                </c:ext>
              </c:extLst>
            </c:dLbl>
            <c:dLbl>
              <c:idx val="4"/>
              <c:layout>
                <c:manualLayout>
                  <c:x val="-2.4683171091692863E-3"/>
                  <c:y val="-0.432923609404654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47-44D1-9FAC-B5CE62A5E993}"/>
                </c:ext>
              </c:extLst>
            </c:dLbl>
            <c:dLbl>
              <c:idx val="5"/>
              <c:layout>
                <c:manualLayout>
                  <c:x val="-4.9366342183383913E-3"/>
                  <c:y val="-0.3691802558726806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47-44D1-9FAC-B5CE62A5E993}"/>
                </c:ext>
              </c:extLst>
            </c:dLbl>
            <c:dLbl>
              <c:idx val="6"/>
              <c:layout>
                <c:manualLayout>
                  <c:x val="3.7024756637537935E-3"/>
                  <c:y val="-0.3001249562130425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47-44D1-9FAC-B5CE62A5E993}"/>
                </c:ext>
              </c:extLst>
            </c:dLbl>
            <c:dLbl>
              <c:idx val="7"/>
              <c:layout>
                <c:manualLayout>
                  <c:x val="-2.4683171091692863E-3"/>
                  <c:y val="-0.4382355555323186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47-44D1-9FAC-B5CE62A5E993}"/>
                </c:ext>
              </c:extLst>
            </c:dLbl>
            <c:dLbl>
              <c:idx val="8"/>
              <c:layout>
                <c:manualLayout>
                  <c:x val="-3.7024756637538837E-3"/>
                  <c:y val="-0.225757710425739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47-44D1-9FAC-B5CE62A5E993}"/>
                </c:ext>
              </c:extLst>
            </c:dLbl>
            <c:dLbl>
              <c:idx val="9"/>
              <c:layout>
                <c:manualLayout>
                  <c:x val="-1.8100783032117247E-16"/>
                  <c:y val="-0.339964552170526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47-44D1-9FAC-B5CE62A5E993}"/>
                </c:ext>
              </c:extLst>
            </c:dLbl>
            <c:dLbl>
              <c:idx val="10"/>
              <c:layout>
                <c:manualLayout>
                  <c:x val="-2.4683171091693765E-3"/>
                  <c:y val="-0.2868450908938813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47-44D1-9FAC-B5CE62A5E99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'TONG HOP'!$K$26:$K$36</c:f>
              <c:strCache>
                <c:ptCount val="11"/>
                <c:pt idx="0">
                  <c:v>TP. Quy Nhơn</c:v>
                </c:pt>
                <c:pt idx="1">
                  <c:v>TXAn Nhơn</c:v>
                </c:pt>
                <c:pt idx="2">
                  <c:v>TX Hoài Nhơn</c:v>
                </c:pt>
                <c:pt idx="3">
                  <c:v>H.Tuy Phước</c:v>
                </c:pt>
                <c:pt idx="4">
                  <c:v>H.Phù Cát</c:v>
                </c:pt>
                <c:pt idx="5">
                  <c:v>H. Phù Mỹ</c:v>
                </c:pt>
                <c:pt idx="6">
                  <c:v>H. Tây Sơn</c:v>
                </c:pt>
                <c:pt idx="7">
                  <c:v>H.Hoài Ân</c:v>
                </c:pt>
                <c:pt idx="8">
                  <c:v>H.An Lão</c:v>
                </c:pt>
                <c:pt idx="9">
                  <c:v>H.Vân Canh</c:v>
                </c:pt>
                <c:pt idx="10">
                  <c:v>H.Vĩnh Thạnh</c:v>
                </c:pt>
              </c:strCache>
            </c:strRef>
          </c:cat>
          <c:val>
            <c:numRef>
              <c:f>'TONG HOP'!$L$26:$L$36</c:f>
              <c:numCache>
                <c:formatCode>#,##0.00</c:formatCode>
                <c:ptCount val="11"/>
                <c:pt idx="0" formatCode="General">
                  <c:v>65.89</c:v>
                </c:pt>
                <c:pt idx="1">
                  <c:v>69.7</c:v>
                </c:pt>
                <c:pt idx="2" formatCode="General">
                  <c:v>66.099999999999994</c:v>
                </c:pt>
                <c:pt idx="3">
                  <c:v>60</c:v>
                </c:pt>
                <c:pt idx="4" formatCode="#,##0">
                  <c:v>83</c:v>
                </c:pt>
                <c:pt idx="5" formatCode="General">
                  <c:v>71.8</c:v>
                </c:pt>
                <c:pt idx="6">
                  <c:v>55.506677172683816</c:v>
                </c:pt>
                <c:pt idx="7" formatCode="#,##0">
                  <c:v>88</c:v>
                </c:pt>
                <c:pt idx="8" formatCode="0.00">
                  <c:v>37.770000000000003</c:v>
                </c:pt>
                <c:pt idx="9" formatCode="#,##0">
                  <c:v>63.03</c:v>
                </c:pt>
                <c:pt idx="10" formatCode="#,##0">
                  <c:v>51.07</c:v>
                </c:pt>
              </c:numCache>
            </c:numRef>
          </c:val>
          <c:extLst>
            <c:ext xmlns:c16="http://schemas.microsoft.com/office/drawing/2014/chart" uri="{C3380CC4-5D6E-409C-BE32-E72D297353CC}">
              <c16:uniqueId val="{00000000-6D47-44D1-9FAC-B5CE62A5E993}"/>
            </c:ext>
          </c:extLst>
        </c:ser>
        <c:dLbls>
          <c:dLblPos val="inEnd"/>
          <c:showLegendKey val="0"/>
          <c:showVal val="1"/>
          <c:showCatName val="0"/>
          <c:showSerName val="0"/>
          <c:showPercent val="0"/>
          <c:showBubbleSize val="0"/>
        </c:dLbls>
        <c:gapWidth val="150"/>
        <c:overlap val="100"/>
        <c:axId val="204768384"/>
        <c:axId val="204778496"/>
      </c:barChart>
      <c:catAx>
        <c:axId val="20476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4778496"/>
        <c:crosses val="autoZero"/>
        <c:auto val="1"/>
        <c:lblAlgn val="ctr"/>
        <c:lblOffset val="100"/>
        <c:noMultiLvlLbl val="0"/>
      </c:catAx>
      <c:valAx>
        <c:axId val="204778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476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0.46408</cdr:x>
      <cdr:y>0.09022</cdr:y>
    </cdr:from>
    <cdr:to>
      <cdr:x>1</cdr:x>
      <cdr:y>0.64055</cdr:y>
    </cdr:to>
    <cdr:pic>
      <cdr:nvPicPr>
        <cdr:cNvPr id="3" name="chart">
          <a:extLst xmlns:a="http://schemas.openxmlformats.org/drawingml/2006/main">
            <a:ext uri="{FF2B5EF4-FFF2-40B4-BE49-F238E27FC236}">
              <a16:creationId xmlns:a16="http://schemas.microsoft.com/office/drawing/2014/main" id="{D7F70740-9109-5251-5D62-FC32F4E3903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22605" y="614407"/>
          <a:ext cx="5800175" cy="3748009"/>
        </a:xfrm>
        <a:prstGeom xmlns:a="http://schemas.openxmlformats.org/drawingml/2006/main" prst="rect">
          <a:avLst/>
        </a:prstGeom>
      </cdr:spPr>
    </cdr:pic>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0.54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6.29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6.29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0.54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6.29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0.54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6.29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0.54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6.29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0.54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769496F-9A71-4833-9730-4D2CD16F06D7}" type="datetimeFigureOut">
              <a:rPr lang="en-US" smtClean="0"/>
              <a:t>10/5/2022</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4F1694E-3169-44A7-8401-E9E00CD4E967}" type="slidenum">
              <a:rPr lang="en-US" smtClean="0"/>
              <a:t>‹#›</a:t>
            </a:fld>
            <a:endParaRPr lang="en-US"/>
          </a:p>
        </p:txBody>
      </p:sp>
    </p:spTree>
    <p:extLst>
      <p:ext uri="{BB962C8B-B14F-4D97-AF65-F5344CB8AC3E}">
        <p14:creationId xmlns:p14="http://schemas.microsoft.com/office/powerpoint/2010/main" val="3342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sz="14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t>1</a:t>
            </a:fld>
            <a:endParaRPr lang="en-US"/>
          </a:p>
        </p:txBody>
      </p:sp>
    </p:spTree>
    <p:extLst>
      <p:ext uri="{BB962C8B-B14F-4D97-AF65-F5344CB8AC3E}">
        <p14:creationId xmlns:p14="http://schemas.microsoft.com/office/powerpoint/2010/main" val="1427920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67088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1" baseline="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71838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04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873663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500"/>
              </a:spcBef>
              <a:spcAft>
                <a:spcPts val="500"/>
              </a:spcAft>
            </a:pPr>
            <a:endParaRPr lang="en-US" sz="1800">
              <a:effectLst/>
              <a:latin typeface="VNI-Times"/>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46596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32381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0164B4F-905B-4F99-A1EB-C2D9E4133D57}" type="slidenum">
              <a:rPr lang="vi-VN" smtClean="0"/>
              <a:t>21</a:t>
            </a:fld>
            <a:endParaRPr lang="vi-VN"/>
          </a:p>
        </p:txBody>
      </p:sp>
    </p:spTree>
    <p:extLst>
      <p:ext uri="{BB962C8B-B14F-4D97-AF65-F5344CB8AC3E}">
        <p14:creationId xmlns:p14="http://schemas.microsoft.com/office/powerpoint/2010/main" val="1373479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4136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7485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80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1800">
                <a:solidFill>
                  <a:prstClr val="black"/>
                </a:solidFill>
                <a:latin typeface="Arial" panose="020B0604020202020204" pitchFamily="34" charset="0"/>
                <a:cs typeface="Arial" panose="020B0604020202020204" pitchFamily="34" charset="0"/>
              </a:rPr>
              <a:t>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758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2864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80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1800">
                <a:solidFill>
                  <a:prstClr val="black"/>
                </a:solidFill>
                <a:latin typeface="Arial" panose="020B0604020202020204" pitchFamily="34" charset="0"/>
                <a:cs typeface="Arial" panose="020B0604020202020204" pitchFamily="34" charset="0"/>
              </a:rPr>
              <a:t>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4494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80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1800">
                <a:solidFill>
                  <a:prstClr val="black"/>
                </a:solidFill>
                <a:latin typeface="Arial" panose="020B0604020202020204" pitchFamily="34" charset="0"/>
                <a:cs typeface="Arial" panose="020B0604020202020204" pitchFamily="34" charset="0"/>
              </a:rPr>
              <a:t>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3459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028827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500"/>
              </a:spcBef>
              <a:spcAft>
                <a:spcPts val="500"/>
              </a:spcAft>
            </a:pPr>
            <a:endParaRPr lang="en-US" sz="1800">
              <a:effectLst/>
              <a:latin typeface="VNI-Times"/>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684895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04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04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04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04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spcBef>
                <a:spcPts val="500"/>
              </a:spcBef>
              <a:spcAft>
                <a:spcPts val="500"/>
              </a:spcAft>
              <a:buFontTx/>
              <a:buChar char="-"/>
            </a:pPr>
            <a:endParaRPr lang="en-US" sz="1800">
              <a:effectLst/>
              <a:latin typeface="Times New Roman" panose="02020603050405020304" pitchFamily="18" charset="0"/>
              <a:ea typeface="Times New Roman" panose="02020603050405020304" pitchFamily="18" charset="0"/>
            </a:endParaRPr>
          </a:p>
          <a:p>
            <a:endParaRPr lang="vi-VN"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9854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spcBef>
                <a:spcPts val="500"/>
              </a:spcBef>
              <a:spcAft>
                <a:spcPts val="500"/>
              </a:spcAft>
              <a:buFontTx/>
              <a:buChar char="-"/>
            </a:pPr>
            <a:endParaRPr lang="en-US" sz="1800">
              <a:effectLst/>
              <a:latin typeface="Times New Roman" panose="02020603050405020304" pitchFamily="18" charset="0"/>
              <a:ea typeface="Times New Roman" panose="02020603050405020304" pitchFamily="18" charset="0"/>
            </a:endParaRPr>
          </a:p>
          <a:p>
            <a:endParaRPr lang="vi-VN"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985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9926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spcBef>
                <a:spcPts val="500"/>
              </a:spcBef>
              <a:spcAft>
                <a:spcPts val="500"/>
              </a:spcAft>
              <a:buFontTx/>
              <a:buChar char="-"/>
            </a:pPr>
            <a:endParaRPr lang="en-US" sz="1800">
              <a:effectLst/>
              <a:latin typeface="Times New Roman" panose="02020603050405020304" pitchFamily="18" charset="0"/>
              <a:ea typeface="Times New Roman" panose="02020603050405020304" pitchFamily="18" charset="0"/>
            </a:endParaRPr>
          </a:p>
          <a:p>
            <a:endParaRPr lang="vi-VN"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385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500"/>
              </a:spcAft>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t>37</a:t>
            </a:fld>
            <a:endParaRPr lang="en-US"/>
          </a:p>
        </p:txBody>
      </p:sp>
    </p:spTree>
    <p:extLst>
      <p:ext uri="{BB962C8B-B14F-4D97-AF65-F5344CB8AC3E}">
        <p14:creationId xmlns:p14="http://schemas.microsoft.com/office/powerpoint/2010/main" val="3397562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t>38</a:t>
            </a:fld>
            <a:endParaRPr lang="en-US"/>
          </a:p>
        </p:txBody>
      </p:sp>
    </p:spTree>
    <p:extLst>
      <p:ext uri="{BB962C8B-B14F-4D97-AF65-F5344CB8AC3E}">
        <p14:creationId xmlns:p14="http://schemas.microsoft.com/office/powerpoint/2010/main" val="433260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t>39</a:t>
            </a:fld>
            <a:endParaRPr lang="en-US"/>
          </a:p>
        </p:txBody>
      </p:sp>
    </p:spTree>
    <p:extLst>
      <p:ext uri="{BB962C8B-B14F-4D97-AF65-F5344CB8AC3E}">
        <p14:creationId xmlns:p14="http://schemas.microsoft.com/office/powerpoint/2010/main" val="433260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t>40</a:t>
            </a:fld>
            <a:endParaRPr lang="en-US"/>
          </a:p>
        </p:txBody>
      </p:sp>
    </p:spTree>
    <p:extLst>
      <p:ext uri="{BB962C8B-B14F-4D97-AF65-F5344CB8AC3E}">
        <p14:creationId xmlns:p14="http://schemas.microsoft.com/office/powerpoint/2010/main" val="87250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25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3677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1383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99572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265602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2013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39056-A655-431C-B1EF-E65FA6F1D6D5}"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5349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540699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57546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543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725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92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274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480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156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170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463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4866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347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570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373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548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87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267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263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7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474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4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39056-A655-431C-B1EF-E65FA6F1D6D5}"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0164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97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391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39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32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39056-A655-431C-B1EF-E65FA6F1D6D5}"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20302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39056-A655-431C-B1EF-E65FA6F1D6D5}"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15922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39056-A655-431C-B1EF-E65FA6F1D6D5}"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737839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39056-A655-431C-B1EF-E65FA6F1D6D5}"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2698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588551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90678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39056-A655-431C-B1EF-E65FA6F1D6D5}" type="datetimeFigureOut">
              <a:rPr lang="en-US" smtClean="0"/>
              <a:t>10/5/2022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extLst>
      <p:ext uri="{BB962C8B-B14F-4D97-AF65-F5344CB8AC3E}">
        <p14:creationId xmlns:p14="http://schemas.microsoft.com/office/powerpoint/2010/main" val="24202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54825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39056-A655-431C-B1EF-E65FA6F1D6D5}" type="datetimeFigureOut">
              <a:rPr lang="en-US" smtClean="0">
                <a:solidFill>
                  <a:prstClr val="black">
                    <a:tint val="75000"/>
                  </a:prstClr>
                </a:solidFill>
              </a:rPr>
              <a:pPr/>
              <a:t>10/5/2022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1221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ustomXml" Target="../ink/ink1.xml"/><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customXml" Target="../ink/ink2.xml"/><Relationship Id="rId5" Type="http://schemas.openxmlformats.org/officeDocument/2006/relationships/image" Target="../media/image200.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customXml" Target="../ink/ink3.xml"/><Relationship Id="rId7"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customXml" Target="../ink/ink4.xml"/><Relationship Id="rId5" Type="http://schemas.openxmlformats.org/officeDocument/2006/relationships/image" Target="../media/image200.png"/></Relationships>
</file>

<file path=ppt/slides/_rels/slide24.xml.rels><?xml version="1.0" encoding="UTF-8" standalone="yes"?>
<Relationships xmlns="http://schemas.openxmlformats.org/package/2006/relationships"><Relationship Id="rId3" Type="http://schemas.openxmlformats.org/officeDocument/2006/relationships/customXml" Target="../ink/ink5.xml"/><Relationship Id="rId7"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customXml" Target="../ink/ink6.xml"/><Relationship Id="rId5" Type="http://schemas.openxmlformats.org/officeDocument/2006/relationships/image" Target="../media/image200.png"/></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customXml" Target="../ink/ink8.xml"/><Relationship Id="rId5" Type="http://schemas.openxmlformats.org/officeDocument/2006/relationships/image" Target="../media/image200.png"/></Relationships>
</file>

<file path=ppt/slides/_rels/slide27.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customXml" Target="../ink/ink10.xml"/><Relationship Id="rId5" Type="http://schemas.openxmlformats.org/officeDocument/2006/relationships/image" Target="../media/image20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27">
            <a:extLst>
              <a:ext uri="{FF2B5EF4-FFF2-40B4-BE49-F238E27FC236}">
                <a16:creationId xmlns:a16="http://schemas.microsoft.com/office/drawing/2014/main" id="{5A3DCAC9-C389-CD84-3C84-E7EC9803EA7C}"/>
              </a:ext>
            </a:extLst>
          </p:cNvPr>
          <p:cNvSpPr txBox="1"/>
          <p:nvPr/>
        </p:nvSpPr>
        <p:spPr>
          <a:xfrm>
            <a:off x="1670972" y="2621086"/>
            <a:ext cx="8850056" cy="16158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b="1" dirty="0">
                <a:solidFill>
                  <a:srgbClr val="FF0000"/>
                </a:solidFill>
                <a:latin typeface="Times New Roman" pitchFamily="18" charset="0"/>
                <a:cs typeface="Times New Roman" pitchFamily="18" charset="0"/>
              </a:rPr>
              <a:t>TÌNH HÌNH KINH TẾ - XÃ HỘI</a:t>
            </a:r>
          </a:p>
          <a:p>
            <a:pPr algn="ctr"/>
            <a:r>
              <a:rPr lang="en-US" sz="3300" b="1" dirty="0">
                <a:solidFill>
                  <a:srgbClr val="FF0000"/>
                </a:solidFill>
                <a:latin typeface="Times New Roman" pitchFamily="18" charset="0"/>
                <a:cs typeface="Times New Roman" pitchFamily="18" charset="0"/>
              </a:rPr>
              <a:t>TỈNH BÌNH ĐỊNH </a:t>
            </a:r>
          </a:p>
          <a:p>
            <a:pPr algn="ctr"/>
            <a:r>
              <a:rPr lang="en-US" sz="3300" b="1" dirty="0">
                <a:solidFill>
                  <a:srgbClr val="FF0000"/>
                </a:solidFill>
                <a:latin typeface="Times New Roman" pitchFamily="18" charset="0"/>
                <a:cs typeface="Times New Roman" pitchFamily="18" charset="0"/>
              </a:rPr>
              <a:t>9</a:t>
            </a:r>
            <a:r>
              <a:rPr lang="en-US" sz="3300" b="1">
                <a:solidFill>
                  <a:srgbClr val="FF0000"/>
                </a:solidFill>
                <a:latin typeface="Times New Roman" pitchFamily="18" charset="0"/>
                <a:cs typeface="Times New Roman" pitchFamily="18" charset="0"/>
              </a:rPr>
              <a:t> </a:t>
            </a:r>
            <a:r>
              <a:rPr lang="en-US" sz="3300" b="1" dirty="0">
                <a:solidFill>
                  <a:srgbClr val="FF0000"/>
                </a:solidFill>
                <a:latin typeface="Times New Roman" pitchFamily="18" charset="0"/>
                <a:cs typeface="Times New Roman" pitchFamily="18" charset="0"/>
              </a:rPr>
              <a:t>THÁNG ĐẦU NĂM 2022</a:t>
            </a:r>
          </a:p>
        </p:txBody>
      </p:sp>
      <p:sp>
        <p:nvSpPr>
          <p:cNvPr id="3" name="TextBox 28">
            <a:extLst>
              <a:ext uri="{FF2B5EF4-FFF2-40B4-BE49-F238E27FC236}">
                <a16:creationId xmlns:a16="http://schemas.microsoft.com/office/drawing/2014/main" id="{06FE7EDC-FD3E-BEFA-AC6A-ED2B3F4618A5}"/>
              </a:ext>
            </a:extLst>
          </p:cNvPr>
          <p:cNvSpPr txBox="1"/>
          <p:nvPr/>
        </p:nvSpPr>
        <p:spPr>
          <a:xfrm>
            <a:off x="3912704" y="5738191"/>
            <a:ext cx="4317207" cy="4770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i="1" dirty="0">
                <a:solidFill>
                  <a:srgbClr val="FF0000"/>
                </a:solidFill>
                <a:latin typeface="Times New Roman" pitchFamily="18" charset="0"/>
                <a:cs typeface="Times New Roman" pitchFamily="18" charset="0"/>
              </a:rPr>
              <a:t>Bình Định, </a:t>
            </a:r>
            <a:r>
              <a:rPr lang="en-US" sz="2500" b="1" i="1" err="1">
                <a:solidFill>
                  <a:srgbClr val="FF0000"/>
                </a:solidFill>
                <a:latin typeface="Times New Roman" pitchFamily="18" charset="0"/>
                <a:cs typeface="Times New Roman" pitchFamily="18" charset="0"/>
              </a:rPr>
              <a:t>tháng</a:t>
            </a:r>
            <a:r>
              <a:rPr lang="en-US" sz="2500" b="1" i="1">
                <a:solidFill>
                  <a:srgbClr val="FF0000"/>
                </a:solidFill>
                <a:latin typeface="Times New Roman" pitchFamily="18" charset="0"/>
                <a:cs typeface="Times New Roman" pitchFamily="18" charset="0"/>
              </a:rPr>
              <a:t> 10 </a:t>
            </a:r>
            <a:r>
              <a:rPr lang="en-US" sz="2500" b="1" i="1" dirty="0" err="1">
                <a:solidFill>
                  <a:srgbClr val="FF0000"/>
                </a:solidFill>
                <a:latin typeface="Times New Roman" pitchFamily="18" charset="0"/>
                <a:cs typeface="Times New Roman" pitchFamily="18" charset="0"/>
              </a:rPr>
              <a:t>năm</a:t>
            </a:r>
            <a:r>
              <a:rPr lang="en-US" sz="2500" b="1" i="1" dirty="0">
                <a:solidFill>
                  <a:srgbClr val="FF0000"/>
                </a:solidFill>
                <a:latin typeface="Times New Roman" pitchFamily="18" charset="0"/>
                <a:cs typeface="Times New Roman" pitchFamily="18" charset="0"/>
              </a:rPr>
              <a:t> 2022</a:t>
            </a:r>
          </a:p>
        </p:txBody>
      </p:sp>
      <p:sp>
        <p:nvSpPr>
          <p:cNvPr id="5" name="TextBox 31">
            <a:extLst>
              <a:ext uri="{FF2B5EF4-FFF2-40B4-BE49-F238E27FC236}">
                <a16:creationId xmlns:a16="http://schemas.microsoft.com/office/drawing/2014/main" id="{22D4BA66-6232-5D91-A61F-F210815A937D}"/>
              </a:ext>
            </a:extLst>
          </p:cNvPr>
          <p:cNvSpPr txBox="1"/>
          <p:nvPr/>
        </p:nvSpPr>
        <p:spPr>
          <a:xfrm>
            <a:off x="3120730" y="288399"/>
            <a:ext cx="5950540" cy="116955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500" b="1">
                <a:solidFill>
                  <a:srgbClr val="FF0000"/>
                </a:solidFill>
                <a:latin typeface="Times New Roman" pitchFamily="18" charset="0"/>
                <a:cs typeface="Times New Roman" pitchFamily="18" charset="0"/>
              </a:rPr>
              <a:t>UBND TỈNH BÌNH ĐỊNH</a:t>
            </a:r>
            <a:endParaRPr lang="en-US" sz="3500" b="1" dirty="0">
              <a:solidFill>
                <a:srgbClr val="FF0000"/>
              </a:solidFill>
              <a:latin typeface="Times New Roman" pitchFamily="18" charset="0"/>
              <a:cs typeface="Times New Roman" pitchFamily="18" charset="0"/>
            </a:endParaRPr>
          </a:p>
          <a:p>
            <a:pPr algn="ctr"/>
            <a:r>
              <a:rPr lang="en-US" sz="3500" b="1">
                <a:solidFill>
                  <a:srgbClr val="FF0000"/>
                </a:solidFill>
                <a:latin typeface="Times New Roman" pitchFamily="18" charset="0"/>
                <a:cs typeface="Times New Roman" pitchFamily="18" charset="0"/>
              </a:rPr>
              <a:t>SỞ KẾ HOẠCH VÀ ĐẦU TƯ</a:t>
            </a:r>
            <a:endParaRPr lang="en-US" sz="35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27144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CB3C073-BF17-9C8F-F248-A96172007BC6}"/>
              </a:ext>
            </a:extLst>
          </p:cNvPr>
          <p:cNvGraphicFramePr>
            <a:graphicFrameLocks/>
          </p:cNvGraphicFramePr>
          <p:nvPr>
            <p:extLst>
              <p:ext uri="{D42A27DB-BD31-4B8C-83A1-F6EECF244321}">
                <p14:modId xmlns:p14="http://schemas.microsoft.com/office/powerpoint/2010/main" val="3731048705"/>
              </p:ext>
            </p:extLst>
          </p:nvPr>
        </p:nvGraphicFramePr>
        <p:xfrm>
          <a:off x="722936" y="969052"/>
          <a:ext cx="10422142" cy="5888948"/>
        </p:xfrm>
        <a:graphic>
          <a:graphicData uri="http://schemas.openxmlformats.org/drawingml/2006/chart">
            <c:chart xmlns:c="http://schemas.openxmlformats.org/drawingml/2006/chart" xmlns:r="http://schemas.openxmlformats.org/officeDocument/2006/relationships" r:id="rId2"/>
          </a:graphicData>
        </a:graphic>
      </p:graphicFrame>
      <p:sp>
        <p:nvSpPr>
          <p:cNvPr id="2" name="Freeform 7">
            <a:extLst>
              <a:ext uri="{FF2B5EF4-FFF2-40B4-BE49-F238E27FC236}">
                <a16:creationId xmlns:a16="http://schemas.microsoft.com/office/drawing/2014/main" id="{E26F9667-58F0-8479-9CDD-48AC074B6762}"/>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a:extLst>
              <a:ext uri="{FF2B5EF4-FFF2-40B4-BE49-F238E27FC236}">
                <a16:creationId xmlns:a16="http://schemas.microsoft.com/office/drawing/2014/main" id="{2ABD877D-235B-2109-0D6B-47D5FF1CEBCE}"/>
              </a:ext>
            </a:extLst>
          </p:cNvPr>
          <p:cNvSpPr/>
          <p:nvPr/>
        </p:nvSpPr>
        <p:spPr>
          <a:xfrm>
            <a:off x="436197" y="144184"/>
            <a:ext cx="7627751" cy="584775"/>
          </a:xfrm>
          <a:prstGeom prst="rect">
            <a:avLst/>
          </a:prstGeom>
        </p:spPr>
        <p:txBody>
          <a:bodyPr wrap="square">
            <a:spAutoFit/>
          </a:bodyPr>
          <a:lstStyle/>
          <a:p>
            <a:pPr marL="57150" indent="-514350" algn="just">
              <a:spcBef>
                <a:spcPts val="435"/>
              </a:spcBef>
              <a:buSzPct val="100000"/>
              <a:buFont typeface="Wingdings" panose="05000000000000000000" pitchFamily="2" charset="2"/>
              <a:buChar char="Ø"/>
            </a:pPr>
            <a:r>
              <a:rPr lang="en-US" sz="3200" b="1">
                <a:solidFill>
                  <a:prstClr val="black"/>
                </a:solidFill>
                <a:latin typeface="Times New Roman" panose="02020603050405020304" pitchFamily="18" charset="0"/>
                <a:cs typeface="Times New Roman" panose="02020603050405020304" pitchFamily="18" charset="0"/>
              </a:rPr>
              <a:t>So sánh 9 tháng năm 2022 với 2021 </a:t>
            </a:r>
          </a:p>
        </p:txBody>
      </p:sp>
    </p:spTree>
    <p:extLst>
      <p:ext uri="{BB962C8B-B14F-4D97-AF65-F5344CB8AC3E}">
        <p14:creationId xmlns:p14="http://schemas.microsoft.com/office/powerpoint/2010/main" val="1672737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68387" y="2304384"/>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89983" y="2357392"/>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01317" y="2248147"/>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2B2B715-653C-5238-09BE-B01B91D4BD2D}"/>
              </a:ext>
            </a:extLst>
          </p:cNvPr>
          <p:cNvSpPr/>
          <p:nvPr/>
        </p:nvSpPr>
        <p:spPr>
          <a:xfrm>
            <a:off x="251460" y="2579401"/>
            <a:ext cx="11530848" cy="4416594"/>
          </a:xfrm>
          <a:prstGeom prst="rect">
            <a:avLst/>
          </a:prstGeom>
        </p:spPr>
        <p:txBody>
          <a:bodyPr wrap="square">
            <a:spAutoFit/>
          </a:bodyPr>
          <a:lstStyle/>
          <a:p>
            <a:pPr marL="0" lvl="1" algn="just">
              <a:spcBef>
                <a:spcPts val="435"/>
              </a:spcBef>
              <a:spcAft>
                <a:spcPts val="1200"/>
              </a:spcAft>
              <a:buSzPct val="100000"/>
            </a:pPr>
            <a:r>
              <a:rPr lang="vi-VN" sz="2400" b="1">
                <a:latin typeface="Times New Roman" panose="02020603050405020304" pitchFamily="18" charset="0"/>
                <a:cs typeface="Times New Roman" panose="02020603050405020304" pitchFamily="18" charset="0"/>
              </a:rPr>
              <a:t>- </a:t>
            </a:r>
            <a:r>
              <a:rPr lang="nl-NL" sz="2400">
                <a:latin typeface="Times New Roman" panose="02020603050405020304" pitchFamily="18" charset="0"/>
                <a:cs typeface="Times New Roman" panose="02020603050405020304" pitchFamily="18" charset="0"/>
              </a:rPr>
              <a:t>Hoạt động sản xuất nông, lâm, </a:t>
            </a:r>
            <a:r>
              <a:rPr lang="vi-VN" sz="2400">
                <a:latin typeface="Times New Roman" panose="02020603050405020304" pitchFamily="18" charset="0"/>
                <a:cs typeface="Times New Roman" panose="02020603050405020304" pitchFamily="18" charset="0"/>
              </a:rPr>
              <a:t>thủy sản</a:t>
            </a:r>
            <a:r>
              <a:rPr lang="nl-NL" sz="2400">
                <a:latin typeface="Times New Roman" panose="02020603050405020304" pitchFamily="18" charset="0"/>
                <a:cs typeface="Times New Roman" panose="02020603050405020304" pitchFamily="18" charset="0"/>
              </a:rPr>
              <a:t> </a:t>
            </a:r>
            <a:r>
              <a:rPr lang="de-DE" sz="2400">
                <a:latin typeface="Times New Roman" panose="02020603050405020304" pitchFamily="18" charset="0"/>
                <a:cs typeface="Times New Roman" panose="02020603050405020304" pitchFamily="18" charset="0"/>
              </a:rPr>
              <a:t>vẫn giữ mức tăng trưởng khá trong bối cảnh ảnh hưởng bởi thời tiết diễn biến thất thường cuối tháng 3/2022 và giá vật tư đầu vào tăng</a:t>
            </a:r>
            <a:r>
              <a:rPr lang="vi-VN" sz="2400">
                <a:latin typeface="Times New Roman" panose="02020603050405020304" pitchFamily="18" charset="0"/>
                <a:cs typeface="Times New Roman" panose="02020603050405020304" pitchFamily="18" charset="0"/>
              </a:rPr>
              <a:t> </a:t>
            </a:r>
            <a:r>
              <a:rPr lang="de-DE" sz="2400">
                <a:latin typeface="Times New Roman" panose="02020603050405020304" pitchFamily="18" charset="0"/>
                <a:cs typeface="Times New Roman" panose="02020603050405020304" pitchFamily="18" charset="0"/>
              </a:rPr>
              <a:t>cao</a:t>
            </a:r>
            <a:r>
              <a:rPr lang="nl-NL"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a:p>
            <a:pPr marL="0" lvl="1" algn="just">
              <a:spcBef>
                <a:spcPts val="435"/>
              </a:spcBef>
              <a:spcAft>
                <a:spcPts val="1200"/>
              </a:spcAft>
              <a:buSzPct val="100000"/>
            </a:pPr>
            <a:r>
              <a:rPr lang="vi-VN" sz="2400">
                <a:latin typeface="Times New Roman" panose="02020603050405020304" pitchFamily="18" charset="0"/>
                <a:cs typeface="Times New Roman" panose="02020603050405020304" pitchFamily="18" charset="0"/>
              </a:rPr>
              <a:t>- </a:t>
            </a:r>
            <a:r>
              <a:rPr lang="nl-NL" sz="2400">
                <a:latin typeface="Times New Roman" panose="02020603050405020304" pitchFamily="18" charset="0"/>
                <a:cs typeface="Times New Roman" panose="02020603050405020304" pitchFamily="18" charset="0"/>
              </a:rPr>
              <a:t>Toàn tỉnh đã hoàn thành sản xuất vụ Đông Xuân với năng suất lúa ổn định và duy trì ở mức cao kho</a:t>
            </a:r>
            <a:r>
              <a:rPr lang="vi-VN" sz="2400">
                <a:latin typeface="Times New Roman" panose="02020603050405020304" pitchFamily="18" charset="0"/>
                <a:cs typeface="Times New Roman" panose="02020603050405020304" pitchFamily="18" charset="0"/>
              </a:rPr>
              <a:t>ảng</a:t>
            </a:r>
            <a:r>
              <a:rPr lang="nl-NL" sz="2400">
                <a:latin typeface="Times New Roman" panose="02020603050405020304" pitchFamily="18" charset="0"/>
                <a:cs typeface="Times New Roman" panose="02020603050405020304" pitchFamily="18" charset="0"/>
              </a:rPr>
              <a:t> 70</a:t>
            </a:r>
            <a:r>
              <a:rPr lang="de-DE" sz="2400">
                <a:latin typeface="Times New Roman" panose="02020603050405020304" pitchFamily="18" charset="0"/>
                <a:cs typeface="Times New Roman" panose="02020603050405020304" pitchFamily="18" charset="0"/>
              </a:rPr>
              <a:t> tạ/ha; triển khai sản xuất vụ Hè Thu theo kế hoạch; đã thực hiện 118 cánh đồng mẫu lớn, diện tích </a:t>
            </a:r>
            <a:r>
              <a:rPr lang="vi-VN" sz="2400">
                <a:latin typeface="Times New Roman" panose="02020603050405020304" pitchFamily="18" charset="0"/>
                <a:cs typeface="Times New Roman" panose="02020603050405020304" pitchFamily="18" charset="0"/>
              </a:rPr>
              <a:t>5.509 ha</a:t>
            </a:r>
            <a:r>
              <a:rPr lang="de-DE" sz="2400">
                <a:latin typeface="Times New Roman" panose="02020603050405020304" pitchFamily="18" charset="0"/>
                <a:cs typeface="Times New Roman" panose="02020603050405020304" pitchFamily="18" charset="0"/>
              </a:rPr>
              <a:t>; thực hiện chuyển đổi cơ cấu cây trồng, mùa vụ đạt trên 60% kế hoạch đề ra.</a:t>
            </a:r>
            <a:endParaRPr lang="vi-VN" sz="2400">
              <a:latin typeface="Times New Roman" panose="02020603050405020304" pitchFamily="18" charset="0"/>
              <a:cs typeface="Times New Roman" panose="02020603050405020304" pitchFamily="18" charset="0"/>
            </a:endParaRPr>
          </a:p>
          <a:p>
            <a:pPr marL="0" lvl="1" algn="just">
              <a:spcBef>
                <a:spcPts val="435"/>
              </a:spcBef>
              <a:spcAft>
                <a:spcPts val="1200"/>
              </a:spcAft>
              <a:buSzPct val="100000"/>
            </a:pPr>
            <a:r>
              <a:rPr lang="vi-VN" sz="2400">
                <a:latin typeface="Times New Roman" panose="02020603050405020304" pitchFamily="18" charset="0"/>
                <a:cs typeface="Times New Roman" panose="02020603050405020304" pitchFamily="18" charset="0"/>
              </a:rPr>
              <a:t>- </a:t>
            </a:r>
            <a:r>
              <a:rPr lang="nl-NL" sz="2400">
                <a:latin typeface="Times New Roman" panose="02020603050405020304" pitchFamily="18" charset="0"/>
                <a:cs typeface="Times New Roman" panose="02020603050405020304" pitchFamily="18" charset="0"/>
              </a:rPr>
              <a:t>Tiếp tục đẩy mạnh triển khai các mô hình trồng trọt, chăn nuôi, nuôi trồng thủy sản ứng dụng công nghệ cao, theo chuỗi khép kín, phát huy lợi thế từng địa phương, góp phần đem lại thu nhập khá cho người nông dân, góp phần nâng cao hiệu quả sản xuất nông nghiệp</a:t>
            </a:r>
            <a:endParaRPr lang="en-US" sz="3600" b="1">
              <a:solidFill>
                <a:prstClr val="black"/>
              </a:solidFill>
              <a:latin typeface="Times New Roman" panose="02020603050405020304" pitchFamily="18" charset="0"/>
              <a:cs typeface="Times New Roman" panose="02020603050405020304" pitchFamily="18" charset="0"/>
            </a:endParaRPr>
          </a:p>
          <a:p>
            <a:pPr marL="0" lvl="1" algn="just">
              <a:spcBef>
                <a:spcPts val="435"/>
              </a:spcBef>
              <a:buSzPct val="100000"/>
            </a:pPr>
            <a:endParaRPr lang="en-US" sz="2500">
              <a:solidFill>
                <a:prstClr val="black"/>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E44EE9E0-4EA3-0404-EFB1-8C6F74BFB274}"/>
              </a:ext>
            </a:extLst>
          </p:cNvPr>
          <p:cNvSpPr/>
          <p:nvPr/>
        </p:nvSpPr>
        <p:spPr>
          <a:xfrm>
            <a:off x="692426" y="1568938"/>
            <a:ext cx="10045148" cy="584775"/>
          </a:xfrm>
          <a:prstGeom prst="rect">
            <a:avLst/>
          </a:prstGeom>
        </p:spPr>
        <p:txBody>
          <a:bodyPr wrap="square">
            <a:spAutoFit/>
          </a:bodyPr>
          <a:lstStyle/>
          <a:p>
            <a:pPr algn="just">
              <a:spcBef>
                <a:spcPts val="435"/>
              </a:spcBef>
              <a:buSzPct val="100000"/>
            </a:pPr>
            <a:r>
              <a:rPr lang="vi-VN" sz="3200" b="1" kern="0" spc="-10">
                <a:solidFill>
                  <a:prstClr val="black"/>
                </a:solidFill>
                <a:latin typeface="+mj-lt"/>
                <a:ea typeface="Times New Roman" panose="02020603050405020304" pitchFamily="18" charset="0"/>
              </a:rPr>
              <a:t>a) Hoạt động sản xuất nông, lâm, thủy sản </a:t>
            </a:r>
            <a:endParaRPr lang="en-US" sz="3200" b="1" kern="0" spc="-10">
              <a:solidFill>
                <a:prstClr val="black"/>
              </a:solidFill>
              <a:latin typeface="+mj-lt"/>
              <a:ea typeface="Times New Roman" panose="02020603050405020304" pitchFamily="18" charset="0"/>
            </a:endParaRPr>
          </a:p>
        </p:txBody>
      </p:sp>
      <p:sp>
        <p:nvSpPr>
          <p:cNvPr id="4" name="Freeform 7">
            <a:extLst>
              <a:ext uri="{FF2B5EF4-FFF2-40B4-BE49-F238E27FC236}">
                <a16:creationId xmlns:a16="http://schemas.microsoft.com/office/drawing/2014/main" id="{9D2F2080-50A0-6420-BD42-38A92C6AB08D}"/>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id="{1DD65ADE-2994-B1B7-AF9D-1639586B76AF}"/>
              </a:ext>
            </a:extLst>
          </p:cNvPr>
          <p:cNvSpPr/>
          <p:nvPr/>
        </p:nvSpPr>
        <p:spPr>
          <a:xfrm>
            <a:off x="601317" y="983494"/>
            <a:ext cx="10045148" cy="584775"/>
          </a:xfrm>
          <a:prstGeom prst="rect">
            <a:avLst/>
          </a:prstGeom>
        </p:spPr>
        <p:txBody>
          <a:bodyPr wrap="square">
            <a:spAutoFit/>
          </a:bodyPr>
          <a:lstStyle/>
          <a:p>
            <a:pPr algn="just">
              <a:spcBef>
                <a:spcPts val="435"/>
              </a:spcBef>
              <a:buSzPct val="100000"/>
            </a:pPr>
            <a:r>
              <a:rPr lang="vi-VN" sz="3200" b="1" kern="0" spc="-10">
                <a:solidFill>
                  <a:prstClr val="black"/>
                </a:solidFill>
                <a:latin typeface="+mj-lt"/>
                <a:ea typeface="Times New Roman" panose="02020603050405020304" pitchFamily="18" charset="0"/>
              </a:rPr>
              <a:t>1. Về phát triển kinh tế </a:t>
            </a:r>
            <a:endParaRPr lang="en-US" sz="3200" b="1" kern="0" spc="-10">
              <a:solidFill>
                <a:prstClr val="black"/>
              </a:solidFill>
              <a:latin typeface="+mj-lt"/>
              <a:ea typeface="Times New Roman" panose="02020603050405020304" pitchFamily="18" charset="0"/>
            </a:endParaRPr>
          </a:p>
        </p:txBody>
      </p:sp>
      <p:sp>
        <p:nvSpPr>
          <p:cNvPr id="8" name="Rectangle 7">
            <a:extLst>
              <a:ext uri="{FF2B5EF4-FFF2-40B4-BE49-F238E27FC236}">
                <a16:creationId xmlns:a16="http://schemas.microsoft.com/office/drawing/2014/main" id="{310BDFE0-6C26-8FF6-17BC-7D420AAE6BB9}"/>
              </a:ext>
            </a:extLst>
          </p:cNvPr>
          <p:cNvSpPr/>
          <p:nvPr/>
        </p:nvSpPr>
        <p:spPr>
          <a:xfrm>
            <a:off x="134399" y="185258"/>
            <a:ext cx="11516933" cy="523220"/>
          </a:xfrm>
          <a:prstGeom prst="rect">
            <a:avLst/>
          </a:prstGeom>
        </p:spPr>
        <p:txBody>
          <a:bodyPr wrap="square">
            <a:spAutoFit/>
          </a:bodyPr>
          <a:lstStyle/>
          <a:p>
            <a:pPr>
              <a:spcBef>
                <a:spcPts val="435"/>
              </a:spcBef>
              <a:buSzPct val="100000"/>
            </a:pPr>
            <a:r>
              <a:rPr lang="es-ES" sz="2800" b="1">
                <a:solidFill>
                  <a:prstClr val="black"/>
                </a:solidFill>
                <a:latin typeface="Times New Roman" panose="02020603050405020304" pitchFamily="18" charset="0"/>
                <a:cs typeface="Times New Roman" panose="02020603050405020304" pitchFamily="18" charset="0"/>
              </a:rPr>
              <a:t>KẾT QUẢ THỰC HIỆN CÁC NGÀNH, LĨNH VỰC</a:t>
            </a:r>
          </a:p>
        </p:txBody>
      </p:sp>
    </p:spTree>
    <p:extLst>
      <p:ext uri="{BB962C8B-B14F-4D97-AF65-F5344CB8AC3E}">
        <p14:creationId xmlns:p14="http://schemas.microsoft.com/office/powerpoint/2010/main" val="2363256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DF8DC6BC-CB91-5D62-CC1D-89A77110E093}"/>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a:extLst>
              <a:ext uri="{FF2B5EF4-FFF2-40B4-BE49-F238E27FC236}">
                <a16:creationId xmlns:a16="http://schemas.microsoft.com/office/drawing/2014/main" id="{05CE468D-4928-B10A-7290-248854265286}"/>
              </a:ext>
            </a:extLst>
          </p:cNvPr>
          <p:cNvSpPr/>
          <p:nvPr/>
        </p:nvSpPr>
        <p:spPr>
          <a:xfrm>
            <a:off x="134399" y="185258"/>
            <a:ext cx="11516933" cy="523220"/>
          </a:xfrm>
          <a:prstGeom prst="rect">
            <a:avLst/>
          </a:prstGeom>
        </p:spPr>
        <p:txBody>
          <a:bodyPr wrap="square">
            <a:spAutoFit/>
          </a:bodyPr>
          <a:lstStyle/>
          <a:p>
            <a:pPr algn="just">
              <a:spcBef>
                <a:spcPts val="435"/>
              </a:spcBef>
              <a:buSzPct val="100000"/>
            </a:pPr>
            <a:r>
              <a:rPr lang="vi-VN" sz="2800" b="1" kern="0" spc="-10">
                <a:solidFill>
                  <a:prstClr val="black"/>
                </a:solidFill>
                <a:latin typeface="+mj-lt"/>
                <a:ea typeface="Times New Roman" panose="02020603050405020304" pitchFamily="18" charset="0"/>
              </a:rPr>
              <a:t>a) Sản xuất nông, lâm, thủy sản </a:t>
            </a:r>
            <a:endParaRPr lang="en-US" sz="2800" b="1" kern="0" spc="-10">
              <a:solidFill>
                <a:prstClr val="black"/>
              </a:solidFill>
              <a:latin typeface="+mj-lt"/>
              <a:ea typeface="Times New Roman" panose="02020603050405020304" pitchFamily="18" charset="0"/>
            </a:endParaRPr>
          </a:p>
        </p:txBody>
      </p:sp>
      <p:pic>
        <p:nvPicPr>
          <p:cNvPr id="5" name="Picture 4">
            <a:extLst>
              <a:ext uri="{FF2B5EF4-FFF2-40B4-BE49-F238E27FC236}">
                <a16:creationId xmlns:a16="http://schemas.microsoft.com/office/drawing/2014/main" id="{63AFC7B0-FE8B-CC69-925B-A6ECE30E6921}"/>
              </a:ext>
            </a:extLst>
          </p:cNvPr>
          <p:cNvPicPr>
            <a:picLocks noChangeAspect="1"/>
          </p:cNvPicPr>
          <p:nvPr/>
        </p:nvPicPr>
        <p:blipFill>
          <a:blip r:embed="rId2"/>
          <a:stretch>
            <a:fillRect/>
          </a:stretch>
        </p:blipFill>
        <p:spPr>
          <a:xfrm>
            <a:off x="615698" y="2086487"/>
            <a:ext cx="3749143" cy="2021118"/>
          </a:xfrm>
          <a:prstGeom prst="rect">
            <a:avLst/>
          </a:prstGeom>
        </p:spPr>
      </p:pic>
      <p:pic>
        <p:nvPicPr>
          <p:cNvPr id="7" name="Picture 6">
            <a:extLst>
              <a:ext uri="{FF2B5EF4-FFF2-40B4-BE49-F238E27FC236}">
                <a16:creationId xmlns:a16="http://schemas.microsoft.com/office/drawing/2014/main" id="{AF8F63D7-E9C1-5EA8-EBED-D1888FCE5FAD}"/>
              </a:ext>
            </a:extLst>
          </p:cNvPr>
          <p:cNvPicPr>
            <a:picLocks noChangeAspect="1"/>
          </p:cNvPicPr>
          <p:nvPr/>
        </p:nvPicPr>
        <p:blipFill>
          <a:blip r:embed="rId3"/>
          <a:stretch>
            <a:fillRect/>
          </a:stretch>
        </p:blipFill>
        <p:spPr>
          <a:xfrm>
            <a:off x="4489906" y="2199819"/>
            <a:ext cx="3585331" cy="1913354"/>
          </a:xfrm>
          <a:prstGeom prst="rect">
            <a:avLst/>
          </a:prstGeom>
        </p:spPr>
      </p:pic>
      <p:pic>
        <p:nvPicPr>
          <p:cNvPr id="10" name="Picture 9">
            <a:extLst>
              <a:ext uri="{FF2B5EF4-FFF2-40B4-BE49-F238E27FC236}">
                <a16:creationId xmlns:a16="http://schemas.microsoft.com/office/drawing/2014/main" id="{2F1FAA7E-C30D-19BF-7568-C5F041AE2C59}"/>
              </a:ext>
            </a:extLst>
          </p:cNvPr>
          <p:cNvPicPr>
            <a:picLocks noChangeAspect="1"/>
          </p:cNvPicPr>
          <p:nvPr/>
        </p:nvPicPr>
        <p:blipFill>
          <a:blip r:embed="rId4"/>
          <a:stretch>
            <a:fillRect/>
          </a:stretch>
        </p:blipFill>
        <p:spPr>
          <a:xfrm>
            <a:off x="8090284" y="2199819"/>
            <a:ext cx="3546211" cy="1903694"/>
          </a:xfrm>
          <a:prstGeom prst="rect">
            <a:avLst/>
          </a:prstGeom>
        </p:spPr>
      </p:pic>
      <p:pic>
        <p:nvPicPr>
          <p:cNvPr id="12" name="Picture 11">
            <a:extLst>
              <a:ext uri="{FF2B5EF4-FFF2-40B4-BE49-F238E27FC236}">
                <a16:creationId xmlns:a16="http://schemas.microsoft.com/office/drawing/2014/main" id="{2679D912-2B43-4EDA-02D9-0685B6BCCC47}"/>
              </a:ext>
            </a:extLst>
          </p:cNvPr>
          <p:cNvPicPr>
            <a:picLocks noChangeAspect="1"/>
          </p:cNvPicPr>
          <p:nvPr/>
        </p:nvPicPr>
        <p:blipFill>
          <a:blip r:embed="rId5"/>
          <a:stretch>
            <a:fillRect/>
          </a:stretch>
        </p:blipFill>
        <p:spPr>
          <a:xfrm>
            <a:off x="582447" y="4325745"/>
            <a:ext cx="3779427" cy="2021118"/>
          </a:xfrm>
          <a:prstGeom prst="rect">
            <a:avLst/>
          </a:prstGeom>
        </p:spPr>
      </p:pic>
      <p:pic>
        <p:nvPicPr>
          <p:cNvPr id="14" name="Picture 13">
            <a:extLst>
              <a:ext uri="{FF2B5EF4-FFF2-40B4-BE49-F238E27FC236}">
                <a16:creationId xmlns:a16="http://schemas.microsoft.com/office/drawing/2014/main" id="{9554C5D5-9BCE-0486-69F7-4B74F979D623}"/>
              </a:ext>
            </a:extLst>
          </p:cNvPr>
          <p:cNvPicPr>
            <a:picLocks noChangeAspect="1"/>
          </p:cNvPicPr>
          <p:nvPr/>
        </p:nvPicPr>
        <p:blipFill>
          <a:blip r:embed="rId6"/>
          <a:stretch>
            <a:fillRect/>
          </a:stretch>
        </p:blipFill>
        <p:spPr>
          <a:xfrm>
            <a:off x="4545485" y="4436756"/>
            <a:ext cx="3529752" cy="1825934"/>
          </a:xfrm>
          <a:prstGeom prst="rect">
            <a:avLst/>
          </a:prstGeom>
        </p:spPr>
      </p:pic>
      <p:pic>
        <p:nvPicPr>
          <p:cNvPr id="16" name="Picture 15">
            <a:extLst>
              <a:ext uri="{FF2B5EF4-FFF2-40B4-BE49-F238E27FC236}">
                <a16:creationId xmlns:a16="http://schemas.microsoft.com/office/drawing/2014/main" id="{C90C77B7-9C4D-26E8-830A-17052473AA3A}"/>
              </a:ext>
            </a:extLst>
          </p:cNvPr>
          <p:cNvPicPr>
            <a:picLocks noChangeAspect="1"/>
          </p:cNvPicPr>
          <p:nvPr/>
        </p:nvPicPr>
        <p:blipFill>
          <a:blip r:embed="rId7"/>
          <a:stretch>
            <a:fillRect/>
          </a:stretch>
        </p:blipFill>
        <p:spPr>
          <a:xfrm>
            <a:off x="8225785" y="4420131"/>
            <a:ext cx="3496347" cy="1825934"/>
          </a:xfrm>
          <a:prstGeom prst="rect">
            <a:avLst/>
          </a:prstGeom>
        </p:spPr>
      </p:pic>
      <p:sp>
        <p:nvSpPr>
          <p:cNvPr id="17" name="TextBox 16">
            <a:extLst>
              <a:ext uri="{FF2B5EF4-FFF2-40B4-BE49-F238E27FC236}">
                <a16:creationId xmlns:a16="http://schemas.microsoft.com/office/drawing/2014/main" id="{81B1B787-D304-24EC-9C12-7CC8353168C8}"/>
              </a:ext>
            </a:extLst>
          </p:cNvPr>
          <p:cNvSpPr txBox="1"/>
          <p:nvPr/>
        </p:nvSpPr>
        <p:spPr>
          <a:xfrm>
            <a:off x="1454728" y="1138844"/>
            <a:ext cx="9725890" cy="584775"/>
          </a:xfrm>
          <a:prstGeom prst="rect">
            <a:avLst/>
          </a:prstGeom>
          <a:noFill/>
        </p:spPr>
        <p:txBody>
          <a:bodyPr wrap="square" rtlCol="0">
            <a:spAutoFit/>
          </a:bodyPr>
          <a:lstStyle/>
          <a:p>
            <a:r>
              <a:rPr lang="en-US" sz="3200" b="1" err="1">
                <a:solidFill>
                  <a:srgbClr val="960000"/>
                </a:solidFill>
                <a:latin typeface="Times New Roman" panose="02020603050405020304" pitchFamily="18" charset="0"/>
                <a:cs typeface="Times New Roman" panose="02020603050405020304" pitchFamily="18" charset="0"/>
              </a:rPr>
              <a:t>Sơ</a:t>
            </a:r>
            <a:r>
              <a:rPr lang="en-US" sz="3200" b="1">
                <a:solidFill>
                  <a:srgbClr val="960000"/>
                </a:solidFill>
                <a:latin typeface="Times New Roman" panose="02020603050405020304" pitchFamily="18" charset="0"/>
                <a:cs typeface="Times New Roman" panose="02020603050405020304" pitchFamily="18" charset="0"/>
              </a:rPr>
              <a:t> </a:t>
            </a:r>
            <a:r>
              <a:rPr lang="en-US" sz="3200" b="1" err="1">
                <a:solidFill>
                  <a:srgbClr val="960000"/>
                </a:solidFill>
                <a:latin typeface="Times New Roman" panose="02020603050405020304" pitchFamily="18" charset="0"/>
                <a:cs typeface="Times New Roman" panose="02020603050405020304" pitchFamily="18" charset="0"/>
              </a:rPr>
              <a:t>bộ</a:t>
            </a:r>
            <a:r>
              <a:rPr lang="en-US" sz="3200" b="1">
                <a:solidFill>
                  <a:srgbClr val="960000"/>
                </a:solidFill>
                <a:latin typeface="Times New Roman" panose="02020603050405020304" pitchFamily="18" charset="0"/>
                <a:cs typeface="Times New Roman" panose="02020603050405020304" pitchFamily="18" charset="0"/>
              </a:rPr>
              <a:t> </a:t>
            </a:r>
            <a:r>
              <a:rPr lang="en-US" sz="3200" b="1" err="1">
                <a:solidFill>
                  <a:srgbClr val="960000"/>
                </a:solidFill>
                <a:latin typeface="Times New Roman" panose="02020603050405020304" pitchFamily="18" charset="0"/>
                <a:cs typeface="Times New Roman" panose="02020603050405020304" pitchFamily="18" charset="0"/>
              </a:rPr>
              <a:t>Sản</a:t>
            </a:r>
            <a:r>
              <a:rPr lang="en-US" sz="3200" b="1">
                <a:solidFill>
                  <a:srgbClr val="960000"/>
                </a:solidFill>
                <a:latin typeface="Times New Roman" panose="02020603050405020304" pitchFamily="18" charset="0"/>
                <a:cs typeface="Times New Roman" panose="02020603050405020304" pitchFamily="18" charset="0"/>
              </a:rPr>
              <a:t> </a:t>
            </a:r>
            <a:r>
              <a:rPr lang="en-US" sz="3200" b="1" err="1">
                <a:solidFill>
                  <a:srgbClr val="960000"/>
                </a:solidFill>
                <a:latin typeface="Times New Roman" panose="02020603050405020304" pitchFamily="18" charset="0"/>
                <a:cs typeface="Times New Roman" panose="02020603050405020304" pitchFamily="18" charset="0"/>
              </a:rPr>
              <a:t>lượng</a:t>
            </a:r>
            <a:r>
              <a:rPr lang="en-US" sz="3200" b="1">
                <a:solidFill>
                  <a:srgbClr val="960000"/>
                </a:solidFill>
                <a:latin typeface="Times New Roman" panose="02020603050405020304" pitchFamily="18" charset="0"/>
                <a:cs typeface="Times New Roman" panose="02020603050405020304" pitchFamily="18" charset="0"/>
              </a:rPr>
              <a:t> </a:t>
            </a:r>
            <a:r>
              <a:rPr lang="en-US" sz="3200" b="1" err="1">
                <a:solidFill>
                  <a:srgbClr val="960000"/>
                </a:solidFill>
                <a:latin typeface="Times New Roman" panose="02020603050405020304" pitchFamily="18" charset="0"/>
                <a:cs typeface="Times New Roman" panose="02020603050405020304" pitchFamily="18" charset="0"/>
              </a:rPr>
              <a:t>một</a:t>
            </a:r>
            <a:r>
              <a:rPr lang="en-US" sz="3200" b="1">
                <a:solidFill>
                  <a:srgbClr val="960000"/>
                </a:solidFill>
                <a:latin typeface="Times New Roman" panose="02020603050405020304" pitchFamily="18" charset="0"/>
                <a:cs typeface="Times New Roman" panose="02020603050405020304" pitchFamily="18" charset="0"/>
              </a:rPr>
              <a:t> </a:t>
            </a:r>
            <a:r>
              <a:rPr lang="en-US" sz="3200" b="1" err="1">
                <a:solidFill>
                  <a:srgbClr val="960000"/>
                </a:solidFill>
                <a:latin typeface="Times New Roman" panose="02020603050405020304" pitchFamily="18" charset="0"/>
                <a:cs typeface="Times New Roman" panose="02020603050405020304" pitchFamily="18" charset="0"/>
              </a:rPr>
              <a:t>số</a:t>
            </a:r>
            <a:r>
              <a:rPr lang="en-US" sz="3200" b="1">
                <a:solidFill>
                  <a:srgbClr val="960000"/>
                </a:solidFill>
                <a:latin typeface="Times New Roman" panose="02020603050405020304" pitchFamily="18" charset="0"/>
                <a:cs typeface="Times New Roman" panose="02020603050405020304" pitchFamily="18" charset="0"/>
              </a:rPr>
              <a:t> </a:t>
            </a:r>
            <a:r>
              <a:rPr lang="en-US" sz="3200" b="1" err="1">
                <a:solidFill>
                  <a:srgbClr val="960000"/>
                </a:solidFill>
                <a:latin typeface="Times New Roman" panose="02020603050405020304" pitchFamily="18" charset="0"/>
                <a:cs typeface="Times New Roman" panose="02020603050405020304" pitchFamily="18" charset="0"/>
              </a:rPr>
              <a:t>cây</a:t>
            </a:r>
            <a:r>
              <a:rPr lang="en-US" sz="3200" b="1">
                <a:solidFill>
                  <a:srgbClr val="960000"/>
                </a:solidFill>
                <a:latin typeface="Times New Roman" panose="02020603050405020304" pitchFamily="18" charset="0"/>
                <a:cs typeface="Times New Roman" panose="02020603050405020304" pitchFamily="18" charset="0"/>
              </a:rPr>
              <a:t> </a:t>
            </a:r>
            <a:r>
              <a:rPr lang="en-US" sz="3200" b="1" err="1">
                <a:solidFill>
                  <a:srgbClr val="960000"/>
                </a:solidFill>
                <a:latin typeface="Times New Roman" panose="02020603050405020304" pitchFamily="18" charset="0"/>
                <a:cs typeface="Times New Roman" panose="02020603050405020304" pitchFamily="18" charset="0"/>
              </a:rPr>
              <a:t>trồng</a:t>
            </a:r>
            <a:r>
              <a:rPr lang="en-US" sz="3200" b="1">
                <a:solidFill>
                  <a:srgbClr val="960000"/>
                </a:solidFill>
                <a:latin typeface="Times New Roman" panose="02020603050405020304" pitchFamily="18" charset="0"/>
                <a:cs typeface="Times New Roman" panose="02020603050405020304" pitchFamily="18" charset="0"/>
              </a:rPr>
              <a:t> </a:t>
            </a:r>
            <a:r>
              <a:rPr lang="en-US" sz="3200" b="1" err="1">
                <a:solidFill>
                  <a:srgbClr val="960000"/>
                </a:solidFill>
                <a:latin typeface="Times New Roman" panose="02020603050405020304" pitchFamily="18" charset="0"/>
                <a:cs typeface="Times New Roman" panose="02020603050405020304" pitchFamily="18" charset="0"/>
              </a:rPr>
              <a:t>Vụ</a:t>
            </a:r>
            <a:r>
              <a:rPr lang="en-US" sz="3200" b="1">
                <a:solidFill>
                  <a:srgbClr val="960000"/>
                </a:solidFill>
                <a:latin typeface="Times New Roman" panose="02020603050405020304" pitchFamily="18" charset="0"/>
                <a:cs typeface="Times New Roman" panose="02020603050405020304" pitchFamily="18" charset="0"/>
              </a:rPr>
              <a:t> </a:t>
            </a:r>
            <a:r>
              <a:rPr lang="en-US" sz="3200" b="1" err="1">
                <a:solidFill>
                  <a:srgbClr val="960000"/>
                </a:solidFill>
                <a:latin typeface="Times New Roman" panose="02020603050405020304" pitchFamily="18" charset="0"/>
                <a:cs typeface="Times New Roman" panose="02020603050405020304" pitchFamily="18" charset="0"/>
              </a:rPr>
              <a:t>Hè</a:t>
            </a:r>
            <a:r>
              <a:rPr lang="en-US" sz="3200" b="1">
                <a:solidFill>
                  <a:srgbClr val="960000"/>
                </a:solidFill>
                <a:latin typeface="Times New Roman" panose="02020603050405020304" pitchFamily="18" charset="0"/>
                <a:cs typeface="Times New Roman" panose="02020603050405020304" pitchFamily="18" charset="0"/>
              </a:rPr>
              <a:t> Thu 2022</a:t>
            </a:r>
          </a:p>
        </p:txBody>
      </p:sp>
    </p:spTree>
    <p:extLst>
      <p:ext uri="{BB962C8B-B14F-4D97-AF65-F5344CB8AC3E}">
        <p14:creationId xmlns:p14="http://schemas.microsoft.com/office/powerpoint/2010/main" val="592900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44685" y="2049135"/>
            <a:ext cx="704039" cy="584775"/>
          </a:xfrm>
          <a:prstGeom prst="rect">
            <a:avLst/>
          </a:prstGeom>
        </p:spPr>
        <p:txBody>
          <a:bodyPr wrap="none">
            <a:spAutoFit/>
          </a:bodyPr>
          <a:lstStyle/>
          <a:p>
            <a:pPr marL="514350" lvl="1" indent="-514350" algn="just">
              <a:spcBef>
                <a:spcPts val="435"/>
              </a:spcBef>
              <a:buSzPct val="100000"/>
              <a:buFont typeface="Wingdings" panose="05000000000000000000" pitchFamily="2" charset="2"/>
              <a:buChar char="Ø"/>
            </a:pPr>
            <a:endParaRPr lang="en-US" sz="3200" b="1" kern="0" spc="-10">
              <a:solidFill>
                <a:prstClr val="black"/>
              </a:solidFill>
              <a:latin typeface="Arial (body)"/>
              <a:ea typeface="Times New Roman" panose="02020603050405020304" pitchFamily="18" charset="0"/>
              <a:cs typeface="Arial" panose="020B0604020202020204" pitchFamily="34" charset="0"/>
            </a:endParaRPr>
          </a:p>
        </p:txBody>
      </p:sp>
      <p:sp>
        <p:nvSpPr>
          <p:cNvPr id="2" name="Rectangle 1"/>
          <p:cNvSpPr/>
          <p:nvPr/>
        </p:nvSpPr>
        <p:spPr>
          <a:xfrm>
            <a:off x="-616660" y="1610264"/>
            <a:ext cx="6551044" cy="523220"/>
          </a:xfrm>
          <a:prstGeom prst="rect">
            <a:avLst/>
          </a:prstGeom>
        </p:spPr>
        <p:txBody>
          <a:bodyPr wrap="square">
            <a:spAutoFit/>
          </a:bodyPr>
          <a:lstStyle/>
          <a:p>
            <a:pPr marL="457200" indent="-457200" algn="ctr">
              <a:buFont typeface="Wingdings" panose="05000000000000000000" pitchFamily="2" charset="2"/>
              <a:buChar char="v"/>
            </a:pPr>
            <a:r>
              <a:rPr lang="en-US" sz="2800" b="1" err="1">
                <a:solidFill>
                  <a:srgbClr val="C00000"/>
                </a:solidFill>
                <a:latin typeface="Arial" panose="020B0604020202020204" pitchFamily="34" charset="0"/>
                <a:cs typeface="Arial" panose="020B0604020202020204" pitchFamily="34" charset="0"/>
              </a:rPr>
              <a:t>Chăn</a:t>
            </a:r>
            <a:r>
              <a:rPr lang="en-US" sz="2800" b="1">
                <a:solidFill>
                  <a:srgbClr val="C00000"/>
                </a:solidFill>
                <a:latin typeface="Arial" panose="020B0604020202020204" pitchFamily="34" charset="0"/>
                <a:cs typeface="Arial" panose="020B0604020202020204" pitchFamily="34" charset="0"/>
              </a:rPr>
              <a:t> </a:t>
            </a:r>
            <a:r>
              <a:rPr lang="en-US" sz="2800" b="1" err="1">
                <a:solidFill>
                  <a:srgbClr val="C00000"/>
                </a:solidFill>
                <a:latin typeface="Arial" panose="020B0604020202020204" pitchFamily="34" charset="0"/>
                <a:cs typeface="Arial" panose="020B0604020202020204" pitchFamily="34" charset="0"/>
              </a:rPr>
              <a:t>nuôi</a:t>
            </a:r>
            <a:endParaRPr lang="en-US" sz="2800" b="1">
              <a:solidFill>
                <a:srgbClr val="C00000"/>
              </a:solidFill>
            </a:endParaRPr>
          </a:p>
        </p:txBody>
      </p:sp>
      <p:grpSp>
        <p:nvGrpSpPr>
          <p:cNvPr id="12" name="Group 11"/>
          <p:cNvGrpSpPr/>
          <p:nvPr/>
        </p:nvGrpSpPr>
        <p:grpSpPr>
          <a:xfrm>
            <a:off x="5205198" y="2730085"/>
            <a:ext cx="2812704" cy="2494427"/>
            <a:chOff x="4622946" y="3733798"/>
            <a:chExt cx="2812704" cy="2494427"/>
          </a:xfrm>
        </p:grpSpPr>
        <p:sp>
          <p:nvSpPr>
            <p:cNvPr id="20" name="Right Arrow 19"/>
            <p:cNvSpPr/>
            <p:nvPr/>
          </p:nvSpPr>
          <p:spPr>
            <a:xfrm rot="16200000">
              <a:off x="5517259" y="3561265"/>
              <a:ext cx="1578983" cy="192405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21" name="TextBox 20"/>
            <p:cNvSpPr txBox="1"/>
            <p:nvPr/>
          </p:nvSpPr>
          <p:spPr>
            <a:xfrm>
              <a:off x="5716935" y="4066287"/>
              <a:ext cx="1179629" cy="1077218"/>
            </a:xfrm>
            <a:prstGeom prst="rect">
              <a:avLst/>
            </a:prstGeom>
            <a:noFill/>
          </p:spPr>
          <p:txBody>
            <a:bodyPr wrap="square" rtlCol="0">
              <a:spAutoFit/>
            </a:bodyPr>
            <a:lstStyle/>
            <a:p>
              <a:pPr algn="ctr"/>
              <a:r>
                <a:rPr lang="en-US" sz="3200" b="1">
                  <a:solidFill>
                    <a:schemeClr val="bg1"/>
                  </a:solidFill>
                  <a:latin typeface="Times New Roman" pitchFamily="18" charset="0"/>
                  <a:cs typeface="Times New Roman" pitchFamily="18" charset="0"/>
                </a:rPr>
                <a:t>1,5</a:t>
              </a:r>
            </a:p>
            <a:p>
              <a:pPr algn="ctr"/>
              <a:r>
                <a:rPr lang="en-US" sz="3200" b="1">
                  <a:solidFill>
                    <a:schemeClr val="bg1"/>
                  </a:solidFill>
                  <a:latin typeface="Times New Roman" pitchFamily="18" charset="0"/>
                  <a:cs typeface="Times New Roman" pitchFamily="18" charset="0"/>
                </a:rPr>
                <a:t>%</a:t>
              </a:r>
            </a:p>
          </p:txBody>
        </p:sp>
        <p:sp>
          <p:nvSpPr>
            <p:cNvPr id="22" name="Rectangle 21"/>
            <p:cNvSpPr/>
            <p:nvPr/>
          </p:nvSpPr>
          <p:spPr>
            <a:xfrm>
              <a:off x="4622946" y="5274118"/>
              <a:ext cx="2812704" cy="954107"/>
            </a:xfrm>
            <a:prstGeom prst="rect">
              <a:avLst/>
            </a:prstGeom>
          </p:spPr>
          <p:txBody>
            <a:bodyPr wrap="square">
              <a:spAutoFit/>
            </a:bodyPr>
            <a:lstStyle/>
            <a:p>
              <a:pPr algn="ctr"/>
              <a:r>
                <a:rPr lang="en-US" sz="2800" b="1" err="1">
                  <a:solidFill>
                    <a:prstClr val="black"/>
                  </a:solidFill>
                  <a:latin typeface="Arial" panose="020B0604020202020204" pitchFamily="34" charset="0"/>
                  <a:cs typeface="Arial" panose="020B0604020202020204" pitchFamily="34" charset="0"/>
                </a:rPr>
                <a:t>Đàn</a:t>
              </a:r>
              <a:r>
                <a:rPr lang="en-US" sz="2800" b="1">
                  <a:solidFill>
                    <a:prstClr val="black"/>
                  </a:solidFill>
                  <a:latin typeface="Arial" panose="020B0604020202020204" pitchFamily="34" charset="0"/>
                  <a:cs typeface="Arial" panose="020B0604020202020204" pitchFamily="34" charset="0"/>
                </a:rPr>
                <a:t> </a:t>
              </a:r>
              <a:r>
                <a:rPr lang="en-US" sz="2800" b="1" err="1">
                  <a:solidFill>
                    <a:prstClr val="black"/>
                  </a:solidFill>
                  <a:latin typeface="Arial" panose="020B0604020202020204" pitchFamily="34" charset="0"/>
                  <a:cs typeface="Arial" panose="020B0604020202020204" pitchFamily="34" charset="0"/>
                </a:rPr>
                <a:t>lợn</a:t>
              </a:r>
              <a:r>
                <a:rPr lang="en-US" sz="2800" b="1">
                  <a:solidFill>
                    <a:prstClr val="black"/>
                  </a:solidFill>
                  <a:latin typeface="Arial" panose="020B0604020202020204" pitchFamily="34" charset="0"/>
                  <a:cs typeface="Arial" panose="020B0604020202020204" pitchFamily="34" charset="0"/>
                </a:rPr>
                <a:t> 667.400 con </a:t>
              </a:r>
            </a:p>
          </p:txBody>
        </p:sp>
      </p:grpSp>
      <p:grpSp>
        <p:nvGrpSpPr>
          <p:cNvPr id="15" name="Group 14"/>
          <p:cNvGrpSpPr/>
          <p:nvPr/>
        </p:nvGrpSpPr>
        <p:grpSpPr>
          <a:xfrm>
            <a:off x="9525745" y="2619653"/>
            <a:ext cx="2570632" cy="3301503"/>
            <a:chOff x="8619338" y="3390900"/>
            <a:chExt cx="2054916" cy="3301503"/>
          </a:xfrm>
        </p:grpSpPr>
        <p:sp>
          <p:nvSpPr>
            <p:cNvPr id="24" name="Right Arrow 23"/>
            <p:cNvSpPr/>
            <p:nvPr/>
          </p:nvSpPr>
          <p:spPr>
            <a:xfrm rot="16200000">
              <a:off x="8704834" y="3396976"/>
              <a:ext cx="1936202" cy="192405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25" name="TextBox 24"/>
            <p:cNvSpPr txBox="1"/>
            <p:nvPr/>
          </p:nvSpPr>
          <p:spPr>
            <a:xfrm>
              <a:off x="9083120" y="3895545"/>
              <a:ext cx="1179629" cy="1077218"/>
            </a:xfrm>
            <a:prstGeom prst="rect">
              <a:avLst/>
            </a:prstGeom>
            <a:noFill/>
          </p:spPr>
          <p:txBody>
            <a:bodyPr wrap="square" rtlCol="0">
              <a:spAutoFit/>
            </a:bodyPr>
            <a:lstStyle/>
            <a:p>
              <a:pPr algn="ctr"/>
              <a:r>
                <a:rPr lang="en-US" sz="3200" b="1">
                  <a:solidFill>
                    <a:schemeClr val="bg1"/>
                  </a:solidFill>
                  <a:latin typeface="Times New Roman" pitchFamily="18" charset="0"/>
                  <a:cs typeface="Times New Roman" pitchFamily="18" charset="0"/>
                </a:rPr>
                <a:t>2,2</a:t>
              </a:r>
            </a:p>
            <a:p>
              <a:pPr algn="ctr"/>
              <a:r>
                <a:rPr lang="en-US" sz="3200" b="1">
                  <a:solidFill>
                    <a:schemeClr val="bg1"/>
                  </a:solidFill>
                  <a:latin typeface="Times New Roman" pitchFamily="18" charset="0"/>
                  <a:cs typeface="Times New Roman" pitchFamily="18" charset="0"/>
                </a:rPr>
                <a:t>%</a:t>
              </a:r>
            </a:p>
          </p:txBody>
        </p:sp>
        <p:sp>
          <p:nvSpPr>
            <p:cNvPr id="26" name="Rectangle 25"/>
            <p:cNvSpPr/>
            <p:nvPr/>
          </p:nvSpPr>
          <p:spPr>
            <a:xfrm>
              <a:off x="8619338" y="5307408"/>
              <a:ext cx="2054916" cy="1384995"/>
            </a:xfrm>
            <a:prstGeom prst="rect">
              <a:avLst/>
            </a:prstGeom>
          </p:spPr>
          <p:txBody>
            <a:bodyPr wrap="square">
              <a:spAutoFit/>
            </a:bodyPr>
            <a:lstStyle/>
            <a:p>
              <a:pPr algn="ctr"/>
              <a:r>
                <a:rPr lang="en-US" sz="2800" b="1" err="1">
                  <a:solidFill>
                    <a:prstClr val="black"/>
                  </a:solidFill>
                  <a:latin typeface="Arial" panose="020B0604020202020204" pitchFamily="34" charset="0"/>
                  <a:cs typeface="Arial" panose="020B0604020202020204" pitchFamily="34" charset="0"/>
                </a:rPr>
                <a:t>Đàn</a:t>
              </a:r>
              <a:r>
                <a:rPr lang="en-US" sz="2800" b="1">
                  <a:solidFill>
                    <a:prstClr val="black"/>
                  </a:solidFill>
                  <a:latin typeface="Arial" panose="020B0604020202020204" pitchFamily="34" charset="0"/>
                  <a:cs typeface="Arial" panose="020B0604020202020204" pitchFamily="34" charset="0"/>
                </a:rPr>
                <a:t> </a:t>
              </a:r>
              <a:r>
                <a:rPr lang="en-US" sz="2800" b="1" err="1">
                  <a:solidFill>
                    <a:prstClr val="black"/>
                  </a:solidFill>
                  <a:latin typeface="Arial" panose="020B0604020202020204" pitchFamily="34" charset="0"/>
                  <a:cs typeface="Arial" panose="020B0604020202020204" pitchFamily="34" charset="0"/>
                </a:rPr>
                <a:t>gia</a:t>
              </a:r>
              <a:r>
                <a:rPr lang="en-US" sz="2800" b="1">
                  <a:solidFill>
                    <a:prstClr val="black"/>
                  </a:solidFill>
                  <a:latin typeface="Arial" panose="020B0604020202020204" pitchFamily="34" charset="0"/>
                  <a:cs typeface="Arial" panose="020B0604020202020204" pitchFamily="34" charset="0"/>
                </a:rPr>
                <a:t> </a:t>
              </a:r>
              <a:r>
                <a:rPr lang="en-US" sz="2800" b="1" err="1">
                  <a:solidFill>
                    <a:prstClr val="black"/>
                  </a:solidFill>
                  <a:latin typeface="Arial" panose="020B0604020202020204" pitchFamily="34" charset="0"/>
                  <a:cs typeface="Arial" panose="020B0604020202020204" pitchFamily="34" charset="0"/>
                </a:rPr>
                <a:t>cầm</a:t>
              </a:r>
              <a:r>
                <a:rPr lang="en-US" sz="2800" b="1">
                  <a:solidFill>
                    <a:prstClr val="black"/>
                  </a:solidFill>
                  <a:latin typeface="Arial" panose="020B0604020202020204" pitchFamily="34" charset="0"/>
                  <a:cs typeface="Arial" panose="020B0604020202020204" pitchFamily="34" charset="0"/>
                </a:rPr>
                <a:t> 8,8 </a:t>
              </a:r>
              <a:r>
                <a:rPr lang="en-US" sz="2800" b="1" err="1">
                  <a:solidFill>
                    <a:prstClr val="black"/>
                  </a:solidFill>
                  <a:latin typeface="Arial" panose="020B0604020202020204" pitchFamily="34" charset="0"/>
                  <a:cs typeface="Arial" panose="020B0604020202020204" pitchFamily="34" charset="0"/>
                </a:rPr>
                <a:t>triệu</a:t>
              </a:r>
              <a:r>
                <a:rPr lang="en-US" sz="2800" b="1">
                  <a:solidFill>
                    <a:prstClr val="black"/>
                  </a:solidFill>
                  <a:latin typeface="Arial" panose="020B0604020202020204" pitchFamily="34" charset="0"/>
                  <a:cs typeface="Arial" panose="020B0604020202020204" pitchFamily="34" charset="0"/>
                </a:rPr>
                <a:t> con </a:t>
              </a:r>
            </a:p>
          </p:txBody>
        </p:sp>
      </p:grpSp>
      <p:sp>
        <p:nvSpPr>
          <p:cNvPr id="28" name="Rectangle 27"/>
          <p:cNvSpPr/>
          <p:nvPr/>
        </p:nvSpPr>
        <p:spPr>
          <a:xfrm>
            <a:off x="1293427" y="4497606"/>
            <a:ext cx="2401397" cy="954107"/>
          </a:xfrm>
          <a:prstGeom prst="rect">
            <a:avLst/>
          </a:prstGeom>
        </p:spPr>
        <p:txBody>
          <a:bodyPr wrap="square">
            <a:spAutoFit/>
          </a:bodyPr>
          <a:lstStyle/>
          <a:p>
            <a:pPr algn="ctr"/>
            <a:r>
              <a:rPr lang="en-US" sz="2800" b="1" err="1">
                <a:solidFill>
                  <a:prstClr val="black"/>
                </a:solidFill>
                <a:latin typeface="Arial" panose="020B0604020202020204" pitchFamily="34" charset="0"/>
                <a:cs typeface="Arial" panose="020B0604020202020204" pitchFamily="34" charset="0"/>
              </a:rPr>
              <a:t>Đàn</a:t>
            </a:r>
            <a:r>
              <a:rPr lang="en-US" sz="2800" b="1">
                <a:solidFill>
                  <a:prstClr val="black"/>
                </a:solidFill>
                <a:latin typeface="Arial" panose="020B0604020202020204" pitchFamily="34" charset="0"/>
                <a:cs typeface="Arial" panose="020B0604020202020204" pitchFamily="34" charset="0"/>
              </a:rPr>
              <a:t> </a:t>
            </a:r>
            <a:r>
              <a:rPr lang="en-US" sz="2800" b="1" err="1">
                <a:solidFill>
                  <a:prstClr val="black"/>
                </a:solidFill>
                <a:latin typeface="Arial" panose="020B0604020202020204" pitchFamily="34" charset="0"/>
                <a:cs typeface="Arial" panose="020B0604020202020204" pitchFamily="34" charset="0"/>
              </a:rPr>
              <a:t>trâu</a:t>
            </a:r>
            <a:r>
              <a:rPr lang="en-US" sz="2800" b="1">
                <a:solidFill>
                  <a:prstClr val="black"/>
                </a:solidFill>
                <a:latin typeface="Arial" panose="020B0604020202020204" pitchFamily="34" charset="0"/>
                <a:cs typeface="Arial" panose="020B0604020202020204" pitchFamily="34" charset="0"/>
              </a:rPr>
              <a:t> 17.600 con</a:t>
            </a:r>
            <a:endParaRPr lang="en-US" sz="2800" b="1">
              <a:solidFill>
                <a:prstClr val="black"/>
              </a:solidFill>
            </a:endParaRPr>
          </a:p>
        </p:txBody>
      </p:sp>
      <p:sp>
        <p:nvSpPr>
          <p:cNvPr id="5" name="Down Arrow 4"/>
          <p:cNvSpPr/>
          <p:nvPr/>
        </p:nvSpPr>
        <p:spPr>
          <a:xfrm>
            <a:off x="1571208" y="2730085"/>
            <a:ext cx="2148194" cy="1804122"/>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Times New Roman" pitchFamily="18" charset="0"/>
                <a:cs typeface="Times New Roman" pitchFamily="18" charset="0"/>
              </a:rPr>
              <a:t>1,5%</a:t>
            </a:r>
          </a:p>
        </p:txBody>
      </p:sp>
      <p:sp>
        <p:nvSpPr>
          <p:cNvPr id="7" name="Freeform 7">
            <a:extLst>
              <a:ext uri="{FF2B5EF4-FFF2-40B4-BE49-F238E27FC236}">
                <a16:creationId xmlns:a16="http://schemas.microsoft.com/office/drawing/2014/main" id="{44A68948-769C-4463-5415-6B75D4E017D9}"/>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id="{78C44184-0452-01DB-9A8A-760F961CBC17}"/>
              </a:ext>
            </a:extLst>
          </p:cNvPr>
          <p:cNvSpPr/>
          <p:nvPr/>
        </p:nvSpPr>
        <p:spPr>
          <a:xfrm>
            <a:off x="335429" y="169227"/>
            <a:ext cx="10045148" cy="584775"/>
          </a:xfrm>
          <a:prstGeom prst="rect">
            <a:avLst/>
          </a:prstGeom>
        </p:spPr>
        <p:txBody>
          <a:bodyPr wrap="square">
            <a:spAutoFit/>
          </a:bodyPr>
          <a:lstStyle/>
          <a:p>
            <a:pPr algn="just">
              <a:spcBef>
                <a:spcPts val="435"/>
              </a:spcBef>
              <a:buSzPct val="100000"/>
            </a:pPr>
            <a:r>
              <a:rPr lang="vi-VN" sz="3200" b="1" kern="0" spc="-10">
                <a:solidFill>
                  <a:prstClr val="black"/>
                </a:solidFill>
                <a:latin typeface="+mj-lt"/>
                <a:ea typeface="Times New Roman" panose="02020603050405020304" pitchFamily="18" charset="0"/>
              </a:rPr>
              <a:t>a) Hoạt động sản xuất nông, lâm, thủy sản (tt) </a:t>
            </a:r>
            <a:endParaRPr lang="en-US" sz="3200" b="1" kern="0" spc="-10">
              <a:solidFill>
                <a:prstClr val="black"/>
              </a:solidFill>
              <a:latin typeface="+mj-lt"/>
              <a:ea typeface="Times New Roman" panose="02020603050405020304" pitchFamily="18" charset="0"/>
            </a:endParaRPr>
          </a:p>
        </p:txBody>
      </p:sp>
      <p:pic>
        <p:nvPicPr>
          <p:cNvPr id="4" name="Picture 3">
            <a:extLst>
              <a:ext uri="{FF2B5EF4-FFF2-40B4-BE49-F238E27FC236}">
                <a16:creationId xmlns:a16="http://schemas.microsoft.com/office/drawing/2014/main" id="{3D36D077-5229-8808-BDBC-C79EAFAAF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16" y="2972683"/>
            <a:ext cx="169227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566C6FD6-7255-CA0B-050A-BF3FFA337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495" y="3239960"/>
            <a:ext cx="1792287"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311436-773C-DD72-49E5-6048D5B47A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b="7043"/>
          <a:stretch>
            <a:fillRect/>
          </a:stretch>
        </p:blipFill>
        <p:spPr bwMode="auto">
          <a:xfrm>
            <a:off x="8594415" y="2669369"/>
            <a:ext cx="7794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hăn Nuôi Gia Cầm Nền Vịt Biểu Tượng Màu Phim Hoạt Hình Ký Họa ...">
            <a:extLst>
              <a:ext uri="{FF2B5EF4-FFF2-40B4-BE49-F238E27FC236}">
                <a16:creationId xmlns:a16="http://schemas.microsoft.com/office/drawing/2014/main" id="{1E77B572-C228-F655-92EF-7ABDC1A72B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b="6230"/>
          <a:stretch>
            <a:fillRect/>
          </a:stretch>
        </p:blipFill>
        <p:spPr bwMode="auto">
          <a:xfrm>
            <a:off x="8594415" y="3973003"/>
            <a:ext cx="10191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523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1094666"/>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8552" y="1049216"/>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991311"/>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0267" y="1945737"/>
            <a:ext cx="11258006" cy="3477875"/>
          </a:xfrm>
          <a:prstGeom prst="rect">
            <a:avLst/>
          </a:prstGeom>
          <a:noFill/>
        </p:spPr>
        <p:txBody>
          <a:bodyPr wrap="square" rtlCol="0">
            <a:spAutoFit/>
          </a:bodyPr>
          <a:lstStyle/>
          <a:p>
            <a:pPr marL="457200" lvl="0" indent="-457200" algn="just">
              <a:spcBef>
                <a:spcPts val="600"/>
              </a:spcBef>
              <a:buFontTx/>
              <a:buChar char="-"/>
              <a:defRPr/>
            </a:pPr>
            <a:r>
              <a:rPr kumimoji="0" lang="es-ES" sz="3000" b="1"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0</a:t>
            </a:r>
            <a:r>
              <a:rPr kumimoji="0" lang="vi-VN" sz="3000" b="1"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a:t>
            </a:r>
            <a:r>
              <a:rPr kumimoji="0" lang="es-ES" sz="3000" b="1"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đơn</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cấp</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huyện</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huyện</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Tuy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Phước</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huyện</a:t>
            </a:r>
            <a:r>
              <a:rPr kumimoji="0" lang="vi-VN" sz="3000" b="0" i="0" u="none" strike="noStrike" kern="1200" cap="none" spc="-10" normalizeH="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Phù Cát,</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thị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xã</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Nhơn</a:t>
            </a:r>
            <a:r>
              <a:rPr lang="vi-VN" sz="300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xã</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Hoài</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Nhơn</a:t>
            </a:r>
            <a:r>
              <a:rPr kumimoji="0" lang="vi-VN"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a:t>
            </a:r>
            <a:r>
              <a:rPr kumimoji="0" lang="vi-VN" sz="3000" b="0" i="0" u="none" strike="noStrike" kern="1200" cap="none" spc="-10" normalizeH="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s-ES" sz="300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 phố Quy Nhơn)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nhiệm</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vụ</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mới</a:t>
            </a:r>
            <a:endParaRPr kumimoji="0" lang="vi-VN"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spcBef>
                <a:spcPts val="600"/>
              </a:spcBef>
              <a:buFontTx/>
              <a:buChar char="-"/>
              <a:defRPr/>
            </a:pPr>
            <a:r>
              <a:rPr kumimoji="0" lang="es-ES" sz="3000" b="1"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a:t>
            </a:r>
            <a:r>
              <a:rPr kumimoji="0" lang="vi-VN" sz="3000" b="1"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3/113</a:t>
            </a:r>
            <a:r>
              <a:rPr kumimoji="0" lang="es-ES" sz="3000" b="1"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1"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xã</a:t>
            </a:r>
            <a:r>
              <a:rPr kumimoji="0" lang="es-ES" sz="3000" b="1"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s-ES" sz="3000" b="0" i="0" u="none" strike="noStrike" kern="1200" cap="none" spc="-1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s-ES" sz="3000" b="0" i="0" u="none" strike="noStrike" kern="1200" cap="none" spc="-1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de-DE" sz="3000" b="0" i="0" u="none" strike="noStrike" kern="1200" cap="none" spc="-1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 tỷ lệ </a:t>
            </a:r>
            <a:r>
              <a:rPr kumimoji="0" lang="de-DE" sz="3000" b="1" i="0" u="none" strike="noStrike" kern="1200" cap="none" spc="-1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7</a:t>
            </a:r>
            <a:r>
              <a:rPr kumimoji="0" lang="vi-VN" sz="3000" b="1" i="0" u="none" strike="noStrike" kern="1200" cap="none" spc="-1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3,45</a:t>
            </a:r>
            <a:r>
              <a:rPr kumimoji="0" lang="de-DE" sz="3000" b="1" i="0" u="none" strike="noStrike" kern="1200" cap="none" spc="-1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lang="vi-VN" sz="30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spcBef>
                <a:spcPts val="600"/>
              </a:spcBef>
              <a:buFontTx/>
              <a:buChar char="-"/>
              <a:defRPr/>
            </a:pPr>
            <a:r>
              <a:rPr lang="vi-VN" sz="3000" b="1"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07</a:t>
            </a:r>
            <a:r>
              <a:rPr lang="vi-VN" sz="30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 xã đạt chuẩn nông thôn mới nâng cao</a:t>
            </a:r>
            <a:endParaRPr kumimoji="0" lang="vi-VN" sz="3000" b="0" i="0" u="none" strike="noStrike" kern="1200" cap="none" spc="-1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reeform 7">
            <a:extLst>
              <a:ext uri="{FF2B5EF4-FFF2-40B4-BE49-F238E27FC236}">
                <a16:creationId xmlns:a16="http://schemas.microsoft.com/office/drawing/2014/main" id="{4ABC390B-6BBE-37BA-2DCA-47157F338617}"/>
              </a:ext>
            </a:extLst>
          </p:cNvPr>
          <p:cNvSpPr/>
          <p:nvPr/>
        </p:nvSpPr>
        <p:spPr>
          <a:xfrm>
            <a:off x="0" y="17976"/>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id="{3A8D298E-9402-0E46-FDD1-28289D68E590}"/>
              </a:ext>
            </a:extLst>
          </p:cNvPr>
          <p:cNvSpPr/>
          <p:nvPr/>
        </p:nvSpPr>
        <p:spPr>
          <a:xfrm>
            <a:off x="251460" y="203954"/>
            <a:ext cx="11681460" cy="1138773"/>
          </a:xfrm>
          <a:prstGeom prst="rect">
            <a:avLst/>
          </a:prstGeom>
        </p:spPr>
        <p:txBody>
          <a:bodyPr wrap="square">
            <a:spAutoFit/>
          </a:bodyPr>
          <a:lstStyle/>
          <a:p>
            <a:pPr marR="0" lvl="1" indent="-457200" algn="just"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Công tác</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xây dựng nông thôn mới</a:t>
            </a:r>
            <a:endParaRPr kumimoji="0" lang="en-US" sz="3200" b="1" i="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b="1" kern="0" spc="-10">
                <a:solidFill>
                  <a:prstClr val="black"/>
                </a:solidFill>
                <a:ea typeface="Times New Roman" panose="02020603050405020304" pitchFamily="18" charset="0"/>
              </a:rPr>
              <a:t> </a:t>
            </a:r>
            <a:endParaRPr lang="en-US" sz="3600" b="1">
              <a:solidFill>
                <a:prstClr val="black"/>
              </a:solidFill>
            </a:endParaRPr>
          </a:p>
        </p:txBody>
      </p:sp>
    </p:spTree>
    <p:extLst>
      <p:ext uri="{BB962C8B-B14F-4D97-AF65-F5344CB8AC3E}">
        <p14:creationId xmlns:p14="http://schemas.microsoft.com/office/powerpoint/2010/main" val="2091478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370397" y="914487"/>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017"/>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18221" y="968578"/>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2B2B715-653C-5238-09BE-B01B91D4BD2D}"/>
              </a:ext>
            </a:extLst>
          </p:cNvPr>
          <p:cNvSpPr/>
          <p:nvPr/>
        </p:nvSpPr>
        <p:spPr>
          <a:xfrm>
            <a:off x="343711" y="1348800"/>
            <a:ext cx="11530848" cy="5509200"/>
          </a:xfrm>
          <a:prstGeom prst="rect">
            <a:avLst/>
          </a:prstGeom>
        </p:spPr>
        <p:txBody>
          <a:bodyPr wrap="square">
            <a:spAutoFit/>
          </a:bodyPr>
          <a:lstStyle/>
          <a:p>
            <a:pPr lvl="1" indent="-457200" algn="just">
              <a:spcBef>
                <a:spcPts val="435"/>
              </a:spcBef>
              <a:spcAft>
                <a:spcPts val="1200"/>
              </a:spcAft>
              <a:buSzPct val="100000"/>
              <a:buFontTx/>
              <a:buChar char="-"/>
            </a:pPr>
            <a:r>
              <a:rPr lang="nl-NL" sz="2800">
                <a:latin typeface="Times New Roman" panose="02020603050405020304" pitchFamily="18" charset="0"/>
                <a:cs typeface="Times New Roman" panose="02020603050405020304" pitchFamily="18" charset="0"/>
              </a:rPr>
              <a:t>Hoạt động SXCN</a:t>
            </a:r>
            <a:r>
              <a:rPr lang="de-DE" sz="2800">
                <a:latin typeface="Times New Roman" panose="02020603050405020304" pitchFamily="18" charset="0"/>
                <a:cs typeface="Times New Roman" panose="02020603050405020304" pitchFamily="18" charset="0"/>
              </a:rPr>
              <a:t> duy trì đà phát triển khá, góp phần quan trọng trong thúc đẩy tăng trưởng kinh tế của tỉnh</a:t>
            </a:r>
            <a:r>
              <a:rPr lang="nl-NL" sz="2800">
                <a:latin typeface="Times New Roman" panose="02020603050405020304" pitchFamily="18" charset="0"/>
                <a:cs typeface="Times New Roman" panose="02020603050405020304" pitchFamily="18" charset="0"/>
              </a:rPr>
              <a:t>.</a:t>
            </a:r>
          </a:p>
          <a:p>
            <a:pPr lvl="1" indent="-457200" algn="just">
              <a:spcBef>
                <a:spcPts val="435"/>
              </a:spcBef>
              <a:spcAft>
                <a:spcPts val="1200"/>
              </a:spcAft>
              <a:buSzPct val="100000"/>
              <a:buFontTx/>
              <a:buChar char="-"/>
            </a:pPr>
            <a:r>
              <a:rPr lang="en-US" sz="2800">
                <a:latin typeface="Times New Roman" panose="02020603050405020304" pitchFamily="18" charset="0"/>
                <a:cs typeface="Times New Roman" panose="02020603050405020304" pitchFamily="18" charset="0"/>
              </a:rPr>
              <a:t>Chỉ số SX toàn ngành công nghiệp tháng 9 tăng 7,92% so cùng kỳ; </a:t>
            </a:r>
            <a:r>
              <a:rPr lang="da-DK" sz="2800">
                <a:latin typeface="Times New Roman" panose="02020603050405020304" pitchFamily="18" charset="0"/>
                <a:cs typeface="Times New Roman" panose="02020603050405020304" pitchFamily="18" charset="0"/>
              </a:rPr>
              <a:t>tính chung 9 tháng năm 2022 tăng 7,09% so với cùng kỳ (trong đó: </a:t>
            </a:r>
            <a:r>
              <a:rPr lang="pt-BR" sz="2800">
                <a:latin typeface="Times New Roman" panose="02020603050405020304" pitchFamily="18" charset="0"/>
                <a:cs typeface="Times New Roman" panose="02020603050405020304" pitchFamily="18" charset="0"/>
              </a:rPr>
              <a:t>quý I tăng 6,36%; quý II tăng 6,32%; quý III tăng 7,24%)</a:t>
            </a:r>
          </a:p>
          <a:p>
            <a:pPr lvl="1" indent="-457200" algn="just">
              <a:spcBef>
                <a:spcPts val="435"/>
              </a:spcBef>
              <a:spcAft>
                <a:spcPts val="1200"/>
              </a:spcAft>
              <a:buSzPct val="100000"/>
              <a:buFontTx/>
              <a:buChar char="-"/>
            </a:pPr>
            <a:r>
              <a:rPr lang="de-DE" sz="2800">
                <a:latin typeface="Times New Roman" panose="02020603050405020304" pitchFamily="18" charset="0"/>
                <a:cs typeface="Times New Roman" panose="02020603050405020304" pitchFamily="18" charset="0"/>
              </a:rPr>
              <a:t>Toàn tỉnh hiện có 45 cụm công nghiệp đi vào hoạt động </a:t>
            </a:r>
            <a:r>
              <a:rPr lang="es-ES" sz="2800">
                <a:latin typeface="Times New Roman" panose="02020603050405020304" pitchFamily="18" charset="0"/>
                <a:cs typeface="Times New Roman" panose="02020603050405020304" pitchFamily="18" charset="0"/>
              </a:rPr>
              <a:t>với tỷ lệ lấp đầy 60,8%; đã thu hút 399 dự án đầu tư, trong đó có 281 dự án đã đi vào hoạt động. Tổng vốn đầu tư của các dự án trong các CCN khoảng 14.063 tỷ đồng, vốn thực hiện 5.580 tỷ đồng, đạt 39,7% với suất đầu tư trung bình 35,2 tỷ đồng/dự án...</a:t>
            </a:r>
            <a:endParaRPr lang="vi-VN" sz="2800">
              <a:latin typeface="Times New Roman" panose="02020603050405020304" pitchFamily="18" charset="0"/>
              <a:cs typeface="Times New Roman" panose="02020603050405020304" pitchFamily="18" charset="0"/>
            </a:endParaRPr>
          </a:p>
          <a:p>
            <a:pPr lvl="1" indent="-457200" algn="just">
              <a:spcBef>
                <a:spcPts val="435"/>
              </a:spcBef>
              <a:spcAft>
                <a:spcPts val="1200"/>
              </a:spcAft>
              <a:buSzPct val="100000"/>
              <a:buFontTx/>
              <a:buChar char="-"/>
            </a:pPr>
            <a:endParaRPr lang="en-US" sz="3200">
              <a:latin typeface="Times New Roman" panose="02020603050405020304" pitchFamily="18" charset="0"/>
              <a:cs typeface="Times New Roman" panose="02020603050405020304" pitchFamily="18" charset="0"/>
            </a:endParaRPr>
          </a:p>
        </p:txBody>
      </p:sp>
      <p:sp>
        <p:nvSpPr>
          <p:cNvPr id="7" name="Freeform 7">
            <a:extLst>
              <a:ext uri="{FF2B5EF4-FFF2-40B4-BE49-F238E27FC236}">
                <a16:creationId xmlns:a16="http://schemas.microsoft.com/office/drawing/2014/main" id="{08F7292A-2C41-00FC-6DC8-5A83037C93EC}"/>
              </a:ext>
            </a:extLst>
          </p:cNvPr>
          <p:cNvSpPr/>
          <p:nvPr/>
        </p:nvSpPr>
        <p:spPr>
          <a:xfrm>
            <a:off x="-1" y="0"/>
            <a:ext cx="908594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1B2B3B43-1FE8-D585-2205-9EB6EFD5B656}"/>
              </a:ext>
            </a:extLst>
          </p:cNvPr>
          <p:cNvSpPr/>
          <p:nvPr/>
        </p:nvSpPr>
        <p:spPr>
          <a:xfrm>
            <a:off x="251460" y="203954"/>
            <a:ext cx="11681460" cy="1138773"/>
          </a:xfrm>
          <a:prstGeom prst="rect">
            <a:avLst/>
          </a:prstGeom>
        </p:spPr>
        <p:txBody>
          <a:bodyPr wrap="square">
            <a:spAutoFit/>
          </a:bodyPr>
          <a:lstStyle/>
          <a:p>
            <a:r>
              <a:rPr lang="vi-VN" sz="3200" b="1">
                <a:latin typeface="Times New Roman" panose="02020603050405020304" pitchFamily="18" charset="0"/>
                <a:cs typeface="Times New Roman" panose="02020603050405020304" pitchFamily="18" charset="0"/>
              </a:rPr>
              <a:t>b) Sản xuất công nghiệp</a:t>
            </a:r>
            <a:r>
              <a:rPr lang="de-DE" sz="3200" b="1">
                <a:latin typeface="Times New Roman" panose="02020603050405020304" pitchFamily="18" charset="0"/>
                <a:cs typeface="Times New Roman" panose="02020603050405020304" pitchFamily="18" charset="0"/>
              </a:rPr>
              <a:t> </a:t>
            </a:r>
            <a:endParaRPr lang="en-US" sz="3200" b="1" kern="0" spc="-10">
              <a:solidFill>
                <a:prstClr val="black"/>
              </a:solidFill>
              <a:ea typeface="Times New Roman" panose="02020603050405020304" pitchFamily="18" charset="0"/>
            </a:endParaRPr>
          </a:p>
          <a:p>
            <a:r>
              <a:rPr lang="en-US" sz="3600" b="1" kern="0" spc="-10">
                <a:solidFill>
                  <a:prstClr val="black"/>
                </a:solidFill>
                <a:ea typeface="Times New Roman" panose="02020603050405020304" pitchFamily="18" charset="0"/>
              </a:rPr>
              <a:t> </a:t>
            </a:r>
            <a:endParaRPr lang="en-US" sz="3600" b="1">
              <a:solidFill>
                <a:prstClr val="black"/>
              </a:solidFill>
            </a:endParaRPr>
          </a:p>
        </p:txBody>
      </p:sp>
    </p:spTree>
    <p:extLst>
      <p:ext uri="{BB962C8B-B14F-4D97-AF65-F5344CB8AC3E}">
        <p14:creationId xmlns:p14="http://schemas.microsoft.com/office/powerpoint/2010/main" val="3146323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442865" y="1204949"/>
            <a:ext cx="2688251" cy="2761887"/>
          </a:xfrm>
          <a:prstGeom prst="rect">
            <a:avLst/>
          </a:prstGeom>
          <a:noFill/>
          <a:ln>
            <a:noFill/>
          </a:ln>
        </p:spPr>
      </p:pic>
      <p:pic>
        <p:nvPicPr>
          <p:cNvPr id="19" name="Picture 18"/>
          <p:cNvPicPr/>
          <p:nvPr/>
        </p:nvPicPr>
        <p:blipFill>
          <a:blip r:embed="rId4">
            <a:extLst>
              <a:ext uri="{28A0092B-C50C-407E-A947-70E740481C1C}">
                <a14:useLocalDpi xmlns:a14="http://schemas.microsoft.com/office/drawing/2010/main" val="0"/>
              </a:ext>
            </a:extLst>
          </a:blip>
          <a:srcRect/>
          <a:stretch>
            <a:fillRect/>
          </a:stretch>
        </p:blipFill>
        <p:spPr bwMode="auto">
          <a:xfrm rot="7436683">
            <a:off x="10550671" y="5223099"/>
            <a:ext cx="1352666" cy="1415992"/>
          </a:xfrm>
          <a:prstGeom prst="rect">
            <a:avLst/>
          </a:prstGeom>
          <a:noFill/>
          <a:ln>
            <a:noFill/>
          </a:ln>
        </p:spPr>
      </p:pic>
      <p:pic>
        <p:nvPicPr>
          <p:cNvPr id="22" name="Picture 21"/>
          <p:cNvPicPr/>
          <p:nvPr/>
        </p:nvPicPr>
        <p:blipFill>
          <a:blip r:embed="rId5">
            <a:extLst>
              <a:ext uri="{28A0092B-C50C-407E-A947-70E740481C1C}">
                <a14:useLocalDpi xmlns:a14="http://schemas.microsoft.com/office/drawing/2010/main" val="0"/>
              </a:ext>
            </a:extLst>
          </a:blip>
          <a:srcRect/>
          <a:stretch>
            <a:fillRect/>
          </a:stretch>
        </p:blipFill>
        <p:spPr bwMode="auto">
          <a:xfrm rot="21074916">
            <a:off x="7881952" y="1137240"/>
            <a:ext cx="1371669" cy="1126490"/>
          </a:xfrm>
          <a:prstGeom prst="rect">
            <a:avLst/>
          </a:prstGeom>
          <a:noFill/>
          <a:ln>
            <a:noFill/>
          </a:ln>
        </p:spPr>
      </p:pic>
      <p:pic>
        <p:nvPicPr>
          <p:cNvPr id="21" name="Picture 20"/>
          <p:cNvPicPr/>
          <p:nvPr/>
        </p:nvPicPr>
        <p:blipFill>
          <a:blip r:embed="rId6">
            <a:extLst>
              <a:ext uri="{28A0092B-C50C-407E-A947-70E740481C1C}">
                <a14:useLocalDpi xmlns:a14="http://schemas.microsoft.com/office/drawing/2010/main" val="0"/>
              </a:ext>
            </a:extLst>
          </a:blip>
          <a:srcRect/>
          <a:stretch>
            <a:fillRect/>
          </a:stretch>
        </p:blipFill>
        <p:spPr bwMode="auto">
          <a:xfrm rot="10273801">
            <a:off x="8833979" y="2405931"/>
            <a:ext cx="1453551" cy="1228725"/>
          </a:xfrm>
          <a:prstGeom prst="rect">
            <a:avLst/>
          </a:prstGeom>
          <a:noFill/>
          <a:ln>
            <a:noFill/>
          </a:ln>
        </p:spPr>
      </p:pic>
      <p:pic>
        <p:nvPicPr>
          <p:cNvPr id="20" name="Picture 19"/>
          <p:cNvPicPr/>
          <p:nvPr/>
        </p:nvPicPr>
        <p:blipFill>
          <a:blip r:embed="rId7">
            <a:extLst>
              <a:ext uri="{28A0092B-C50C-407E-A947-70E740481C1C}">
                <a14:useLocalDpi xmlns:a14="http://schemas.microsoft.com/office/drawing/2010/main" val="0"/>
              </a:ext>
            </a:extLst>
          </a:blip>
          <a:srcRect/>
          <a:stretch>
            <a:fillRect/>
          </a:stretch>
        </p:blipFill>
        <p:spPr bwMode="auto">
          <a:xfrm rot="18211278">
            <a:off x="9944888" y="3795560"/>
            <a:ext cx="1367339" cy="1398574"/>
          </a:xfrm>
          <a:prstGeom prst="rect">
            <a:avLst/>
          </a:prstGeom>
          <a:noFill/>
          <a:ln>
            <a:noFill/>
          </a:ln>
        </p:spPr>
      </p:pic>
      <p:sp>
        <p:nvSpPr>
          <p:cNvPr id="8" name="Freeform 7"/>
          <p:cNvSpPr/>
          <p:nvPr/>
        </p:nvSpPr>
        <p:spPr>
          <a:xfrm>
            <a:off x="-1" y="0"/>
            <a:ext cx="908594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51460" y="203954"/>
            <a:ext cx="11681460" cy="1138773"/>
          </a:xfrm>
          <a:prstGeom prst="rect">
            <a:avLst/>
          </a:prstGeom>
        </p:spPr>
        <p:txBody>
          <a:bodyPr wrap="square">
            <a:spAutoFit/>
          </a:bodyPr>
          <a:lstStyle/>
          <a:p>
            <a:pPr indent="-457200">
              <a:buFont typeface="Wingdings" panose="05000000000000000000" pitchFamily="2" charset="2"/>
              <a:buChar char="Ø"/>
            </a:pPr>
            <a:r>
              <a:rPr lang="de-DE" sz="3200" b="1">
                <a:latin typeface="Times New Roman" panose="02020603050405020304" pitchFamily="18" charset="0"/>
                <a:cs typeface="Times New Roman" panose="02020603050405020304" pitchFamily="18" charset="0"/>
              </a:rPr>
              <a:t>Chỉ số sản xuất công nghiệp 9 tháng năm 2022 </a:t>
            </a:r>
            <a:endParaRPr lang="en-US" sz="3200" b="1" kern="0" spc="-10">
              <a:solidFill>
                <a:prstClr val="black"/>
              </a:solidFill>
              <a:ea typeface="Times New Roman" panose="02020603050405020304" pitchFamily="18" charset="0"/>
            </a:endParaRPr>
          </a:p>
          <a:p>
            <a:r>
              <a:rPr lang="en-US" sz="3600" b="1" kern="0" spc="-10">
                <a:solidFill>
                  <a:prstClr val="black"/>
                </a:solidFill>
                <a:ea typeface="Times New Roman" panose="02020603050405020304" pitchFamily="18" charset="0"/>
              </a:rPr>
              <a:t> </a:t>
            </a:r>
            <a:endParaRPr lang="en-US" sz="3600" b="1">
              <a:solidFill>
                <a:prstClr val="black"/>
              </a:solidFill>
            </a:endParaRPr>
          </a:p>
        </p:txBody>
      </p:sp>
      <p:sp>
        <p:nvSpPr>
          <p:cNvPr id="9" name="Rectangle 8"/>
          <p:cNvSpPr/>
          <p:nvPr/>
        </p:nvSpPr>
        <p:spPr>
          <a:xfrm>
            <a:off x="3935185" y="2049135"/>
            <a:ext cx="704039" cy="584775"/>
          </a:xfrm>
          <a:prstGeom prst="rect">
            <a:avLst/>
          </a:prstGeom>
        </p:spPr>
        <p:txBody>
          <a:bodyPr wrap="none">
            <a:spAutoFit/>
          </a:bodyPr>
          <a:lstStyle/>
          <a:p>
            <a:pPr marL="514350" lvl="1" indent="-514350" algn="just">
              <a:spcBef>
                <a:spcPts val="435"/>
              </a:spcBef>
              <a:buSzPct val="100000"/>
              <a:buFont typeface="Wingdings" panose="05000000000000000000" pitchFamily="2" charset="2"/>
              <a:buChar char="Ø"/>
            </a:pPr>
            <a:endParaRPr lang="en-US" sz="3200" b="1" kern="0" spc="-10">
              <a:solidFill>
                <a:prstClr val="black"/>
              </a:solidFill>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47650" y="3866533"/>
            <a:ext cx="3076827" cy="1384995"/>
          </a:xfrm>
          <a:prstGeom prst="rect">
            <a:avLst/>
          </a:prstGeom>
        </p:spPr>
        <p:txBody>
          <a:bodyPr wrap="square">
            <a:spAutoFit/>
          </a:bodyPr>
          <a:lstStyle/>
          <a:p>
            <a:pPr algn="ctr"/>
            <a:r>
              <a:rPr lang="de-DE" sz="2800" b="1">
                <a:solidFill>
                  <a:prstClr val="black"/>
                </a:solidFill>
                <a:latin typeface="Arial" panose="020B0604020202020204" pitchFamily="34" charset="0"/>
                <a:cs typeface="Arial" panose="020B0604020202020204" pitchFamily="34" charset="0"/>
              </a:rPr>
              <a:t>Chỉ số sản xuất công nghiệp </a:t>
            </a:r>
            <a:r>
              <a:rPr lang="vi-VN" sz="2800" b="1">
                <a:solidFill>
                  <a:srgbClr val="002060"/>
                </a:solidFill>
                <a:latin typeface="Arial" panose="020B0604020202020204" pitchFamily="34" charset="0"/>
                <a:cs typeface="Arial" panose="020B0604020202020204" pitchFamily="34" charset="0"/>
              </a:rPr>
              <a:t>T</a:t>
            </a:r>
            <a:r>
              <a:rPr lang="de-DE" sz="2800" b="1">
                <a:solidFill>
                  <a:srgbClr val="002060"/>
                </a:solidFill>
                <a:latin typeface="Arial" panose="020B0604020202020204" pitchFamily="34" charset="0"/>
                <a:cs typeface="Arial" panose="020B0604020202020204" pitchFamily="34" charset="0"/>
              </a:rPr>
              <a:t>ăng </a:t>
            </a:r>
            <a:r>
              <a:rPr lang="vi-VN" sz="2800" b="1" spc="-10">
                <a:solidFill>
                  <a:srgbClr val="002060"/>
                </a:solidFill>
                <a:latin typeface="Arial" panose="020B0604020202020204" pitchFamily="34" charset="0"/>
                <a:cs typeface="Arial" panose="020B0604020202020204" pitchFamily="34" charset="0"/>
              </a:rPr>
              <a:t>7,09</a:t>
            </a:r>
            <a:r>
              <a:rPr lang="vi-VN" sz="2800" b="1" spc="-10">
                <a:solidFill>
                  <a:srgbClr val="002060"/>
                </a:solidFill>
                <a:ea typeface="Times New Roman" panose="02020603050405020304" pitchFamily="18" charset="0"/>
                <a:cs typeface="Arial" panose="020B0604020202020204" pitchFamily="34" charset="0"/>
              </a:rPr>
              <a:t>%</a:t>
            </a:r>
            <a:endParaRPr lang="en-US" sz="2800" b="1">
              <a:solidFill>
                <a:srgbClr val="002060"/>
              </a:solidFill>
              <a:latin typeface="Arial" panose="020B0604020202020204" pitchFamily="34" charset="0"/>
              <a:cs typeface="Arial" panose="020B0604020202020204" pitchFamily="34" charset="0"/>
            </a:endParaRPr>
          </a:p>
        </p:txBody>
      </p:sp>
      <p:sp>
        <p:nvSpPr>
          <p:cNvPr id="15" name="Rectangle 14"/>
          <p:cNvSpPr/>
          <p:nvPr/>
        </p:nvSpPr>
        <p:spPr>
          <a:xfrm>
            <a:off x="3443239" y="1378241"/>
            <a:ext cx="4109539" cy="954107"/>
          </a:xfrm>
          <a:prstGeom prst="rect">
            <a:avLst/>
          </a:prstGeom>
        </p:spPr>
        <p:txBody>
          <a:bodyPr wrap="square">
            <a:spAutoFit/>
          </a:bodyPr>
          <a:lstStyle/>
          <a:p>
            <a:pPr algn="ctr"/>
            <a:r>
              <a:rPr lang="es-ES" sz="2800" b="1">
                <a:solidFill>
                  <a:prstClr val="black"/>
                </a:solidFill>
                <a:latin typeface="Arial" panose="020B0604020202020204" pitchFamily="34" charset="0"/>
                <a:cs typeface="Arial" panose="020B0604020202020204" pitchFamily="34" charset="0"/>
              </a:rPr>
              <a:t>C</a:t>
            </a:r>
            <a:r>
              <a:rPr lang="vi-VN" sz="2800" b="1">
                <a:solidFill>
                  <a:prstClr val="black"/>
                </a:solidFill>
                <a:latin typeface="Arial" panose="020B0604020202020204" pitchFamily="34" charset="0"/>
                <a:cs typeface="Arial" panose="020B0604020202020204" pitchFamily="34" charset="0"/>
              </a:rPr>
              <a:t>ông nghiệp</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chế</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biến</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chế</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tạo</a:t>
            </a:r>
            <a:r>
              <a:rPr lang="es-ES" sz="2800" b="1">
                <a:solidFill>
                  <a:prstClr val="black"/>
                </a:solidFill>
                <a:latin typeface="Arial" panose="020B0604020202020204" pitchFamily="34" charset="0"/>
                <a:cs typeface="Arial" panose="020B0604020202020204" pitchFamily="34" charset="0"/>
              </a:rPr>
              <a:t>:</a:t>
            </a:r>
            <a:r>
              <a:rPr lang="vi-VN" sz="2800" b="1">
                <a:solidFill>
                  <a:prstClr val="black"/>
                </a:solidFill>
                <a:cs typeface="Arial" panose="020B0604020202020204" pitchFamily="34" charset="0"/>
              </a:rPr>
              <a:t> </a:t>
            </a:r>
            <a:r>
              <a:rPr lang="vi-VN" sz="2800" b="1">
                <a:solidFill>
                  <a:srgbClr val="002060"/>
                </a:solidFill>
                <a:cs typeface="Arial" panose="020B0604020202020204" pitchFamily="34" charset="0"/>
              </a:rPr>
              <a:t>Tăng </a:t>
            </a:r>
            <a:r>
              <a:rPr lang="vi-VN" sz="2800" b="1" spc="-10">
                <a:solidFill>
                  <a:srgbClr val="002060"/>
                </a:solidFill>
                <a:latin typeface="Arial" panose="020B0604020202020204" pitchFamily="34" charset="0"/>
                <a:cs typeface="Arial" panose="020B0604020202020204" pitchFamily="34" charset="0"/>
              </a:rPr>
              <a:t>6,73</a:t>
            </a:r>
            <a:r>
              <a:rPr lang="de-DE" sz="2800" b="1" spc="-1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2800" b="1">
              <a:solidFill>
                <a:srgbClr val="002060"/>
              </a:solidFill>
              <a:latin typeface="Arial" panose="020B0604020202020204" pitchFamily="34" charset="0"/>
              <a:cs typeface="Arial" panose="020B0604020202020204" pitchFamily="34" charset="0"/>
            </a:endParaRPr>
          </a:p>
        </p:txBody>
      </p:sp>
      <p:sp>
        <p:nvSpPr>
          <p:cNvPr id="16" name="Rectangle 15"/>
          <p:cNvSpPr/>
          <p:nvPr/>
        </p:nvSpPr>
        <p:spPr>
          <a:xfrm>
            <a:off x="3758111" y="2690107"/>
            <a:ext cx="5109414" cy="954107"/>
          </a:xfrm>
          <a:prstGeom prst="rect">
            <a:avLst/>
          </a:prstGeom>
        </p:spPr>
        <p:txBody>
          <a:bodyPr wrap="square">
            <a:spAutoFit/>
          </a:bodyPr>
          <a:lstStyle/>
          <a:p>
            <a:pPr algn="ctr"/>
            <a:r>
              <a:rPr lang="es-ES" sz="2800" b="1">
                <a:solidFill>
                  <a:prstClr val="black"/>
                </a:solidFill>
                <a:latin typeface="Arial" panose="020B0604020202020204" pitchFamily="34" charset="0"/>
                <a:cs typeface="Arial" panose="020B0604020202020204" pitchFamily="34" charset="0"/>
              </a:rPr>
              <a:t>C</a:t>
            </a:r>
            <a:r>
              <a:rPr lang="vi-VN" sz="2800" b="1">
                <a:solidFill>
                  <a:prstClr val="black"/>
                </a:solidFill>
                <a:latin typeface="Arial" panose="020B0604020202020204" pitchFamily="34" charset="0"/>
                <a:cs typeface="Arial" panose="020B0604020202020204" pitchFamily="34" charset="0"/>
              </a:rPr>
              <a:t>ông nghiệp sản xuất</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và</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phân</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phối</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điện</a:t>
            </a:r>
            <a:r>
              <a:rPr lang="es-ES" sz="2800" b="1">
                <a:solidFill>
                  <a:srgbClr val="002060"/>
                </a:solidFill>
                <a:latin typeface="Arial" panose="020B0604020202020204" pitchFamily="34" charset="0"/>
                <a:cs typeface="Arial" panose="020B0604020202020204" pitchFamily="34" charset="0"/>
              </a:rPr>
              <a:t>: </a:t>
            </a:r>
            <a:r>
              <a:rPr lang="vi-VN" sz="2800" b="1">
                <a:solidFill>
                  <a:srgbClr val="002060"/>
                </a:solidFill>
                <a:cs typeface="Arial" panose="020B0604020202020204" pitchFamily="34" charset="0"/>
              </a:rPr>
              <a:t>Tăng </a:t>
            </a:r>
            <a:r>
              <a:rPr lang="vi-VN" sz="2800" b="1" spc="-10">
                <a:solidFill>
                  <a:srgbClr val="002060"/>
                </a:solidFill>
                <a:latin typeface="Arial" panose="020B0604020202020204" pitchFamily="34" charset="0"/>
                <a:cs typeface="Arial" panose="020B0604020202020204" pitchFamily="34" charset="0"/>
              </a:rPr>
              <a:t>22,19</a:t>
            </a:r>
            <a:r>
              <a:rPr lang="de-DE" sz="2800" b="1" spc="-1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2800" b="1">
              <a:solidFill>
                <a:srgbClr val="002060"/>
              </a:solidFill>
              <a:latin typeface="Arial" panose="020B0604020202020204" pitchFamily="34" charset="0"/>
              <a:cs typeface="Arial" panose="020B0604020202020204" pitchFamily="34" charset="0"/>
            </a:endParaRPr>
          </a:p>
        </p:txBody>
      </p:sp>
      <p:sp>
        <p:nvSpPr>
          <p:cNvPr id="17" name="Rectangle 16"/>
          <p:cNvSpPr/>
          <p:nvPr/>
        </p:nvSpPr>
        <p:spPr>
          <a:xfrm>
            <a:off x="5498008" y="5302521"/>
            <a:ext cx="4790923" cy="954107"/>
          </a:xfrm>
          <a:prstGeom prst="rect">
            <a:avLst/>
          </a:prstGeom>
        </p:spPr>
        <p:txBody>
          <a:bodyPr wrap="square">
            <a:spAutoFit/>
          </a:bodyPr>
          <a:lstStyle/>
          <a:p>
            <a:pPr algn="ctr"/>
            <a:r>
              <a:rPr lang="es-ES" sz="2800" b="1" err="1">
                <a:solidFill>
                  <a:prstClr val="black"/>
                </a:solidFill>
                <a:latin typeface="Arial" panose="020B0604020202020204" pitchFamily="34" charset="0"/>
                <a:cs typeface="Arial" panose="020B0604020202020204" pitchFamily="34" charset="0"/>
              </a:rPr>
              <a:t>Công</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nghiệp</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khai</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khoáng</a:t>
            </a:r>
            <a:r>
              <a:rPr lang="es-ES" sz="2800" b="1">
                <a:solidFill>
                  <a:prstClr val="black"/>
                </a:solidFill>
                <a:latin typeface="Arial" panose="020B0604020202020204" pitchFamily="34" charset="0"/>
                <a:cs typeface="Arial" panose="020B0604020202020204" pitchFamily="34" charset="0"/>
              </a:rPr>
              <a:t>: </a:t>
            </a:r>
            <a:r>
              <a:rPr lang="vi-VN" sz="2800" b="1" spc="-10">
                <a:solidFill>
                  <a:srgbClr val="FF0000"/>
                </a:solidFill>
                <a:latin typeface="Arial" panose="020B0604020202020204" pitchFamily="34" charset="0"/>
                <a:cs typeface="Arial" panose="020B0604020202020204" pitchFamily="34" charset="0"/>
              </a:rPr>
              <a:t>G</a:t>
            </a:r>
            <a:r>
              <a:rPr lang="de-DE" sz="2800" b="1" spc="-10">
                <a:solidFill>
                  <a:srgbClr val="FF0000"/>
                </a:solidFill>
                <a:latin typeface="Arial" panose="020B0604020202020204" pitchFamily="34" charset="0"/>
                <a:ea typeface="Times New Roman" panose="02020603050405020304" pitchFamily="18" charset="0"/>
                <a:cs typeface="Arial" panose="020B0604020202020204" pitchFamily="34" charset="0"/>
              </a:rPr>
              <a:t>iảm </a:t>
            </a:r>
            <a:r>
              <a:rPr lang="vi-VN" sz="2800" b="1" spc="-10">
                <a:solidFill>
                  <a:srgbClr val="FF0000"/>
                </a:solidFill>
                <a:latin typeface="Arial" panose="020B0604020202020204" pitchFamily="34" charset="0"/>
                <a:ea typeface="Times New Roman" panose="02020603050405020304" pitchFamily="18" charset="0"/>
                <a:cs typeface="Arial" panose="020B0604020202020204" pitchFamily="34" charset="0"/>
              </a:rPr>
              <a:t>30,29</a:t>
            </a:r>
            <a:r>
              <a:rPr lang="de-DE" sz="2800" b="1" spc="-1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2800" b="1">
              <a:solidFill>
                <a:srgbClr val="FF0000"/>
              </a:solidFill>
              <a:latin typeface="Arial" panose="020B0604020202020204" pitchFamily="34" charset="0"/>
              <a:cs typeface="Arial" panose="020B0604020202020204" pitchFamily="34" charset="0"/>
            </a:endParaRPr>
          </a:p>
        </p:txBody>
      </p:sp>
      <p:sp>
        <p:nvSpPr>
          <p:cNvPr id="18" name="Rectangle 17"/>
          <p:cNvSpPr/>
          <p:nvPr/>
        </p:nvSpPr>
        <p:spPr>
          <a:xfrm>
            <a:off x="4459683" y="3972800"/>
            <a:ext cx="5404699" cy="954107"/>
          </a:xfrm>
          <a:prstGeom prst="rect">
            <a:avLst/>
          </a:prstGeom>
        </p:spPr>
        <p:txBody>
          <a:bodyPr wrap="square">
            <a:spAutoFit/>
          </a:bodyPr>
          <a:lstStyle/>
          <a:p>
            <a:pPr algn="ctr"/>
            <a:r>
              <a:rPr lang="es-ES" sz="2800" b="1" err="1">
                <a:solidFill>
                  <a:prstClr val="black"/>
                </a:solidFill>
                <a:latin typeface="Arial" panose="020B0604020202020204" pitchFamily="34" charset="0"/>
                <a:cs typeface="Arial" panose="020B0604020202020204" pitchFamily="34" charset="0"/>
              </a:rPr>
              <a:t>Cung</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cấp</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nước</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và</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xử</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lý</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rác</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thải</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nước</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thải</a:t>
            </a:r>
            <a:r>
              <a:rPr lang="es-ES" sz="2800" b="1">
                <a:solidFill>
                  <a:prstClr val="black"/>
                </a:solidFill>
                <a:latin typeface="Arial" panose="020B0604020202020204" pitchFamily="34" charset="0"/>
                <a:cs typeface="Arial" panose="020B0604020202020204" pitchFamily="34" charset="0"/>
              </a:rPr>
              <a:t>: </a:t>
            </a:r>
            <a:r>
              <a:rPr lang="vi-VN" sz="2800" b="1">
                <a:solidFill>
                  <a:srgbClr val="002060"/>
                </a:solidFill>
                <a:cs typeface="Arial" panose="020B0604020202020204" pitchFamily="34" charset="0"/>
              </a:rPr>
              <a:t>Tăng </a:t>
            </a:r>
            <a:r>
              <a:rPr lang="vi-VN" sz="2800" b="1" spc="-10">
                <a:solidFill>
                  <a:srgbClr val="002060"/>
                </a:solidFill>
                <a:latin typeface="Arial" panose="020B0604020202020204" pitchFamily="34" charset="0"/>
                <a:cs typeface="Arial" panose="020B0604020202020204" pitchFamily="34" charset="0"/>
              </a:rPr>
              <a:t>4,9</a:t>
            </a:r>
            <a:r>
              <a:rPr lang="de-DE" sz="2800" b="1" spc="-1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28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374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1000"/>
                                        <p:tgtEl>
                                          <p:spTgt spid="1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1000"/>
                                        <p:tgtEl>
                                          <p:spTgt spid="2"/>
                                        </p:tgtEl>
                                      </p:cBhvr>
                                    </p:animEffect>
                                  </p:childTnLst>
                                </p:cTn>
                              </p:par>
                              <p:par>
                                <p:cTn id="11" presetID="6" presetClass="entr" presetSubtype="32" fill="hold" nodeType="withEffect">
                                  <p:stCondLst>
                                    <p:cond delay="1000"/>
                                  </p:stCondLst>
                                  <p:childTnLst>
                                    <p:set>
                                      <p:cBhvr>
                                        <p:cTn id="12" dur="1" fill="hold">
                                          <p:stCondLst>
                                            <p:cond delay="0"/>
                                          </p:stCondLst>
                                        </p:cTn>
                                        <p:tgtEl>
                                          <p:spTgt spid="22"/>
                                        </p:tgtEl>
                                        <p:attrNameLst>
                                          <p:attrName>style.visibility</p:attrName>
                                        </p:attrNameLst>
                                      </p:cBhvr>
                                      <p:to>
                                        <p:strVal val="visible"/>
                                      </p:to>
                                    </p:set>
                                    <p:animEffect transition="in" filter="circle(out)">
                                      <p:cBhvr>
                                        <p:cTn id="13" dur="750"/>
                                        <p:tgtEl>
                                          <p:spTgt spid="22"/>
                                        </p:tgtEl>
                                      </p:cBhvr>
                                    </p:animEffect>
                                  </p:childTnLst>
                                </p:cTn>
                              </p:par>
                              <p:par>
                                <p:cTn id="14" presetID="6" presetClass="entr" presetSubtype="32" fill="hold" grpId="0" nodeType="withEffect">
                                  <p:stCondLst>
                                    <p:cond delay="1000"/>
                                  </p:stCondLst>
                                  <p:childTnLst>
                                    <p:set>
                                      <p:cBhvr>
                                        <p:cTn id="15" dur="1" fill="hold">
                                          <p:stCondLst>
                                            <p:cond delay="0"/>
                                          </p:stCondLst>
                                        </p:cTn>
                                        <p:tgtEl>
                                          <p:spTgt spid="15"/>
                                        </p:tgtEl>
                                        <p:attrNameLst>
                                          <p:attrName>style.visibility</p:attrName>
                                        </p:attrNameLst>
                                      </p:cBhvr>
                                      <p:to>
                                        <p:strVal val="visible"/>
                                      </p:to>
                                    </p:set>
                                    <p:animEffect transition="in" filter="circle(out)">
                                      <p:cBhvr>
                                        <p:cTn id="16" dur="750"/>
                                        <p:tgtEl>
                                          <p:spTgt spid="15"/>
                                        </p:tgtEl>
                                      </p:cBhvr>
                                    </p:animEffect>
                                  </p:childTnLst>
                                </p:cTn>
                              </p:par>
                              <p:par>
                                <p:cTn id="17" presetID="6" presetClass="entr" presetSubtype="32" fill="hold" nodeType="withEffect">
                                  <p:stCondLst>
                                    <p:cond delay="1750"/>
                                  </p:stCondLst>
                                  <p:childTnLst>
                                    <p:set>
                                      <p:cBhvr>
                                        <p:cTn id="18" dur="1" fill="hold">
                                          <p:stCondLst>
                                            <p:cond delay="0"/>
                                          </p:stCondLst>
                                        </p:cTn>
                                        <p:tgtEl>
                                          <p:spTgt spid="21"/>
                                        </p:tgtEl>
                                        <p:attrNameLst>
                                          <p:attrName>style.visibility</p:attrName>
                                        </p:attrNameLst>
                                      </p:cBhvr>
                                      <p:to>
                                        <p:strVal val="visible"/>
                                      </p:to>
                                    </p:set>
                                    <p:animEffect transition="in" filter="circle(out)">
                                      <p:cBhvr>
                                        <p:cTn id="19" dur="750"/>
                                        <p:tgtEl>
                                          <p:spTgt spid="21"/>
                                        </p:tgtEl>
                                      </p:cBhvr>
                                    </p:animEffect>
                                  </p:childTnLst>
                                </p:cTn>
                              </p:par>
                              <p:par>
                                <p:cTn id="20" presetID="6" presetClass="entr" presetSubtype="32" fill="hold" grpId="0" nodeType="withEffect" nodePh="1">
                                  <p:stCondLst>
                                    <p:cond delay="1750"/>
                                  </p:stCondLst>
                                  <p:endCondLst>
                                    <p:cond evt="begin" delay="0">
                                      <p:tn val="20"/>
                                    </p:cond>
                                  </p:endCondLst>
                                  <p:childTnLst>
                                    <p:set>
                                      <p:cBhvr>
                                        <p:cTn id="21" dur="1" fill="hold">
                                          <p:stCondLst>
                                            <p:cond delay="0"/>
                                          </p:stCondLst>
                                        </p:cTn>
                                        <p:tgtEl>
                                          <p:spTgt spid="9"/>
                                        </p:tgtEl>
                                        <p:attrNameLst>
                                          <p:attrName>style.visibility</p:attrName>
                                        </p:attrNameLst>
                                      </p:cBhvr>
                                      <p:to>
                                        <p:strVal val="visible"/>
                                      </p:to>
                                    </p:set>
                                    <p:animEffect transition="in" filter="circle(out)">
                                      <p:cBhvr>
                                        <p:cTn id="22" dur="750"/>
                                        <p:tgtEl>
                                          <p:spTgt spid="9"/>
                                        </p:tgtEl>
                                      </p:cBhvr>
                                    </p:animEffect>
                                  </p:childTnLst>
                                </p:cTn>
                              </p:par>
                              <p:par>
                                <p:cTn id="23" presetID="6" presetClass="entr" presetSubtype="32" fill="hold" grpId="0" nodeType="withEffect">
                                  <p:stCondLst>
                                    <p:cond delay="1750"/>
                                  </p:stCondLst>
                                  <p:childTnLst>
                                    <p:set>
                                      <p:cBhvr>
                                        <p:cTn id="24" dur="1" fill="hold">
                                          <p:stCondLst>
                                            <p:cond delay="0"/>
                                          </p:stCondLst>
                                        </p:cTn>
                                        <p:tgtEl>
                                          <p:spTgt spid="16"/>
                                        </p:tgtEl>
                                        <p:attrNameLst>
                                          <p:attrName>style.visibility</p:attrName>
                                        </p:attrNameLst>
                                      </p:cBhvr>
                                      <p:to>
                                        <p:strVal val="visible"/>
                                      </p:to>
                                    </p:set>
                                    <p:animEffect transition="in" filter="circle(out)">
                                      <p:cBhvr>
                                        <p:cTn id="25" dur="750"/>
                                        <p:tgtEl>
                                          <p:spTgt spid="16"/>
                                        </p:tgtEl>
                                      </p:cBhvr>
                                    </p:animEffect>
                                  </p:childTnLst>
                                </p:cTn>
                              </p:par>
                              <p:par>
                                <p:cTn id="26" presetID="6" presetClass="entr" presetSubtype="32" fill="hold" grpId="0" nodeType="withEffect">
                                  <p:stCondLst>
                                    <p:cond delay="2500"/>
                                  </p:stCondLst>
                                  <p:childTnLst>
                                    <p:set>
                                      <p:cBhvr>
                                        <p:cTn id="27" dur="1" fill="hold">
                                          <p:stCondLst>
                                            <p:cond delay="0"/>
                                          </p:stCondLst>
                                        </p:cTn>
                                        <p:tgtEl>
                                          <p:spTgt spid="18"/>
                                        </p:tgtEl>
                                        <p:attrNameLst>
                                          <p:attrName>style.visibility</p:attrName>
                                        </p:attrNameLst>
                                      </p:cBhvr>
                                      <p:to>
                                        <p:strVal val="visible"/>
                                      </p:to>
                                    </p:set>
                                    <p:animEffect transition="in" filter="circle(out)">
                                      <p:cBhvr>
                                        <p:cTn id="28" dur="750"/>
                                        <p:tgtEl>
                                          <p:spTgt spid="18"/>
                                        </p:tgtEl>
                                      </p:cBhvr>
                                    </p:animEffect>
                                  </p:childTnLst>
                                </p:cTn>
                              </p:par>
                              <p:par>
                                <p:cTn id="29" presetID="6" presetClass="entr" presetSubtype="32" fill="hold" nodeType="withEffect">
                                  <p:stCondLst>
                                    <p:cond delay="2500"/>
                                  </p:stCondLst>
                                  <p:childTnLst>
                                    <p:set>
                                      <p:cBhvr>
                                        <p:cTn id="30" dur="1" fill="hold">
                                          <p:stCondLst>
                                            <p:cond delay="0"/>
                                          </p:stCondLst>
                                        </p:cTn>
                                        <p:tgtEl>
                                          <p:spTgt spid="20"/>
                                        </p:tgtEl>
                                        <p:attrNameLst>
                                          <p:attrName>style.visibility</p:attrName>
                                        </p:attrNameLst>
                                      </p:cBhvr>
                                      <p:to>
                                        <p:strVal val="visible"/>
                                      </p:to>
                                    </p:set>
                                    <p:animEffect transition="in" filter="circle(out)">
                                      <p:cBhvr>
                                        <p:cTn id="31" dur="750"/>
                                        <p:tgtEl>
                                          <p:spTgt spid="20"/>
                                        </p:tgtEl>
                                      </p:cBhvr>
                                    </p:animEffect>
                                  </p:childTnLst>
                                </p:cTn>
                              </p:par>
                              <p:par>
                                <p:cTn id="32" presetID="6" presetClass="entr" presetSubtype="32" fill="hold" grpId="0" nodeType="withEffect">
                                  <p:stCondLst>
                                    <p:cond delay="3250"/>
                                  </p:stCondLst>
                                  <p:childTnLst>
                                    <p:set>
                                      <p:cBhvr>
                                        <p:cTn id="33" dur="1" fill="hold">
                                          <p:stCondLst>
                                            <p:cond delay="0"/>
                                          </p:stCondLst>
                                        </p:cTn>
                                        <p:tgtEl>
                                          <p:spTgt spid="17"/>
                                        </p:tgtEl>
                                        <p:attrNameLst>
                                          <p:attrName>style.visibility</p:attrName>
                                        </p:attrNameLst>
                                      </p:cBhvr>
                                      <p:to>
                                        <p:strVal val="visible"/>
                                      </p:to>
                                    </p:set>
                                    <p:animEffect transition="in" filter="circle(out)">
                                      <p:cBhvr>
                                        <p:cTn id="34" dur="750"/>
                                        <p:tgtEl>
                                          <p:spTgt spid="17"/>
                                        </p:tgtEl>
                                      </p:cBhvr>
                                    </p:animEffect>
                                  </p:childTnLst>
                                </p:cTn>
                              </p:par>
                              <p:par>
                                <p:cTn id="35" presetID="6" presetClass="entr" presetSubtype="32" fill="hold" nodeType="withEffect">
                                  <p:stCondLst>
                                    <p:cond delay="3250"/>
                                  </p:stCondLst>
                                  <p:childTnLst>
                                    <p:set>
                                      <p:cBhvr>
                                        <p:cTn id="36" dur="1" fill="hold">
                                          <p:stCondLst>
                                            <p:cond delay="0"/>
                                          </p:stCondLst>
                                        </p:cTn>
                                        <p:tgtEl>
                                          <p:spTgt spid="19"/>
                                        </p:tgtEl>
                                        <p:attrNameLst>
                                          <p:attrName>style.visibility</p:attrName>
                                        </p:attrNameLst>
                                      </p:cBhvr>
                                      <p:to>
                                        <p:strVal val="visible"/>
                                      </p:to>
                                    </p:set>
                                    <p:animEffect transition="in" filter="circle(out)">
                                      <p:cBhvr>
                                        <p:cTn id="3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90885" y="1681527"/>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1610454"/>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01317" y="165179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2B2B715-653C-5238-09BE-B01B91D4BD2D}"/>
              </a:ext>
            </a:extLst>
          </p:cNvPr>
          <p:cNvSpPr/>
          <p:nvPr/>
        </p:nvSpPr>
        <p:spPr>
          <a:xfrm>
            <a:off x="273426" y="1956549"/>
            <a:ext cx="11530848" cy="4237057"/>
          </a:xfrm>
          <a:prstGeom prst="rect">
            <a:avLst/>
          </a:prstGeom>
        </p:spPr>
        <p:txBody>
          <a:bodyPr wrap="square">
            <a:spAutoFit/>
          </a:bodyPr>
          <a:lstStyle/>
          <a:p>
            <a:pPr lvl="1" indent="-457200" algn="just">
              <a:spcBef>
                <a:spcPts val="435"/>
              </a:spcBef>
              <a:spcAft>
                <a:spcPts val="1200"/>
              </a:spcAft>
              <a:buSzPct val="100000"/>
              <a:buFontTx/>
              <a:buChar char="-"/>
            </a:pPr>
            <a:r>
              <a:rPr lang="nl-NL" sz="3200">
                <a:latin typeface="Times New Roman" panose="02020603050405020304" pitchFamily="18" charset="0"/>
                <a:cs typeface="Times New Roman" panose="02020603050405020304" pitchFamily="18" charset="0"/>
              </a:rPr>
              <a:t>Hoạt động </a:t>
            </a:r>
            <a:r>
              <a:rPr lang="es-ES" sz="3200">
                <a:latin typeface="Times New Roman" panose="02020603050405020304" pitchFamily="18" charset="0"/>
                <a:cs typeface="Times New Roman" panose="02020603050405020304" pitchFamily="18" charset="0"/>
              </a:rPr>
              <a:t>thương mại, dịch vụ, du lịch </a:t>
            </a:r>
            <a:r>
              <a:rPr lang="de-DE" sz="3200">
                <a:latin typeface="Times New Roman" panose="02020603050405020304" pitchFamily="18" charset="0"/>
                <a:cs typeface="Times New Roman" panose="02020603050405020304" pitchFamily="18" charset="0"/>
              </a:rPr>
              <a:t>từng bước phục hồi, sôi động trở lại sau thời gian suy giảm do ảnh hưởng của dịch bệnh Covid-19 trong các tháng đầu năm</a:t>
            </a:r>
            <a:endParaRPr lang="vi-VN" sz="3200">
              <a:latin typeface="Times New Roman" panose="02020603050405020304" pitchFamily="18" charset="0"/>
              <a:cs typeface="Times New Roman" panose="02020603050405020304" pitchFamily="18" charset="0"/>
            </a:endParaRPr>
          </a:p>
          <a:p>
            <a:pPr lvl="1" indent="-457200" algn="just">
              <a:spcBef>
                <a:spcPts val="435"/>
              </a:spcBef>
              <a:spcAft>
                <a:spcPts val="1200"/>
              </a:spcAft>
              <a:buSzPct val="100000"/>
              <a:buFontTx/>
              <a:buChar char="-"/>
            </a:pPr>
            <a:r>
              <a:rPr lang="nl-NL" sz="3200">
                <a:latin typeface="Times New Roman" panose="02020603050405020304" pitchFamily="18" charset="0"/>
                <a:cs typeface="Times New Roman" panose="02020603050405020304" pitchFamily="18" charset="0"/>
              </a:rPr>
              <a:t>Hoạt động du lịch ghi nhận sự phục hồi mạnh mẽ, 9 tháng năm 2022 đã có </a:t>
            </a:r>
            <a:r>
              <a:rPr lang="en-US" sz="3200">
                <a:latin typeface="Times New Roman" panose="02020603050405020304" pitchFamily="18" charset="0"/>
                <a:cs typeface="Times New Roman" panose="02020603050405020304" pitchFamily="18" charset="0"/>
              </a:rPr>
              <a:t>trên </a:t>
            </a:r>
            <a:r>
              <a:rPr lang="de-DE" sz="3200">
                <a:latin typeface="Times New Roman" panose="02020603050405020304" pitchFamily="18" charset="0"/>
                <a:cs typeface="Times New Roman" panose="02020603050405020304" pitchFamily="18" charset="0"/>
              </a:rPr>
              <a:t>3,5 triệu lượt khách, tăng 2 lần so với cùng kỳ; tổng doanh thu du lịch đạt khoảng 11.579 tỷ đồng, tăng 6,17 lần so với cùng kỳ, đánh dấu sự tăng trưởng vượt bậc của ngành du lịch Bình Định</a:t>
            </a:r>
            <a:endParaRPr lang="en-US" sz="320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44EE9E0-4EA3-0404-EFB1-8C6F74BFB274}"/>
              </a:ext>
            </a:extLst>
          </p:cNvPr>
          <p:cNvSpPr/>
          <p:nvPr/>
        </p:nvSpPr>
        <p:spPr>
          <a:xfrm>
            <a:off x="337533" y="882819"/>
            <a:ext cx="11516933" cy="646331"/>
          </a:xfrm>
          <a:prstGeom prst="rect">
            <a:avLst/>
          </a:prstGeom>
        </p:spPr>
        <p:txBody>
          <a:bodyPr wrap="square">
            <a:spAutoFit/>
          </a:bodyPr>
          <a:lstStyle/>
          <a:p>
            <a:pPr algn="just">
              <a:spcBef>
                <a:spcPts val="435"/>
              </a:spcBef>
              <a:buSzPct val="100000"/>
            </a:pPr>
            <a:r>
              <a:rPr lang="vi-VN" sz="3600" b="1">
                <a:effectLst/>
                <a:latin typeface="Times New Roman" panose="02020603050405020304" pitchFamily="18" charset="0"/>
                <a:ea typeface="Times New Roman" panose="02020603050405020304" pitchFamily="18" charset="0"/>
              </a:rPr>
              <a:t>c) </a:t>
            </a:r>
            <a:r>
              <a:rPr lang="vi-VN" sz="3600" b="1">
                <a:latin typeface="Times New Roman" panose="02020603050405020304" pitchFamily="18" charset="0"/>
                <a:ea typeface="Times New Roman" panose="02020603050405020304" pitchFamily="18" charset="0"/>
              </a:rPr>
              <a:t>Về</a:t>
            </a:r>
            <a:r>
              <a:rPr lang="es-ES" sz="3600" b="1">
                <a:effectLst/>
                <a:latin typeface="Times New Roman" panose="02020603050405020304" pitchFamily="18" charset="0"/>
                <a:ea typeface="Times New Roman" panose="02020603050405020304" pitchFamily="18" charset="0"/>
              </a:rPr>
              <a:t> thương mại, dịch vụ, du lịch, tài chính</a:t>
            </a:r>
            <a:endParaRPr lang="en-US" sz="5400" b="1" kern="0" spc="-10">
              <a:solidFill>
                <a:prstClr val="black"/>
              </a:solidFill>
              <a:ea typeface="Times New Roman" panose="02020603050405020304" pitchFamily="18" charset="0"/>
            </a:endParaRPr>
          </a:p>
        </p:txBody>
      </p:sp>
    </p:spTree>
    <p:extLst>
      <p:ext uri="{BB962C8B-B14F-4D97-AF65-F5344CB8AC3E}">
        <p14:creationId xmlns:p14="http://schemas.microsoft.com/office/powerpoint/2010/main" val="26781209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F3AFCB-E6F0-797F-4BB0-50D217787A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610" y="3207026"/>
            <a:ext cx="10691190" cy="2199376"/>
          </a:xfrm>
        </p:spPr>
      </p:pic>
      <p:sp>
        <p:nvSpPr>
          <p:cNvPr id="6" name="TextBox 5">
            <a:extLst>
              <a:ext uri="{FF2B5EF4-FFF2-40B4-BE49-F238E27FC236}">
                <a16:creationId xmlns:a16="http://schemas.microsoft.com/office/drawing/2014/main" id="{8F441EC3-0BA7-4F59-8AD1-8445D9757715}"/>
              </a:ext>
            </a:extLst>
          </p:cNvPr>
          <p:cNvSpPr txBox="1"/>
          <p:nvPr/>
        </p:nvSpPr>
        <p:spPr>
          <a:xfrm>
            <a:off x="1139687" y="5609577"/>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56.812 tỷ đồng</a:t>
            </a:r>
          </a:p>
          <a:p>
            <a:pPr algn="ctr"/>
            <a:r>
              <a:rPr lang="en-US" sz="2000" b="1">
                <a:solidFill>
                  <a:srgbClr val="C00000"/>
                </a:solidFill>
                <a:latin typeface="Times New Roman" panose="02020603050405020304" pitchFamily="18" charset="0"/>
                <a:cs typeface="Times New Roman" panose="02020603050405020304" pitchFamily="18" charset="0"/>
              </a:rPr>
              <a:t>     13,1%    </a:t>
            </a:r>
          </a:p>
        </p:txBody>
      </p:sp>
      <p:sp>
        <p:nvSpPr>
          <p:cNvPr id="7" name="TextBox 6">
            <a:extLst>
              <a:ext uri="{FF2B5EF4-FFF2-40B4-BE49-F238E27FC236}">
                <a16:creationId xmlns:a16="http://schemas.microsoft.com/office/drawing/2014/main" id="{6C0C263C-8AC5-4EA9-6623-5D53F070A466}"/>
              </a:ext>
            </a:extLst>
          </p:cNvPr>
          <p:cNvSpPr txBox="1"/>
          <p:nvPr/>
        </p:nvSpPr>
        <p:spPr>
          <a:xfrm>
            <a:off x="3743740" y="5604839"/>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9.001 tỷ đồng</a:t>
            </a:r>
          </a:p>
          <a:p>
            <a:pPr algn="ctr"/>
            <a:r>
              <a:rPr lang="en-US" sz="2000" b="1">
                <a:solidFill>
                  <a:srgbClr val="C00000"/>
                </a:solidFill>
                <a:latin typeface="Times New Roman" panose="02020603050405020304" pitchFamily="18" charset="0"/>
                <a:cs typeface="Times New Roman" panose="02020603050405020304" pitchFamily="18" charset="0"/>
              </a:rPr>
              <a:t>     60,4%    </a:t>
            </a:r>
          </a:p>
        </p:txBody>
      </p:sp>
      <p:sp>
        <p:nvSpPr>
          <p:cNvPr id="8" name="TextBox 7">
            <a:extLst>
              <a:ext uri="{FF2B5EF4-FFF2-40B4-BE49-F238E27FC236}">
                <a16:creationId xmlns:a16="http://schemas.microsoft.com/office/drawing/2014/main" id="{BE3FBCC4-B1C6-7537-0DC2-C1A9645EA02C}"/>
              </a:ext>
            </a:extLst>
          </p:cNvPr>
          <p:cNvSpPr txBox="1"/>
          <p:nvPr/>
        </p:nvSpPr>
        <p:spPr>
          <a:xfrm>
            <a:off x="6504380" y="5647771"/>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196 tỷ đồng</a:t>
            </a:r>
          </a:p>
          <a:p>
            <a:pPr algn="ctr"/>
            <a:r>
              <a:rPr lang="en-US" sz="2000" b="1">
                <a:solidFill>
                  <a:srgbClr val="C00000"/>
                </a:solidFill>
                <a:latin typeface="Times New Roman" panose="02020603050405020304" pitchFamily="18" charset="0"/>
                <a:cs typeface="Times New Roman" panose="02020603050405020304" pitchFamily="18" charset="0"/>
              </a:rPr>
              <a:t>     941%    </a:t>
            </a:r>
          </a:p>
        </p:txBody>
      </p:sp>
      <p:sp>
        <p:nvSpPr>
          <p:cNvPr id="9" name="TextBox 8">
            <a:extLst>
              <a:ext uri="{FF2B5EF4-FFF2-40B4-BE49-F238E27FC236}">
                <a16:creationId xmlns:a16="http://schemas.microsoft.com/office/drawing/2014/main" id="{BF2EF6F2-669D-669D-8EC0-42EAD0DB9009}"/>
              </a:ext>
            </a:extLst>
          </p:cNvPr>
          <p:cNvSpPr txBox="1"/>
          <p:nvPr/>
        </p:nvSpPr>
        <p:spPr>
          <a:xfrm>
            <a:off x="9104244" y="5604839"/>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3.442 tỷ đồng</a:t>
            </a:r>
          </a:p>
          <a:p>
            <a:pPr algn="ctr"/>
            <a:r>
              <a:rPr lang="en-US" sz="2000" b="1">
                <a:solidFill>
                  <a:srgbClr val="C00000"/>
                </a:solidFill>
                <a:latin typeface="Times New Roman" panose="02020603050405020304" pitchFamily="18" charset="0"/>
                <a:cs typeface="Times New Roman" panose="02020603050405020304" pitchFamily="18" charset="0"/>
              </a:rPr>
              <a:t>     43,1%    </a:t>
            </a:r>
          </a:p>
        </p:txBody>
      </p:sp>
      <p:sp>
        <p:nvSpPr>
          <p:cNvPr id="11" name="Arrow: Down 59">
            <a:extLst>
              <a:ext uri="{FF2B5EF4-FFF2-40B4-BE49-F238E27FC236}">
                <a16:creationId xmlns:a16="http://schemas.microsoft.com/office/drawing/2014/main" id="{3C85A78B-8864-7D3C-593A-0204297AF05C}"/>
              </a:ext>
            </a:extLst>
          </p:cNvPr>
          <p:cNvSpPr/>
          <p:nvPr/>
        </p:nvSpPr>
        <p:spPr>
          <a:xfrm rot="10800000">
            <a:off x="9664133" y="60017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2" name="Arrow: Down 59">
            <a:extLst>
              <a:ext uri="{FF2B5EF4-FFF2-40B4-BE49-F238E27FC236}">
                <a16:creationId xmlns:a16="http://schemas.microsoft.com/office/drawing/2014/main" id="{D84514DD-CD76-9679-DDE8-4B4A4B154A4E}"/>
              </a:ext>
            </a:extLst>
          </p:cNvPr>
          <p:cNvSpPr/>
          <p:nvPr/>
        </p:nvSpPr>
        <p:spPr>
          <a:xfrm rot="10800000">
            <a:off x="7070465" y="60311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3" name="Arrow: Down 59">
            <a:extLst>
              <a:ext uri="{FF2B5EF4-FFF2-40B4-BE49-F238E27FC236}">
                <a16:creationId xmlns:a16="http://schemas.microsoft.com/office/drawing/2014/main" id="{C7E20C53-0FA5-0B76-A966-36B3BA3FF1AF}"/>
              </a:ext>
            </a:extLst>
          </p:cNvPr>
          <p:cNvSpPr/>
          <p:nvPr/>
        </p:nvSpPr>
        <p:spPr>
          <a:xfrm rot="10800000">
            <a:off x="4236018" y="60017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4" name="Arrow: Down 59">
            <a:extLst>
              <a:ext uri="{FF2B5EF4-FFF2-40B4-BE49-F238E27FC236}">
                <a16:creationId xmlns:a16="http://schemas.microsoft.com/office/drawing/2014/main" id="{D83C3182-4821-7FE4-C7FC-29324F3478DD}"/>
              </a:ext>
            </a:extLst>
          </p:cNvPr>
          <p:cNvSpPr/>
          <p:nvPr/>
        </p:nvSpPr>
        <p:spPr>
          <a:xfrm rot="10800000">
            <a:off x="1659821" y="6001714"/>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8" name="Rectangle 17">
            <a:extLst>
              <a:ext uri="{FF2B5EF4-FFF2-40B4-BE49-F238E27FC236}">
                <a16:creationId xmlns:a16="http://schemas.microsoft.com/office/drawing/2014/main" id="{FFC10AC6-2C73-A1C4-5D01-9745FB860C53}"/>
              </a:ext>
            </a:extLst>
          </p:cNvPr>
          <p:cNvSpPr/>
          <p:nvPr/>
        </p:nvSpPr>
        <p:spPr>
          <a:xfrm>
            <a:off x="337533" y="286022"/>
            <a:ext cx="11516933" cy="584775"/>
          </a:xfrm>
          <a:prstGeom prst="rect">
            <a:avLst/>
          </a:prstGeom>
        </p:spPr>
        <p:txBody>
          <a:bodyPr wrap="square">
            <a:spAutoFit/>
          </a:bodyPr>
          <a:lstStyle/>
          <a:p>
            <a:pPr marL="457200" marR="0" lvl="1" indent="-457200" algn="just" defTabSz="914400" rtl="0" eaLnBrk="1" fontAlgn="auto" latinLnBrk="0" hangingPunct="1">
              <a:lnSpc>
                <a:spcPct val="100000"/>
              </a:lnSpc>
              <a:spcBef>
                <a:spcPts val="600"/>
              </a:spcBef>
              <a:spcAft>
                <a:spcPts val="0"/>
              </a:spcAft>
              <a:buClrTx/>
              <a:buSzTx/>
              <a:buFont typeface="Wingdings" pitchFamily="2" charset="2"/>
              <a:buChar char="Ø"/>
              <a:tabLst/>
              <a:defRPr/>
            </a:pPr>
            <a:r>
              <a:rPr kumimoji="0" lang="en-US" sz="32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 mức bán lẻ hàng hóa và doanh thu dịch vụ tiêu dùng</a:t>
            </a:r>
          </a:p>
        </p:txBody>
      </p:sp>
      <p:sp>
        <p:nvSpPr>
          <p:cNvPr id="19" name="Rounded Rectangle 77">
            <a:extLst>
              <a:ext uri="{FF2B5EF4-FFF2-40B4-BE49-F238E27FC236}">
                <a16:creationId xmlns:a16="http://schemas.microsoft.com/office/drawing/2014/main" id="{1D58FBF3-9576-499C-CA58-084366E54F8C}"/>
              </a:ext>
            </a:extLst>
          </p:cNvPr>
          <p:cNvSpPr/>
          <p:nvPr/>
        </p:nvSpPr>
        <p:spPr>
          <a:xfrm>
            <a:off x="2212671" y="1069233"/>
            <a:ext cx="8216790" cy="1407115"/>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6499BF0-4D64-5CB9-D715-F6433918CD00}"/>
              </a:ext>
            </a:extLst>
          </p:cNvPr>
          <p:cNvSpPr txBox="1"/>
          <p:nvPr/>
        </p:nvSpPr>
        <p:spPr>
          <a:xfrm>
            <a:off x="3863009" y="1808425"/>
            <a:ext cx="3955773" cy="461665"/>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69.452 </a:t>
            </a:r>
            <a:r>
              <a:rPr lang="en-US" sz="2400" b="1" err="1">
                <a:solidFill>
                  <a:srgbClr val="C00000"/>
                </a:solidFill>
                <a:latin typeface="Times New Roman" panose="02020603050405020304" pitchFamily="18" charset="0"/>
                <a:cs typeface="Times New Roman" panose="02020603050405020304" pitchFamily="18" charset="0"/>
              </a:rPr>
              <a:t>tỷ</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đồng</a:t>
            </a:r>
            <a:r>
              <a:rPr lang="en-US" sz="2400" b="1">
                <a:solidFill>
                  <a:srgbClr val="C00000"/>
                </a:solidFill>
                <a:latin typeface="Times New Roman" panose="02020603050405020304" pitchFamily="18" charset="0"/>
                <a:cs typeface="Times New Roman" panose="02020603050405020304" pitchFamily="18" charset="0"/>
              </a:rPr>
              <a:t>           19,2%    </a:t>
            </a:r>
          </a:p>
        </p:txBody>
      </p:sp>
      <p:sp>
        <p:nvSpPr>
          <p:cNvPr id="21" name="TextBox 20">
            <a:extLst>
              <a:ext uri="{FF2B5EF4-FFF2-40B4-BE49-F238E27FC236}">
                <a16:creationId xmlns:a16="http://schemas.microsoft.com/office/drawing/2014/main" id="{594D60B9-0CD0-31D2-BDDF-43AA9FE41EBF}"/>
              </a:ext>
            </a:extLst>
          </p:cNvPr>
          <p:cNvSpPr txBox="1"/>
          <p:nvPr/>
        </p:nvSpPr>
        <p:spPr>
          <a:xfrm>
            <a:off x="2426361" y="1311125"/>
            <a:ext cx="7789409" cy="461665"/>
          </a:xfrm>
          <a:prstGeom prst="rect">
            <a:avLst/>
          </a:prstGeom>
          <a:noFill/>
          <a:effectLst>
            <a:innerShdw blurRad="63500" dist="50800" dir="2700000">
              <a:prstClr val="black">
                <a:alpha val="50000"/>
              </a:prstClr>
            </a:innerShdw>
          </a:effectLst>
        </p:spPr>
        <p:txBody>
          <a:bodyPr wrap="square" rtlCol="0">
            <a:spAutoFit/>
          </a:bodyPr>
          <a:lstStyle/>
          <a:p>
            <a:r>
              <a:rPr kumimoji="0" lang="en-US" sz="24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 mức bán lẻ hàng hóa và doanh thu dịch vụ tiêu dùng</a:t>
            </a:r>
            <a:endParaRPr lang="en-US" sz="2400" b="1">
              <a:solidFill>
                <a:srgbClr val="202066"/>
              </a:solidFill>
              <a:latin typeface="Times New Roman" panose="02020603050405020304" pitchFamily="18" charset="0"/>
              <a:cs typeface="Times New Roman" panose="02020603050405020304" pitchFamily="18" charset="0"/>
            </a:endParaRPr>
          </a:p>
        </p:txBody>
      </p:sp>
      <p:sp>
        <p:nvSpPr>
          <p:cNvPr id="22" name="Arrow: Down 59">
            <a:extLst>
              <a:ext uri="{FF2B5EF4-FFF2-40B4-BE49-F238E27FC236}">
                <a16:creationId xmlns:a16="http://schemas.microsoft.com/office/drawing/2014/main" id="{C2F6210E-E023-1A34-F60D-160959C67461}"/>
              </a:ext>
            </a:extLst>
          </p:cNvPr>
          <p:cNvSpPr/>
          <p:nvPr/>
        </p:nvSpPr>
        <p:spPr>
          <a:xfrm rot="10800000">
            <a:off x="6504380" y="1916548"/>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21919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rrow: Down 59">
            <a:extLst>
              <a:ext uri="{FF2B5EF4-FFF2-40B4-BE49-F238E27FC236}">
                <a16:creationId xmlns:a16="http://schemas.microsoft.com/office/drawing/2014/main" id="{76FC2223-CBDC-4B1C-A8C6-0DBB61B65684}"/>
              </a:ext>
            </a:extLst>
          </p:cNvPr>
          <p:cNvSpPr/>
          <p:nvPr/>
        </p:nvSpPr>
        <p:spPr>
          <a:xfrm rot="10800000">
            <a:off x="2676620" y="5644475"/>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grpSp>
        <p:nvGrpSpPr>
          <p:cNvPr id="36" name="Group 35"/>
          <p:cNvGrpSpPr/>
          <p:nvPr/>
        </p:nvGrpSpPr>
        <p:grpSpPr>
          <a:xfrm>
            <a:off x="1701034" y="3199119"/>
            <a:ext cx="2301262" cy="1908904"/>
            <a:chOff x="644775" y="2882898"/>
            <a:chExt cx="1672458" cy="948900"/>
          </a:xfrm>
        </p:grpSpPr>
        <p:pic>
          <p:nvPicPr>
            <p:cNvPr id="3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75" y="2882898"/>
              <a:ext cx="1611208" cy="94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1631433" y="3545075"/>
              <a:ext cx="685800" cy="181270"/>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Export</a:t>
              </a:r>
            </a:p>
          </p:txBody>
        </p:sp>
      </p:grpSp>
      <p:pic>
        <p:nvPicPr>
          <p:cNvPr id="3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1" y="2037608"/>
            <a:ext cx="3296826" cy="278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 name="Group 40"/>
          <p:cNvGrpSpPr/>
          <p:nvPr/>
        </p:nvGrpSpPr>
        <p:grpSpPr>
          <a:xfrm>
            <a:off x="7924802" y="3199119"/>
            <a:ext cx="2663685" cy="1868192"/>
            <a:chOff x="5001627" y="2383631"/>
            <a:chExt cx="1783348" cy="915357"/>
          </a:xfrm>
        </p:grpSpPr>
        <p:pic>
          <p:nvPicPr>
            <p:cNvPr id="43" name="Picture 42">
              <a:extLst>
                <a:ext uri="{FF2B5EF4-FFF2-40B4-BE49-F238E27FC236}">
                  <a16:creationId xmlns:a16="http://schemas.microsoft.com/office/drawing/2014/main" id="{4004E9CE-5E77-49D9-BC6E-F7213967ABD0}"/>
                </a:ext>
              </a:extLst>
            </p:cNvPr>
            <p:cNvPicPr>
              <a:picLocks noChangeAspect="1"/>
            </p:cNvPicPr>
            <p:nvPr/>
          </p:nvPicPr>
          <p:blipFill>
            <a:blip r:embed="rId4"/>
            <a:stretch>
              <a:fillRect/>
            </a:stretch>
          </p:blipFill>
          <p:spPr>
            <a:xfrm>
              <a:off x="5001627" y="2383631"/>
              <a:ext cx="1783348" cy="914400"/>
            </a:xfrm>
            <a:prstGeom prst="rect">
              <a:avLst/>
            </a:prstGeom>
          </p:spPr>
        </p:pic>
        <p:sp>
          <p:nvSpPr>
            <p:cNvPr id="44" name="TextBox 43"/>
            <p:cNvSpPr txBox="1"/>
            <p:nvPr/>
          </p:nvSpPr>
          <p:spPr>
            <a:xfrm>
              <a:off x="5568335" y="3118526"/>
              <a:ext cx="933153" cy="180462"/>
            </a:xfrm>
            <a:prstGeom prst="rect">
              <a:avLst/>
            </a:prstGeom>
            <a:noFill/>
          </p:spPr>
          <p:txBody>
            <a:bodyPr wrap="square" rtlCol="0">
              <a:spAutoFit/>
            </a:bodyPr>
            <a:lstStyle/>
            <a:p>
              <a:r>
                <a:rPr lang="en-US" b="1">
                  <a:solidFill>
                    <a:srgbClr val="0000FF"/>
                  </a:solidFill>
                  <a:latin typeface="Times New Roman" panose="02020603050405020304" pitchFamily="18" charset="0"/>
                  <a:cs typeface="Times New Roman" panose="02020603050405020304" pitchFamily="18" charset="0"/>
                </a:rPr>
                <a:t>Import</a:t>
              </a:r>
            </a:p>
          </p:txBody>
        </p:sp>
      </p:grpSp>
      <p:sp>
        <p:nvSpPr>
          <p:cNvPr id="47" name="Rounded Rectangle 46"/>
          <p:cNvSpPr/>
          <p:nvPr/>
        </p:nvSpPr>
        <p:spPr>
          <a:xfrm>
            <a:off x="2796210" y="843677"/>
            <a:ext cx="6930886" cy="573901"/>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28"/>
          <p:cNvSpPr txBox="1"/>
          <p:nvPr/>
        </p:nvSpPr>
        <p:spPr>
          <a:xfrm>
            <a:off x="2917429" y="896541"/>
            <a:ext cx="668844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rgbClr val="002060"/>
                </a:solidFill>
                <a:latin typeface="Times New Roman" pitchFamily="18" charset="0"/>
                <a:cs typeface="Times New Roman" pitchFamily="18" charset="0"/>
              </a:rPr>
              <a:t>TÔNG KIM NGẠCH XUẤT NHẬP HÀNG HÓA</a:t>
            </a:r>
          </a:p>
        </p:txBody>
      </p:sp>
      <p:sp>
        <p:nvSpPr>
          <p:cNvPr id="50" name="TextBox 49"/>
          <p:cNvSpPr txBox="1"/>
          <p:nvPr/>
        </p:nvSpPr>
        <p:spPr>
          <a:xfrm>
            <a:off x="2028652" y="5183326"/>
            <a:ext cx="2286001"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1.264 </a:t>
            </a:r>
            <a:r>
              <a:rPr lang="en-US" sz="2400" b="1" err="1">
                <a:solidFill>
                  <a:srgbClr val="C00000"/>
                </a:solidFill>
                <a:latin typeface="Times New Roman" panose="02020603050405020304" pitchFamily="18" charset="0"/>
                <a:cs typeface="Times New Roman" panose="02020603050405020304" pitchFamily="18" charset="0"/>
              </a:rPr>
              <a:t>triệu</a:t>
            </a:r>
            <a:r>
              <a:rPr lang="en-US" sz="2400" b="1">
                <a:solidFill>
                  <a:srgbClr val="C00000"/>
                </a:solidFill>
                <a:latin typeface="Times New Roman" panose="02020603050405020304" pitchFamily="18" charset="0"/>
                <a:cs typeface="Times New Roman" panose="02020603050405020304" pitchFamily="18" charset="0"/>
              </a:rPr>
              <a:t> USD</a:t>
            </a:r>
          </a:p>
          <a:p>
            <a:pPr algn="ctr"/>
            <a:r>
              <a:rPr lang="en-US" sz="2400" b="1">
                <a:solidFill>
                  <a:srgbClr val="C00000"/>
                </a:solidFill>
                <a:latin typeface="Times New Roman" panose="02020603050405020304" pitchFamily="18" charset="0"/>
                <a:cs typeface="Times New Roman" panose="02020603050405020304" pitchFamily="18" charset="0"/>
              </a:rPr>
              <a:t>     28,1%    </a:t>
            </a:r>
          </a:p>
        </p:txBody>
      </p:sp>
      <p:sp>
        <p:nvSpPr>
          <p:cNvPr id="51" name="Rounded Rectangle 50"/>
          <p:cNvSpPr/>
          <p:nvPr/>
        </p:nvSpPr>
        <p:spPr>
          <a:xfrm>
            <a:off x="1298713" y="2113867"/>
            <a:ext cx="2968487" cy="958062"/>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402069" y="2326778"/>
            <a:ext cx="2899192" cy="461665"/>
          </a:xfrm>
          <a:prstGeom prst="rect">
            <a:avLst/>
          </a:prstGeom>
          <a:noFill/>
        </p:spPr>
        <p:txBody>
          <a:bodyPr wrap="square" rtlCol="0">
            <a:spAutoFit/>
          </a:bodyPr>
          <a:lstStyle/>
          <a:p>
            <a:r>
              <a:rPr lang="en-US" sz="2400" b="1" err="1">
                <a:solidFill>
                  <a:srgbClr val="002060"/>
                </a:solidFill>
                <a:latin typeface="Times New Roman" panose="02020603050405020304" pitchFamily="18" charset="0"/>
                <a:cs typeface="Times New Roman" panose="02020603050405020304" pitchFamily="18" charset="0"/>
              </a:rPr>
              <a:t>Xuất</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khẩu</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hàng</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hóa</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63" name="Rounded Rectangle 62"/>
          <p:cNvSpPr/>
          <p:nvPr/>
        </p:nvSpPr>
        <p:spPr>
          <a:xfrm>
            <a:off x="7938939" y="2113867"/>
            <a:ext cx="2850991" cy="958061"/>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955334" y="2323132"/>
            <a:ext cx="3063387" cy="461665"/>
          </a:xfrm>
          <a:prstGeom prst="rect">
            <a:avLst/>
          </a:prstGeom>
          <a:noFill/>
        </p:spPr>
        <p:txBody>
          <a:bodyPr wrap="square" rtlCol="0">
            <a:spAutoFit/>
          </a:bodyPr>
          <a:lstStyle/>
          <a:p>
            <a:r>
              <a:rPr lang="en-US" sz="2400" b="1" err="1">
                <a:solidFill>
                  <a:srgbClr val="002060"/>
                </a:solidFill>
                <a:latin typeface="Times New Roman" panose="02020603050405020304" pitchFamily="18" charset="0"/>
                <a:cs typeface="Times New Roman" panose="02020603050405020304" pitchFamily="18" charset="0"/>
              </a:rPr>
              <a:t>Nhập</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khẩu</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hàng</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hóa</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65" name="TextBox 64"/>
          <p:cNvSpPr txBox="1"/>
          <p:nvPr/>
        </p:nvSpPr>
        <p:spPr>
          <a:xfrm>
            <a:off x="7938940" y="5156217"/>
            <a:ext cx="2286001"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356,8 </a:t>
            </a:r>
            <a:r>
              <a:rPr lang="en-US" sz="2400" b="1" err="1">
                <a:solidFill>
                  <a:srgbClr val="C00000"/>
                </a:solidFill>
                <a:latin typeface="Times New Roman" panose="02020603050405020304" pitchFamily="18" charset="0"/>
                <a:cs typeface="Times New Roman" panose="02020603050405020304" pitchFamily="18" charset="0"/>
              </a:rPr>
              <a:t>triệu</a:t>
            </a:r>
            <a:r>
              <a:rPr lang="en-US" sz="2400" b="1">
                <a:solidFill>
                  <a:srgbClr val="C00000"/>
                </a:solidFill>
                <a:latin typeface="Times New Roman" panose="02020603050405020304" pitchFamily="18" charset="0"/>
                <a:cs typeface="Times New Roman" panose="02020603050405020304" pitchFamily="18" charset="0"/>
              </a:rPr>
              <a:t> USD</a:t>
            </a:r>
          </a:p>
          <a:p>
            <a:pPr algn="ctr"/>
            <a:r>
              <a:rPr lang="en-US" sz="2400" b="1">
                <a:solidFill>
                  <a:srgbClr val="C00000"/>
                </a:solidFill>
                <a:latin typeface="Times New Roman" panose="02020603050405020304" pitchFamily="18" charset="0"/>
                <a:cs typeface="Times New Roman" panose="02020603050405020304" pitchFamily="18" charset="0"/>
              </a:rPr>
              <a:t>       6,3%    </a:t>
            </a:r>
          </a:p>
        </p:txBody>
      </p:sp>
      <p:sp>
        <p:nvSpPr>
          <p:cNvPr id="66" name="Arrow: Down 59">
            <a:extLst>
              <a:ext uri="{FF2B5EF4-FFF2-40B4-BE49-F238E27FC236}">
                <a16:creationId xmlns:a16="http://schemas.microsoft.com/office/drawing/2014/main" id="{76FC2223-CBDC-4B1C-A8C6-0DBB61B65684}"/>
              </a:ext>
            </a:extLst>
          </p:cNvPr>
          <p:cNvSpPr/>
          <p:nvPr/>
        </p:nvSpPr>
        <p:spPr>
          <a:xfrm rot="10800000">
            <a:off x="8663594" y="5609577"/>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67" name="TextBox 66"/>
          <p:cNvSpPr txBox="1"/>
          <p:nvPr/>
        </p:nvSpPr>
        <p:spPr>
          <a:xfrm>
            <a:off x="4743781" y="1465983"/>
            <a:ext cx="2896170" cy="523220"/>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1.620,4 </a:t>
            </a:r>
            <a:r>
              <a:rPr lang="en-US" sz="2800" b="1" err="1">
                <a:solidFill>
                  <a:srgbClr val="C00000"/>
                </a:solidFill>
                <a:latin typeface="Times New Roman" panose="02020603050405020304" pitchFamily="18" charset="0"/>
                <a:cs typeface="Times New Roman" panose="02020603050405020304" pitchFamily="18" charset="0"/>
              </a:rPr>
              <a:t>triệu</a:t>
            </a:r>
            <a:r>
              <a:rPr lang="en-US" sz="2800" b="1">
                <a:solidFill>
                  <a:srgbClr val="C00000"/>
                </a:solidFill>
                <a:latin typeface="Times New Roman" panose="02020603050405020304" pitchFamily="18" charset="0"/>
                <a:cs typeface="Times New Roman" panose="02020603050405020304" pitchFamily="18" charset="0"/>
              </a:rPr>
              <a:t> USD  </a:t>
            </a:r>
          </a:p>
        </p:txBody>
      </p:sp>
      <p:sp>
        <p:nvSpPr>
          <p:cNvPr id="8" name="TextBox 7">
            <a:extLst>
              <a:ext uri="{FF2B5EF4-FFF2-40B4-BE49-F238E27FC236}">
                <a16:creationId xmlns:a16="http://schemas.microsoft.com/office/drawing/2014/main" id="{29B4CA7B-9B25-D494-D70E-148AB1A97984}"/>
              </a:ext>
            </a:extLst>
          </p:cNvPr>
          <p:cNvSpPr txBox="1"/>
          <p:nvPr/>
        </p:nvSpPr>
        <p:spPr>
          <a:xfrm>
            <a:off x="1371601" y="168044"/>
            <a:ext cx="6096000" cy="584775"/>
          </a:xfrm>
          <a:prstGeom prst="rect">
            <a:avLst/>
          </a:prstGeom>
          <a:noFill/>
        </p:spPr>
        <p:txBody>
          <a:bodyPr wrap="square">
            <a:spAutoFit/>
          </a:bodyPr>
          <a:lstStyle/>
          <a:p>
            <a:pPr indent="-457200">
              <a:buFont typeface="Wingdings" panose="05000000000000000000" pitchFamily="2" charset="2"/>
              <a:buChar char="Ø"/>
            </a:pPr>
            <a:r>
              <a:rPr lang="de-DE" sz="3200" b="1">
                <a:latin typeface="Times New Roman" panose="02020603050405020304" pitchFamily="18" charset="0"/>
                <a:cs typeface="Times New Roman" panose="02020603050405020304" pitchFamily="18" charset="0"/>
              </a:rPr>
              <a:t>Xuất, nhập khẩu hàng hóa </a:t>
            </a:r>
            <a:endParaRPr lang="en-US" sz="3200" b="1" kern="0" spc="-10">
              <a:solidFill>
                <a:prstClr val="black"/>
              </a:solidFill>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51460" y="164960"/>
            <a:ext cx="11681460" cy="492443"/>
          </a:xfrm>
          <a:prstGeom prst="rect">
            <a:avLst/>
          </a:prstGeom>
        </p:spPr>
        <p:txBody>
          <a:bodyPr wrap="square">
            <a:spAutoFit/>
          </a:bodyPr>
          <a:lstStyle/>
          <a:p>
            <a:r>
              <a:rPr lang="vi-VN" sz="2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TÌNH</a:t>
            </a:r>
            <a:r>
              <a:rPr lang="vi-VN" sz="2600" b="1" spc="-5">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HÌNH</a:t>
            </a:r>
            <a:r>
              <a:rPr lang="vi-VN" sz="2600" b="1" spc="-5">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spc="-5"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600" b="1" spc="-5">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spc="-5"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600" b="1" spc="-5">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600" b="1" spc="-5"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600" b="1" spc="-5">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spc="-5"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600" b="1" spc="-5">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spc="-5"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2600" b="1" spc="-5">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9 </a:t>
            </a:r>
            <a:r>
              <a:rPr lang="en-US" sz="2600" b="1" spc="-5"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600" b="1" spc="-5">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9 </a:t>
            </a:r>
            <a:r>
              <a:rPr lang="en-US" sz="2600" b="1" spc="-5"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2600" b="1" spc="-5">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spc="-5"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600" b="1" spc="-5">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2022</a:t>
            </a:r>
            <a:endParaRPr lang="en-US" sz="2600" b="1">
              <a:solidFill>
                <a:srgbClr val="040206"/>
              </a:solidFill>
              <a:latin typeface="Times New Roman" panose="02020603050405020304" pitchFamily="18" charset="0"/>
              <a:cs typeface="Times New Roman" panose="02020603050405020304" pitchFamily="18" charset="0"/>
            </a:endParaRPr>
          </a:p>
        </p:txBody>
      </p:sp>
      <p:sp>
        <p:nvSpPr>
          <p:cNvPr id="9" name="Rectangle 8"/>
          <p:cNvSpPr/>
          <p:nvPr/>
        </p:nvSpPr>
        <p:spPr>
          <a:xfrm>
            <a:off x="251460" y="1687766"/>
            <a:ext cx="11681460" cy="4857740"/>
          </a:xfrm>
          <a:prstGeom prst="rect">
            <a:avLst/>
          </a:prstGeom>
        </p:spPr>
        <p:txBody>
          <a:bodyPr wrap="square">
            <a:spAutoFit/>
          </a:bodyPr>
          <a:lstStyle/>
          <a:p>
            <a:pPr marL="0" lvl="1" algn="just">
              <a:spcBef>
                <a:spcPts val="435"/>
              </a:spcBef>
              <a:buSzPct val="100000"/>
            </a:pP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ổn</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SXKD</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khởi</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GDP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III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13,67%,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9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8,83%</a:t>
            </a:r>
          </a:p>
          <a:p>
            <a:pPr marL="0" lvl="1" algn="just">
              <a:spcBef>
                <a:spcPts val="435"/>
              </a:spcBef>
              <a:buSzPct val="100000"/>
            </a:pPr>
            <a:endParaRPr lang="en-US" sz="28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1" algn="just">
              <a:spcBef>
                <a:spcPts val="435"/>
              </a:spcBef>
              <a:buSzPct val="100000"/>
            </a:pP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Kỳ</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họp</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7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HĐND</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phó</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Cơn</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bão</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0" spc="-1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thường</a:t>
            </a:r>
            <a:endParaRPr lang="en-US" sz="30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1" algn="just">
              <a:spcBef>
                <a:spcPts val="435"/>
              </a:spcBef>
              <a:buSzPct val="100000"/>
            </a:pPr>
            <a:endParaRPr lang="en-US" sz="3000" b="1" kern="0" spc="-10">
              <a:solidFill>
                <a:prstClr val="black"/>
              </a:solidFill>
              <a:latin typeface="Arial" pitchFamily="34" charset="0"/>
              <a:ea typeface="Times New Roman" panose="02020603050405020304" pitchFamily="18" charset="0"/>
              <a:cs typeface="Arial" pitchFamily="34" charset="0"/>
            </a:endParaRPr>
          </a:p>
          <a:p>
            <a:pPr marL="0" lvl="1" algn="just">
              <a:spcBef>
                <a:spcPts val="435"/>
              </a:spcBef>
              <a:buSzPct val="100000"/>
            </a:pPr>
            <a:endParaRPr lang="en-US" sz="3000" b="1">
              <a:solidFill>
                <a:prstClr val="black"/>
              </a:solidFill>
              <a:latin typeface="Arial" pitchFamily="34" charset="0"/>
              <a:cs typeface="Arial" pitchFamily="34" charset="0"/>
            </a:endParaRPr>
          </a:p>
          <a:p>
            <a:pPr marL="0" lvl="1" algn="just">
              <a:spcBef>
                <a:spcPts val="435"/>
              </a:spcBef>
              <a:buSzPct val="100000"/>
            </a:pPr>
            <a:endParaRPr lang="en-US" sz="2500">
              <a:solidFill>
                <a:prstClr val="black"/>
              </a:solidFill>
              <a:latin typeface="Arial" pitchFamily="34" charset="0"/>
              <a:cs typeface="Arial"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736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Rectangle 717"/>
          <p:cNvSpPr/>
          <p:nvPr/>
        </p:nvSpPr>
        <p:spPr>
          <a:xfrm>
            <a:off x="4672237" y="1159382"/>
            <a:ext cx="2622474" cy="14562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3596350" y="1065432"/>
            <a:ext cx="4774245" cy="83099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nội địa</a:t>
            </a:r>
          </a:p>
          <a:p>
            <a:pPr algn="ctr"/>
            <a:r>
              <a:rPr lang="en-US" b="1">
                <a:solidFill>
                  <a:srgbClr val="002060"/>
                </a:solidFill>
                <a:latin typeface="Times New Roman" panose="02020603050405020304" pitchFamily="18" charset="0"/>
                <a:cs typeface="Times New Roman" panose="02020603050405020304" pitchFamily="18" charset="0"/>
              </a:rPr>
              <a:t>(trừ tiền SDĐ, SXKT và lợi nhuận được chia)</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720" name="TextBox 719"/>
          <p:cNvSpPr txBox="1"/>
          <p:nvPr/>
        </p:nvSpPr>
        <p:spPr>
          <a:xfrm>
            <a:off x="4893511" y="1783969"/>
            <a:ext cx="2179925"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4.923,8 tỷ đồng</a:t>
            </a:r>
          </a:p>
          <a:p>
            <a:pPr algn="ctr"/>
            <a:r>
              <a:rPr lang="en-US" sz="2400" b="1">
                <a:solidFill>
                  <a:srgbClr val="C00000"/>
                </a:solidFill>
                <a:latin typeface="Times New Roman" panose="02020603050405020304" pitchFamily="18" charset="0"/>
                <a:cs typeface="Times New Roman" panose="02020603050405020304" pitchFamily="18" charset="0"/>
              </a:rPr>
              <a:t>     1,2%</a:t>
            </a:r>
          </a:p>
        </p:txBody>
      </p:sp>
      <p:sp>
        <p:nvSpPr>
          <p:cNvPr id="724" name="Rectangle 723"/>
          <p:cNvSpPr/>
          <p:nvPr/>
        </p:nvSpPr>
        <p:spPr>
          <a:xfrm>
            <a:off x="4686136" y="2707363"/>
            <a:ext cx="2622474" cy="15519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4661765" y="2967356"/>
            <a:ext cx="2671214" cy="400110"/>
          </a:xfrm>
          <a:prstGeom prst="rect">
            <a:avLst/>
          </a:prstGeom>
          <a:noFill/>
        </p:spPr>
        <p:txBody>
          <a:bodyPr wrap="square" rtlCol="0">
            <a:spAutoFit/>
          </a:bodyPr>
          <a:lstStyle/>
          <a:p>
            <a:pPr algn="ctr"/>
            <a:r>
              <a:rPr lang="en-US" sz="2000" b="1">
                <a:solidFill>
                  <a:srgbClr val="002060"/>
                </a:solidFill>
                <a:latin typeface="Times New Roman" panose="02020603050405020304" pitchFamily="18" charset="0"/>
                <a:cs typeface="Times New Roman" panose="02020603050405020304" pitchFamily="18" charset="0"/>
              </a:rPr>
              <a:t>Thu tiền sử dụng đất</a:t>
            </a:r>
          </a:p>
        </p:txBody>
      </p:sp>
      <p:sp>
        <p:nvSpPr>
          <p:cNvPr id="726" name="TextBox 725"/>
          <p:cNvSpPr txBox="1"/>
          <p:nvPr/>
        </p:nvSpPr>
        <p:spPr>
          <a:xfrm>
            <a:off x="4877645" y="3354499"/>
            <a:ext cx="2358201"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5.390,1 tỷ đồng    52,5%</a:t>
            </a:r>
          </a:p>
        </p:txBody>
      </p:sp>
      <p:sp>
        <p:nvSpPr>
          <p:cNvPr id="730" name="Arrow: Down 59">
            <a:extLst>
              <a:ext uri="{FF2B5EF4-FFF2-40B4-BE49-F238E27FC236}">
                <a16:creationId xmlns:a16="http://schemas.microsoft.com/office/drawing/2014/main" id="{76FC2223-CBDC-4B1C-A8C6-0DBB61B65684}"/>
              </a:ext>
            </a:extLst>
          </p:cNvPr>
          <p:cNvSpPr/>
          <p:nvPr/>
        </p:nvSpPr>
        <p:spPr>
          <a:xfrm rot="10800000">
            <a:off x="5337087" y="3794685"/>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2" name="Rectangle 1">
            <a:extLst>
              <a:ext uri="{FF2B5EF4-FFF2-40B4-BE49-F238E27FC236}">
                <a16:creationId xmlns:a16="http://schemas.microsoft.com/office/drawing/2014/main" id="{80607D77-8D89-B2B8-17A1-5EC409702721}"/>
              </a:ext>
            </a:extLst>
          </p:cNvPr>
          <p:cNvSpPr/>
          <p:nvPr/>
        </p:nvSpPr>
        <p:spPr>
          <a:xfrm>
            <a:off x="748658" y="2287056"/>
            <a:ext cx="2450207" cy="17807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0D5D58A-756E-802D-A09E-1BEA6D184E77}"/>
              </a:ext>
            </a:extLst>
          </p:cNvPr>
          <p:cNvSpPr txBox="1"/>
          <p:nvPr/>
        </p:nvSpPr>
        <p:spPr>
          <a:xfrm>
            <a:off x="491703" y="3236787"/>
            <a:ext cx="2868118"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12.095,6 tỷ đồng</a:t>
            </a:r>
          </a:p>
          <a:p>
            <a:pPr algn="ctr"/>
            <a:r>
              <a:rPr lang="en-US"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24%</a:t>
            </a:r>
            <a:endParaRPr lang="en-US" b="1">
              <a:solidFill>
                <a:srgbClr val="C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50931EF-4279-23FD-6428-18C12049025E}"/>
              </a:ext>
            </a:extLst>
          </p:cNvPr>
          <p:cNvSpPr txBox="1"/>
          <p:nvPr/>
        </p:nvSpPr>
        <p:spPr>
          <a:xfrm>
            <a:off x="583086" y="2374718"/>
            <a:ext cx="2522462" cy="830997"/>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Tổng thu ngân sách nhà nước</a:t>
            </a:r>
          </a:p>
        </p:txBody>
      </p:sp>
      <p:sp>
        <p:nvSpPr>
          <p:cNvPr id="13" name="Arrow: Down 59">
            <a:extLst>
              <a:ext uri="{FF2B5EF4-FFF2-40B4-BE49-F238E27FC236}">
                <a16:creationId xmlns:a16="http://schemas.microsoft.com/office/drawing/2014/main" id="{CFB1DF66-0E98-FC84-B508-AAB8AC25D4B3}"/>
              </a:ext>
            </a:extLst>
          </p:cNvPr>
          <p:cNvSpPr/>
          <p:nvPr/>
        </p:nvSpPr>
        <p:spPr>
          <a:xfrm rot="10800000">
            <a:off x="1385397" y="3702689"/>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2FB61F8A-9A24-43C5-EEAD-699E1478B087}"/>
              </a:ext>
            </a:extLst>
          </p:cNvPr>
          <p:cNvSpPr/>
          <p:nvPr/>
        </p:nvSpPr>
        <p:spPr>
          <a:xfrm>
            <a:off x="4713235" y="4484235"/>
            <a:ext cx="2622474" cy="15519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41F0E28-9B46-DEE8-72B4-31C74A048999}"/>
              </a:ext>
            </a:extLst>
          </p:cNvPr>
          <p:cNvSpPr txBox="1"/>
          <p:nvPr/>
        </p:nvSpPr>
        <p:spPr>
          <a:xfrm>
            <a:off x="4611041" y="4498686"/>
            <a:ext cx="2671214"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XNK</a:t>
            </a:r>
          </a:p>
        </p:txBody>
      </p:sp>
      <p:sp>
        <p:nvSpPr>
          <p:cNvPr id="16" name="TextBox 15">
            <a:extLst>
              <a:ext uri="{FF2B5EF4-FFF2-40B4-BE49-F238E27FC236}">
                <a16:creationId xmlns:a16="http://schemas.microsoft.com/office/drawing/2014/main" id="{CD1FFBD1-4EFA-ED54-8F81-E3C9559069D4}"/>
              </a:ext>
            </a:extLst>
          </p:cNvPr>
          <p:cNvSpPr txBox="1"/>
          <p:nvPr/>
        </p:nvSpPr>
        <p:spPr>
          <a:xfrm>
            <a:off x="4934509" y="5068940"/>
            <a:ext cx="2179925"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719,3 tỷ đồng</a:t>
            </a:r>
          </a:p>
          <a:p>
            <a:pPr algn="ctr"/>
            <a:r>
              <a:rPr lang="en-US" sz="2400" b="1">
                <a:solidFill>
                  <a:srgbClr val="C00000"/>
                </a:solidFill>
                <a:latin typeface="Times New Roman" panose="02020603050405020304" pitchFamily="18" charset="0"/>
                <a:cs typeface="Times New Roman" panose="02020603050405020304" pitchFamily="18" charset="0"/>
              </a:rPr>
              <a:t>     32,1%</a:t>
            </a:r>
          </a:p>
        </p:txBody>
      </p:sp>
      <p:sp>
        <p:nvSpPr>
          <p:cNvPr id="19" name="Arrow: Down 18">
            <a:extLst>
              <a:ext uri="{FF2B5EF4-FFF2-40B4-BE49-F238E27FC236}">
                <a16:creationId xmlns:a16="http://schemas.microsoft.com/office/drawing/2014/main" id="{122A9A1C-AFFE-3821-B2D0-B1BF037AF2EA}"/>
              </a:ext>
            </a:extLst>
          </p:cNvPr>
          <p:cNvSpPr/>
          <p:nvPr/>
        </p:nvSpPr>
        <p:spPr>
          <a:xfrm>
            <a:off x="5261464" y="2309916"/>
            <a:ext cx="357889" cy="241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Arrow: Down 19">
            <a:extLst>
              <a:ext uri="{FF2B5EF4-FFF2-40B4-BE49-F238E27FC236}">
                <a16:creationId xmlns:a16="http://schemas.microsoft.com/office/drawing/2014/main" id="{9EFE970E-0B98-B556-3A4B-E26C7CAD10CA}"/>
              </a:ext>
            </a:extLst>
          </p:cNvPr>
          <p:cNvSpPr/>
          <p:nvPr/>
        </p:nvSpPr>
        <p:spPr>
          <a:xfrm>
            <a:off x="5352451" y="5590590"/>
            <a:ext cx="357889" cy="241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2" name="Straight Arrow Connector 21">
            <a:extLst>
              <a:ext uri="{FF2B5EF4-FFF2-40B4-BE49-F238E27FC236}">
                <a16:creationId xmlns:a16="http://schemas.microsoft.com/office/drawing/2014/main" id="{76FB1604-8EE6-1B4A-8BEC-955916948809}"/>
              </a:ext>
            </a:extLst>
          </p:cNvPr>
          <p:cNvCxnSpPr>
            <a:cxnSpLocks/>
          </p:cNvCxnSpPr>
          <p:nvPr/>
        </p:nvCxnSpPr>
        <p:spPr>
          <a:xfrm flipV="1">
            <a:off x="3223236" y="1783969"/>
            <a:ext cx="1357439" cy="1283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C09AD-1B29-015F-4185-E01171AA1855}"/>
              </a:ext>
            </a:extLst>
          </p:cNvPr>
          <p:cNvCxnSpPr>
            <a:cxnSpLocks/>
          </p:cNvCxnSpPr>
          <p:nvPr/>
        </p:nvCxnSpPr>
        <p:spPr>
          <a:xfrm>
            <a:off x="3246373" y="3304571"/>
            <a:ext cx="13443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69C6F43-6D5B-95B4-AB42-3B41CFB5B6B7}"/>
              </a:ext>
            </a:extLst>
          </p:cNvPr>
          <p:cNvCxnSpPr>
            <a:cxnSpLocks/>
          </p:cNvCxnSpPr>
          <p:nvPr/>
        </p:nvCxnSpPr>
        <p:spPr>
          <a:xfrm>
            <a:off x="3246373" y="3639117"/>
            <a:ext cx="1364668" cy="1429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7706305-8775-399E-5BBA-BC4870FA15F6}"/>
              </a:ext>
            </a:extLst>
          </p:cNvPr>
          <p:cNvSpPr txBox="1"/>
          <p:nvPr/>
        </p:nvSpPr>
        <p:spPr>
          <a:xfrm>
            <a:off x="622966" y="482210"/>
            <a:ext cx="7511100" cy="584775"/>
          </a:xfrm>
          <a:prstGeom prst="rect">
            <a:avLst/>
          </a:prstGeom>
          <a:noFill/>
        </p:spPr>
        <p:txBody>
          <a:bodyPr wrap="square">
            <a:spAutoFit/>
          </a:bodyPr>
          <a:lstStyle/>
          <a:p>
            <a:pPr indent="-457200">
              <a:buFont typeface="Wingdings" panose="05000000000000000000" pitchFamily="2" charset="2"/>
              <a:buChar char="Ø"/>
            </a:pPr>
            <a:r>
              <a:rPr lang="de-DE" sz="3200" b="1">
                <a:latin typeface="Times New Roman" panose="02020603050405020304" pitchFamily="18" charset="0"/>
                <a:cs typeface="Times New Roman" panose="02020603050405020304" pitchFamily="18" charset="0"/>
              </a:rPr>
              <a:t>Thu ngân sách nhà nước</a:t>
            </a:r>
            <a:r>
              <a:rPr lang="vi-VN" sz="3200" b="1">
                <a:latin typeface="Times New Roman" panose="02020603050405020304" pitchFamily="18" charset="0"/>
                <a:cs typeface="Times New Roman" panose="02020603050405020304" pitchFamily="18" charset="0"/>
              </a:rPr>
              <a:t> của tỉnh</a:t>
            </a:r>
            <a:endParaRPr lang="en-US" sz="3200" b="1" kern="0" spc="-10">
              <a:solidFill>
                <a:prstClr val="black"/>
              </a:solidFill>
              <a:ea typeface="Times New Roman" panose="02020603050405020304" pitchFamily="18" charset="0"/>
            </a:endParaRPr>
          </a:p>
        </p:txBody>
      </p:sp>
      <p:pic>
        <p:nvPicPr>
          <p:cNvPr id="4" name="Picture 2" descr="Kết quả hình ảnh cho tài chính ngân hàng">
            <a:extLst>
              <a:ext uri="{FF2B5EF4-FFF2-40B4-BE49-F238E27FC236}">
                <a16:creationId xmlns:a16="http://schemas.microsoft.com/office/drawing/2014/main" id="{E24D9673-F5A5-66B1-2863-903204BC6ED7}"/>
              </a:ext>
            </a:extLst>
          </p:cNvPr>
          <p:cNvPicPr>
            <a:picLocks noChangeAspect="1" noChangeArrowheads="1"/>
          </p:cNvPicPr>
          <p:nvPr/>
        </p:nvPicPr>
        <p:blipFill rotWithShape="1">
          <a:blip r:embed="rId2"/>
          <a:srcRect l="18958" t="23077" r="16837" b="14872"/>
          <a:stretch/>
        </p:blipFill>
        <p:spPr bwMode="auto">
          <a:xfrm>
            <a:off x="877361" y="4221356"/>
            <a:ext cx="1933912" cy="2066999"/>
          </a:xfrm>
          <a:prstGeom prst="ellipse">
            <a:avLst/>
          </a:prstGeom>
          <a:noFill/>
        </p:spPr>
      </p:pic>
      <p:sp>
        <p:nvSpPr>
          <p:cNvPr id="18" name="Rectangle 17">
            <a:extLst>
              <a:ext uri="{FF2B5EF4-FFF2-40B4-BE49-F238E27FC236}">
                <a16:creationId xmlns:a16="http://schemas.microsoft.com/office/drawing/2014/main" id="{58306AA8-5254-DFC1-0F61-6C817BB6A0E9}"/>
              </a:ext>
            </a:extLst>
          </p:cNvPr>
          <p:cNvSpPr/>
          <p:nvPr/>
        </p:nvSpPr>
        <p:spPr>
          <a:xfrm>
            <a:off x="8541856" y="1796773"/>
            <a:ext cx="2622474" cy="15519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DB86A138-8FAA-DC9A-E4E5-D0201E9F33BD}"/>
              </a:ext>
            </a:extLst>
          </p:cNvPr>
          <p:cNvSpPr txBox="1"/>
          <p:nvPr/>
        </p:nvSpPr>
        <p:spPr>
          <a:xfrm>
            <a:off x="8517486" y="1973592"/>
            <a:ext cx="2671214" cy="400110"/>
          </a:xfrm>
          <a:prstGeom prst="rect">
            <a:avLst/>
          </a:prstGeom>
          <a:noFill/>
        </p:spPr>
        <p:txBody>
          <a:bodyPr wrap="square" rtlCol="0">
            <a:spAutoFit/>
          </a:bodyPr>
          <a:lstStyle/>
          <a:p>
            <a:pPr algn="ctr"/>
            <a:r>
              <a:rPr lang="en-US" sz="2000" b="1">
                <a:solidFill>
                  <a:srgbClr val="002060"/>
                </a:solidFill>
                <a:latin typeface="Times New Roman" panose="02020603050405020304" pitchFamily="18" charset="0"/>
                <a:cs typeface="Times New Roman" panose="02020603050405020304" pitchFamily="18" charset="0"/>
              </a:rPr>
              <a:t>Ngân sách tỉnh hưởng</a:t>
            </a:r>
          </a:p>
        </p:txBody>
      </p:sp>
      <p:sp>
        <p:nvSpPr>
          <p:cNvPr id="23" name="TextBox 22">
            <a:extLst>
              <a:ext uri="{FF2B5EF4-FFF2-40B4-BE49-F238E27FC236}">
                <a16:creationId xmlns:a16="http://schemas.microsoft.com/office/drawing/2014/main" id="{2C410BCD-44ED-2F04-13B7-1F1D0344027A}"/>
              </a:ext>
            </a:extLst>
          </p:cNvPr>
          <p:cNvSpPr txBox="1"/>
          <p:nvPr/>
        </p:nvSpPr>
        <p:spPr>
          <a:xfrm>
            <a:off x="8733365" y="2443909"/>
            <a:ext cx="2358201"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1.511,9 tỷ đồng    đạt 94,5 DT</a:t>
            </a:r>
          </a:p>
        </p:txBody>
      </p:sp>
      <p:sp>
        <p:nvSpPr>
          <p:cNvPr id="28" name="Rectangle 27">
            <a:extLst>
              <a:ext uri="{FF2B5EF4-FFF2-40B4-BE49-F238E27FC236}">
                <a16:creationId xmlns:a16="http://schemas.microsoft.com/office/drawing/2014/main" id="{8946C639-9DC6-5196-2AA2-DB262D9D7956}"/>
              </a:ext>
            </a:extLst>
          </p:cNvPr>
          <p:cNvSpPr/>
          <p:nvPr/>
        </p:nvSpPr>
        <p:spPr>
          <a:xfrm>
            <a:off x="8568955" y="3573645"/>
            <a:ext cx="2622474" cy="15519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9" name="TextBox 28">
            <a:extLst>
              <a:ext uri="{FF2B5EF4-FFF2-40B4-BE49-F238E27FC236}">
                <a16:creationId xmlns:a16="http://schemas.microsoft.com/office/drawing/2014/main" id="{A9E1B5E8-BCD1-65B2-847C-B9EDD3690824}"/>
              </a:ext>
            </a:extLst>
          </p:cNvPr>
          <p:cNvSpPr txBox="1"/>
          <p:nvPr/>
        </p:nvSpPr>
        <p:spPr>
          <a:xfrm>
            <a:off x="8544585" y="3715224"/>
            <a:ext cx="2671214" cy="369332"/>
          </a:xfrm>
          <a:prstGeom prst="rect">
            <a:avLst/>
          </a:prstGeom>
          <a:noFill/>
        </p:spPr>
        <p:txBody>
          <a:bodyPr wrap="square" rtlCol="0">
            <a:spAutoFit/>
          </a:bodyPr>
          <a:lstStyle/>
          <a:p>
            <a:pPr algn="ctr"/>
            <a:r>
              <a:rPr lang="en-US" b="1">
                <a:solidFill>
                  <a:srgbClr val="002060"/>
                </a:solidFill>
                <a:latin typeface="Times New Roman" panose="02020603050405020304" pitchFamily="18" charset="0"/>
                <a:cs typeface="Times New Roman" panose="02020603050405020304" pitchFamily="18" charset="0"/>
              </a:rPr>
              <a:t>Ngân sách huyện hưởng</a:t>
            </a:r>
          </a:p>
        </p:txBody>
      </p:sp>
      <p:sp>
        <p:nvSpPr>
          <p:cNvPr id="30" name="TextBox 29">
            <a:extLst>
              <a:ext uri="{FF2B5EF4-FFF2-40B4-BE49-F238E27FC236}">
                <a16:creationId xmlns:a16="http://schemas.microsoft.com/office/drawing/2014/main" id="{8404DD39-B4ED-5DE5-6633-E77A35E3B5D9}"/>
              </a:ext>
            </a:extLst>
          </p:cNvPr>
          <p:cNvSpPr txBox="1"/>
          <p:nvPr/>
        </p:nvSpPr>
        <p:spPr>
          <a:xfrm>
            <a:off x="8541856" y="4158350"/>
            <a:ext cx="2622473"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3.878,2 tỷ đồng</a:t>
            </a:r>
          </a:p>
          <a:p>
            <a:pPr algn="ctr"/>
            <a:r>
              <a:rPr lang="en-US" sz="2400" b="1">
                <a:solidFill>
                  <a:srgbClr val="C00000"/>
                </a:solidFill>
                <a:latin typeface="Times New Roman" panose="02020603050405020304" pitchFamily="18" charset="0"/>
                <a:cs typeface="Times New Roman" panose="02020603050405020304" pitchFamily="18" charset="0"/>
              </a:rPr>
              <a:t>  đạt 161,6% DT</a:t>
            </a:r>
          </a:p>
        </p:txBody>
      </p:sp>
      <p:cxnSp>
        <p:nvCxnSpPr>
          <p:cNvPr id="704" name="Straight Arrow Connector 703">
            <a:extLst>
              <a:ext uri="{FF2B5EF4-FFF2-40B4-BE49-F238E27FC236}">
                <a16:creationId xmlns:a16="http://schemas.microsoft.com/office/drawing/2014/main" id="{B2E73FDC-80CC-045D-9CBB-ED2B8B320386}"/>
              </a:ext>
            </a:extLst>
          </p:cNvPr>
          <p:cNvCxnSpPr>
            <a:cxnSpLocks/>
          </p:cNvCxnSpPr>
          <p:nvPr/>
        </p:nvCxnSpPr>
        <p:spPr>
          <a:xfrm flipV="1">
            <a:off x="7340896" y="2471327"/>
            <a:ext cx="1117724" cy="1011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6" name="Straight Arrow Connector 705">
            <a:extLst>
              <a:ext uri="{FF2B5EF4-FFF2-40B4-BE49-F238E27FC236}">
                <a16:creationId xmlns:a16="http://schemas.microsoft.com/office/drawing/2014/main" id="{3E874B3D-560B-A7F1-5D1A-CC4CFD0FF8E7}"/>
              </a:ext>
            </a:extLst>
          </p:cNvPr>
          <p:cNvCxnSpPr>
            <a:cxnSpLocks/>
          </p:cNvCxnSpPr>
          <p:nvPr/>
        </p:nvCxnSpPr>
        <p:spPr>
          <a:xfrm>
            <a:off x="7333293" y="3513780"/>
            <a:ext cx="1171512" cy="835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34B74BBC-8501-E2D1-7AEA-5D03BBB0A1C2}"/>
              </a:ext>
            </a:extLst>
          </p:cNvPr>
          <p:cNvGraphicFramePr>
            <a:graphicFrameLocks/>
          </p:cNvGraphicFramePr>
          <p:nvPr>
            <p:extLst>
              <p:ext uri="{D42A27DB-BD31-4B8C-83A1-F6EECF244321}">
                <p14:modId xmlns:p14="http://schemas.microsoft.com/office/powerpoint/2010/main" val="1209142747"/>
              </p:ext>
            </p:extLst>
          </p:nvPr>
        </p:nvGraphicFramePr>
        <p:xfrm>
          <a:off x="684610" y="143082"/>
          <a:ext cx="10822780" cy="6810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4248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8086" y="1937698"/>
            <a:ext cx="5431283" cy="4832092"/>
          </a:xfrm>
          <a:prstGeom prst="rect">
            <a:avLst/>
          </a:prstGeom>
        </p:spPr>
        <p:txBody>
          <a:bodyPr wrap="square">
            <a:spAutoFit/>
          </a:bodyPr>
          <a:lstStyle/>
          <a:p>
            <a:pPr marL="457200" lvl="0" indent="-457200" algn="just">
              <a:spcBef>
                <a:spcPts val="600"/>
              </a:spcBef>
              <a:buFont typeface="Arial" panose="020B0604020202020204" pitchFamily="34" charset="0"/>
              <a:buChar char="•"/>
              <a:defRPr/>
            </a:pPr>
            <a:r>
              <a:rPr lang="en-US" sz="2800" b="1" noProof="0">
                <a:solidFill>
                  <a:prstClr val="black"/>
                </a:solidFill>
                <a:latin typeface="Times New Roman" panose="02020603050405020304" pitchFamily="18" charset="0"/>
                <a:cs typeface="Times New Roman" panose="02020603050405020304" pitchFamily="18" charset="0"/>
              </a:rPr>
              <a:t>Tổng vốn đầu tư trên địa bàn</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da-DK" sz="2800">
                <a:latin typeface="Times New Roman" panose="02020603050405020304" pitchFamily="18" charset="0"/>
                <a:cs typeface="Times New Roman" panose="02020603050405020304" pitchFamily="18" charset="0"/>
              </a:rPr>
              <a:t>Qua 9 tháng năm 2022 đạt 26.645 tỷ đồng, tăng 10,7% so với cùng kỳ, bao gồm: vốn khu vực Nhà nước đạt 9.950 tỷ đồng, tăng 15%; khu vực ngoài Nhà nước đạt 15.662 tỷ đồng, tăng 8,4%; khu vực có vốn đầu tư trực tiếp nước ngoài đạt 1.032 tỷ đồng, tăng 6,3% so với cùng kỳ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5B1F007-99C7-4298-9721-399FC5F4980A}"/>
                  </a:ext>
                </a:extLst>
              </p14:cNvPr>
              <p14:cNvContentPartPr/>
              <p14:nvPr/>
            </p14:nvContentPartPr>
            <p14:xfrm>
              <a:off x="4266720" y="1508280"/>
              <a:ext cx="360" cy="360"/>
            </p14:xfrm>
          </p:contentPart>
        </mc:Choice>
        <mc:Fallback xmlns="">
          <p:pic>
            <p:nvPicPr>
              <p:cNvPr id="3" name="Ink 2">
                <a:extLst>
                  <a:ext uri="{FF2B5EF4-FFF2-40B4-BE49-F238E27FC236}">
                    <a16:creationId xmlns:a16="http://schemas.microsoft.com/office/drawing/2014/main" id="{35B1F007-99C7-4298-9721-399FC5F4980A}"/>
                  </a:ext>
                </a:extLst>
              </p:cNvPr>
              <p:cNvPicPr/>
              <p:nvPr/>
            </p:nvPicPr>
            <p:blipFill>
              <a:blip r:embed="rId5"/>
              <a:stretch>
                <a:fillRect/>
              </a:stretch>
            </p:blipFill>
            <p:spPr>
              <a:xfrm>
                <a:off x="4258080" y="1499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F65F296-80EE-40EA-A3EF-ED3E9CC009C7}"/>
                  </a:ext>
                </a:extLst>
              </p14:cNvPr>
              <p14:cNvContentPartPr/>
              <p14:nvPr/>
            </p14:nvContentPartPr>
            <p14:xfrm>
              <a:off x="2910960" y="2819400"/>
              <a:ext cx="360" cy="360"/>
            </p14:xfrm>
          </p:contentPart>
        </mc:Choice>
        <mc:Fallback xmlns="">
          <p:pic>
            <p:nvPicPr>
              <p:cNvPr id="5" name="Ink 4">
                <a:extLst>
                  <a:ext uri="{FF2B5EF4-FFF2-40B4-BE49-F238E27FC236}">
                    <a16:creationId xmlns:a16="http://schemas.microsoft.com/office/drawing/2014/main" id="{6F65F296-80EE-40EA-A3EF-ED3E9CC009C7}"/>
                  </a:ext>
                </a:extLst>
              </p:cNvPr>
              <p:cNvPicPr/>
              <p:nvPr/>
            </p:nvPicPr>
            <p:blipFill>
              <a:blip r:embed="rId5"/>
              <a:stretch>
                <a:fillRect/>
              </a:stretch>
            </p:blipFill>
            <p:spPr>
              <a:xfrm>
                <a:off x="2902320" y="2810760"/>
                <a:ext cx="18000" cy="18000"/>
              </a:xfrm>
              <a:prstGeom prst="rect">
                <a:avLst/>
              </a:prstGeom>
            </p:spPr>
          </p:pic>
        </mc:Fallback>
      </mc:AlternateContent>
      <p:grpSp>
        <p:nvGrpSpPr>
          <p:cNvPr id="6" name="9Slide.vn 1">
            <a:extLst>
              <a:ext uri="{FF2B5EF4-FFF2-40B4-BE49-F238E27FC236}">
                <a16:creationId xmlns:a16="http://schemas.microsoft.com/office/drawing/2014/main" id="{0C6D1346-6E50-9BB4-4AA7-1F1BE7C575D9}"/>
              </a:ext>
            </a:extLst>
          </p:cNvPr>
          <p:cNvGrpSpPr/>
          <p:nvPr/>
        </p:nvGrpSpPr>
        <p:grpSpPr>
          <a:xfrm flipH="1">
            <a:off x="7717487" y="2974099"/>
            <a:ext cx="4023938" cy="928818"/>
            <a:chOff x="9367692" y="5209460"/>
            <a:chExt cx="12600826" cy="2708853"/>
          </a:xfrm>
          <a:solidFill>
            <a:schemeClr val="accent6">
              <a:lumMod val="60000"/>
              <a:lumOff val="40000"/>
            </a:schemeClr>
          </a:solidFill>
        </p:grpSpPr>
        <p:sp>
          <p:nvSpPr>
            <p:cNvPr id="7" name="9Slide.vn 2">
              <a:extLst>
                <a:ext uri="{FF2B5EF4-FFF2-40B4-BE49-F238E27FC236}">
                  <a16:creationId xmlns:a16="http://schemas.microsoft.com/office/drawing/2014/main" id="{1CF0AB32-3773-C88C-3BC3-C0DC2E0706F8}"/>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grpFill/>
            <a:ln>
              <a:noFill/>
            </a:ln>
          </p:spPr>
          <p:txBody>
            <a:bodyPr vert="horz" wrap="square" lIns="45607" tIns="22804" rIns="45607" bIns="22804" numCol="1" anchor="t" anchorCtr="0" compatLnSpc="1">
              <a:prstTxWarp prst="textNoShape">
                <a:avLst/>
              </a:prstTxWarp>
            </a:bodyPr>
            <a:lstStyle/>
            <a:p>
              <a:pPr defTabSz="1083940"/>
              <a:endParaRPr lang="th-TH" sz="3342">
                <a:solidFill>
                  <a:srgbClr val="000000"/>
                </a:solidFill>
                <a:latin typeface="Calibri"/>
                <a:cs typeface="Cordia New" panose="020B0304020202020204" pitchFamily="34" charset="-34"/>
              </a:endParaRPr>
            </a:p>
          </p:txBody>
        </p:sp>
        <p:pic>
          <p:nvPicPr>
            <p:cNvPr id="9" name="9Slide.vn 3">
              <a:extLst>
                <a:ext uri="{FF2B5EF4-FFF2-40B4-BE49-F238E27FC236}">
                  <a16:creationId xmlns:a16="http://schemas.microsoft.com/office/drawing/2014/main" id="{F7C197E6-5FCA-3698-7F86-C69A8D37B6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a:grpFill/>
          </p:spPr>
        </p:pic>
      </p:grpSp>
      <p:sp>
        <p:nvSpPr>
          <p:cNvPr id="10" name="9Slide.vn 15">
            <a:extLst>
              <a:ext uri="{FF2B5EF4-FFF2-40B4-BE49-F238E27FC236}">
                <a16:creationId xmlns:a16="http://schemas.microsoft.com/office/drawing/2014/main" id="{357256C6-7AE2-EE8F-C60F-3922AEAF0BDE}"/>
              </a:ext>
            </a:extLst>
          </p:cNvPr>
          <p:cNvSpPr txBox="1"/>
          <p:nvPr/>
        </p:nvSpPr>
        <p:spPr>
          <a:xfrm>
            <a:off x="8942049" y="2992919"/>
            <a:ext cx="2191584" cy="369085"/>
          </a:xfrm>
          <a:prstGeom prst="rect">
            <a:avLst/>
          </a:prstGeom>
          <a:noFill/>
        </p:spPr>
        <p:txBody>
          <a:bodyPr wrap="square" lIns="91196" tIns="45598" rIns="91196" bIns="45598" rtlCol="0">
            <a:spAutoFit/>
          </a:bodyPr>
          <a:lstStyle/>
          <a:p>
            <a:pPr defTabSz="1083940"/>
            <a:r>
              <a:rPr lang="en-US" b="1" err="1">
                <a:solidFill>
                  <a:srgbClr val="002060"/>
                </a:solidFill>
                <a:latin typeface="Times New Roman" panose="02020603050405020304" pitchFamily="18" charset="0"/>
                <a:ea typeface="Lato" pitchFamily="34" charset="0"/>
                <a:cs typeface="Times New Roman" panose="02020603050405020304" pitchFamily="18" charset="0"/>
              </a:rPr>
              <a:t>Vốn</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Nhà</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nước</a:t>
            </a:r>
            <a:endParaRPr lang="id-ID" b="1">
              <a:solidFill>
                <a:srgbClr val="002060"/>
              </a:solidFill>
              <a:latin typeface="Times New Roman" panose="02020603050405020304" pitchFamily="18" charset="0"/>
              <a:ea typeface="Lato" pitchFamily="34" charset="0"/>
              <a:cs typeface="Times New Roman" panose="02020603050405020304" pitchFamily="18" charset="0"/>
            </a:endParaRPr>
          </a:p>
        </p:txBody>
      </p:sp>
      <p:grpSp>
        <p:nvGrpSpPr>
          <p:cNvPr id="15" name="9Slide.vn 10">
            <a:extLst>
              <a:ext uri="{FF2B5EF4-FFF2-40B4-BE49-F238E27FC236}">
                <a16:creationId xmlns:a16="http://schemas.microsoft.com/office/drawing/2014/main" id="{9B498EF3-14B4-ECDC-B6D2-15E27BD5EAF8}"/>
              </a:ext>
            </a:extLst>
          </p:cNvPr>
          <p:cNvGrpSpPr/>
          <p:nvPr/>
        </p:nvGrpSpPr>
        <p:grpSpPr>
          <a:xfrm flipH="1">
            <a:off x="6644146" y="5659648"/>
            <a:ext cx="4681105" cy="928818"/>
            <a:chOff x="9367692" y="5209460"/>
            <a:chExt cx="12600826" cy="2708853"/>
          </a:xfrm>
          <a:solidFill>
            <a:schemeClr val="accent5">
              <a:lumMod val="60000"/>
              <a:lumOff val="40000"/>
            </a:schemeClr>
          </a:solidFill>
        </p:grpSpPr>
        <p:sp>
          <p:nvSpPr>
            <p:cNvPr id="16" name="9Slide.vn 11">
              <a:extLst>
                <a:ext uri="{FF2B5EF4-FFF2-40B4-BE49-F238E27FC236}">
                  <a16:creationId xmlns:a16="http://schemas.microsoft.com/office/drawing/2014/main" id="{5B582119-C0A4-00F2-B9B3-E506E144A3D7}"/>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grpFill/>
            <a:ln>
              <a:noFill/>
            </a:ln>
          </p:spPr>
          <p:txBody>
            <a:bodyPr vert="horz" wrap="square" lIns="45607" tIns="22804" rIns="45607" bIns="22804" numCol="1" anchor="t" anchorCtr="0" compatLnSpc="1">
              <a:prstTxWarp prst="textNoShape">
                <a:avLst/>
              </a:prstTxWarp>
            </a:bodyPr>
            <a:lstStyle/>
            <a:p>
              <a:pPr defTabSz="1083940"/>
              <a:endParaRPr lang="th-TH" sz="3342">
                <a:solidFill>
                  <a:srgbClr val="000000"/>
                </a:solidFill>
                <a:latin typeface="Calibri"/>
                <a:cs typeface="Cordia New" panose="020B0304020202020204" pitchFamily="34" charset="-34"/>
              </a:endParaRPr>
            </a:p>
          </p:txBody>
        </p:sp>
        <p:pic>
          <p:nvPicPr>
            <p:cNvPr id="17" name="9Slide.vn 12">
              <a:extLst>
                <a:ext uri="{FF2B5EF4-FFF2-40B4-BE49-F238E27FC236}">
                  <a16:creationId xmlns:a16="http://schemas.microsoft.com/office/drawing/2014/main" id="{B1F4BAF7-F37A-6F7E-2F51-A081AA71E1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a:grpFill/>
          </p:spPr>
        </p:pic>
      </p:grpSp>
      <p:sp>
        <p:nvSpPr>
          <p:cNvPr id="18" name="9Slide.vn 24">
            <a:extLst>
              <a:ext uri="{FF2B5EF4-FFF2-40B4-BE49-F238E27FC236}">
                <a16:creationId xmlns:a16="http://schemas.microsoft.com/office/drawing/2014/main" id="{47D0BCFF-5F03-DEA3-7CF5-EF885C49F74C}"/>
              </a:ext>
            </a:extLst>
          </p:cNvPr>
          <p:cNvSpPr txBox="1"/>
          <p:nvPr/>
        </p:nvSpPr>
        <p:spPr>
          <a:xfrm>
            <a:off x="7238174" y="5676601"/>
            <a:ext cx="3476889" cy="369085"/>
          </a:xfrm>
          <a:prstGeom prst="rect">
            <a:avLst/>
          </a:prstGeom>
          <a:noFill/>
        </p:spPr>
        <p:txBody>
          <a:bodyPr wrap="square" lIns="91196" tIns="45598" rIns="91196" bIns="45598" rtlCol="0">
            <a:spAutoFit/>
          </a:bodyPr>
          <a:lstStyle/>
          <a:p>
            <a:pPr defTabSz="1083940"/>
            <a:r>
              <a:rPr lang="en-US" b="1" err="1">
                <a:solidFill>
                  <a:srgbClr val="002060"/>
                </a:solidFill>
                <a:latin typeface="Times New Roman" panose="02020603050405020304" pitchFamily="18" charset="0"/>
                <a:ea typeface="Lato" pitchFamily="34" charset="0"/>
                <a:cs typeface="Times New Roman" panose="02020603050405020304" pitchFamily="18" charset="0"/>
              </a:rPr>
              <a:t>Vốn</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đầu</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tư</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trực</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tiếp</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nước</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ngoài</a:t>
            </a:r>
            <a:endParaRPr lang="id-ID" b="1">
              <a:solidFill>
                <a:srgbClr val="002060"/>
              </a:solidFill>
              <a:latin typeface="Times New Roman" panose="02020603050405020304" pitchFamily="18" charset="0"/>
              <a:ea typeface="Lato" pitchFamily="34" charset="0"/>
              <a:cs typeface="Times New Roman" panose="02020603050405020304" pitchFamily="18" charset="0"/>
            </a:endParaRPr>
          </a:p>
        </p:txBody>
      </p:sp>
      <p:grpSp>
        <p:nvGrpSpPr>
          <p:cNvPr id="22" name="9Slide.vn 4">
            <a:extLst>
              <a:ext uri="{FF2B5EF4-FFF2-40B4-BE49-F238E27FC236}">
                <a16:creationId xmlns:a16="http://schemas.microsoft.com/office/drawing/2014/main" id="{408F6F6F-9630-F321-309B-B562F20591FE}"/>
              </a:ext>
            </a:extLst>
          </p:cNvPr>
          <p:cNvGrpSpPr/>
          <p:nvPr/>
        </p:nvGrpSpPr>
        <p:grpSpPr>
          <a:xfrm flipH="1">
            <a:off x="7060362" y="4288242"/>
            <a:ext cx="4569120" cy="928818"/>
            <a:chOff x="9367692" y="5209460"/>
            <a:chExt cx="12600826" cy="2708853"/>
          </a:xfrm>
          <a:solidFill>
            <a:schemeClr val="accent2">
              <a:lumMod val="60000"/>
              <a:lumOff val="40000"/>
            </a:schemeClr>
          </a:solidFill>
        </p:grpSpPr>
        <p:sp>
          <p:nvSpPr>
            <p:cNvPr id="23" name="9Slide.vn 5">
              <a:extLst>
                <a:ext uri="{FF2B5EF4-FFF2-40B4-BE49-F238E27FC236}">
                  <a16:creationId xmlns:a16="http://schemas.microsoft.com/office/drawing/2014/main" id="{B19BBC58-9637-26BE-467A-47DFFAAF1ADA}"/>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grpFill/>
            <a:ln>
              <a:noFill/>
            </a:ln>
          </p:spPr>
          <p:txBody>
            <a:bodyPr vert="horz" wrap="square" lIns="45607" tIns="22804" rIns="45607" bIns="22804" numCol="1" anchor="t" anchorCtr="0" compatLnSpc="1">
              <a:prstTxWarp prst="textNoShape">
                <a:avLst/>
              </a:prstTxWarp>
            </a:bodyPr>
            <a:lstStyle/>
            <a:p>
              <a:pPr defTabSz="1083940"/>
              <a:endParaRPr lang="th-TH" sz="3342">
                <a:solidFill>
                  <a:srgbClr val="000000"/>
                </a:solidFill>
                <a:latin typeface="Calibri"/>
                <a:cs typeface="Cordia New" panose="020B0304020202020204" pitchFamily="34" charset="-34"/>
              </a:endParaRPr>
            </a:p>
          </p:txBody>
        </p:sp>
        <p:pic>
          <p:nvPicPr>
            <p:cNvPr id="24" name="9Slide.vn 6">
              <a:extLst>
                <a:ext uri="{FF2B5EF4-FFF2-40B4-BE49-F238E27FC236}">
                  <a16:creationId xmlns:a16="http://schemas.microsoft.com/office/drawing/2014/main" id="{E4961757-51A2-5B96-1F85-F447182B85A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a:grpFill/>
          </p:spPr>
        </p:pic>
      </p:grpSp>
      <p:sp>
        <p:nvSpPr>
          <p:cNvPr id="25" name="9Slide.vn 18">
            <a:extLst>
              <a:ext uri="{FF2B5EF4-FFF2-40B4-BE49-F238E27FC236}">
                <a16:creationId xmlns:a16="http://schemas.microsoft.com/office/drawing/2014/main" id="{ACD60351-26F6-8A4E-057B-5DD2B2C8F0CC}"/>
              </a:ext>
            </a:extLst>
          </p:cNvPr>
          <p:cNvSpPr txBox="1"/>
          <p:nvPr/>
        </p:nvSpPr>
        <p:spPr>
          <a:xfrm>
            <a:off x="8072393" y="4332092"/>
            <a:ext cx="2256560" cy="369085"/>
          </a:xfrm>
          <a:prstGeom prst="rect">
            <a:avLst/>
          </a:prstGeom>
          <a:noFill/>
        </p:spPr>
        <p:txBody>
          <a:bodyPr wrap="square" lIns="91196" tIns="45598" rIns="91196" bIns="45598" rtlCol="0">
            <a:spAutoFit/>
          </a:bodyPr>
          <a:lstStyle/>
          <a:p>
            <a:pPr defTabSz="1083940"/>
            <a:r>
              <a:rPr lang="en-US" b="1" err="1">
                <a:solidFill>
                  <a:srgbClr val="002060"/>
                </a:solidFill>
                <a:latin typeface="Times New Roman" panose="02020603050405020304" pitchFamily="18" charset="0"/>
                <a:ea typeface="Lato" pitchFamily="34" charset="0"/>
                <a:cs typeface="Times New Roman" panose="02020603050405020304" pitchFamily="18" charset="0"/>
              </a:rPr>
              <a:t>Vốn</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Ngoài</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nhà</a:t>
            </a:r>
            <a:r>
              <a:rPr lang="en-US" b="1">
                <a:solidFill>
                  <a:srgbClr val="002060"/>
                </a:solidFill>
                <a:latin typeface="Times New Roman" panose="02020603050405020304" pitchFamily="18" charset="0"/>
                <a:ea typeface="Lato" pitchFamily="34" charset="0"/>
                <a:cs typeface="Times New Roman" panose="02020603050405020304" pitchFamily="18" charset="0"/>
              </a:rPr>
              <a:t> </a:t>
            </a:r>
            <a:r>
              <a:rPr lang="en-US" b="1" err="1">
                <a:solidFill>
                  <a:srgbClr val="002060"/>
                </a:solidFill>
                <a:latin typeface="Times New Roman" panose="02020603050405020304" pitchFamily="18" charset="0"/>
                <a:ea typeface="Lato" pitchFamily="34" charset="0"/>
                <a:cs typeface="Times New Roman" panose="02020603050405020304" pitchFamily="18" charset="0"/>
              </a:rPr>
              <a:t>nước</a:t>
            </a:r>
            <a:endParaRPr lang="id-ID" b="1">
              <a:solidFill>
                <a:srgbClr val="002060"/>
              </a:solidFill>
              <a:latin typeface="Times New Roman" panose="02020603050405020304" pitchFamily="18" charset="0"/>
              <a:ea typeface="Lato" pitchFamily="34" charset="0"/>
              <a:cs typeface="Times New Roman" panose="02020603050405020304" pitchFamily="18" charset="0"/>
            </a:endParaRPr>
          </a:p>
        </p:txBody>
      </p:sp>
      <p:sp>
        <p:nvSpPr>
          <p:cNvPr id="27" name="Rounded Rectangle 108">
            <a:extLst>
              <a:ext uri="{FF2B5EF4-FFF2-40B4-BE49-F238E27FC236}">
                <a16:creationId xmlns:a16="http://schemas.microsoft.com/office/drawing/2014/main" id="{83D045AB-9A0A-2E03-FD7D-4E9EA361E657}"/>
              </a:ext>
            </a:extLst>
          </p:cNvPr>
          <p:cNvSpPr/>
          <p:nvPr/>
        </p:nvSpPr>
        <p:spPr>
          <a:xfrm>
            <a:off x="6644146" y="1688106"/>
            <a:ext cx="4344684" cy="900668"/>
          </a:xfrm>
          <a:prstGeom prst="roundRect">
            <a:avLst/>
          </a:prstGeom>
          <a:solidFill>
            <a:schemeClr val="bg1"/>
          </a:solidFill>
          <a:ln>
            <a:solidFill>
              <a:schemeClr val="accent6">
                <a:lumMod val="60000"/>
                <a:lumOff val="4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8">
            <a:extLst>
              <a:ext uri="{FF2B5EF4-FFF2-40B4-BE49-F238E27FC236}">
                <a16:creationId xmlns:a16="http://schemas.microsoft.com/office/drawing/2014/main" id="{A36D7339-E434-823A-11B9-464B56B7B2C6}"/>
              </a:ext>
            </a:extLst>
          </p:cNvPr>
          <p:cNvSpPr txBox="1"/>
          <p:nvPr/>
        </p:nvSpPr>
        <p:spPr>
          <a:xfrm>
            <a:off x="7357387" y="1753032"/>
            <a:ext cx="2683817" cy="369332"/>
          </a:xfrm>
          <a:prstGeom prst="rect">
            <a:avLst/>
          </a:prstGeom>
          <a:solidFill>
            <a:schemeClr val="bg1"/>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rgbClr val="002060"/>
                </a:solidFill>
                <a:latin typeface="Times New Roman" pitchFamily="18" charset="0"/>
                <a:cs typeface="Times New Roman" pitchFamily="18" charset="0"/>
              </a:rPr>
              <a:t>TỔNG NGUỒN VỐN</a:t>
            </a:r>
          </a:p>
        </p:txBody>
      </p:sp>
      <p:sp>
        <p:nvSpPr>
          <p:cNvPr id="29" name="TextBox 28">
            <a:extLst>
              <a:ext uri="{FF2B5EF4-FFF2-40B4-BE49-F238E27FC236}">
                <a16:creationId xmlns:a16="http://schemas.microsoft.com/office/drawing/2014/main" id="{0FB949A0-FB57-1673-BF97-D88C4D68C0F0}"/>
              </a:ext>
            </a:extLst>
          </p:cNvPr>
          <p:cNvSpPr txBox="1"/>
          <p:nvPr/>
        </p:nvSpPr>
        <p:spPr>
          <a:xfrm>
            <a:off x="7343095" y="2075277"/>
            <a:ext cx="2851193"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26.664.9 </a:t>
            </a:r>
            <a:r>
              <a:rPr lang="en-US" b="1" err="1">
                <a:solidFill>
                  <a:srgbClr val="C00000"/>
                </a:solidFill>
                <a:latin typeface="Times New Roman" panose="02020603050405020304" pitchFamily="18" charset="0"/>
                <a:cs typeface="Times New Roman" panose="02020603050405020304" pitchFamily="18" charset="0"/>
              </a:rPr>
              <a:t>tỷ</a:t>
            </a:r>
            <a:r>
              <a:rPr lang="en-US" b="1">
                <a:solidFill>
                  <a:srgbClr val="C00000"/>
                </a:solidFill>
                <a:latin typeface="Times New Roman" panose="02020603050405020304" pitchFamily="18" charset="0"/>
                <a:cs typeface="Times New Roman" panose="02020603050405020304" pitchFamily="18" charset="0"/>
              </a:rPr>
              <a:t> </a:t>
            </a:r>
            <a:r>
              <a:rPr lang="en-US" b="1" err="1">
                <a:solidFill>
                  <a:srgbClr val="C00000"/>
                </a:solidFill>
                <a:latin typeface="Times New Roman" panose="02020603050405020304" pitchFamily="18" charset="0"/>
                <a:cs typeface="Times New Roman" panose="02020603050405020304" pitchFamily="18" charset="0"/>
              </a:rPr>
              <a:t>đồng</a:t>
            </a:r>
            <a:r>
              <a:rPr lang="en-US" b="1">
                <a:solidFill>
                  <a:srgbClr val="C00000"/>
                </a:solidFill>
                <a:latin typeface="Times New Roman" panose="02020603050405020304" pitchFamily="18" charset="0"/>
                <a:cs typeface="Times New Roman" panose="02020603050405020304" pitchFamily="18" charset="0"/>
              </a:rPr>
              <a:t>      10,7%    </a:t>
            </a:r>
          </a:p>
        </p:txBody>
      </p:sp>
      <p:sp>
        <p:nvSpPr>
          <p:cNvPr id="30" name="TextBox 29">
            <a:extLst>
              <a:ext uri="{FF2B5EF4-FFF2-40B4-BE49-F238E27FC236}">
                <a16:creationId xmlns:a16="http://schemas.microsoft.com/office/drawing/2014/main" id="{9AE6A4DE-D296-104D-18EE-5B85D5578D65}"/>
              </a:ext>
            </a:extLst>
          </p:cNvPr>
          <p:cNvSpPr txBox="1"/>
          <p:nvPr/>
        </p:nvSpPr>
        <p:spPr>
          <a:xfrm>
            <a:off x="8410677" y="3398361"/>
            <a:ext cx="2975476"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9.950,9 </a:t>
            </a:r>
            <a:r>
              <a:rPr lang="en-US" b="1" err="1">
                <a:solidFill>
                  <a:srgbClr val="C00000"/>
                </a:solidFill>
                <a:latin typeface="Times New Roman" panose="02020603050405020304" pitchFamily="18" charset="0"/>
                <a:cs typeface="Times New Roman" panose="02020603050405020304" pitchFamily="18" charset="0"/>
              </a:rPr>
              <a:t>tỷ</a:t>
            </a:r>
            <a:r>
              <a:rPr lang="en-US" b="1">
                <a:solidFill>
                  <a:srgbClr val="C00000"/>
                </a:solidFill>
                <a:latin typeface="Times New Roman" panose="02020603050405020304" pitchFamily="18" charset="0"/>
                <a:cs typeface="Times New Roman" panose="02020603050405020304" pitchFamily="18" charset="0"/>
              </a:rPr>
              <a:t> </a:t>
            </a:r>
            <a:r>
              <a:rPr lang="en-US" b="1" err="1">
                <a:solidFill>
                  <a:srgbClr val="C00000"/>
                </a:solidFill>
                <a:latin typeface="Times New Roman" panose="02020603050405020304" pitchFamily="18" charset="0"/>
                <a:cs typeface="Times New Roman" panose="02020603050405020304" pitchFamily="18" charset="0"/>
              </a:rPr>
              <a:t>đồng</a:t>
            </a:r>
            <a:r>
              <a:rPr lang="en-US" b="1">
                <a:solidFill>
                  <a:srgbClr val="C00000"/>
                </a:solidFill>
                <a:latin typeface="Times New Roman" panose="02020603050405020304" pitchFamily="18" charset="0"/>
                <a:cs typeface="Times New Roman" panose="02020603050405020304" pitchFamily="18" charset="0"/>
              </a:rPr>
              <a:t>          15%    </a:t>
            </a:r>
          </a:p>
        </p:txBody>
      </p:sp>
      <p:sp>
        <p:nvSpPr>
          <p:cNvPr id="31" name="TextBox 30">
            <a:extLst>
              <a:ext uri="{FF2B5EF4-FFF2-40B4-BE49-F238E27FC236}">
                <a16:creationId xmlns:a16="http://schemas.microsoft.com/office/drawing/2014/main" id="{6BAB3431-C456-D878-4596-FFD78F677D30}"/>
              </a:ext>
            </a:extLst>
          </p:cNvPr>
          <p:cNvSpPr txBox="1"/>
          <p:nvPr/>
        </p:nvSpPr>
        <p:spPr>
          <a:xfrm>
            <a:off x="7851869" y="4714137"/>
            <a:ext cx="3136961"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15.661,6 </a:t>
            </a:r>
            <a:r>
              <a:rPr lang="en-US" b="1" err="1">
                <a:solidFill>
                  <a:srgbClr val="C00000"/>
                </a:solidFill>
                <a:latin typeface="Times New Roman" panose="02020603050405020304" pitchFamily="18" charset="0"/>
                <a:cs typeface="Times New Roman" panose="02020603050405020304" pitchFamily="18" charset="0"/>
              </a:rPr>
              <a:t>tỷ</a:t>
            </a:r>
            <a:r>
              <a:rPr lang="en-US" b="1">
                <a:solidFill>
                  <a:srgbClr val="C00000"/>
                </a:solidFill>
                <a:latin typeface="Times New Roman" panose="02020603050405020304" pitchFamily="18" charset="0"/>
                <a:cs typeface="Times New Roman" panose="02020603050405020304" pitchFamily="18" charset="0"/>
              </a:rPr>
              <a:t> </a:t>
            </a:r>
            <a:r>
              <a:rPr lang="en-US" b="1" err="1">
                <a:solidFill>
                  <a:srgbClr val="C00000"/>
                </a:solidFill>
                <a:latin typeface="Times New Roman" panose="02020603050405020304" pitchFamily="18" charset="0"/>
                <a:cs typeface="Times New Roman" panose="02020603050405020304" pitchFamily="18" charset="0"/>
              </a:rPr>
              <a:t>đồng</a:t>
            </a:r>
            <a:r>
              <a:rPr lang="en-US" b="1">
                <a:solidFill>
                  <a:srgbClr val="C00000"/>
                </a:solidFill>
                <a:latin typeface="Times New Roman" panose="02020603050405020304" pitchFamily="18" charset="0"/>
                <a:cs typeface="Times New Roman" panose="02020603050405020304" pitchFamily="18" charset="0"/>
              </a:rPr>
              <a:t>          8,4%    </a:t>
            </a:r>
          </a:p>
        </p:txBody>
      </p:sp>
      <p:sp>
        <p:nvSpPr>
          <p:cNvPr id="32" name="TextBox 31">
            <a:extLst>
              <a:ext uri="{FF2B5EF4-FFF2-40B4-BE49-F238E27FC236}">
                <a16:creationId xmlns:a16="http://schemas.microsoft.com/office/drawing/2014/main" id="{6DF59AC6-3D36-1D4F-76E8-E19DD07DFB09}"/>
              </a:ext>
            </a:extLst>
          </p:cNvPr>
          <p:cNvSpPr txBox="1"/>
          <p:nvPr/>
        </p:nvSpPr>
        <p:spPr>
          <a:xfrm>
            <a:off x="7507047" y="6097745"/>
            <a:ext cx="2851193"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1.032,3 </a:t>
            </a:r>
            <a:r>
              <a:rPr lang="en-US" b="1" err="1">
                <a:solidFill>
                  <a:srgbClr val="C00000"/>
                </a:solidFill>
                <a:latin typeface="Times New Roman" panose="02020603050405020304" pitchFamily="18" charset="0"/>
                <a:cs typeface="Times New Roman" panose="02020603050405020304" pitchFamily="18" charset="0"/>
              </a:rPr>
              <a:t>tỷ</a:t>
            </a:r>
            <a:r>
              <a:rPr lang="en-US" b="1">
                <a:solidFill>
                  <a:srgbClr val="C00000"/>
                </a:solidFill>
                <a:latin typeface="Times New Roman" panose="02020603050405020304" pitchFamily="18" charset="0"/>
                <a:cs typeface="Times New Roman" panose="02020603050405020304" pitchFamily="18" charset="0"/>
              </a:rPr>
              <a:t> </a:t>
            </a:r>
            <a:r>
              <a:rPr lang="en-US" b="1" err="1">
                <a:solidFill>
                  <a:srgbClr val="C00000"/>
                </a:solidFill>
                <a:latin typeface="Times New Roman" panose="02020603050405020304" pitchFamily="18" charset="0"/>
                <a:cs typeface="Times New Roman" panose="02020603050405020304" pitchFamily="18" charset="0"/>
              </a:rPr>
              <a:t>đồng</a:t>
            </a:r>
            <a:r>
              <a:rPr lang="en-US" b="1">
                <a:solidFill>
                  <a:srgbClr val="C00000"/>
                </a:solidFill>
                <a:latin typeface="Times New Roman" panose="02020603050405020304" pitchFamily="18" charset="0"/>
                <a:cs typeface="Times New Roman" panose="02020603050405020304" pitchFamily="18" charset="0"/>
              </a:rPr>
              <a:t>           6,3%    </a:t>
            </a:r>
          </a:p>
        </p:txBody>
      </p:sp>
      <p:sp>
        <p:nvSpPr>
          <p:cNvPr id="33" name="Arrow: Down 59">
            <a:extLst>
              <a:ext uri="{FF2B5EF4-FFF2-40B4-BE49-F238E27FC236}">
                <a16:creationId xmlns:a16="http://schemas.microsoft.com/office/drawing/2014/main" id="{EB792DE2-87BF-B2BA-1379-0E3A7515A4F6}"/>
              </a:ext>
            </a:extLst>
          </p:cNvPr>
          <p:cNvSpPr/>
          <p:nvPr/>
        </p:nvSpPr>
        <p:spPr>
          <a:xfrm rot="10800000">
            <a:off x="9420349" y="612852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34" name="Arrow: Down 59">
            <a:extLst>
              <a:ext uri="{FF2B5EF4-FFF2-40B4-BE49-F238E27FC236}">
                <a16:creationId xmlns:a16="http://schemas.microsoft.com/office/drawing/2014/main" id="{24B85C36-43A3-6B5B-2C1C-3634D93B9267}"/>
              </a:ext>
            </a:extLst>
          </p:cNvPr>
          <p:cNvSpPr/>
          <p:nvPr/>
        </p:nvSpPr>
        <p:spPr>
          <a:xfrm rot="10800000">
            <a:off x="9806172" y="4779205"/>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35" name="Arrow: Down 59">
            <a:extLst>
              <a:ext uri="{FF2B5EF4-FFF2-40B4-BE49-F238E27FC236}">
                <a16:creationId xmlns:a16="http://schemas.microsoft.com/office/drawing/2014/main" id="{8C661001-620A-A950-5028-EA347095D8FE}"/>
              </a:ext>
            </a:extLst>
          </p:cNvPr>
          <p:cNvSpPr/>
          <p:nvPr/>
        </p:nvSpPr>
        <p:spPr>
          <a:xfrm rot="10800000">
            <a:off x="10259788" y="3504065"/>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36" name="Arrow: Down 59">
            <a:extLst>
              <a:ext uri="{FF2B5EF4-FFF2-40B4-BE49-F238E27FC236}">
                <a16:creationId xmlns:a16="http://schemas.microsoft.com/office/drawing/2014/main" id="{3A5DC9B8-FA2A-AAF2-CCFA-17F59DA8AA47}"/>
              </a:ext>
            </a:extLst>
          </p:cNvPr>
          <p:cNvSpPr/>
          <p:nvPr/>
        </p:nvSpPr>
        <p:spPr>
          <a:xfrm rot="10800000">
            <a:off x="9161410" y="2145632"/>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37" name="9Slide.vn 56">
            <a:extLst>
              <a:ext uri="{FF2B5EF4-FFF2-40B4-BE49-F238E27FC236}">
                <a16:creationId xmlns:a16="http://schemas.microsoft.com/office/drawing/2014/main" id="{B42A9F81-BB60-20BD-1796-EB138B694220}"/>
              </a:ext>
            </a:extLst>
          </p:cNvPr>
          <p:cNvPicPr>
            <a:picLocks noChangeAspect="1"/>
          </p:cNvPicPr>
          <p:nvPr/>
        </p:nvPicPr>
        <p:blipFill>
          <a:blip r:embed="rId9"/>
          <a:stretch>
            <a:fillRect/>
          </a:stretch>
        </p:blipFill>
        <p:spPr>
          <a:xfrm>
            <a:off x="6320600" y="1566387"/>
            <a:ext cx="735144" cy="1017780"/>
          </a:xfrm>
          <a:prstGeom prst="rect">
            <a:avLst/>
          </a:prstGeom>
        </p:spPr>
      </p:pic>
      <p:sp>
        <p:nvSpPr>
          <p:cNvPr id="12" name="Rectangle 11">
            <a:extLst>
              <a:ext uri="{FF2B5EF4-FFF2-40B4-BE49-F238E27FC236}">
                <a16:creationId xmlns:a16="http://schemas.microsoft.com/office/drawing/2014/main" id="{CE5FBBCC-ED66-B046-1C08-3D84F85723EB}"/>
              </a:ext>
            </a:extLst>
          </p:cNvPr>
          <p:cNvSpPr/>
          <p:nvPr/>
        </p:nvSpPr>
        <p:spPr>
          <a:xfrm>
            <a:off x="583095" y="152502"/>
            <a:ext cx="11025809" cy="646331"/>
          </a:xfrm>
          <a:prstGeom prst="rect">
            <a:avLst/>
          </a:prstGeom>
        </p:spPr>
        <p:txBody>
          <a:bodyPr wrap="square">
            <a:spAutoFit/>
          </a:bodyPr>
          <a:lstStyle/>
          <a:p>
            <a:pPr algn="just">
              <a:spcBef>
                <a:spcPts val="435"/>
              </a:spcBef>
              <a:buSzPct val="100000"/>
            </a:pPr>
            <a:r>
              <a:rPr lang="vi-VN" sz="3600" b="1">
                <a:latin typeface="Times New Roman" panose="02020603050405020304" pitchFamily="18" charset="0"/>
                <a:ea typeface="Times New Roman" panose="02020603050405020304" pitchFamily="18" charset="0"/>
              </a:rPr>
              <a:t>d</a:t>
            </a:r>
            <a:r>
              <a:rPr lang="vi-VN" sz="3600" b="1">
                <a:effectLst/>
                <a:latin typeface="Times New Roman" panose="02020603050405020304" pitchFamily="18" charset="0"/>
                <a:ea typeface="Times New Roman" panose="02020603050405020304" pitchFamily="18" charset="0"/>
              </a:rPr>
              <a:t>) Về đầu tư phát triển </a:t>
            </a:r>
            <a:endParaRPr lang="en-US" sz="5400" b="1" kern="0" spc="-10">
              <a:solidFill>
                <a:prstClr val="black"/>
              </a:solidFill>
              <a:ea typeface="Times New Roman" panose="02020603050405020304" pitchFamily="18" charset="0"/>
            </a:endParaRPr>
          </a:p>
        </p:txBody>
      </p:sp>
    </p:spTree>
    <p:extLst>
      <p:ext uri="{BB962C8B-B14F-4D97-AF65-F5344CB8AC3E}">
        <p14:creationId xmlns:p14="http://schemas.microsoft.com/office/powerpoint/2010/main" val="993788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59440" y="1443841"/>
            <a:ext cx="5431283" cy="3970318"/>
          </a:xfrm>
          <a:prstGeom prst="rect">
            <a:avLst/>
          </a:prstGeom>
        </p:spPr>
        <p:txBody>
          <a:bodyPr wrap="square">
            <a:spAutoFit/>
          </a:bodyPr>
          <a:lstStyle/>
          <a:p>
            <a:pPr marL="457200" lvl="0" indent="-457200" algn="just">
              <a:spcBef>
                <a:spcPts val="600"/>
              </a:spcBef>
              <a:buFont typeface="Arial" panose="020B0604020202020204" pitchFamily="34" charset="0"/>
              <a:buChar char="•"/>
              <a:defRPr/>
            </a:pPr>
            <a:r>
              <a:rPr lang="en-US" sz="2800" b="1" noProof="0">
                <a:solidFill>
                  <a:prstClr val="black"/>
                </a:solidFill>
                <a:latin typeface="Times New Roman" panose="02020603050405020304" pitchFamily="18" charset="0"/>
                <a:cs typeface="Times New Roman" panose="02020603050405020304" pitchFamily="18" charset="0"/>
              </a:rPr>
              <a:t>Đầu tư </a:t>
            </a:r>
            <a:r>
              <a:rPr lang="en-US" sz="2800" b="1">
                <a:solidFill>
                  <a:prstClr val="black"/>
                </a:solidFill>
                <a:latin typeface="Times New Roman" panose="02020603050405020304" pitchFamily="18" charset="0"/>
                <a:cs typeface="Times New Roman" panose="02020603050405020304" pitchFamily="18" charset="0"/>
              </a:rPr>
              <a:t>công</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da-DK" sz="2800">
                <a:latin typeface="Times New Roman" panose="02020603050405020304" pitchFamily="18" charset="0"/>
                <a:cs typeface="Times New Roman" panose="02020603050405020304" pitchFamily="18" charset="0"/>
              </a:rPr>
              <a:t>Tổng</a:t>
            </a:r>
            <a:r>
              <a:rPr lang="en-US" sz="2800">
                <a:latin typeface="Times New Roman" panose="02020603050405020304" pitchFamily="18" charset="0"/>
                <a:cs typeface="Times New Roman" panose="02020603050405020304" pitchFamily="18" charset="0"/>
              </a:rPr>
              <a:t> vốn đầu tư công năm 2022 do HĐND tỉnh giao tính đến 30/9/2022 có giá trị giải ngân là 4.643,6/8.514 tỷ đồng</a:t>
            </a:r>
            <a:r>
              <a:rPr lang="vi-VN" sz="2800">
                <a:latin typeface="Times New Roman" panose="02020603050405020304" pitchFamily="18" charset="0"/>
                <a:cs typeface="Times New Roman" panose="02020603050405020304" pitchFamily="18" charset="0"/>
              </a:rPr>
              <a:t>, đạt </a:t>
            </a:r>
            <a:r>
              <a:rPr lang="en-US" sz="2800">
                <a:latin typeface="Times New Roman" panose="02020603050405020304" pitchFamily="18" charset="0"/>
                <a:cs typeface="Times New Roman" panose="02020603050405020304" pitchFamily="18" charset="0"/>
              </a:rPr>
              <a:t>54,54</a:t>
            </a:r>
            <a:r>
              <a:rPr lang="vi-VN" sz="2800">
                <a:latin typeface="Times New Roman" panose="02020603050405020304" pitchFamily="18" charset="0"/>
                <a:cs typeface="Times New Roman" panose="02020603050405020304" pitchFamily="18" charset="0"/>
              </a:rPr>
              <a:t>% kế hoạch năm </a:t>
            </a:r>
            <a:r>
              <a:rPr lang="en-US" sz="2800">
                <a:latin typeface="Times New Roman" panose="02020603050405020304" pitchFamily="18" charset="0"/>
                <a:cs typeface="Times New Roman" panose="02020603050405020304" pitchFamily="18" charset="0"/>
              </a:rPr>
              <a:t>(c</a:t>
            </a:r>
            <a:r>
              <a:rPr lang="vi-VN" sz="2800">
                <a:latin typeface="Times New Roman" panose="02020603050405020304" pitchFamily="18" charset="0"/>
                <a:cs typeface="Times New Roman" panose="02020603050405020304" pitchFamily="18" charset="0"/>
              </a:rPr>
              <a:t>ùng kỳ </a:t>
            </a:r>
            <a:r>
              <a:rPr lang="en-US" sz="2800">
                <a:latin typeface="Times New Roman" panose="02020603050405020304" pitchFamily="18" charset="0"/>
                <a:cs typeface="Times New Roman" panose="02020603050405020304" pitchFamily="18" charset="0"/>
              </a:rPr>
              <a:t>đến </a:t>
            </a:r>
            <a:r>
              <a:rPr lang="vi-VN" sz="2800">
                <a:latin typeface="Times New Roman" panose="02020603050405020304" pitchFamily="18" charset="0"/>
                <a:cs typeface="Times New Roman" panose="02020603050405020304" pitchFamily="18" charset="0"/>
              </a:rPr>
              <a:t>30/9/2021 là </a:t>
            </a:r>
            <a:r>
              <a:rPr lang="en-US" sz="2800">
                <a:latin typeface="Times New Roman" panose="02020603050405020304" pitchFamily="18" charset="0"/>
                <a:cs typeface="Times New Roman" panose="02020603050405020304" pitchFamily="18" charset="0"/>
              </a:rPr>
              <a:t>3.720/6.368 tỷ đồng, tỷ lệ </a:t>
            </a:r>
            <a:r>
              <a:rPr lang="vi-VN" sz="2800">
                <a:latin typeface="Times New Roman" panose="02020603050405020304" pitchFamily="18" charset="0"/>
                <a:cs typeface="Times New Roman" panose="02020603050405020304" pitchFamily="18" charset="0"/>
              </a:rPr>
              <a:t>58,42%). Trong đó, </a:t>
            </a:r>
            <a:r>
              <a:rPr lang="en-US" sz="2800">
                <a:latin typeface="Times New Roman" panose="02020603050405020304" pitchFamily="18" charset="0"/>
                <a:cs typeface="Times New Roman" panose="02020603050405020304" pitchFamily="18" charset="0"/>
              </a:rPr>
              <a:t>khối huyện đạt 39,71%, khối tỉnh đạt 62%</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5B1F007-99C7-4298-9721-399FC5F4980A}"/>
                  </a:ext>
                </a:extLst>
              </p14:cNvPr>
              <p14:cNvContentPartPr/>
              <p14:nvPr/>
            </p14:nvContentPartPr>
            <p14:xfrm>
              <a:off x="4266720" y="1508280"/>
              <a:ext cx="360" cy="360"/>
            </p14:xfrm>
          </p:contentPart>
        </mc:Choice>
        <mc:Fallback xmlns="">
          <p:pic>
            <p:nvPicPr>
              <p:cNvPr id="3" name="Ink 2">
                <a:extLst>
                  <a:ext uri="{FF2B5EF4-FFF2-40B4-BE49-F238E27FC236}">
                    <a16:creationId xmlns:a16="http://schemas.microsoft.com/office/drawing/2014/main" id="{35B1F007-99C7-4298-9721-399FC5F4980A}"/>
                  </a:ext>
                </a:extLst>
              </p:cNvPr>
              <p:cNvPicPr/>
              <p:nvPr/>
            </p:nvPicPr>
            <p:blipFill>
              <a:blip r:embed="rId5"/>
              <a:stretch>
                <a:fillRect/>
              </a:stretch>
            </p:blipFill>
            <p:spPr>
              <a:xfrm>
                <a:off x="4258080" y="1499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F65F296-80EE-40EA-A3EF-ED3E9CC009C7}"/>
                  </a:ext>
                </a:extLst>
              </p14:cNvPr>
              <p14:cNvContentPartPr/>
              <p14:nvPr/>
            </p14:nvContentPartPr>
            <p14:xfrm>
              <a:off x="2910960" y="2819400"/>
              <a:ext cx="360" cy="360"/>
            </p14:xfrm>
          </p:contentPart>
        </mc:Choice>
        <mc:Fallback xmlns="">
          <p:pic>
            <p:nvPicPr>
              <p:cNvPr id="5" name="Ink 4">
                <a:extLst>
                  <a:ext uri="{FF2B5EF4-FFF2-40B4-BE49-F238E27FC236}">
                    <a16:creationId xmlns:a16="http://schemas.microsoft.com/office/drawing/2014/main" id="{6F65F296-80EE-40EA-A3EF-ED3E9CC009C7}"/>
                  </a:ext>
                </a:extLst>
              </p:cNvPr>
              <p:cNvPicPr/>
              <p:nvPr/>
            </p:nvPicPr>
            <p:blipFill>
              <a:blip r:embed="rId5"/>
              <a:stretch>
                <a:fillRect/>
              </a:stretch>
            </p:blipFill>
            <p:spPr>
              <a:xfrm>
                <a:off x="2902320" y="2810760"/>
                <a:ext cx="18000" cy="18000"/>
              </a:xfrm>
              <a:prstGeom prst="rect">
                <a:avLst/>
              </a:prstGeom>
            </p:spPr>
          </p:pic>
        </mc:Fallback>
      </mc:AlternateContent>
      <p:sp>
        <p:nvSpPr>
          <p:cNvPr id="12" name="Rectangle 11">
            <a:extLst>
              <a:ext uri="{FF2B5EF4-FFF2-40B4-BE49-F238E27FC236}">
                <a16:creationId xmlns:a16="http://schemas.microsoft.com/office/drawing/2014/main" id="{CE5FBBCC-ED66-B046-1C08-3D84F85723EB}"/>
              </a:ext>
            </a:extLst>
          </p:cNvPr>
          <p:cNvSpPr/>
          <p:nvPr/>
        </p:nvSpPr>
        <p:spPr>
          <a:xfrm>
            <a:off x="583095" y="154863"/>
            <a:ext cx="11025809" cy="646331"/>
          </a:xfrm>
          <a:prstGeom prst="rect">
            <a:avLst/>
          </a:prstGeom>
        </p:spPr>
        <p:txBody>
          <a:bodyPr wrap="square">
            <a:spAutoFit/>
          </a:bodyPr>
          <a:lstStyle/>
          <a:p>
            <a:pPr algn="just">
              <a:spcBef>
                <a:spcPts val="435"/>
              </a:spcBef>
              <a:buSzPct val="100000"/>
            </a:pPr>
            <a:r>
              <a:rPr lang="vi-VN" sz="3600" b="1">
                <a:latin typeface="Times New Roman" panose="02020603050405020304" pitchFamily="18" charset="0"/>
                <a:ea typeface="Times New Roman" panose="02020603050405020304" pitchFamily="18" charset="0"/>
              </a:rPr>
              <a:t>d</a:t>
            </a:r>
            <a:r>
              <a:rPr lang="vi-VN" sz="3600" b="1">
                <a:effectLst/>
                <a:latin typeface="Times New Roman" panose="02020603050405020304" pitchFamily="18" charset="0"/>
                <a:ea typeface="Times New Roman" panose="02020603050405020304" pitchFamily="18" charset="0"/>
              </a:rPr>
              <a:t>) Về đầu tư phát triển (tt) </a:t>
            </a:r>
            <a:endParaRPr lang="en-US" sz="5400" b="1" kern="0" spc="-10">
              <a:solidFill>
                <a:prstClr val="black"/>
              </a:solidFill>
              <a:ea typeface="Times New Roman" panose="02020603050405020304" pitchFamily="18" charset="0"/>
            </a:endParaRPr>
          </a:p>
        </p:txBody>
      </p:sp>
      <p:graphicFrame>
        <p:nvGraphicFramePr>
          <p:cNvPr id="26" name="Chart 25">
            <a:extLst>
              <a:ext uri="{FF2B5EF4-FFF2-40B4-BE49-F238E27FC236}">
                <a16:creationId xmlns:a16="http://schemas.microsoft.com/office/drawing/2014/main" id="{83C38054-96C8-369F-0C1E-F168D5D7C20C}"/>
              </a:ext>
            </a:extLst>
          </p:cNvPr>
          <p:cNvGraphicFramePr>
            <a:graphicFrameLocks/>
          </p:cNvGraphicFramePr>
          <p:nvPr>
            <p:extLst>
              <p:ext uri="{D42A27DB-BD31-4B8C-83A1-F6EECF244321}">
                <p14:modId xmlns:p14="http://schemas.microsoft.com/office/powerpoint/2010/main" val="1492234702"/>
              </p:ext>
            </p:extLst>
          </p:nvPr>
        </p:nvGraphicFramePr>
        <p:xfrm>
          <a:off x="6096000" y="1511953"/>
          <a:ext cx="5836560" cy="462380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49355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5B1F007-99C7-4298-9721-399FC5F4980A}"/>
                  </a:ext>
                </a:extLst>
              </p14:cNvPr>
              <p14:cNvContentPartPr/>
              <p14:nvPr/>
            </p14:nvContentPartPr>
            <p14:xfrm>
              <a:off x="4266720" y="1508280"/>
              <a:ext cx="360" cy="360"/>
            </p14:xfrm>
          </p:contentPart>
        </mc:Choice>
        <mc:Fallback xmlns="">
          <p:pic>
            <p:nvPicPr>
              <p:cNvPr id="3" name="Ink 2">
                <a:extLst>
                  <a:ext uri="{FF2B5EF4-FFF2-40B4-BE49-F238E27FC236}">
                    <a16:creationId xmlns:a16="http://schemas.microsoft.com/office/drawing/2014/main" id="{35B1F007-99C7-4298-9721-399FC5F4980A}"/>
                  </a:ext>
                </a:extLst>
              </p:cNvPr>
              <p:cNvPicPr/>
              <p:nvPr/>
            </p:nvPicPr>
            <p:blipFill>
              <a:blip r:embed="rId5"/>
              <a:stretch>
                <a:fillRect/>
              </a:stretch>
            </p:blipFill>
            <p:spPr>
              <a:xfrm>
                <a:off x="4258080" y="1499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F65F296-80EE-40EA-A3EF-ED3E9CC009C7}"/>
                  </a:ext>
                </a:extLst>
              </p14:cNvPr>
              <p14:cNvContentPartPr/>
              <p14:nvPr/>
            </p14:nvContentPartPr>
            <p14:xfrm>
              <a:off x="2910960" y="2819400"/>
              <a:ext cx="360" cy="360"/>
            </p14:xfrm>
          </p:contentPart>
        </mc:Choice>
        <mc:Fallback xmlns="">
          <p:pic>
            <p:nvPicPr>
              <p:cNvPr id="5" name="Ink 4">
                <a:extLst>
                  <a:ext uri="{FF2B5EF4-FFF2-40B4-BE49-F238E27FC236}">
                    <a16:creationId xmlns:a16="http://schemas.microsoft.com/office/drawing/2014/main" id="{6F65F296-80EE-40EA-A3EF-ED3E9CC009C7}"/>
                  </a:ext>
                </a:extLst>
              </p:cNvPr>
              <p:cNvPicPr/>
              <p:nvPr/>
            </p:nvPicPr>
            <p:blipFill>
              <a:blip r:embed="rId5"/>
              <a:stretch>
                <a:fillRect/>
              </a:stretch>
            </p:blipFill>
            <p:spPr>
              <a:xfrm>
                <a:off x="2902320" y="2810760"/>
                <a:ext cx="18000" cy="18000"/>
              </a:xfrm>
              <a:prstGeom prst="rect">
                <a:avLst/>
              </a:prstGeom>
            </p:spPr>
          </p:pic>
        </mc:Fallback>
      </mc:AlternateContent>
      <p:sp>
        <p:nvSpPr>
          <p:cNvPr id="12" name="Rectangle 11">
            <a:extLst>
              <a:ext uri="{FF2B5EF4-FFF2-40B4-BE49-F238E27FC236}">
                <a16:creationId xmlns:a16="http://schemas.microsoft.com/office/drawing/2014/main" id="{CE5FBBCC-ED66-B046-1C08-3D84F85723EB}"/>
              </a:ext>
            </a:extLst>
          </p:cNvPr>
          <p:cNvSpPr/>
          <p:nvPr/>
        </p:nvSpPr>
        <p:spPr>
          <a:xfrm>
            <a:off x="525945" y="139103"/>
            <a:ext cx="11025809" cy="646331"/>
          </a:xfrm>
          <a:prstGeom prst="rect">
            <a:avLst/>
          </a:prstGeom>
        </p:spPr>
        <p:txBody>
          <a:bodyPr wrap="square">
            <a:spAutoFit/>
          </a:bodyPr>
          <a:lstStyle/>
          <a:p>
            <a:pPr algn="just">
              <a:spcBef>
                <a:spcPts val="435"/>
              </a:spcBef>
              <a:buSzPct val="100000"/>
            </a:pPr>
            <a:r>
              <a:rPr lang="vi-VN" sz="3600" b="1">
                <a:latin typeface="Times New Roman" panose="02020603050405020304" pitchFamily="18" charset="0"/>
                <a:ea typeface="Times New Roman" panose="02020603050405020304" pitchFamily="18" charset="0"/>
              </a:rPr>
              <a:t>d</a:t>
            </a:r>
            <a:r>
              <a:rPr lang="vi-VN" sz="3600" b="1">
                <a:effectLst/>
                <a:latin typeface="Times New Roman" panose="02020603050405020304" pitchFamily="18" charset="0"/>
                <a:ea typeface="Times New Roman" panose="02020603050405020304" pitchFamily="18" charset="0"/>
              </a:rPr>
              <a:t>) Về đầu tư phát triển (tt) </a:t>
            </a:r>
            <a:endParaRPr lang="en-US" sz="5400" b="1" kern="0" spc="-10">
              <a:solidFill>
                <a:prstClr val="black"/>
              </a:solidFill>
              <a:ea typeface="Times New Roman" panose="02020603050405020304" pitchFamily="18" charset="0"/>
            </a:endParaRPr>
          </a:p>
        </p:txBody>
      </p:sp>
      <p:graphicFrame>
        <p:nvGraphicFramePr>
          <p:cNvPr id="6" name="Chart 5">
            <a:extLst>
              <a:ext uri="{FF2B5EF4-FFF2-40B4-BE49-F238E27FC236}">
                <a16:creationId xmlns:a16="http://schemas.microsoft.com/office/drawing/2014/main" id="{DA0D3E09-5E6C-16F6-4A61-E9DD3777BC72}"/>
              </a:ext>
            </a:extLst>
          </p:cNvPr>
          <p:cNvGraphicFramePr>
            <a:graphicFrameLocks/>
          </p:cNvGraphicFramePr>
          <p:nvPr>
            <p:extLst>
              <p:ext uri="{D42A27DB-BD31-4B8C-83A1-F6EECF244321}">
                <p14:modId xmlns:p14="http://schemas.microsoft.com/office/powerpoint/2010/main" val="58180937"/>
              </p:ext>
            </p:extLst>
          </p:nvPr>
        </p:nvGraphicFramePr>
        <p:xfrm>
          <a:off x="249447" y="1858217"/>
          <a:ext cx="7852244" cy="4565531"/>
        </p:xfrm>
        <a:graphic>
          <a:graphicData uri="http://schemas.openxmlformats.org/drawingml/2006/chart">
            <c:chart xmlns:c="http://schemas.openxmlformats.org/drawingml/2006/chart" xmlns:r="http://schemas.openxmlformats.org/officeDocument/2006/relationships" r:id="rId7"/>
          </a:graphicData>
        </a:graphic>
      </p:graphicFrame>
      <p:sp>
        <p:nvSpPr>
          <p:cNvPr id="7" name="Rectangle 6">
            <a:extLst>
              <a:ext uri="{FF2B5EF4-FFF2-40B4-BE49-F238E27FC236}">
                <a16:creationId xmlns:a16="http://schemas.microsoft.com/office/drawing/2014/main" id="{05795767-36AA-F3F2-BE46-E9AC1D648F02}"/>
              </a:ext>
            </a:extLst>
          </p:cNvPr>
          <p:cNvSpPr/>
          <p:nvPr/>
        </p:nvSpPr>
        <p:spPr>
          <a:xfrm>
            <a:off x="8101691" y="2631472"/>
            <a:ext cx="4290061" cy="2831544"/>
          </a:xfrm>
          <a:prstGeom prst="rect">
            <a:avLst/>
          </a:prstGeom>
        </p:spPr>
        <p:txBody>
          <a:bodyPr wrap="square">
            <a:spAutoFit/>
          </a:bodyPr>
          <a:lstStyle/>
          <a:p>
            <a:pPr lvl="0" algn="just">
              <a:spcBef>
                <a:spcPts val="600"/>
              </a:spcBef>
              <a:defRPr/>
            </a:pPr>
            <a:r>
              <a:rPr lang="en-US" sz="2000" b="1">
                <a:solidFill>
                  <a:prstClr val="black"/>
                </a:solidFill>
                <a:latin typeface="Times New Roman" panose="02020603050405020304" pitchFamily="18" charset="0"/>
                <a:cs typeface="Times New Roman" panose="02020603050405020304" pitchFamily="18" charset="0"/>
              </a:rPr>
              <a:t>Chú thích: Số giải ngân/ KHV giao</a:t>
            </a:r>
          </a:p>
          <a:p>
            <a:pPr lvl="0">
              <a:spcBef>
                <a:spcPts val="600"/>
              </a:spcBef>
              <a:defRPr/>
            </a:pPr>
            <a:r>
              <a:rPr lang="en-US" sz="2000" b="1">
                <a:solidFill>
                  <a:prstClr val="black"/>
                </a:solidFill>
                <a:latin typeface="Times New Roman" panose="02020603050405020304" pitchFamily="18" charset="0"/>
                <a:cs typeface="Times New Roman" panose="02020603050405020304" pitchFamily="18" charset="0"/>
              </a:rPr>
              <a:t>(1): </a:t>
            </a:r>
            <a:r>
              <a:rPr lang="en-US" sz="2000" spc="-10">
                <a:effectLst/>
                <a:latin typeface="Times New Roman" panose="02020603050405020304" pitchFamily="18" charset="0"/>
                <a:ea typeface="Times New Roman" panose="02020603050405020304" pitchFamily="18" charset="0"/>
              </a:rPr>
              <a:t>2.428/5.263</a:t>
            </a:r>
            <a:r>
              <a:rPr lang="vi-VN" sz="2000" spc="-10">
                <a:effectLst/>
                <a:latin typeface="Times New Roman" panose="02020603050405020304" pitchFamily="18" charset="0"/>
                <a:ea typeface="Times New Roman" panose="02020603050405020304" pitchFamily="18" charset="0"/>
              </a:rPr>
              <a:t> tỷ đồng</a:t>
            </a:r>
            <a:endParaRPr lang="en-US" sz="2000" b="1" spc="-1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600"/>
              </a:spcBef>
              <a:defRPr/>
            </a:pPr>
            <a:r>
              <a:rPr kumimoji="0" lang="en-US" sz="2000" b="1" i="0" u="none" strike="noStrike" kern="1200" cap="none" spc="-10" normalizeH="0" baseline="0" noProof="0">
                <a:ln>
                  <a:noFill/>
                </a:ln>
                <a:solidFill>
                  <a:prstClr val="black"/>
                </a:solidFill>
                <a:uLnTx/>
                <a:uFillTx/>
                <a:latin typeface="Times New Roman" panose="02020603050405020304" pitchFamily="18" charset="0"/>
                <a:cs typeface="Times New Roman" panose="02020603050405020304" pitchFamily="18" charset="0"/>
              </a:rPr>
              <a:t>(2)</a:t>
            </a:r>
            <a:r>
              <a:rPr lang="en-US" sz="2000" b="1" spc="-10">
                <a:solidFill>
                  <a:prstClr val="black"/>
                </a:solidFill>
                <a:latin typeface="Times New Roman" panose="02020603050405020304" pitchFamily="18" charset="0"/>
                <a:cs typeface="Times New Roman" panose="02020603050405020304" pitchFamily="18" charset="0"/>
              </a:rPr>
              <a:t>: </a:t>
            </a:r>
            <a:r>
              <a:rPr lang="en-US" sz="2000" spc="-10">
                <a:effectLst/>
                <a:latin typeface="Times New Roman" panose="02020603050405020304" pitchFamily="18" charset="0"/>
                <a:ea typeface="Times New Roman" panose="02020603050405020304" pitchFamily="18" charset="0"/>
              </a:rPr>
              <a:t>2.112/2.449 tỷ đồng</a:t>
            </a:r>
            <a:endParaRPr lang="en-US" sz="2000" b="1" spc="-1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600"/>
              </a:spcBef>
              <a:defRPr/>
            </a:pPr>
            <a:r>
              <a:rPr kumimoji="0" lang="en-US" sz="2000" b="1" i="0" u="none" strike="noStrike" kern="1200" cap="none" spc="-10" normalizeH="0" baseline="0" noProof="0">
                <a:ln>
                  <a:noFill/>
                </a:ln>
                <a:solidFill>
                  <a:prstClr val="black"/>
                </a:solidFill>
                <a:uLnTx/>
                <a:uFillTx/>
                <a:latin typeface="Times New Roman" panose="02020603050405020304" pitchFamily="18" charset="0"/>
                <a:cs typeface="Times New Roman" panose="02020603050405020304" pitchFamily="18" charset="0"/>
              </a:rPr>
              <a:t>(3): </a:t>
            </a:r>
            <a:r>
              <a:rPr lang="en-US" sz="2000" spc="-10">
                <a:effectLst/>
                <a:latin typeface="Times New Roman" panose="02020603050405020304" pitchFamily="18" charset="0"/>
                <a:ea typeface="Times New Roman" panose="02020603050405020304" pitchFamily="18" charset="0"/>
              </a:rPr>
              <a:t>63,759/150 tỷ đồng</a:t>
            </a:r>
            <a:endParaRPr lang="en-US" sz="2000" b="1"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600"/>
              </a:spcBef>
              <a:defRPr/>
            </a:pPr>
            <a:r>
              <a:rPr kumimoji="0" lang="en-US" sz="2000" b="1" i="0" u="none" strike="noStrike" kern="1200" cap="none" spc="-1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(4): </a:t>
            </a:r>
            <a:r>
              <a:rPr lang="en-US" sz="2000" spc="-10">
                <a:effectLst/>
                <a:latin typeface="Times New Roman" panose="02020603050405020304" pitchFamily="18" charset="0"/>
                <a:ea typeface="Times New Roman" panose="02020603050405020304" pitchFamily="18" charset="0"/>
              </a:rPr>
              <a:t>2,038/305,055 tỷ đồng</a:t>
            </a:r>
            <a:endParaRPr lang="en-US" sz="2000" b="1" spc="-1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600"/>
              </a:spcBef>
              <a:defRPr/>
            </a:pPr>
            <a:r>
              <a:rPr kumimoji="0" lang="en-US" sz="2000" b="1" i="0" u="none" strike="noStrike" kern="1200" cap="none" spc="-10" normalizeH="0" baseline="0" noProof="0">
                <a:ln>
                  <a:noFill/>
                </a:ln>
                <a:solidFill>
                  <a:prstClr val="black"/>
                </a:solidFill>
                <a:uLnTx/>
                <a:uFillTx/>
                <a:latin typeface="Times New Roman" panose="02020603050405020304" pitchFamily="18" charset="0"/>
                <a:cs typeface="Times New Roman" panose="02020603050405020304" pitchFamily="18" charset="0"/>
              </a:rPr>
              <a:t>(5): </a:t>
            </a:r>
            <a:r>
              <a:rPr lang="en-US" sz="2000" spc="-10">
                <a:effectLst/>
                <a:latin typeface="Times New Roman" panose="02020603050405020304" pitchFamily="18" charset="0"/>
                <a:ea typeface="Times New Roman" panose="02020603050405020304" pitchFamily="18" charset="0"/>
              </a:rPr>
              <a:t>36,751/346,868 tỷ đồng</a:t>
            </a:r>
            <a:endParaRPr kumimoji="0" lang="en-US" sz="20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marL="514350" lvl="0" indent="-514350" algn="just">
              <a:spcBef>
                <a:spcPts val="600"/>
              </a:spcBef>
              <a:buFont typeface="+mj-lt"/>
              <a:buAutoNum type="arabicParenR"/>
              <a:defRPr/>
            </a:pP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8930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F0AEEB-F348-5FD7-38D7-2E73B0B05FE9}"/>
              </a:ext>
            </a:extLst>
          </p:cNvPr>
          <p:cNvSpPr/>
          <p:nvPr/>
        </p:nvSpPr>
        <p:spPr>
          <a:xfrm>
            <a:off x="415987" y="807256"/>
            <a:ext cx="11516933" cy="1005403"/>
          </a:xfrm>
          <a:prstGeom prst="rect">
            <a:avLst/>
          </a:prstGeom>
        </p:spPr>
        <p:txBody>
          <a:bodyPr wrap="square">
            <a:spAutoFit/>
          </a:bodyPr>
          <a:lstStyle/>
          <a:p>
            <a:pPr algn="ctr">
              <a:spcBef>
                <a:spcPts val="435"/>
              </a:spcBef>
              <a:buSzPct val="100000"/>
            </a:pPr>
            <a:r>
              <a:rPr lang="vi-VN" sz="2800" b="1">
                <a:effectLst/>
                <a:latin typeface="Times New Roman" panose="02020603050405020304" pitchFamily="18" charset="0"/>
                <a:ea typeface="Times New Roman" panose="02020603050405020304" pitchFamily="18" charset="0"/>
              </a:rPr>
              <a:t>T</a:t>
            </a:r>
            <a:r>
              <a:rPr lang="vi-VN" sz="2800" b="1">
                <a:latin typeface="Times New Roman" panose="02020603050405020304" pitchFamily="18" charset="0"/>
                <a:ea typeface="Times New Roman" panose="02020603050405020304" pitchFamily="18" charset="0"/>
              </a:rPr>
              <a:t>ỷ lệ giải ngân các huyện, thị xã, thành phố</a:t>
            </a:r>
          </a:p>
          <a:p>
            <a:pPr algn="ctr">
              <a:spcBef>
                <a:spcPts val="435"/>
              </a:spcBef>
              <a:buSzPct val="100000"/>
            </a:pPr>
            <a:r>
              <a:rPr lang="vi-VN" sz="2800" b="1">
                <a:latin typeface="Times New Roman" panose="02020603050405020304" pitchFamily="18" charset="0"/>
                <a:ea typeface="Times New Roman" panose="02020603050405020304" pitchFamily="18" charset="0"/>
              </a:rPr>
              <a:t>(bao gồm ngân sách tỉnh hỗ trợ + ngân sách huyện)</a:t>
            </a:r>
            <a:endParaRPr lang="en-US" sz="5400" b="1" kern="0" spc="-10">
              <a:solidFill>
                <a:prstClr val="black"/>
              </a:solidFill>
              <a:ea typeface="Times New Roman" panose="02020603050405020304" pitchFamily="18" charset="0"/>
            </a:endParaRPr>
          </a:p>
        </p:txBody>
      </p:sp>
      <p:sp>
        <p:nvSpPr>
          <p:cNvPr id="6" name="Freeform 7">
            <a:extLst>
              <a:ext uri="{FF2B5EF4-FFF2-40B4-BE49-F238E27FC236}">
                <a16:creationId xmlns:a16="http://schemas.microsoft.com/office/drawing/2014/main" id="{0C0CD5C2-3BF7-909D-EC81-EBB9E9271586}"/>
              </a:ext>
            </a:extLst>
          </p:cNvPr>
          <p:cNvSpPr/>
          <p:nvPr/>
        </p:nvSpPr>
        <p:spPr>
          <a:xfrm>
            <a:off x="0" y="164960"/>
            <a:ext cx="11430000" cy="492443"/>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a:extLst>
              <a:ext uri="{FF2B5EF4-FFF2-40B4-BE49-F238E27FC236}">
                <a16:creationId xmlns:a16="http://schemas.microsoft.com/office/drawing/2014/main" id="{51DFCA6C-5D70-50D9-2855-50805249BD76}"/>
              </a:ext>
            </a:extLst>
          </p:cNvPr>
          <p:cNvSpPr/>
          <p:nvPr/>
        </p:nvSpPr>
        <p:spPr>
          <a:xfrm>
            <a:off x="385968" y="85998"/>
            <a:ext cx="11025809" cy="646331"/>
          </a:xfrm>
          <a:prstGeom prst="rect">
            <a:avLst/>
          </a:prstGeom>
        </p:spPr>
        <p:txBody>
          <a:bodyPr wrap="square">
            <a:spAutoFit/>
          </a:bodyPr>
          <a:lstStyle/>
          <a:p>
            <a:pPr algn="just">
              <a:spcBef>
                <a:spcPts val="435"/>
              </a:spcBef>
              <a:buSzPct val="100000"/>
            </a:pPr>
            <a:r>
              <a:rPr lang="vi-VN" sz="3600" b="1">
                <a:latin typeface="Times New Roman" panose="02020603050405020304" pitchFamily="18" charset="0"/>
                <a:ea typeface="Times New Roman" panose="02020603050405020304" pitchFamily="18" charset="0"/>
              </a:rPr>
              <a:t>d</a:t>
            </a:r>
            <a:r>
              <a:rPr lang="vi-VN" sz="3600" b="1">
                <a:effectLst/>
                <a:latin typeface="Times New Roman" panose="02020603050405020304" pitchFamily="18" charset="0"/>
                <a:ea typeface="Times New Roman" panose="02020603050405020304" pitchFamily="18" charset="0"/>
              </a:rPr>
              <a:t>) Về đầu tư phát triển (tt) </a:t>
            </a:r>
            <a:endParaRPr lang="en-US" sz="5400" b="1" kern="0" spc="-10">
              <a:solidFill>
                <a:prstClr val="black"/>
              </a:solidFill>
              <a:ea typeface="Times New Roman" panose="02020603050405020304" pitchFamily="18" charset="0"/>
            </a:endParaRPr>
          </a:p>
        </p:txBody>
      </p:sp>
      <p:graphicFrame>
        <p:nvGraphicFramePr>
          <p:cNvPr id="3" name="Chart 2">
            <a:extLst>
              <a:ext uri="{FF2B5EF4-FFF2-40B4-BE49-F238E27FC236}">
                <a16:creationId xmlns:a16="http://schemas.microsoft.com/office/drawing/2014/main" id="{64608C12-33D4-3468-398D-117B58BFB9E7}"/>
              </a:ext>
            </a:extLst>
          </p:cNvPr>
          <p:cNvGraphicFramePr>
            <a:graphicFrameLocks/>
          </p:cNvGraphicFramePr>
          <p:nvPr>
            <p:extLst>
              <p:ext uri="{D42A27DB-BD31-4B8C-83A1-F6EECF244321}">
                <p14:modId xmlns:p14="http://schemas.microsoft.com/office/powerpoint/2010/main" val="311982907"/>
              </p:ext>
            </p:extLst>
          </p:nvPr>
        </p:nvGraphicFramePr>
        <p:xfrm>
          <a:off x="873457" y="1965278"/>
          <a:ext cx="10290412" cy="4781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6396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5B1F007-99C7-4298-9721-399FC5F4980A}"/>
                  </a:ext>
                </a:extLst>
              </p14:cNvPr>
              <p14:cNvContentPartPr/>
              <p14:nvPr/>
            </p14:nvContentPartPr>
            <p14:xfrm>
              <a:off x="4266720" y="1508280"/>
              <a:ext cx="360" cy="360"/>
            </p14:xfrm>
          </p:contentPart>
        </mc:Choice>
        <mc:Fallback xmlns="">
          <p:pic>
            <p:nvPicPr>
              <p:cNvPr id="3" name="Ink 2">
                <a:extLst>
                  <a:ext uri="{FF2B5EF4-FFF2-40B4-BE49-F238E27FC236}">
                    <a16:creationId xmlns:a16="http://schemas.microsoft.com/office/drawing/2014/main" id="{35B1F007-99C7-4298-9721-399FC5F4980A}"/>
                  </a:ext>
                </a:extLst>
              </p:cNvPr>
              <p:cNvPicPr/>
              <p:nvPr/>
            </p:nvPicPr>
            <p:blipFill>
              <a:blip r:embed="rId5"/>
              <a:stretch>
                <a:fillRect/>
              </a:stretch>
            </p:blipFill>
            <p:spPr>
              <a:xfrm>
                <a:off x="4258080" y="1499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F65F296-80EE-40EA-A3EF-ED3E9CC009C7}"/>
                  </a:ext>
                </a:extLst>
              </p14:cNvPr>
              <p14:cNvContentPartPr/>
              <p14:nvPr/>
            </p14:nvContentPartPr>
            <p14:xfrm>
              <a:off x="2910960" y="2819400"/>
              <a:ext cx="360" cy="360"/>
            </p14:xfrm>
          </p:contentPart>
        </mc:Choice>
        <mc:Fallback xmlns="">
          <p:pic>
            <p:nvPicPr>
              <p:cNvPr id="5" name="Ink 4">
                <a:extLst>
                  <a:ext uri="{FF2B5EF4-FFF2-40B4-BE49-F238E27FC236}">
                    <a16:creationId xmlns:a16="http://schemas.microsoft.com/office/drawing/2014/main" id="{6F65F296-80EE-40EA-A3EF-ED3E9CC009C7}"/>
                  </a:ext>
                </a:extLst>
              </p:cNvPr>
              <p:cNvPicPr/>
              <p:nvPr/>
            </p:nvPicPr>
            <p:blipFill>
              <a:blip r:embed="rId5"/>
              <a:stretch>
                <a:fillRect/>
              </a:stretch>
            </p:blipFill>
            <p:spPr>
              <a:xfrm>
                <a:off x="2902320" y="2810760"/>
                <a:ext cx="18000" cy="18000"/>
              </a:xfrm>
              <a:prstGeom prst="rect">
                <a:avLst/>
              </a:prstGeom>
            </p:spPr>
          </p:pic>
        </mc:Fallback>
      </mc:AlternateContent>
      <p:sp>
        <p:nvSpPr>
          <p:cNvPr id="12" name="Rectangle 11">
            <a:extLst>
              <a:ext uri="{FF2B5EF4-FFF2-40B4-BE49-F238E27FC236}">
                <a16:creationId xmlns:a16="http://schemas.microsoft.com/office/drawing/2014/main" id="{CE5FBBCC-ED66-B046-1C08-3D84F85723EB}"/>
              </a:ext>
            </a:extLst>
          </p:cNvPr>
          <p:cNvSpPr/>
          <p:nvPr/>
        </p:nvSpPr>
        <p:spPr>
          <a:xfrm>
            <a:off x="495300" y="140019"/>
            <a:ext cx="11025809" cy="646331"/>
          </a:xfrm>
          <a:prstGeom prst="rect">
            <a:avLst/>
          </a:prstGeom>
        </p:spPr>
        <p:txBody>
          <a:bodyPr wrap="square">
            <a:spAutoFit/>
          </a:bodyPr>
          <a:lstStyle/>
          <a:p>
            <a:pPr algn="just">
              <a:spcBef>
                <a:spcPts val="435"/>
              </a:spcBef>
              <a:buSzPct val="100000"/>
            </a:pPr>
            <a:r>
              <a:rPr lang="vi-VN" sz="3600" b="1">
                <a:latin typeface="Times New Roman" panose="02020603050405020304" pitchFamily="18" charset="0"/>
                <a:ea typeface="Times New Roman" panose="02020603050405020304" pitchFamily="18" charset="0"/>
              </a:rPr>
              <a:t>d</a:t>
            </a:r>
            <a:r>
              <a:rPr lang="vi-VN" sz="3600" b="1">
                <a:effectLst/>
                <a:latin typeface="Times New Roman" panose="02020603050405020304" pitchFamily="18" charset="0"/>
                <a:ea typeface="Times New Roman" panose="02020603050405020304" pitchFamily="18" charset="0"/>
              </a:rPr>
              <a:t>) Về đầu tư phát triển (tt) </a:t>
            </a:r>
            <a:endParaRPr lang="en-US" sz="5400" b="1" kern="0" spc="-10">
              <a:solidFill>
                <a:prstClr val="black"/>
              </a:solidFill>
              <a:ea typeface="Times New Roman" panose="02020603050405020304" pitchFamily="18" charset="0"/>
            </a:endParaRPr>
          </a:p>
        </p:txBody>
      </p:sp>
      <p:sp>
        <p:nvSpPr>
          <p:cNvPr id="9" name="Rectangle 8">
            <a:extLst>
              <a:ext uri="{FF2B5EF4-FFF2-40B4-BE49-F238E27FC236}">
                <a16:creationId xmlns:a16="http://schemas.microsoft.com/office/drawing/2014/main" id="{D1FB1364-712C-78E2-364A-D126FA909AFC}"/>
              </a:ext>
            </a:extLst>
          </p:cNvPr>
          <p:cNvSpPr/>
          <p:nvPr/>
        </p:nvSpPr>
        <p:spPr>
          <a:xfrm>
            <a:off x="242780" y="1261537"/>
            <a:ext cx="11530848" cy="5047536"/>
          </a:xfrm>
          <a:prstGeom prst="rect">
            <a:avLst/>
          </a:prstGeom>
        </p:spPr>
        <p:txBody>
          <a:bodyPr wrap="square">
            <a:spAutoFit/>
          </a:bodyPr>
          <a:lstStyle/>
          <a:p>
            <a:pPr lvl="1" indent="-457200" algn="just">
              <a:spcBef>
                <a:spcPts val="435"/>
              </a:spcBef>
              <a:spcAft>
                <a:spcPts val="1200"/>
              </a:spcAft>
              <a:buSzPct val="100000"/>
              <a:buFontTx/>
              <a:buChar char="-"/>
            </a:pPr>
            <a:r>
              <a:rPr lang="es-ES" sz="2800" b="1">
                <a:latin typeface="Times New Roman" panose="02020603050405020304" pitchFamily="18" charset="0"/>
              </a:rPr>
              <a:t>Về triển khai Chương trình phục hồi và phát triển kinh tế - xã hội</a:t>
            </a:r>
            <a:r>
              <a:rPr lang="nl-NL" sz="2800" b="1">
                <a:latin typeface="Times New Roman" panose="02020603050405020304" pitchFamily="18" charset="0"/>
              </a:rPr>
              <a:t>:</a:t>
            </a:r>
            <a:r>
              <a:rPr lang="nl-NL" sz="2800" b="1">
                <a:effectLst/>
                <a:latin typeface="Times New Roman" panose="02020603050405020304" pitchFamily="18" charset="0"/>
                <a:ea typeface="Times New Roman" panose="02020603050405020304" pitchFamily="18" charset="0"/>
              </a:rPr>
              <a:t> </a:t>
            </a:r>
            <a:endParaRPr lang="vi-VN" sz="2800" b="1">
              <a:effectLst/>
              <a:latin typeface="Times New Roman" panose="02020603050405020304" pitchFamily="18" charset="0"/>
              <a:ea typeface="Times New Roman" panose="02020603050405020304" pitchFamily="18" charset="0"/>
            </a:endParaRPr>
          </a:p>
          <a:p>
            <a:pPr marL="285750" indent="-285750" algn="just">
              <a:spcBef>
                <a:spcPts val="600"/>
              </a:spcBef>
              <a:spcAft>
                <a:spcPts val="600"/>
              </a:spcAft>
              <a:buFont typeface="Arial" panose="020B0604020202020204" pitchFamily="34" charset="0"/>
              <a:buChar char="•"/>
            </a:pPr>
            <a:r>
              <a:rPr lang="en-US" sz="2400">
                <a:latin typeface="Times New Roman" panose="02020603050405020304" pitchFamily="18" charset="0"/>
                <a:ea typeface="Times New Roman" panose="02020603050405020304" pitchFamily="18" charset="0"/>
                <a:cs typeface="Times New Roman" panose="02020603050405020304" pitchFamily="18" charset="0"/>
              </a:rPr>
              <a:t>Tổng nguồn vốn NSTW hỗ trợ là 343 tỷ đồng, trong đó hỗ trợ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03 dự án phòng chống đảm bảo an toàn hồ chứa, thích ứng biến đổi khí hậu, khắc phục hậu quả thiên tai 187 tỷ đồng; hỗ trợ dự án đầu tư xây dựng, mở rộng, nâng cấp 05 trung tâm Y tế tuyến huyện 166 tỷ đồng.</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Bef>
                <a:spcPts val="600"/>
              </a:spcBef>
              <a:spcAft>
                <a:spcPts val="600"/>
              </a:spcAft>
              <a:buFont typeface="Arial" panose="020B0604020202020204" pitchFamily="34" charset="0"/>
              <a:buChar char="•"/>
            </a:pPr>
            <a:r>
              <a:rPr lang="en-US" sz="2400" b="1" i="1">
                <a:effectLst/>
                <a:latin typeface="Times New Roman" panose="02020603050405020304" pitchFamily="18" charset="0"/>
                <a:ea typeface="Times New Roman" panose="02020603050405020304" pitchFamily="18" charset="0"/>
                <a:cs typeface="Times New Roman" panose="02020603050405020304" pitchFamily="18" charset="0"/>
              </a:rPr>
              <a:t>Đối với 03 dự án phòng chống đảm bảo an toàn hồ chứa, thích ứng biến đổi khí hậu, khắc phục hậu quả thiên tai: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Đã hoàn thành công tác chuẩn bị đầu tư và được Thủ tướng Chính phủ giao kế hoạch vốn NSTW. Hiện nay CĐT đang triển khai các bước tiếp theo.</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b="1" i="1">
                <a:effectLst/>
                <a:latin typeface="Times New Roman" panose="02020603050405020304" pitchFamily="18" charset="0"/>
                <a:ea typeface="Times New Roman" panose="02020603050405020304" pitchFamily="18" charset="0"/>
                <a:cs typeface="Times New Roman" panose="02020603050405020304" pitchFamily="18" charset="0"/>
              </a:rPr>
              <a:t>Đối với dự án đầu tư xây dựng, mở rộng, nâng cấp 05 trung tâm Y tế tuyến huyện: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HĐND tỉnh Bình Định đã ban hành Nghị quyết phê duyệt chủ trương đầu tư dự án. Hiện nay các cơ quan chuyên môn của tỉnh đang khẩn trương lập, thẩm định và trình UBND tỉnh phê duyệt dự án đầu tư trong quý IV/2022.</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70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5B1F007-99C7-4298-9721-399FC5F4980A}"/>
                  </a:ext>
                </a:extLst>
              </p14:cNvPr>
              <p14:cNvContentPartPr/>
              <p14:nvPr/>
            </p14:nvContentPartPr>
            <p14:xfrm>
              <a:off x="4266720" y="1508280"/>
              <a:ext cx="360" cy="360"/>
            </p14:xfrm>
          </p:contentPart>
        </mc:Choice>
        <mc:Fallback xmlns="">
          <p:pic>
            <p:nvPicPr>
              <p:cNvPr id="3" name="Ink 2">
                <a:extLst>
                  <a:ext uri="{FF2B5EF4-FFF2-40B4-BE49-F238E27FC236}">
                    <a16:creationId xmlns:a16="http://schemas.microsoft.com/office/drawing/2014/main" id="{35B1F007-99C7-4298-9721-399FC5F4980A}"/>
                  </a:ext>
                </a:extLst>
              </p:cNvPr>
              <p:cNvPicPr/>
              <p:nvPr/>
            </p:nvPicPr>
            <p:blipFill>
              <a:blip r:embed="rId5"/>
              <a:stretch>
                <a:fillRect/>
              </a:stretch>
            </p:blipFill>
            <p:spPr>
              <a:xfrm>
                <a:off x="4258080" y="1499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F65F296-80EE-40EA-A3EF-ED3E9CC009C7}"/>
                  </a:ext>
                </a:extLst>
              </p14:cNvPr>
              <p14:cNvContentPartPr/>
              <p14:nvPr/>
            </p14:nvContentPartPr>
            <p14:xfrm>
              <a:off x="2910960" y="2819400"/>
              <a:ext cx="360" cy="360"/>
            </p14:xfrm>
          </p:contentPart>
        </mc:Choice>
        <mc:Fallback xmlns="">
          <p:pic>
            <p:nvPicPr>
              <p:cNvPr id="5" name="Ink 4">
                <a:extLst>
                  <a:ext uri="{FF2B5EF4-FFF2-40B4-BE49-F238E27FC236}">
                    <a16:creationId xmlns:a16="http://schemas.microsoft.com/office/drawing/2014/main" id="{6F65F296-80EE-40EA-A3EF-ED3E9CC009C7}"/>
                  </a:ext>
                </a:extLst>
              </p:cNvPr>
              <p:cNvPicPr/>
              <p:nvPr/>
            </p:nvPicPr>
            <p:blipFill>
              <a:blip r:embed="rId5"/>
              <a:stretch>
                <a:fillRect/>
              </a:stretch>
            </p:blipFill>
            <p:spPr>
              <a:xfrm>
                <a:off x="2902320" y="2810760"/>
                <a:ext cx="18000" cy="18000"/>
              </a:xfrm>
              <a:prstGeom prst="rect">
                <a:avLst/>
              </a:prstGeom>
            </p:spPr>
          </p:pic>
        </mc:Fallback>
      </mc:AlternateContent>
      <p:sp>
        <p:nvSpPr>
          <p:cNvPr id="12" name="Rectangle 11">
            <a:extLst>
              <a:ext uri="{FF2B5EF4-FFF2-40B4-BE49-F238E27FC236}">
                <a16:creationId xmlns:a16="http://schemas.microsoft.com/office/drawing/2014/main" id="{CE5FBBCC-ED66-B046-1C08-3D84F85723EB}"/>
              </a:ext>
            </a:extLst>
          </p:cNvPr>
          <p:cNvSpPr/>
          <p:nvPr/>
        </p:nvSpPr>
        <p:spPr>
          <a:xfrm>
            <a:off x="583095" y="140019"/>
            <a:ext cx="11025809" cy="646331"/>
          </a:xfrm>
          <a:prstGeom prst="rect">
            <a:avLst/>
          </a:prstGeom>
        </p:spPr>
        <p:txBody>
          <a:bodyPr wrap="square">
            <a:spAutoFit/>
          </a:bodyPr>
          <a:lstStyle/>
          <a:p>
            <a:pPr algn="just">
              <a:spcBef>
                <a:spcPts val="435"/>
              </a:spcBef>
              <a:buSzPct val="100000"/>
            </a:pPr>
            <a:r>
              <a:rPr lang="vi-VN" sz="3600" b="1">
                <a:latin typeface="Times New Roman" panose="02020603050405020304" pitchFamily="18" charset="0"/>
                <a:ea typeface="Times New Roman" panose="02020603050405020304" pitchFamily="18" charset="0"/>
              </a:rPr>
              <a:t>d</a:t>
            </a:r>
            <a:r>
              <a:rPr lang="vi-VN" sz="3600" b="1">
                <a:effectLst/>
                <a:latin typeface="Times New Roman" panose="02020603050405020304" pitchFamily="18" charset="0"/>
                <a:ea typeface="Times New Roman" panose="02020603050405020304" pitchFamily="18" charset="0"/>
              </a:rPr>
              <a:t>) Về đầu tư phát triển (tt) </a:t>
            </a:r>
            <a:endParaRPr lang="en-US" sz="5400" b="1" kern="0" spc="-10">
              <a:solidFill>
                <a:prstClr val="black"/>
              </a:solidFill>
              <a:ea typeface="Times New Roman" panose="02020603050405020304" pitchFamily="18" charset="0"/>
            </a:endParaRPr>
          </a:p>
        </p:txBody>
      </p:sp>
      <p:sp>
        <p:nvSpPr>
          <p:cNvPr id="9" name="Rectangle 8">
            <a:extLst>
              <a:ext uri="{FF2B5EF4-FFF2-40B4-BE49-F238E27FC236}">
                <a16:creationId xmlns:a16="http://schemas.microsoft.com/office/drawing/2014/main" id="{D1FB1364-712C-78E2-364A-D126FA909AFC}"/>
              </a:ext>
            </a:extLst>
          </p:cNvPr>
          <p:cNvSpPr/>
          <p:nvPr/>
        </p:nvSpPr>
        <p:spPr>
          <a:xfrm>
            <a:off x="273426" y="1956549"/>
            <a:ext cx="11530848" cy="4129336"/>
          </a:xfrm>
          <a:prstGeom prst="rect">
            <a:avLst/>
          </a:prstGeom>
        </p:spPr>
        <p:txBody>
          <a:bodyPr wrap="square">
            <a:spAutoFit/>
          </a:bodyPr>
          <a:lstStyle/>
          <a:p>
            <a:pPr lvl="1" indent="-457200" algn="just">
              <a:spcBef>
                <a:spcPts val="435"/>
              </a:spcBef>
              <a:spcAft>
                <a:spcPts val="1200"/>
              </a:spcAft>
              <a:buSzPct val="100000"/>
              <a:buFontTx/>
              <a:buChar char="-"/>
            </a:pPr>
            <a:r>
              <a:rPr lang="es-ES" sz="2800" b="1">
                <a:latin typeface="Times New Roman" panose="02020603050405020304" pitchFamily="18" charset="0"/>
              </a:rPr>
              <a:t>Về</a:t>
            </a:r>
            <a:r>
              <a:rPr lang="en-US" sz="2800" b="1">
                <a:latin typeface="Times New Roman" panose="02020603050405020304" pitchFamily="18" charset="0"/>
              </a:rPr>
              <a:t> thực hiện các Chương trình mục tiêu quốc gia:</a:t>
            </a:r>
          </a:p>
          <a:p>
            <a:pPr lvl="1" indent="-457200" algn="just">
              <a:spcBef>
                <a:spcPts val="600"/>
              </a:spcBef>
              <a:buFont typeface="Arial" panose="020B0604020202020204" pitchFamily="34" charset="0"/>
              <a:buChar char="•"/>
              <a:defRPr/>
            </a:pPr>
            <a:r>
              <a:rPr lang="en-US" sz="2800">
                <a:latin typeface="Times New Roman" pitchFamily="18" charset="0"/>
                <a:cs typeface="Times New Roman" pitchFamily="18" charset="0"/>
              </a:rPr>
              <a:t>UBND tỉnh đã thành lập BCĐ và thành lập các Tổ giúp việc; ban hành Quy chế hoạt động</a:t>
            </a:r>
          </a:p>
          <a:p>
            <a:pPr lvl="1" indent="-457200" algn="just">
              <a:spcBef>
                <a:spcPts val="600"/>
              </a:spcBef>
              <a:buFont typeface="Arial" panose="020B0604020202020204" pitchFamily="34" charset="0"/>
              <a:buChar char="•"/>
              <a:defRPr/>
            </a:pPr>
            <a:r>
              <a:rPr lang="en-US" sz="2800">
                <a:latin typeface="Times New Roman" pitchFamily="18" charset="0"/>
                <a:cs typeface="Times New Roman" pitchFamily="18" charset="0"/>
              </a:rPr>
              <a:t>Đã hoàn thành giao KH vốn trung hạn giai đoạn 2021-2025 và năm 2022</a:t>
            </a:r>
          </a:p>
          <a:p>
            <a:pPr lvl="1" indent="-457200" algn="just">
              <a:spcBef>
                <a:spcPts val="600"/>
              </a:spcBef>
              <a:buFont typeface="Arial" panose="020B0604020202020204" pitchFamily="34" charset="0"/>
              <a:buChar char="•"/>
              <a:defRPr/>
            </a:pPr>
            <a:r>
              <a:rPr lang="en-US" sz="2800">
                <a:latin typeface="Times New Roman" pitchFamily="18" charset="0"/>
                <a:cs typeface="Times New Roman" pitchFamily="18" charset="0"/>
              </a:rPr>
              <a:t>Đã ban hành KH thực hiện các CT MTQG</a:t>
            </a:r>
          </a:p>
          <a:p>
            <a:pPr lvl="1" indent="-457200" algn="just">
              <a:spcBef>
                <a:spcPts val="600"/>
              </a:spcBef>
              <a:buFont typeface="Arial" panose="020B0604020202020204" pitchFamily="34" charset="0"/>
              <a:buChar char="•"/>
              <a:defRPr/>
            </a:pPr>
            <a:r>
              <a:rPr lang="en-US" sz="2800">
                <a:latin typeface="Times New Roman" pitchFamily="18" charset="0"/>
                <a:cs typeface="Times New Roman" pitchFamily="18" charset="0"/>
              </a:rPr>
              <a:t>Đã ban hành Tiêu chí, định mức phân bổ vốn</a:t>
            </a:r>
          </a:p>
          <a:p>
            <a:pPr lvl="1" indent="-457200" algn="just">
              <a:spcBef>
                <a:spcPts val="600"/>
              </a:spcBef>
              <a:buFont typeface="Arial" panose="020B0604020202020204" pitchFamily="34" charset="0"/>
              <a:buChar char="•"/>
              <a:defRPr/>
            </a:pPr>
            <a:r>
              <a:rPr lang="en-US" sz="2800">
                <a:latin typeface="Times New Roman" pitchFamily="18" charset="0"/>
                <a:cs typeface="Times New Roman" pitchFamily="18" charset="0"/>
              </a:rPr>
              <a:t>Đã ban hành cơ chế huy động và lồng ghép vốn</a:t>
            </a:r>
          </a:p>
          <a:p>
            <a:pPr lvl="1" indent="-457200" algn="just">
              <a:spcBef>
                <a:spcPts val="435"/>
              </a:spcBef>
              <a:spcAft>
                <a:spcPts val="1200"/>
              </a:spcAft>
              <a:buSzPct val="100000"/>
              <a:buFontTx/>
              <a:buChar char="-"/>
            </a:pPr>
            <a:endParaRPr lang="en-US" sz="2800" b="1">
              <a:latin typeface="Times New Roman" panose="02020603050405020304" pitchFamily="18" charset="0"/>
            </a:endParaRPr>
          </a:p>
        </p:txBody>
      </p:sp>
    </p:spTree>
    <p:extLst>
      <p:ext uri="{BB962C8B-B14F-4D97-AF65-F5344CB8AC3E}">
        <p14:creationId xmlns:p14="http://schemas.microsoft.com/office/powerpoint/2010/main" val="149062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90885" y="1681527"/>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1610454"/>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01317" y="165179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2B2B715-653C-5238-09BE-B01B91D4BD2D}"/>
              </a:ext>
            </a:extLst>
          </p:cNvPr>
          <p:cNvSpPr/>
          <p:nvPr/>
        </p:nvSpPr>
        <p:spPr>
          <a:xfrm>
            <a:off x="273426" y="1956549"/>
            <a:ext cx="11530848" cy="4606389"/>
          </a:xfrm>
          <a:prstGeom prst="rect">
            <a:avLst/>
          </a:prstGeom>
        </p:spPr>
        <p:txBody>
          <a:bodyPr wrap="square">
            <a:spAutoFit/>
          </a:bodyPr>
          <a:lstStyle/>
          <a:p>
            <a:pPr lvl="1" indent="-457200" algn="just">
              <a:spcBef>
                <a:spcPts val="435"/>
              </a:spcBef>
              <a:spcAft>
                <a:spcPts val="1200"/>
              </a:spcAft>
              <a:buSzPct val="100000"/>
              <a:buFontTx/>
              <a:buChar char="-"/>
            </a:pPr>
            <a:r>
              <a:rPr lang="nl-NL" sz="2800" b="1" i="1">
                <a:effectLst/>
                <a:latin typeface="Times New Roman" panose="02020603050405020304" pitchFamily="18" charset="0"/>
                <a:ea typeface="Times New Roman" panose="02020603050405020304" pitchFamily="18" charset="0"/>
              </a:rPr>
              <a:t>Về đầu tư nước ngoài (FDI):</a:t>
            </a:r>
            <a:r>
              <a:rPr lang="nl-NL" sz="2800" b="1" spc="-10">
                <a:effectLst/>
                <a:latin typeface="Times New Roman" panose="02020603050405020304" pitchFamily="18" charset="0"/>
                <a:ea typeface="Times New Roman" panose="02020603050405020304" pitchFamily="18" charset="0"/>
              </a:rPr>
              <a:t> </a:t>
            </a:r>
            <a:r>
              <a:rPr lang="en-US" sz="2800" spc="-10">
                <a:effectLst/>
                <a:latin typeface="Times New Roman" panose="02020603050405020304" pitchFamily="18" charset="0"/>
                <a:ea typeface="Times New Roman" panose="02020603050405020304" pitchFamily="18" charset="0"/>
              </a:rPr>
              <a:t>Từ đầu năm đến nay không có dự án FDI đăng ký mới; có 03 trường hợp điều chỉnh tăng vốn với tổng vốn điều chỉnh tăng 6,85 triệu USD. Cả tỉnh hiện có 86 dự án với tổng vốn đăng ký 1,1 tỷ USD; trong đó có 38 dự án trong KKT và các KCN với tổng vốn 854,8 triệu USD và 48 dự án ngoài KKT và các KCN với tổng vốn 245,6 triệu USD</a:t>
            </a:r>
            <a:endParaRPr lang="vi-VN" sz="2800">
              <a:latin typeface="Times New Roman" panose="02020603050405020304" pitchFamily="18" charset="0"/>
              <a:cs typeface="Times New Roman" panose="02020603050405020304" pitchFamily="18" charset="0"/>
            </a:endParaRPr>
          </a:p>
          <a:p>
            <a:pPr lvl="1" indent="-457200" algn="just">
              <a:spcBef>
                <a:spcPts val="435"/>
              </a:spcBef>
              <a:spcAft>
                <a:spcPts val="1200"/>
              </a:spcAft>
              <a:buSzPct val="100000"/>
              <a:buFontTx/>
              <a:buChar char="-"/>
            </a:pPr>
            <a:r>
              <a:rPr lang="nl-NL" sz="2800" b="1" i="1">
                <a:effectLst/>
                <a:latin typeface="Times New Roman" panose="02020603050405020304" pitchFamily="18" charset="0"/>
                <a:ea typeface="Times New Roman" panose="02020603050405020304" pitchFamily="18" charset="0"/>
              </a:rPr>
              <a:t>Về đầu tư trong nước:</a:t>
            </a:r>
            <a:r>
              <a:rPr lang="nl-NL" sz="2800" b="1" spc="-10">
                <a:effectLst/>
                <a:latin typeface="Times New Roman" panose="02020603050405020304" pitchFamily="18" charset="0"/>
                <a:ea typeface="Times New Roman" panose="02020603050405020304" pitchFamily="18" charset="0"/>
              </a:rPr>
              <a:t> </a:t>
            </a:r>
            <a:r>
              <a:rPr lang="vi-VN" sz="2800" spc="-10">
                <a:latin typeface="Times New Roman" panose="02020603050405020304" pitchFamily="18" charset="0"/>
                <a:ea typeface="Times New Roman" panose="02020603050405020304" pitchFamily="18" charset="0"/>
              </a:rPr>
              <a:t>9 tháng năm 2022</a:t>
            </a:r>
            <a:r>
              <a:rPr lang="vi-VN" sz="2800" spc="-10">
                <a:effectLst/>
                <a:latin typeface="Times New Roman" panose="02020603050405020304" pitchFamily="18" charset="0"/>
                <a:ea typeface="Times New Roman" panose="02020603050405020304" pitchFamily="18" charset="0"/>
              </a:rPr>
              <a:t>, toàn tỉnh thu hút </a:t>
            </a:r>
            <a:r>
              <a:rPr lang="en-US" sz="2800" spc="-10">
                <a:effectLst/>
                <a:latin typeface="Times New Roman" panose="02020603050405020304" pitchFamily="18" charset="0"/>
                <a:ea typeface="Times New Roman" panose="02020603050405020304" pitchFamily="18" charset="0"/>
              </a:rPr>
              <a:t>58</a:t>
            </a:r>
            <a:r>
              <a:rPr lang="vi-VN" sz="2800" spc="-10">
                <a:effectLst/>
                <a:latin typeface="Times New Roman" panose="02020603050405020304" pitchFamily="18" charset="0"/>
                <a:ea typeface="Times New Roman" panose="02020603050405020304" pitchFamily="18" charset="0"/>
              </a:rPr>
              <a:t> dự án với tổng vốn đăng ký </a:t>
            </a:r>
            <a:r>
              <a:rPr lang="en-US" sz="2800" spc="-10">
                <a:effectLst/>
                <a:latin typeface="Times New Roman" panose="02020603050405020304" pitchFamily="18" charset="0"/>
                <a:ea typeface="Times New Roman" panose="02020603050405020304" pitchFamily="18" charset="0"/>
              </a:rPr>
              <a:t>14.196 </a:t>
            </a:r>
            <a:r>
              <a:rPr lang="vi-VN" sz="2800" spc="-10">
                <a:effectLst/>
                <a:latin typeface="Times New Roman" panose="02020603050405020304" pitchFamily="18" charset="0"/>
                <a:ea typeface="Times New Roman" panose="02020603050405020304" pitchFamily="18" charset="0"/>
              </a:rPr>
              <a:t>tỷ đồng, trong đó có 1</a:t>
            </a:r>
            <a:r>
              <a:rPr lang="en-US" sz="2800" spc="-10">
                <a:effectLst/>
                <a:latin typeface="Times New Roman" panose="02020603050405020304" pitchFamily="18" charset="0"/>
                <a:ea typeface="Times New Roman" panose="02020603050405020304" pitchFamily="18" charset="0"/>
              </a:rPr>
              <a:t>7 </a:t>
            </a:r>
            <a:r>
              <a:rPr lang="vi-VN" sz="2800" spc="-10">
                <a:effectLst/>
                <a:latin typeface="Times New Roman" panose="02020603050405020304" pitchFamily="18" charset="0"/>
                <a:ea typeface="Times New Roman" panose="02020603050405020304" pitchFamily="18" charset="0"/>
              </a:rPr>
              <a:t>dự án trong KKT và các KCN với tổng vốn trên 2.</a:t>
            </a:r>
            <a:r>
              <a:rPr lang="en-US" sz="2800" spc="-10">
                <a:effectLst/>
                <a:latin typeface="Times New Roman" panose="02020603050405020304" pitchFamily="18" charset="0"/>
                <a:ea typeface="Times New Roman" panose="02020603050405020304" pitchFamily="18" charset="0"/>
              </a:rPr>
              <a:t>407 </a:t>
            </a:r>
            <a:r>
              <a:rPr lang="vi-VN" sz="2800" spc="-10">
                <a:effectLst/>
                <a:latin typeface="Times New Roman" panose="02020603050405020304" pitchFamily="18" charset="0"/>
                <a:ea typeface="Times New Roman" panose="02020603050405020304" pitchFamily="18" charset="0"/>
              </a:rPr>
              <a:t>tỷ đồng; </a:t>
            </a:r>
            <a:r>
              <a:rPr lang="en-US" sz="2800" spc="-10">
                <a:effectLst/>
                <a:latin typeface="Times New Roman" panose="02020603050405020304" pitchFamily="18" charset="0"/>
                <a:ea typeface="Times New Roman" panose="02020603050405020304" pitchFamily="18" charset="0"/>
              </a:rPr>
              <a:t>41</a:t>
            </a:r>
            <a:r>
              <a:rPr lang="vi-VN" sz="2800" spc="-10">
                <a:effectLst/>
                <a:latin typeface="Times New Roman" panose="02020603050405020304" pitchFamily="18" charset="0"/>
                <a:ea typeface="Times New Roman" panose="02020603050405020304" pitchFamily="18" charset="0"/>
              </a:rPr>
              <a:t> dự án ngoài KKT và các KCN với tổng vốn trên </a:t>
            </a:r>
            <a:r>
              <a:rPr lang="en-US" sz="2800" spc="-10">
                <a:effectLst/>
                <a:latin typeface="Times New Roman" panose="02020603050405020304" pitchFamily="18" charset="0"/>
                <a:ea typeface="Times New Roman" panose="02020603050405020304" pitchFamily="18" charset="0"/>
              </a:rPr>
              <a:t>11.788 </a:t>
            </a:r>
            <a:r>
              <a:rPr lang="vi-VN" sz="2800" spc="-10">
                <a:effectLst/>
                <a:latin typeface="Times New Roman" panose="02020603050405020304" pitchFamily="18" charset="0"/>
                <a:ea typeface="Times New Roman" panose="02020603050405020304" pitchFamily="18" charset="0"/>
              </a:rPr>
              <a:t>tỷ đồng.</a:t>
            </a:r>
            <a:r>
              <a:rPr lang="en-US" sz="2800" spc="-10">
                <a:effectLst/>
                <a:latin typeface="Times New Roman" panose="02020603050405020304" pitchFamily="18" charset="0"/>
                <a:ea typeface="Times New Roman" panose="02020603050405020304" pitchFamily="18" charset="0"/>
              </a:rPr>
              <a:t> Bên cạnh đó, thực hiện </a:t>
            </a:r>
            <a:r>
              <a:rPr lang="vi-VN" sz="2800" spc="-10">
                <a:effectLst/>
                <a:latin typeface="Times New Roman" panose="02020603050405020304" pitchFamily="18" charset="0"/>
                <a:ea typeface="Times New Roman" panose="02020603050405020304" pitchFamily="18" charset="0"/>
              </a:rPr>
              <a:t>tăng vốn đầu tư </a:t>
            </a:r>
            <a:r>
              <a:rPr lang="en-US" sz="2800" spc="-10">
                <a:effectLst/>
                <a:latin typeface="Times New Roman" panose="02020603050405020304" pitchFamily="18" charset="0"/>
                <a:ea typeface="Times New Roman" panose="02020603050405020304" pitchFamily="18" charset="0"/>
              </a:rPr>
              <a:t>14</a:t>
            </a:r>
            <a:r>
              <a:rPr lang="vi-VN" sz="2800" spc="-10">
                <a:effectLst/>
                <a:latin typeface="Times New Roman" panose="02020603050405020304" pitchFamily="18" charset="0"/>
                <a:ea typeface="Times New Roman" panose="02020603050405020304" pitchFamily="18" charset="0"/>
              </a:rPr>
              <a:t> dự án với tổng vốn tăng thêm </a:t>
            </a:r>
            <a:r>
              <a:rPr lang="en-US" sz="2800" spc="-10">
                <a:effectLst/>
                <a:latin typeface="Times New Roman" panose="02020603050405020304" pitchFamily="18" charset="0"/>
                <a:ea typeface="Times New Roman" panose="02020603050405020304" pitchFamily="18" charset="0"/>
              </a:rPr>
              <a:t>19.419</a:t>
            </a:r>
            <a:r>
              <a:rPr lang="vi-VN" sz="2800" spc="-10">
                <a:effectLst/>
                <a:latin typeface="Times New Roman" panose="02020603050405020304" pitchFamily="18" charset="0"/>
                <a:ea typeface="Times New Roman" panose="02020603050405020304" pitchFamily="18" charset="0"/>
              </a:rPr>
              <a:t> tỷ đồng</a:t>
            </a:r>
            <a:endParaRPr lang="en-US" sz="2800">
              <a:latin typeface="Times New Roman" panose="02020603050405020304" pitchFamily="18" charset="0"/>
              <a:cs typeface="Times New Roman" panose="02020603050405020304" pitchFamily="18" charset="0"/>
            </a:endParaRPr>
          </a:p>
        </p:txBody>
      </p:sp>
      <p:sp>
        <p:nvSpPr>
          <p:cNvPr id="4" name="Freeform 7">
            <a:extLst>
              <a:ext uri="{FF2B5EF4-FFF2-40B4-BE49-F238E27FC236}">
                <a16:creationId xmlns:a16="http://schemas.microsoft.com/office/drawing/2014/main" id="{EADDD5B3-35A3-0745-3D42-33A6ABB30F32}"/>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id="{26CA6862-95C2-E5F2-5B96-27B859758EFB}"/>
              </a:ext>
            </a:extLst>
          </p:cNvPr>
          <p:cNvSpPr/>
          <p:nvPr/>
        </p:nvSpPr>
        <p:spPr>
          <a:xfrm>
            <a:off x="290885" y="190298"/>
            <a:ext cx="11516933" cy="646331"/>
          </a:xfrm>
          <a:prstGeom prst="rect">
            <a:avLst/>
          </a:prstGeom>
        </p:spPr>
        <p:txBody>
          <a:bodyPr wrap="square">
            <a:spAutoFit/>
          </a:bodyPr>
          <a:lstStyle/>
          <a:p>
            <a:pPr algn="just">
              <a:spcBef>
                <a:spcPts val="435"/>
              </a:spcBef>
              <a:buSzPct val="100000"/>
            </a:pPr>
            <a:r>
              <a:rPr lang="vi-VN" sz="3600" b="1">
                <a:effectLst/>
                <a:latin typeface="Times New Roman" panose="02020603050405020304" pitchFamily="18" charset="0"/>
                <a:ea typeface="Times New Roman" panose="02020603050405020304" pitchFamily="18" charset="0"/>
              </a:rPr>
              <a:t>đ) Thu hút đầu tư và phát triển doanh nghiệp </a:t>
            </a:r>
            <a:endParaRPr lang="en-US" sz="5400" b="1" kern="0" spc="-10">
              <a:solidFill>
                <a:prstClr val="black"/>
              </a:solidFill>
              <a:ea typeface="Times New Roman" panose="02020603050405020304" pitchFamily="18" charset="0"/>
            </a:endParaRPr>
          </a:p>
        </p:txBody>
      </p:sp>
    </p:spTree>
    <p:extLst>
      <p:ext uri="{BB962C8B-B14F-4D97-AF65-F5344CB8AC3E}">
        <p14:creationId xmlns:p14="http://schemas.microsoft.com/office/powerpoint/2010/main" val="3281693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 y="0"/>
            <a:ext cx="908594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755042" y="1202749"/>
            <a:ext cx="11681460" cy="1138773"/>
          </a:xfrm>
          <a:prstGeom prst="rect">
            <a:avLst/>
          </a:prstGeom>
        </p:spPr>
        <p:txBody>
          <a:bodyPr wrap="square">
            <a:spAutoFit/>
          </a:bodyPr>
          <a:lstStyle/>
          <a:p>
            <a:pPr indent="-457200">
              <a:buFont typeface="Wingdings" panose="05000000000000000000" pitchFamily="2" charset="2"/>
              <a:buChar char="Ø"/>
            </a:pPr>
            <a:r>
              <a:rPr lang="en-US" sz="3200" b="1">
                <a:latin typeface="Times New Roman" panose="02020603050405020304" pitchFamily="18" charset="0"/>
                <a:cs typeface="Times New Roman" panose="02020603050405020304" pitchFamily="18" charset="0"/>
              </a:rPr>
              <a:t>Quản lý doanh nghiệp</a:t>
            </a:r>
            <a:endParaRPr lang="en-US" sz="3200" b="1" kern="0" spc="-10">
              <a:solidFill>
                <a:prstClr val="black"/>
              </a:solidFill>
              <a:ea typeface="Times New Roman" panose="02020603050405020304" pitchFamily="18" charset="0"/>
            </a:endParaRPr>
          </a:p>
          <a:p>
            <a:r>
              <a:rPr lang="en-US" sz="3600" b="1" kern="0" spc="-10">
                <a:solidFill>
                  <a:prstClr val="black"/>
                </a:solidFill>
                <a:ea typeface="Times New Roman" panose="02020603050405020304" pitchFamily="18" charset="0"/>
              </a:rPr>
              <a:t> </a:t>
            </a:r>
            <a:endParaRPr lang="en-US" sz="3600" b="1">
              <a:solidFill>
                <a:prstClr val="black"/>
              </a:solidFill>
            </a:endParaRPr>
          </a:p>
        </p:txBody>
      </p:sp>
      <p:sp>
        <p:nvSpPr>
          <p:cNvPr id="9" name="Rectangle 8"/>
          <p:cNvSpPr/>
          <p:nvPr/>
        </p:nvSpPr>
        <p:spPr>
          <a:xfrm>
            <a:off x="3935185" y="2049135"/>
            <a:ext cx="704039" cy="584775"/>
          </a:xfrm>
          <a:prstGeom prst="rect">
            <a:avLst/>
          </a:prstGeom>
        </p:spPr>
        <p:txBody>
          <a:bodyPr wrap="none">
            <a:spAutoFit/>
          </a:bodyPr>
          <a:lstStyle/>
          <a:p>
            <a:pPr marL="514350" lvl="1" indent="-514350" algn="just">
              <a:spcBef>
                <a:spcPts val="435"/>
              </a:spcBef>
              <a:buSzPct val="100000"/>
              <a:buFont typeface="Wingdings" panose="05000000000000000000" pitchFamily="2" charset="2"/>
              <a:buChar char="Ø"/>
            </a:pPr>
            <a:endParaRPr lang="en-US" sz="3200" b="1" kern="0" spc="-10">
              <a:solidFill>
                <a:prstClr val="black"/>
              </a:solidFill>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8B2C192C-AB63-DBEA-1D8C-42E44743C47D}"/>
              </a:ext>
            </a:extLst>
          </p:cNvPr>
          <p:cNvSpPr/>
          <p:nvPr/>
        </p:nvSpPr>
        <p:spPr>
          <a:xfrm>
            <a:off x="2827255" y="1951630"/>
            <a:ext cx="2274825" cy="21290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317E31F9-193C-369F-5DF4-7E5A96DF844E}"/>
              </a:ext>
            </a:extLst>
          </p:cNvPr>
          <p:cNvSpPr/>
          <p:nvPr/>
        </p:nvSpPr>
        <p:spPr>
          <a:xfrm>
            <a:off x="6113838" y="1961110"/>
            <a:ext cx="2115403" cy="21290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0F72088C-B855-D594-7591-EC3740623D95}"/>
              </a:ext>
            </a:extLst>
          </p:cNvPr>
          <p:cNvSpPr txBox="1"/>
          <p:nvPr/>
        </p:nvSpPr>
        <p:spPr>
          <a:xfrm>
            <a:off x="2885315" y="2049135"/>
            <a:ext cx="2115403" cy="461665"/>
          </a:xfrm>
          <a:prstGeom prst="rect">
            <a:avLst/>
          </a:prstGeom>
          <a:noFill/>
        </p:spPr>
        <p:txBody>
          <a:bodyPr wrap="square" rtlCol="0">
            <a:spAutoFit/>
          </a:bodyPr>
          <a:lstStyle/>
          <a:p>
            <a:r>
              <a:rPr lang="en-US" sz="2400" b="1">
                <a:solidFill>
                  <a:srgbClr val="002060"/>
                </a:solidFill>
                <a:latin typeface="Times New Roman" panose="02020603050405020304" pitchFamily="18" charset="0"/>
                <a:cs typeface="Times New Roman" panose="02020603050405020304" pitchFamily="18" charset="0"/>
              </a:rPr>
              <a:t>Thành lập mới</a:t>
            </a:r>
          </a:p>
        </p:txBody>
      </p:sp>
      <p:sp>
        <p:nvSpPr>
          <p:cNvPr id="23" name="TextBox 22">
            <a:extLst>
              <a:ext uri="{FF2B5EF4-FFF2-40B4-BE49-F238E27FC236}">
                <a16:creationId xmlns:a16="http://schemas.microsoft.com/office/drawing/2014/main" id="{220A0C14-EAE0-8BFC-6E3B-2AB7543302B3}"/>
              </a:ext>
            </a:extLst>
          </p:cNvPr>
          <p:cNvSpPr txBox="1"/>
          <p:nvPr/>
        </p:nvSpPr>
        <p:spPr>
          <a:xfrm>
            <a:off x="6228466" y="2049135"/>
            <a:ext cx="2115403" cy="461665"/>
          </a:xfrm>
          <a:prstGeom prst="rect">
            <a:avLst/>
          </a:prstGeom>
          <a:noFill/>
        </p:spPr>
        <p:txBody>
          <a:bodyPr wrap="square" rtlCol="0">
            <a:spAutoFit/>
          </a:bodyPr>
          <a:lstStyle/>
          <a:p>
            <a:r>
              <a:rPr lang="en-US" sz="2400" b="1">
                <a:solidFill>
                  <a:srgbClr val="002060"/>
                </a:solidFill>
                <a:latin typeface="Times New Roman" panose="02020603050405020304" pitchFamily="18" charset="0"/>
                <a:cs typeface="Times New Roman" panose="02020603050405020304" pitchFamily="18" charset="0"/>
              </a:rPr>
              <a:t>Vốn cấp mới</a:t>
            </a:r>
          </a:p>
        </p:txBody>
      </p:sp>
      <p:sp>
        <p:nvSpPr>
          <p:cNvPr id="2" name="Freeform 7">
            <a:extLst>
              <a:ext uri="{FF2B5EF4-FFF2-40B4-BE49-F238E27FC236}">
                <a16:creationId xmlns:a16="http://schemas.microsoft.com/office/drawing/2014/main" id="{C529228B-BA22-27B9-9710-AECE97F0EAAE}"/>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a:extLst>
              <a:ext uri="{FF2B5EF4-FFF2-40B4-BE49-F238E27FC236}">
                <a16:creationId xmlns:a16="http://schemas.microsoft.com/office/drawing/2014/main" id="{B86506AC-E08B-E0AB-E490-F42569C546EF}"/>
              </a:ext>
            </a:extLst>
          </p:cNvPr>
          <p:cNvSpPr txBox="1"/>
          <p:nvPr/>
        </p:nvSpPr>
        <p:spPr>
          <a:xfrm>
            <a:off x="2945521" y="2772519"/>
            <a:ext cx="2115403"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973 doanh nghiệp</a:t>
            </a:r>
          </a:p>
          <a:p>
            <a:pPr algn="ctr"/>
            <a:r>
              <a:rPr lang="en-US" sz="2000" b="1">
                <a:solidFill>
                  <a:srgbClr val="C00000"/>
                </a:solidFill>
                <a:latin typeface="Times New Roman" panose="02020603050405020304" pitchFamily="18" charset="0"/>
                <a:cs typeface="Times New Roman" panose="02020603050405020304" pitchFamily="18" charset="0"/>
              </a:rPr>
              <a:t>     35,7%    </a:t>
            </a:r>
          </a:p>
        </p:txBody>
      </p:sp>
      <p:sp>
        <p:nvSpPr>
          <p:cNvPr id="18" name="Arrow: Down 59">
            <a:extLst>
              <a:ext uri="{FF2B5EF4-FFF2-40B4-BE49-F238E27FC236}">
                <a16:creationId xmlns:a16="http://schemas.microsoft.com/office/drawing/2014/main" id="{537F093D-091C-8A3B-3965-AD7F8AE52E18}"/>
              </a:ext>
            </a:extLst>
          </p:cNvPr>
          <p:cNvSpPr/>
          <p:nvPr/>
        </p:nvSpPr>
        <p:spPr>
          <a:xfrm rot="10800000">
            <a:off x="3440465" y="3164204"/>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8DBB3710-6CCC-899D-86FE-5692DDA83E22}"/>
              </a:ext>
            </a:extLst>
          </p:cNvPr>
          <p:cNvSpPr txBox="1"/>
          <p:nvPr/>
        </p:nvSpPr>
        <p:spPr>
          <a:xfrm>
            <a:off x="6135496" y="2810261"/>
            <a:ext cx="2115403"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8.515 tỷ đồng</a:t>
            </a:r>
          </a:p>
          <a:p>
            <a:pPr algn="ctr"/>
            <a:r>
              <a:rPr lang="en-US" sz="2000" b="1">
                <a:solidFill>
                  <a:srgbClr val="C00000"/>
                </a:solidFill>
                <a:latin typeface="Times New Roman" panose="02020603050405020304" pitchFamily="18" charset="0"/>
                <a:cs typeface="Times New Roman" panose="02020603050405020304" pitchFamily="18" charset="0"/>
              </a:rPr>
              <a:t>     7,5%    </a:t>
            </a:r>
          </a:p>
        </p:txBody>
      </p:sp>
      <p:sp>
        <p:nvSpPr>
          <p:cNvPr id="21" name="Arrow: Down 59">
            <a:extLst>
              <a:ext uri="{FF2B5EF4-FFF2-40B4-BE49-F238E27FC236}">
                <a16:creationId xmlns:a16="http://schemas.microsoft.com/office/drawing/2014/main" id="{2E378215-0949-CC34-ECC5-24C02722B2E2}"/>
              </a:ext>
            </a:extLst>
          </p:cNvPr>
          <p:cNvSpPr/>
          <p:nvPr/>
        </p:nvSpPr>
        <p:spPr>
          <a:xfrm rot="10800000">
            <a:off x="6725118" y="3231420"/>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22" name="Rectangle: Rounded Corners 21">
            <a:extLst>
              <a:ext uri="{FF2B5EF4-FFF2-40B4-BE49-F238E27FC236}">
                <a16:creationId xmlns:a16="http://schemas.microsoft.com/office/drawing/2014/main" id="{FA039B5B-18FE-B069-5B42-0AB4369D6077}"/>
              </a:ext>
            </a:extLst>
          </p:cNvPr>
          <p:cNvSpPr/>
          <p:nvPr/>
        </p:nvSpPr>
        <p:spPr>
          <a:xfrm>
            <a:off x="4596463" y="4392882"/>
            <a:ext cx="2115403" cy="21290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a:extLst>
              <a:ext uri="{FF2B5EF4-FFF2-40B4-BE49-F238E27FC236}">
                <a16:creationId xmlns:a16="http://schemas.microsoft.com/office/drawing/2014/main" id="{2261A7A0-BB12-4BE5-BBD0-3ADE031A6F67}"/>
              </a:ext>
            </a:extLst>
          </p:cNvPr>
          <p:cNvSpPr txBox="1"/>
          <p:nvPr/>
        </p:nvSpPr>
        <p:spPr>
          <a:xfrm>
            <a:off x="4618327" y="4480907"/>
            <a:ext cx="2115403" cy="830997"/>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Tạm ngừng hoạt động</a:t>
            </a:r>
          </a:p>
        </p:txBody>
      </p:sp>
      <p:sp>
        <p:nvSpPr>
          <p:cNvPr id="27" name="Rectangle: Rounded Corners 26">
            <a:extLst>
              <a:ext uri="{FF2B5EF4-FFF2-40B4-BE49-F238E27FC236}">
                <a16:creationId xmlns:a16="http://schemas.microsoft.com/office/drawing/2014/main" id="{CDC92885-DFEB-2B69-3CC0-C550449740FE}"/>
              </a:ext>
            </a:extLst>
          </p:cNvPr>
          <p:cNvSpPr/>
          <p:nvPr/>
        </p:nvSpPr>
        <p:spPr>
          <a:xfrm>
            <a:off x="7743860" y="4399516"/>
            <a:ext cx="2115403" cy="21290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9A53EABD-75D1-4108-3873-BE49A7248B6A}"/>
              </a:ext>
            </a:extLst>
          </p:cNvPr>
          <p:cNvSpPr txBox="1"/>
          <p:nvPr/>
        </p:nvSpPr>
        <p:spPr>
          <a:xfrm>
            <a:off x="7938001" y="4487541"/>
            <a:ext cx="1789094" cy="830997"/>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Hoạt động trở lại</a:t>
            </a:r>
          </a:p>
        </p:txBody>
      </p:sp>
      <p:sp>
        <p:nvSpPr>
          <p:cNvPr id="30" name="Rectangle: Rounded Corners 29">
            <a:extLst>
              <a:ext uri="{FF2B5EF4-FFF2-40B4-BE49-F238E27FC236}">
                <a16:creationId xmlns:a16="http://schemas.microsoft.com/office/drawing/2014/main" id="{BB2CBA5A-2786-807F-2919-CEF0E017CDAA}"/>
              </a:ext>
            </a:extLst>
          </p:cNvPr>
          <p:cNvSpPr/>
          <p:nvPr/>
        </p:nvSpPr>
        <p:spPr>
          <a:xfrm>
            <a:off x="1502084" y="4373006"/>
            <a:ext cx="2115403" cy="21290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A3ADE812-163C-C99E-D1AB-1EC954845396}"/>
              </a:ext>
            </a:extLst>
          </p:cNvPr>
          <p:cNvSpPr txBox="1"/>
          <p:nvPr/>
        </p:nvSpPr>
        <p:spPr>
          <a:xfrm>
            <a:off x="1512911" y="4607094"/>
            <a:ext cx="2115403" cy="461665"/>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Giải thể</a:t>
            </a:r>
          </a:p>
        </p:txBody>
      </p:sp>
      <p:sp>
        <p:nvSpPr>
          <p:cNvPr id="33" name="TextBox 32">
            <a:extLst>
              <a:ext uri="{FF2B5EF4-FFF2-40B4-BE49-F238E27FC236}">
                <a16:creationId xmlns:a16="http://schemas.microsoft.com/office/drawing/2014/main" id="{4E9DC88D-28B0-172D-7542-C9BFA7DA475D}"/>
              </a:ext>
            </a:extLst>
          </p:cNvPr>
          <p:cNvSpPr txBox="1"/>
          <p:nvPr/>
        </p:nvSpPr>
        <p:spPr>
          <a:xfrm>
            <a:off x="1582628" y="5316049"/>
            <a:ext cx="2115403"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213 trường hợp</a:t>
            </a:r>
          </a:p>
          <a:p>
            <a:pPr algn="ctr"/>
            <a:r>
              <a:rPr lang="en-US" sz="2000" b="1">
                <a:solidFill>
                  <a:srgbClr val="C00000"/>
                </a:solidFill>
                <a:latin typeface="Times New Roman" panose="02020603050405020304" pitchFamily="18" charset="0"/>
                <a:cs typeface="Times New Roman" panose="02020603050405020304" pitchFamily="18" charset="0"/>
              </a:rPr>
              <a:t>           53,2%        </a:t>
            </a:r>
          </a:p>
        </p:txBody>
      </p:sp>
      <p:sp>
        <p:nvSpPr>
          <p:cNvPr id="34" name="Arrow: Down 59">
            <a:extLst>
              <a:ext uri="{FF2B5EF4-FFF2-40B4-BE49-F238E27FC236}">
                <a16:creationId xmlns:a16="http://schemas.microsoft.com/office/drawing/2014/main" id="{41C25771-F278-76B6-EB7C-4C41F290C9FE}"/>
              </a:ext>
            </a:extLst>
          </p:cNvPr>
          <p:cNvSpPr/>
          <p:nvPr/>
        </p:nvSpPr>
        <p:spPr>
          <a:xfrm rot="10800000">
            <a:off x="2310203" y="5737482"/>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61736211-C4FA-714B-3CF0-96E78EFE9042}"/>
              </a:ext>
            </a:extLst>
          </p:cNvPr>
          <p:cNvSpPr txBox="1"/>
          <p:nvPr/>
        </p:nvSpPr>
        <p:spPr>
          <a:xfrm>
            <a:off x="4570990" y="5375685"/>
            <a:ext cx="2115403"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556 trường hợp</a:t>
            </a:r>
          </a:p>
          <a:p>
            <a:pPr algn="ctr"/>
            <a:r>
              <a:rPr lang="en-US" sz="2000" b="1">
                <a:solidFill>
                  <a:srgbClr val="C00000"/>
                </a:solidFill>
                <a:latin typeface="Times New Roman" panose="02020603050405020304" pitchFamily="18" charset="0"/>
                <a:cs typeface="Times New Roman" panose="02020603050405020304" pitchFamily="18" charset="0"/>
              </a:rPr>
              <a:t>           26,1%        </a:t>
            </a:r>
          </a:p>
        </p:txBody>
      </p:sp>
      <p:sp>
        <p:nvSpPr>
          <p:cNvPr id="37" name="Arrow: Down 59">
            <a:extLst>
              <a:ext uri="{FF2B5EF4-FFF2-40B4-BE49-F238E27FC236}">
                <a16:creationId xmlns:a16="http://schemas.microsoft.com/office/drawing/2014/main" id="{D92685F0-8209-0269-DD5F-C076CF4664DF}"/>
              </a:ext>
            </a:extLst>
          </p:cNvPr>
          <p:cNvSpPr/>
          <p:nvPr/>
        </p:nvSpPr>
        <p:spPr>
          <a:xfrm rot="10800000">
            <a:off x="5298565" y="5797118"/>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38" name="TextBox 37">
            <a:extLst>
              <a:ext uri="{FF2B5EF4-FFF2-40B4-BE49-F238E27FC236}">
                <a16:creationId xmlns:a16="http://schemas.microsoft.com/office/drawing/2014/main" id="{EA785596-A697-B644-A735-47DC608D34E5}"/>
              </a:ext>
            </a:extLst>
          </p:cNvPr>
          <p:cNvSpPr txBox="1"/>
          <p:nvPr/>
        </p:nvSpPr>
        <p:spPr>
          <a:xfrm>
            <a:off x="7811148" y="5395565"/>
            <a:ext cx="2115403"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384 trường hợp</a:t>
            </a:r>
          </a:p>
          <a:p>
            <a:pPr algn="ctr"/>
            <a:r>
              <a:rPr lang="en-US" sz="2000" b="1">
                <a:solidFill>
                  <a:srgbClr val="C00000"/>
                </a:solidFill>
                <a:latin typeface="Times New Roman" panose="02020603050405020304" pitchFamily="18" charset="0"/>
                <a:cs typeface="Times New Roman" panose="02020603050405020304" pitchFamily="18" charset="0"/>
              </a:rPr>
              <a:t>           20,8%        </a:t>
            </a:r>
          </a:p>
        </p:txBody>
      </p:sp>
      <p:sp>
        <p:nvSpPr>
          <p:cNvPr id="39" name="Arrow: Down 59">
            <a:extLst>
              <a:ext uri="{FF2B5EF4-FFF2-40B4-BE49-F238E27FC236}">
                <a16:creationId xmlns:a16="http://schemas.microsoft.com/office/drawing/2014/main" id="{1DB1BA91-ADC3-1B95-9C90-9E7C7E6FD3EB}"/>
              </a:ext>
            </a:extLst>
          </p:cNvPr>
          <p:cNvSpPr/>
          <p:nvPr/>
        </p:nvSpPr>
        <p:spPr>
          <a:xfrm rot="10800000">
            <a:off x="8538723" y="5816998"/>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5A784772-9AFF-9817-BFEB-830A04F72407}"/>
              </a:ext>
            </a:extLst>
          </p:cNvPr>
          <p:cNvSpPr/>
          <p:nvPr/>
        </p:nvSpPr>
        <p:spPr>
          <a:xfrm>
            <a:off x="280383" y="149787"/>
            <a:ext cx="11516933" cy="646331"/>
          </a:xfrm>
          <a:prstGeom prst="rect">
            <a:avLst/>
          </a:prstGeom>
        </p:spPr>
        <p:txBody>
          <a:bodyPr wrap="square">
            <a:spAutoFit/>
          </a:bodyPr>
          <a:lstStyle/>
          <a:p>
            <a:pPr algn="just">
              <a:spcBef>
                <a:spcPts val="435"/>
              </a:spcBef>
              <a:buSzPct val="100000"/>
            </a:pPr>
            <a:r>
              <a:rPr lang="vi-VN" sz="3600" b="1">
                <a:effectLst/>
                <a:latin typeface="Times New Roman" panose="02020603050405020304" pitchFamily="18" charset="0"/>
                <a:ea typeface="Times New Roman" panose="02020603050405020304" pitchFamily="18" charset="0"/>
              </a:rPr>
              <a:t>đ) Thu hút đầu tư và phát triển doanh nghiệp (tt) </a:t>
            </a:r>
            <a:endParaRPr lang="en-US" sz="5400" b="1" kern="0" spc="-10">
              <a:solidFill>
                <a:prstClr val="black"/>
              </a:solidFill>
              <a:ea typeface="Times New Roman" panose="02020603050405020304" pitchFamily="18" charset="0"/>
            </a:endParaRPr>
          </a:p>
        </p:txBody>
      </p:sp>
    </p:spTree>
    <p:extLst>
      <p:ext uri="{BB962C8B-B14F-4D97-AF65-F5344CB8AC3E}">
        <p14:creationId xmlns:p14="http://schemas.microsoft.com/office/powerpoint/2010/main" val="1874412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nodePh="1">
                                  <p:stCondLst>
                                    <p:cond delay="175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51460" y="164960"/>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2022</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7" name="Table 6">
            <a:extLst>
              <a:ext uri="{FF2B5EF4-FFF2-40B4-BE49-F238E27FC236}">
                <a16:creationId xmlns:a16="http://schemas.microsoft.com/office/drawing/2014/main" id="{44FD6820-12F5-8C73-583C-7D9F46E04367}"/>
              </a:ext>
            </a:extLst>
          </p:cNvPr>
          <p:cNvGraphicFramePr>
            <a:graphicFrameLocks noGrp="1"/>
          </p:cNvGraphicFramePr>
          <p:nvPr>
            <p:extLst>
              <p:ext uri="{D42A27DB-BD31-4B8C-83A1-F6EECF244321}">
                <p14:modId xmlns:p14="http://schemas.microsoft.com/office/powerpoint/2010/main" val="2239400639"/>
              </p:ext>
            </p:extLst>
          </p:nvPr>
        </p:nvGraphicFramePr>
        <p:xfrm>
          <a:off x="263586" y="657403"/>
          <a:ext cx="11669334" cy="6222695"/>
        </p:xfrm>
        <a:graphic>
          <a:graphicData uri="http://schemas.openxmlformats.org/drawingml/2006/table">
            <a:tbl>
              <a:tblPr>
                <a:tableStyleId>{5C22544A-7EE6-4342-B048-85BDC9FD1C3A}</a:tableStyleId>
              </a:tblPr>
              <a:tblGrid>
                <a:gridCol w="962006">
                  <a:extLst>
                    <a:ext uri="{9D8B030D-6E8A-4147-A177-3AD203B41FA5}">
                      <a16:colId xmlns:a16="http://schemas.microsoft.com/office/drawing/2014/main" val="2267806499"/>
                    </a:ext>
                  </a:extLst>
                </a:gridCol>
                <a:gridCol w="4156095">
                  <a:extLst>
                    <a:ext uri="{9D8B030D-6E8A-4147-A177-3AD203B41FA5}">
                      <a16:colId xmlns:a16="http://schemas.microsoft.com/office/drawing/2014/main" val="3402027480"/>
                    </a:ext>
                  </a:extLst>
                </a:gridCol>
                <a:gridCol w="1612900">
                  <a:extLst>
                    <a:ext uri="{9D8B030D-6E8A-4147-A177-3AD203B41FA5}">
                      <a16:colId xmlns:a16="http://schemas.microsoft.com/office/drawing/2014/main" val="910486081"/>
                    </a:ext>
                  </a:extLst>
                </a:gridCol>
                <a:gridCol w="1746470">
                  <a:extLst>
                    <a:ext uri="{9D8B030D-6E8A-4147-A177-3AD203B41FA5}">
                      <a16:colId xmlns:a16="http://schemas.microsoft.com/office/drawing/2014/main" val="935462006"/>
                    </a:ext>
                  </a:extLst>
                </a:gridCol>
                <a:gridCol w="1361666">
                  <a:extLst>
                    <a:ext uri="{9D8B030D-6E8A-4147-A177-3AD203B41FA5}">
                      <a16:colId xmlns:a16="http://schemas.microsoft.com/office/drawing/2014/main" val="823877200"/>
                    </a:ext>
                  </a:extLst>
                </a:gridCol>
                <a:gridCol w="1830197">
                  <a:extLst>
                    <a:ext uri="{9D8B030D-6E8A-4147-A177-3AD203B41FA5}">
                      <a16:colId xmlns:a16="http://schemas.microsoft.com/office/drawing/2014/main" val="407575768"/>
                    </a:ext>
                  </a:extLst>
                </a:gridCol>
              </a:tblGrid>
              <a:tr h="608584">
                <a:tc>
                  <a:txBody>
                    <a:bodyPr/>
                    <a:lstStyle/>
                    <a:p>
                      <a:pPr algn="ctr" fontAlgn="ctr"/>
                      <a:r>
                        <a:rPr lang="nl-NL" sz="1600" b="1" u="none" strike="noStrike">
                          <a:effectLst/>
                          <a:latin typeface="Times New Roman" panose="02020603050405020304" pitchFamily="18" charset="0"/>
                          <a:cs typeface="Times New Roman" panose="02020603050405020304" pitchFamily="18" charset="0"/>
                        </a:rPr>
                        <a:t>STT</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b="1" u="none" strike="noStrike">
                          <a:effectLst/>
                          <a:latin typeface="Times New Roman" panose="02020603050405020304" pitchFamily="18" charset="0"/>
                          <a:cs typeface="Times New Roman" panose="02020603050405020304" pitchFamily="18" charset="0"/>
                        </a:rPr>
                        <a:t>Chỉ tiêu</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b="1" u="none" strike="noStrike">
                          <a:effectLst/>
                          <a:latin typeface="Times New Roman" panose="02020603050405020304" pitchFamily="18" charset="0"/>
                          <a:cs typeface="Times New Roman" panose="02020603050405020304" pitchFamily="18" charset="0"/>
                        </a:rPr>
                        <a:t>Đơn vị tính</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b="1" u="none" strike="noStrike">
                          <a:effectLst/>
                          <a:latin typeface="Times New Roman" panose="02020603050405020304" pitchFamily="18" charset="0"/>
                          <a:cs typeface="Times New Roman" panose="02020603050405020304" pitchFamily="18" charset="0"/>
                        </a:rPr>
                        <a:t>Chỉ tiêu năm 2022 HĐND tỉnh</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b="1" u="none" strike="noStrike">
                          <a:effectLst/>
                          <a:latin typeface="Times New Roman" panose="02020603050405020304" pitchFamily="18" charset="0"/>
                          <a:cs typeface="Times New Roman" panose="02020603050405020304" pitchFamily="18" charset="0"/>
                        </a:rPr>
                        <a:t>Kết quả thực hiện 9 tháng</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a:effectLst/>
                          <a:latin typeface="Times New Roman" panose="02020603050405020304" pitchFamily="18" charset="0"/>
                          <a:cs typeface="Times New Roman" panose="02020603050405020304" pitchFamily="18" charset="0"/>
                        </a:rPr>
                        <a:t>Ghi chú</a:t>
                      </a:r>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543807"/>
                  </a:ext>
                </a:extLst>
              </a:tr>
              <a:tr h="486464">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600" u="none" strike="noStrike">
                          <a:effectLst/>
                          <a:latin typeface="Times New Roman" panose="02020603050405020304" pitchFamily="18" charset="0"/>
                          <a:cs typeface="Times New Roman" panose="02020603050405020304" pitchFamily="18" charset="0"/>
                        </a:rPr>
                        <a:t>Tốc độ tăng tổng sản phẩm địa phương (giá so sánh 2010)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6,0-6,5</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8,92</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5772651"/>
                  </a:ext>
                </a:extLst>
              </a:tr>
              <a:tr h="246690">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600" u="none" strike="noStrike">
                          <a:effectLst/>
                          <a:latin typeface="Times New Roman" panose="02020603050405020304" pitchFamily="18" charset="0"/>
                          <a:cs typeface="Times New Roman" panose="02020603050405020304" pitchFamily="18" charset="0"/>
                        </a:rPr>
                        <a:t>Trong đó:</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7544681"/>
                  </a:ext>
                </a:extLst>
              </a:tr>
              <a:tr h="246690">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600" u="none" strike="noStrike">
                          <a:effectLst/>
                          <a:latin typeface="Times New Roman" panose="02020603050405020304" pitchFamily="18" charset="0"/>
                          <a:cs typeface="Times New Roman" panose="02020603050405020304" pitchFamily="18" charset="0"/>
                        </a:rPr>
                        <a:t>- Nông, lâm, thuỷ sản tăng</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3,2-3,4</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3,04</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997601"/>
                  </a:ext>
                </a:extLst>
              </a:tr>
              <a:tr h="246690">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600" u="none" strike="noStrike">
                          <a:effectLst/>
                          <a:latin typeface="Times New Roman" panose="02020603050405020304" pitchFamily="18" charset="0"/>
                          <a:cs typeface="Times New Roman" panose="02020603050405020304" pitchFamily="18" charset="0"/>
                        </a:rPr>
                        <a:t>- Công nghiệp và xây dựng</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9,3-9,7</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8,88</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6346645"/>
                  </a:ext>
                </a:extLst>
              </a:tr>
              <a:tr h="246690">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600" u="none" strike="noStrike">
                          <a:effectLst/>
                          <a:latin typeface="Times New Roman" panose="02020603050405020304" pitchFamily="18" charset="0"/>
                          <a:cs typeface="Times New Roman" panose="02020603050405020304" pitchFamily="18" charset="0"/>
                        </a:rPr>
                        <a:t>Riêng công nghiệp tăng</a:t>
                      </a:r>
                      <a:endParaRPr lang="en-US" sz="1600" b="0" i="1"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a:t>
                      </a:r>
                      <a:endParaRPr lang="en-US" sz="1600" b="0" i="1"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10-10,4</a:t>
                      </a:r>
                      <a:endParaRPr lang="en-US" sz="1600" b="0" i="1"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9,96</a:t>
                      </a:r>
                      <a:endParaRPr lang="en-US" sz="1600" b="0" i="1"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951402"/>
                  </a:ext>
                </a:extLst>
              </a:tr>
              <a:tr h="246690">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pl-PL" sz="1600" u="none" strike="noStrike">
                          <a:effectLst/>
                          <a:latin typeface="Times New Roman" panose="02020603050405020304" pitchFamily="18" charset="0"/>
                          <a:cs typeface="Times New Roman" panose="02020603050405020304" pitchFamily="18" charset="0"/>
                        </a:rPr>
                        <a:t>- Dịch vụ tăng</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5,0-5,8</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13,43</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159697"/>
                  </a:ext>
                </a:extLst>
              </a:tr>
              <a:tr h="486464">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pl-PL" sz="1600" u="none" strike="noStrike">
                          <a:effectLst/>
                          <a:latin typeface="Times New Roman" panose="02020603050405020304" pitchFamily="18" charset="0"/>
                          <a:cs typeface="Times New Roman" panose="02020603050405020304" pitchFamily="18" charset="0"/>
                        </a:rPr>
                        <a:t>- Thuế sản phẩm trừ trợ cấp sản phẩm tăng</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8,94</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3686219"/>
                  </a:ext>
                </a:extLst>
              </a:tr>
              <a:tr h="407655">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600" u="none" strike="noStrike">
                          <a:effectLst/>
                          <a:latin typeface="Times New Roman" panose="02020603050405020304" pitchFamily="18" charset="0"/>
                          <a:cs typeface="Times New Roman" panose="02020603050405020304" pitchFamily="18" charset="0"/>
                        </a:rPr>
                        <a:t>- GRDP bình quân đầu người</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Triệu đồng/người</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66,34</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1367743"/>
                  </a:ext>
                </a:extLst>
              </a:tr>
              <a:tr h="246690">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2</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600" u="none" strike="noStrike">
                          <a:effectLst/>
                          <a:latin typeface="Times New Roman" panose="02020603050405020304" pitchFamily="18" charset="0"/>
                          <a:cs typeface="Times New Roman" panose="02020603050405020304" pitchFamily="18" charset="0"/>
                        </a:rPr>
                        <a:t>Chỉ số sản xuất công nghiệp</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6,5-7,0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7,09</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6293910"/>
                  </a:ext>
                </a:extLst>
              </a:tr>
              <a:tr h="726238">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3</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600" u="none" strike="noStrike">
                          <a:effectLst/>
                          <a:latin typeface="Times New Roman" panose="02020603050405020304" pitchFamily="18" charset="0"/>
                          <a:cs typeface="Times New Roman" panose="02020603050405020304" pitchFamily="18" charset="0"/>
                        </a:rPr>
                        <a:t>Kim ngạch xuất khẩu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Triệu USD</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1.350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1.263,6</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Đạt 96,6% KH năm, tăng 28,1% so với cùng kỳ</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552105"/>
                  </a:ext>
                </a:extLst>
              </a:tr>
              <a:tr h="726238">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4</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600" u="none" strike="noStrike">
                          <a:effectLst/>
                          <a:latin typeface="Times New Roman" panose="02020603050405020304" pitchFamily="18" charset="0"/>
                          <a:cs typeface="Times New Roman" panose="02020603050405020304" pitchFamily="18" charset="0"/>
                        </a:rPr>
                        <a:t>Tổng thu ngân sách trên địa bàn</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Tỷ đồng</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dirty="0">
                          <a:effectLst/>
                          <a:latin typeface="Times New Roman" panose="02020603050405020304" pitchFamily="18" charset="0"/>
                          <a:cs typeface="Times New Roman" panose="02020603050405020304" pitchFamily="18" charset="0"/>
                        </a:rPr>
                        <a:t>12.202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dirty="0">
                          <a:effectLst/>
                          <a:latin typeface="Times New Roman" panose="02020603050405020304" pitchFamily="18" charset="0"/>
                          <a:cs typeface="Times New Roman" panose="02020603050405020304" pitchFamily="18" charset="0"/>
                        </a:rPr>
                        <a:t>12.095</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Đạt 99,1% dự toán năm, tăng 24% so với cùng kỳ</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672781"/>
                  </a:ext>
                </a:extLst>
              </a:tr>
              <a:tr h="246690">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 </a:t>
                      </a:r>
                      <a:endParaRPr lang="en-US" sz="1600" b="0" i="1"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600" u="none" strike="noStrike">
                          <a:effectLst/>
                          <a:latin typeface="Times New Roman" panose="02020603050405020304" pitchFamily="18" charset="0"/>
                          <a:cs typeface="Times New Roman" panose="02020603050405020304" pitchFamily="18" charset="0"/>
                        </a:rPr>
                        <a:t>Trong đó: Thu nội địa trừ tiền sử dụng đất</a:t>
                      </a:r>
                      <a:endParaRPr lang="en-US" sz="1600" b="0" i="1"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Tỷ đồng</a:t>
                      </a:r>
                      <a:endParaRPr lang="en-US" sz="1600" b="0" i="1"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11.135</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b="0" i="0" u="none" strike="noStrike">
                          <a:solidFill>
                            <a:schemeClr val="dk1"/>
                          </a:solidFill>
                          <a:effectLst/>
                          <a:latin typeface="Times New Roman" panose="02020603050405020304" pitchFamily="18" charset="0"/>
                          <a:cs typeface="Times New Roman" panose="02020603050405020304" pitchFamily="18" charset="0"/>
                        </a:rPr>
                        <a:t>11.361</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Vượt 2% dự toán năm, tăng 31,3% so với cùng kỳ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5281639"/>
                  </a:ext>
                </a:extLst>
              </a:tr>
              <a:tr h="486464">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5</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600" u="none" strike="noStrike">
                          <a:effectLst/>
                          <a:latin typeface="Times New Roman" panose="02020603050405020304" pitchFamily="18" charset="0"/>
                          <a:cs typeface="Times New Roman" panose="02020603050405020304" pitchFamily="18" charset="0"/>
                        </a:rPr>
                        <a:t>Tổng vốn đầu tư phát triển toàn xã hội trên địa bàn tỉnh</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600" u="none" strike="noStrike">
                          <a:effectLst/>
                          <a:latin typeface="Times New Roman" panose="02020603050405020304" pitchFamily="18" charset="0"/>
                          <a:cs typeface="Times New Roman" panose="02020603050405020304" pitchFamily="18" charset="0"/>
                        </a:rPr>
                        <a:t>10,7</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Đạt 26.645 tỷ đồng</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332137"/>
                  </a:ext>
                </a:extLst>
              </a:tr>
            </a:tbl>
          </a:graphicData>
        </a:graphic>
      </p:graphicFrame>
    </p:spTree>
    <p:extLst>
      <p:ext uri="{BB962C8B-B14F-4D97-AF65-F5344CB8AC3E}">
        <p14:creationId xmlns:p14="http://schemas.microsoft.com/office/powerpoint/2010/main" val="348917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15241"/>
            <a:ext cx="1178052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b="1" i="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e) Về </a:t>
            </a:r>
            <a:r>
              <a:rPr lang="en-US" sz="3600" b="1" i="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b="1" i="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600" b="1" i="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600" b="1" i="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600" b="1" i="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600" b="1" i="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600" b="1" i="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b="1" i="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miền</a:t>
            </a:r>
            <a:r>
              <a:rPr lang="en-US" sz="3600" b="1" i="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núi</a:t>
            </a:r>
            <a:endParaRPr kumimoji="0" lang="en-US" sz="3600" b="1" i="1" u="none" strike="noStrike" kern="1200" cap="none" spc="0" normalizeH="0" baseline="0" noProof="0">
              <a:ln>
                <a:noFill/>
              </a:ln>
              <a:solidFill>
                <a:srgbClr val="040206"/>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09847" y="1877377"/>
            <a:ext cx="11258006" cy="3570208"/>
          </a:xfrm>
          <a:prstGeom prst="rect">
            <a:avLst/>
          </a:prstGeom>
          <a:noFill/>
        </p:spPr>
        <p:txBody>
          <a:bodyPr wrap="square" rtlCol="0">
            <a:spAutoFit/>
          </a:bodyPr>
          <a:lstStyle/>
          <a:p>
            <a:pPr lvl="1" indent="-457200" algn="just">
              <a:spcBef>
                <a:spcPts val="600"/>
              </a:spcBef>
              <a:buFont typeface="Wingdings" pitchFamily="2" charset="2"/>
              <a:buChar char="Ø"/>
              <a:defRPr/>
            </a:pPr>
            <a:r>
              <a:rPr lang="vi-VN" sz="2700">
                <a:latin typeface="Times New Roman" pitchFamily="18" charset="0"/>
                <a:cs typeface="Times New Roman" pitchFamily="18" charset="0"/>
              </a:rPr>
              <a:t>Đã triển khai thực hiện 03 Chương trình MTQG xây dựng nông thôn mới, giảm nghèo bền vững và phát triển kinh tế - xã hội vùng đồng bào dân tộc thiểu số và miền núi</a:t>
            </a:r>
          </a:p>
          <a:p>
            <a:pPr lvl="1" indent="-457200" algn="just">
              <a:spcBef>
                <a:spcPts val="600"/>
              </a:spcBef>
              <a:buFont typeface="Wingdings" pitchFamily="2" charset="2"/>
              <a:buChar char="Ø"/>
              <a:defRPr/>
            </a:pPr>
            <a:r>
              <a:rPr lang="vi-VN" sz="2700">
                <a:latin typeface="Times New Roman" pitchFamily="18" charset="0"/>
                <a:cs typeface="Times New Roman" pitchFamily="18" charset="0"/>
              </a:rPr>
              <a:t>Nhiều chính sách, xã hội được đi vào cuộc sống, đóng vai trò là đòn bẩy hỗ trợ các đối tượng yếu thế vươn lên, giúp người dân thấy được quyền lợi từ đó chung sức đồng lòng phát huy tiềm năng lợi thế phát triển kinh tế - xã hội</a:t>
            </a:r>
          </a:p>
          <a:p>
            <a:pPr lvl="1" indent="-457200" algn="just">
              <a:spcBef>
                <a:spcPts val="600"/>
              </a:spcBef>
              <a:buFont typeface="Wingdings" pitchFamily="2" charset="2"/>
              <a:buChar char="Ø"/>
              <a:defRPr/>
            </a:pPr>
            <a:r>
              <a:rPr lang="vi-VN" sz="2700">
                <a:latin typeface="Times New Roman" pitchFamily="18" charset="0"/>
                <a:cs typeface="Times New Roman" pitchFamily="18" charset="0"/>
              </a:rPr>
              <a:t>Mức thu nhập của hộ nghèo, hộ cận nghèo, hộ mới thoát nghèo đã được cải thiện</a:t>
            </a:r>
            <a:r>
              <a:rPr lang="en-US" sz="2700">
                <a:latin typeface="Times New Roman" pitchFamily="18" charset="0"/>
                <a:cs typeface="Times New Roman" pitchFamily="18" charset="0"/>
              </a:rPr>
              <a:t>. </a:t>
            </a:r>
            <a:r>
              <a:rPr lang="es-ES" sz="2700">
                <a:latin typeface="Times New Roman" pitchFamily="18" charset="0"/>
                <a:cs typeface="Times New Roman" pitchFamily="18" charset="0"/>
              </a:rPr>
              <a:t>Tỷ </a:t>
            </a:r>
            <a:r>
              <a:rPr lang="es-ES" sz="2700" err="1">
                <a:latin typeface="Times New Roman" pitchFamily="18" charset="0"/>
                <a:cs typeface="Times New Roman" pitchFamily="18" charset="0"/>
              </a:rPr>
              <a:t>lệ</a:t>
            </a:r>
            <a:r>
              <a:rPr lang="es-ES" sz="2700">
                <a:latin typeface="Times New Roman" pitchFamily="18" charset="0"/>
                <a:cs typeface="Times New Roman" pitchFamily="18" charset="0"/>
              </a:rPr>
              <a:t> </a:t>
            </a:r>
            <a:r>
              <a:rPr lang="es-ES" sz="2700" err="1">
                <a:latin typeface="Times New Roman" pitchFamily="18" charset="0"/>
                <a:cs typeface="Times New Roman" pitchFamily="18" charset="0"/>
              </a:rPr>
              <a:t>hộ</a:t>
            </a:r>
            <a:r>
              <a:rPr lang="es-ES" sz="2700">
                <a:latin typeface="Times New Roman" pitchFamily="18" charset="0"/>
                <a:cs typeface="Times New Roman" pitchFamily="18" charset="0"/>
              </a:rPr>
              <a:t> </a:t>
            </a:r>
            <a:r>
              <a:rPr lang="es-ES" sz="2700" err="1">
                <a:latin typeface="Times New Roman" pitchFamily="18" charset="0"/>
                <a:cs typeface="Times New Roman" pitchFamily="18" charset="0"/>
              </a:rPr>
              <a:t>nghèo</a:t>
            </a:r>
            <a:r>
              <a:rPr lang="es-ES" sz="2700">
                <a:latin typeface="Times New Roman" pitchFamily="18" charset="0"/>
                <a:cs typeface="Times New Roman" pitchFamily="18" charset="0"/>
              </a:rPr>
              <a:t> </a:t>
            </a:r>
            <a:r>
              <a:rPr lang="es-ES" sz="2700" err="1">
                <a:latin typeface="Times New Roman" pitchFamily="18" charset="0"/>
                <a:cs typeface="Times New Roman" pitchFamily="18" charset="0"/>
              </a:rPr>
              <a:t>của</a:t>
            </a:r>
            <a:r>
              <a:rPr lang="es-ES" sz="2700">
                <a:latin typeface="Times New Roman" pitchFamily="18" charset="0"/>
                <a:cs typeface="Times New Roman" pitchFamily="18" charset="0"/>
              </a:rPr>
              <a:t> 03 </a:t>
            </a:r>
            <a:r>
              <a:rPr lang="es-ES" sz="2700" err="1">
                <a:latin typeface="Times New Roman" pitchFamily="18" charset="0"/>
                <a:cs typeface="Times New Roman" pitchFamily="18" charset="0"/>
              </a:rPr>
              <a:t>huyện</a:t>
            </a:r>
            <a:r>
              <a:rPr lang="es-ES" sz="2700">
                <a:latin typeface="Times New Roman" pitchFamily="18" charset="0"/>
                <a:cs typeface="Times New Roman" pitchFamily="18" charset="0"/>
              </a:rPr>
              <a:t> </a:t>
            </a:r>
            <a:r>
              <a:rPr lang="es-ES" sz="2700" err="1">
                <a:latin typeface="Times New Roman" pitchFamily="18" charset="0"/>
                <a:cs typeface="Times New Roman" pitchFamily="18" charset="0"/>
              </a:rPr>
              <a:t>miền</a:t>
            </a:r>
            <a:r>
              <a:rPr lang="es-ES" sz="2700">
                <a:latin typeface="Times New Roman" pitchFamily="18" charset="0"/>
                <a:cs typeface="Times New Roman" pitchFamily="18" charset="0"/>
              </a:rPr>
              <a:t> </a:t>
            </a:r>
            <a:r>
              <a:rPr lang="es-ES" sz="2700" err="1">
                <a:latin typeface="Times New Roman" pitchFamily="18" charset="0"/>
                <a:cs typeface="Times New Roman" pitchFamily="18" charset="0"/>
              </a:rPr>
              <a:t>núi</a:t>
            </a:r>
            <a:r>
              <a:rPr lang="es-ES" sz="2700">
                <a:latin typeface="Times New Roman" pitchFamily="18" charset="0"/>
                <a:cs typeface="Times New Roman" pitchFamily="18" charset="0"/>
              </a:rPr>
              <a:t> là 35,18%.</a:t>
            </a:r>
            <a:endParaRPr lang="en-US" sz="2700" spc="-10">
              <a:solidFill>
                <a:prstClr val="black"/>
              </a:solidFill>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794925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 y="0"/>
            <a:ext cx="1178052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hội</a:t>
            </a:r>
            <a:endParaRPr kumimoji="0" lang="en-US" sz="3600" b="1" i="0" u="none" strike="noStrike" kern="1200" cap="none" spc="0" normalizeH="0" baseline="0" noProof="0">
              <a:ln>
                <a:noFill/>
              </a:ln>
              <a:solidFill>
                <a:srgbClr val="040206"/>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6367" y="1377749"/>
            <a:ext cx="11519265" cy="5232202"/>
          </a:xfrm>
          <a:prstGeom prst="rect">
            <a:avLst/>
          </a:prstGeom>
          <a:noFill/>
        </p:spPr>
        <p:txBody>
          <a:bodyPr wrap="square" rtlCol="0">
            <a:spAutoFit/>
          </a:bodyPr>
          <a:lstStyle/>
          <a:p>
            <a:pPr lvl="1" indent="-457200" algn="just">
              <a:spcBef>
                <a:spcPts val="600"/>
              </a:spcBef>
              <a:buFont typeface="Wingdings" pitchFamily="2" charset="2"/>
              <a:buChar char="Ø"/>
              <a:defRPr/>
            </a:pPr>
            <a:r>
              <a:rPr lang="vi-VN" sz="2700" b="1" i="1">
                <a:latin typeface="Times New Roman" pitchFamily="18" charset="0"/>
                <a:cs typeface="Times New Roman" pitchFamily="18" charset="0"/>
              </a:rPr>
              <a:t>Về Giáo dục và đào tạo</a:t>
            </a:r>
            <a:r>
              <a:rPr lang="es-ES" sz="2700" b="1" i="1">
                <a:latin typeface="Times New Roman" pitchFamily="18" charset="0"/>
                <a:cs typeface="Times New Roman" pitchFamily="18" charset="0"/>
              </a:rPr>
              <a:t>: </a:t>
            </a:r>
            <a:r>
              <a:rPr lang="vi-VN" sz="2700" spc="-10">
                <a:solidFill>
                  <a:prstClr val="black"/>
                </a:solidFill>
                <a:latin typeface="Times New Roman" pitchFamily="18" charset="0"/>
                <a:ea typeface="Times New Roman" panose="02020603050405020304" pitchFamily="18" charset="0"/>
                <a:cs typeface="Times New Roman" pitchFamily="18" charset="0"/>
              </a:rPr>
              <a:t>Đã tổ chức tốt việc dạy và học, các kỳ thi, hội thi,... tập trung nâng cao chất lượng giáo dục và đẩy mạnh xã hội hóa giáo dục</a:t>
            </a:r>
            <a:r>
              <a:rPr kumimoji="0" lang="es-ES" sz="2700" b="0" i="0" u="none" strike="noStrike" kern="1200" cap="none" spc="-10" normalizeH="0" baseline="0" noProof="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lang="vi-VN" sz="2700" spc="-10">
                <a:solidFill>
                  <a:prstClr val="black"/>
                </a:solidFill>
                <a:latin typeface="Times New Roman" pitchFamily="18" charset="0"/>
                <a:ea typeface="Times New Roman" panose="02020603050405020304" pitchFamily="18" charset="0"/>
                <a:cs typeface="Times New Roman" pitchFamily="18" charset="0"/>
              </a:rPr>
              <a:t>Đến nay, toàn tỉnh có 389/626 trường học đạt chuẩn quốc gia, tỷ lệ 62,14%</a:t>
            </a:r>
            <a:endParaRPr kumimoji="0" lang="es-ES" sz="2700" b="0" i="0" u="none" strike="noStrike" kern="1200" cap="none" spc="-10" normalizeH="0" baseline="0" noProof="0">
              <a:ln>
                <a:noFill/>
              </a:ln>
              <a:solidFill>
                <a:prstClr val="black"/>
              </a:solidFill>
              <a:effectLst/>
              <a:uLnTx/>
              <a:uFillTx/>
              <a:latin typeface="Times New Roman" pitchFamily="18" charset="0"/>
              <a:ea typeface="Times New Roman" panose="02020603050405020304" pitchFamily="18" charset="0"/>
              <a:cs typeface="Times New Roman" pitchFamily="18" charset="0"/>
            </a:endParaRPr>
          </a:p>
          <a:p>
            <a:pPr lvl="1" indent="-457200" algn="just">
              <a:spcBef>
                <a:spcPts val="600"/>
              </a:spcBef>
              <a:buFont typeface="Wingdings" pitchFamily="2" charset="2"/>
              <a:buChar char="Ø"/>
              <a:defRPr/>
            </a:pPr>
            <a:r>
              <a:rPr lang="vi-VN" sz="2700" b="1" i="1">
                <a:latin typeface="Times New Roman" pitchFamily="18" charset="0"/>
                <a:cs typeface="Times New Roman" pitchFamily="18" charset="0"/>
              </a:rPr>
              <a:t>Về văn hoá, thể thao:</a:t>
            </a:r>
            <a:r>
              <a:rPr lang="es-ES" sz="2700">
                <a:latin typeface="Times New Roman" pitchFamily="18" charset="0"/>
                <a:cs typeface="Times New Roman" pitchFamily="18" charset="0"/>
              </a:rPr>
              <a:t> </a:t>
            </a:r>
            <a:r>
              <a:rPr lang="vi-VN" sz="2700" spc="-10">
                <a:solidFill>
                  <a:prstClr val="black"/>
                </a:solidFill>
                <a:latin typeface="Times New Roman" pitchFamily="18" charset="0"/>
                <a:ea typeface="Times New Roman" panose="02020603050405020304" pitchFamily="18" charset="0"/>
                <a:cs typeface="Times New Roman" pitchFamily="18" charset="0"/>
              </a:rPr>
              <a:t>Đã tổ chức thành công nhiều Chương trình nghệ thuật, lễ kỷ niệm, tuyên truyền các sự kiện chính trị lớn của đất nước, của tỉnh</a:t>
            </a:r>
            <a:r>
              <a:rPr lang="en-US" sz="2700" spc="-10">
                <a:solidFill>
                  <a:prstClr val="black"/>
                </a:solidFill>
                <a:latin typeface="Times New Roman" pitchFamily="18" charset="0"/>
                <a:ea typeface="Times New Roman" panose="02020603050405020304" pitchFamily="18" charset="0"/>
                <a:cs typeface="Times New Roman" pitchFamily="18" charset="0"/>
              </a:rPr>
              <a:t>..</a:t>
            </a:r>
            <a:r>
              <a:rPr lang="es-ES" sz="2700" spc="-10">
                <a:solidFill>
                  <a:prstClr val="black"/>
                </a:solidFill>
                <a:latin typeface="Times New Roman" pitchFamily="18" charset="0"/>
                <a:ea typeface="Times New Roman" panose="02020603050405020304" pitchFamily="18" charset="0"/>
                <a:cs typeface="Times New Roman" pitchFamily="18" charset="0"/>
              </a:rPr>
              <a:t>.</a:t>
            </a:r>
            <a:r>
              <a:rPr lang="vi-VN" sz="2700" spc="-10">
                <a:solidFill>
                  <a:prstClr val="black"/>
                </a:solidFill>
                <a:latin typeface="Times New Roman" pitchFamily="18" charset="0"/>
                <a:ea typeface="Times New Roman" panose="02020603050405020304" pitchFamily="18" charset="0"/>
                <a:cs typeface="Times New Roman" pitchFamily="18" charset="0"/>
              </a:rPr>
              <a:t> Trong tháng 9/2022 đã tổ chức thành công Ðại hội Thể dục thể thao tỉnh Bình Định năm 2022</a:t>
            </a:r>
          </a:p>
          <a:p>
            <a:pPr lvl="1" indent="-457200" algn="just">
              <a:spcBef>
                <a:spcPts val="600"/>
              </a:spcBef>
              <a:buFont typeface="Wingdings" pitchFamily="2" charset="2"/>
              <a:buChar char="Ø"/>
              <a:defRPr/>
            </a:pPr>
            <a:r>
              <a:rPr lang="es-ES" sz="2700" b="1" i="1">
                <a:latin typeface="Times New Roman" pitchFamily="18" charset="0"/>
                <a:cs typeface="Times New Roman" pitchFamily="18" charset="0"/>
              </a:rPr>
              <a:t>Về y tế</a:t>
            </a:r>
            <a:r>
              <a:rPr lang="vi-VN" sz="2700" i="1">
                <a:latin typeface="Times New Roman" pitchFamily="18" charset="0"/>
                <a:cs typeface="Times New Roman" pitchFamily="18" charset="0"/>
              </a:rPr>
              <a:t>: </a:t>
            </a:r>
            <a:r>
              <a:rPr lang="vi-VN" sz="2700" spc="-10">
                <a:solidFill>
                  <a:prstClr val="black"/>
                </a:solidFill>
                <a:latin typeface="Times New Roman" pitchFamily="18" charset="0"/>
                <a:cs typeface="Times New Roman" pitchFamily="18" charset="0"/>
              </a:rPr>
              <a:t>Đ</a:t>
            </a:r>
            <a:r>
              <a:rPr lang="vi-VN" sz="2700" spc="-10">
                <a:solidFill>
                  <a:prstClr val="black"/>
                </a:solidFill>
                <a:latin typeface="Times New Roman" pitchFamily="18" charset="0"/>
                <a:ea typeface="Times New Roman" panose="02020603050405020304" pitchFamily="18" charset="0"/>
                <a:cs typeface="Times New Roman" pitchFamily="18" charset="0"/>
              </a:rPr>
              <a:t>ã thực hiện tốt việc thích ứng an toàn, linh hoạt, kiểm soát hiệu quả dịch Covid-19 và sẵn sàng đáp ứng với các diễn biến bất thường của dịch bệnh.</a:t>
            </a:r>
            <a:r>
              <a:rPr lang="da-DK" sz="2700" spc="-10">
                <a:solidFill>
                  <a:prstClr val="black"/>
                </a:solidFill>
                <a:latin typeface="Times New Roman" pitchFamily="18" charset="0"/>
                <a:ea typeface="Times New Roman" panose="02020603050405020304" pitchFamily="18" charset="0"/>
                <a:cs typeface="Times New Roman" pitchFamily="18" charset="0"/>
              </a:rPr>
              <a:t> Đến nay, toàn tỉnh đã tiêm chủng trên 3,5 triệu liều vắc xin phòng Covid-19 các loại; tỷ lệ tiêm đủ liều cơ bản cho đối tượng từ 18 tuổi trở lên đạt 97,4%; tỷ lệ tiêm mũi bổ sung đạt 77,6%;...</a:t>
            </a:r>
            <a:endParaRPr lang="en-US" sz="2700" spc="-10">
              <a:solidFill>
                <a:prstClr val="black"/>
              </a:solidFill>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691974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48588" y="0"/>
            <a:ext cx="1178052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tt</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a:ln>
                <a:noFill/>
              </a:ln>
              <a:solidFill>
                <a:srgbClr val="040206"/>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13662" y="1167402"/>
            <a:ext cx="11258006" cy="5232202"/>
          </a:xfrm>
          <a:prstGeom prst="rect">
            <a:avLst/>
          </a:prstGeom>
          <a:noFill/>
        </p:spPr>
        <p:txBody>
          <a:bodyPr wrap="square" rtlCol="0">
            <a:spAutoFit/>
          </a:bodyPr>
          <a:lstStyle/>
          <a:p>
            <a:pPr lvl="1" indent="-457200" algn="just">
              <a:spcBef>
                <a:spcPts val="600"/>
              </a:spcBef>
              <a:buFont typeface="Wingdings" pitchFamily="2" charset="2"/>
              <a:buChar char="Ø"/>
              <a:defRPr/>
            </a:pPr>
            <a:r>
              <a:rPr lang="de-DE" sz="2700" b="1" i="1">
                <a:latin typeface="Times New Roman" pitchFamily="18" charset="0"/>
                <a:cs typeface="Times New Roman" pitchFamily="18" charset="0"/>
              </a:rPr>
              <a:t>Về an sinh xã hội</a:t>
            </a:r>
            <a:r>
              <a:rPr lang="es-ES" sz="2700" b="1" i="1">
                <a:latin typeface="Times New Roman" pitchFamily="18" charset="0"/>
                <a:cs typeface="Times New Roman" pitchFamily="18" charset="0"/>
              </a:rPr>
              <a:t>: </a:t>
            </a:r>
            <a:r>
              <a:rPr lang="vi-VN" sz="2700" spc="-10">
                <a:solidFill>
                  <a:prstClr val="black"/>
                </a:solidFill>
                <a:latin typeface="Times New Roman" pitchFamily="18" charset="0"/>
                <a:ea typeface="Times New Roman" panose="02020603050405020304" pitchFamily="18" charset="0"/>
                <a:cs typeface="Times New Roman" pitchFamily="18" charset="0"/>
              </a:rPr>
              <a:t>Công tác an sinh xã hội, chăm lo đời sống cho các đối tượng chính sách tiếp tục được thực hiện</a:t>
            </a:r>
            <a:endParaRPr lang="en-US" sz="2700" spc="-10">
              <a:solidFill>
                <a:prstClr val="black"/>
              </a:solidFill>
              <a:latin typeface="Times New Roman" pitchFamily="18" charset="0"/>
              <a:ea typeface="Times New Roman" panose="02020603050405020304" pitchFamily="18" charset="0"/>
              <a:cs typeface="Times New Roman" pitchFamily="18" charset="0"/>
            </a:endParaRPr>
          </a:p>
          <a:p>
            <a:pPr lvl="1" indent="-457200" algn="just">
              <a:spcBef>
                <a:spcPts val="600"/>
              </a:spcBef>
              <a:buFont typeface="Wingdings" pitchFamily="2" charset="2"/>
              <a:buChar char="Ø"/>
              <a:defRPr/>
            </a:pPr>
            <a:r>
              <a:rPr lang="vi-VN" sz="2700" b="1" i="1">
                <a:latin typeface="Times New Roman" pitchFamily="18" charset="0"/>
                <a:cs typeface="Times New Roman" pitchFamily="18" charset="0"/>
              </a:rPr>
              <a:t>Hoạt động khoa học, công nghệ, thông tin truyền thông</a:t>
            </a:r>
            <a:r>
              <a:rPr lang="en-US" sz="2700" b="1" i="1">
                <a:latin typeface="Times New Roman" pitchFamily="18" charset="0"/>
                <a:cs typeface="Times New Roman" pitchFamily="18" charset="0"/>
              </a:rPr>
              <a:t>: </a:t>
            </a:r>
            <a:r>
              <a:rPr lang="vi-VN" sz="2700">
                <a:latin typeface="Times New Roman" pitchFamily="18" charset="0"/>
                <a:cs typeface="Times New Roman" pitchFamily="18" charset="0"/>
              </a:rPr>
              <a:t>phản biện các đề tài, dự án tiếp tục tổ chức thực hiện. Hoạt động báo chí, phát thanh, truyền hình tiếp tục khẳng định vai trò quan trọng trong xã hội, nhất là trên lĩnh vực cung cấp thông tin, tuyên truyền, định hướng dư luận xã hội. </a:t>
            </a:r>
            <a:r>
              <a:rPr lang="vi-VN" sz="2700" spc="-10">
                <a:latin typeface="Times New Roman" pitchFamily="18" charset="0"/>
                <a:cs typeface="Times New Roman" pitchFamily="18" charset="0"/>
              </a:rPr>
              <a:t>Đã ban hành kế hoạch số 39/KH-UBND thực hiện Nghị quyết số 05-NQ/TU của BTV Tỉnh ủy về Chuyển đổi số của tỉnh và các đơn vị đã khẩn trương triển khai thực hiện</a:t>
            </a:r>
            <a:endParaRPr lang="en-US" sz="2700">
              <a:latin typeface="Times New Roman" pitchFamily="18" charset="0"/>
              <a:cs typeface="Times New Roman" pitchFamily="18" charset="0"/>
            </a:endParaRPr>
          </a:p>
          <a:p>
            <a:pPr lvl="1" indent="-457200" algn="just">
              <a:spcBef>
                <a:spcPts val="600"/>
              </a:spcBef>
              <a:buFont typeface="Wingdings" pitchFamily="2" charset="2"/>
              <a:buChar char="Ø"/>
              <a:defRPr/>
            </a:pPr>
            <a:r>
              <a:rPr lang="vi-VN" sz="2700" b="1" i="1">
                <a:latin typeface="Times New Roman" pitchFamily="18" charset="0"/>
                <a:cs typeface="Times New Roman" pitchFamily="18" charset="0"/>
              </a:rPr>
              <a:t>Công tác đối ngoại </a:t>
            </a:r>
            <a:r>
              <a:rPr lang="vi-VN" sz="2700">
                <a:latin typeface="Times New Roman" pitchFamily="18" charset="0"/>
                <a:cs typeface="Times New Roman" pitchFamily="18" charset="0"/>
              </a:rPr>
              <a:t>có nhiều cố gắng đổi mới trong hoạt động. Các đoàn khách ngoại giao, khách quốc tế đến tỉnh thăm đều được đón tiếp chu đáo, trọng thị</a:t>
            </a:r>
            <a:endParaRPr lang="en-US" sz="2700" spc="-10">
              <a:solidFill>
                <a:prstClr val="black"/>
              </a:solidFill>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175681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 y="0"/>
            <a:ext cx="1178052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chính</a:t>
            </a:r>
            <a:endParaRPr kumimoji="0" lang="en-US" sz="3600" b="1" i="0" u="none" strike="noStrike" kern="1200" cap="none" spc="0" normalizeH="0" baseline="0" noProof="0">
              <a:ln>
                <a:noFill/>
              </a:ln>
              <a:solidFill>
                <a:srgbClr val="040206"/>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1257" y="1434374"/>
            <a:ext cx="11258006" cy="4755148"/>
          </a:xfrm>
          <a:prstGeom prst="rect">
            <a:avLst/>
          </a:prstGeom>
          <a:noFill/>
        </p:spPr>
        <p:txBody>
          <a:bodyPr wrap="square" rtlCol="0">
            <a:spAutoFit/>
          </a:bodyPr>
          <a:lstStyle/>
          <a:p>
            <a:pPr lvl="1" indent="-457200" algn="just">
              <a:spcBef>
                <a:spcPts val="600"/>
              </a:spcBef>
              <a:buFont typeface="Wingdings" pitchFamily="2" charset="2"/>
              <a:buChar char="Ø"/>
              <a:defRPr/>
            </a:pPr>
            <a:r>
              <a:rPr lang="es-ES" sz="2400" b="1" i="1" err="1">
                <a:latin typeface="Times New Roman" pitchFamily="18" charset="0"/>
                <a:cs typeface="Times New Roman" pitchFamily="18" charset="0"/>
              </a:rPr>
              <a:t>Về</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xây</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dựng</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chính</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quyền</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và</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cải</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cách</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hành</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chính</a:t>
            </a:r>
            <a:r>
              <a:rPr lang="es-ES" sz="2400" b="1" i="1">
                <a:latin typeface="Times New Roman" pitchFamily="18" charset="0"/>
                <a:cs typeface="Times New Roman" pitchFamily="18" charset="0"/>
              </a:rPr>
              <a:t>: </a:t>
            </a:r>
            <a:r>
              <a:rPr lang="vi-VN" sz="2400" spc="-10">
                <a:solidFill>
                  <a:prstClr val="black"/>
                </a:solidFill>
                <a:latin typeface="Times New Roman" pitchFamily="18" charset="0"/>
                <a:ea typeface="Times New Roman" panose="02020603050405020304" pitchFamily="18" charset="0"/>
                <a:cs typeface="Times New Roman" pitchFamily="18" charset="0"/>
              </a:rPr>
              <a:t>Công tác xây dựng và quản lý đội ngũ cán bộ, công chức, viên chức đã có nhiều đổi mới</a:t>
            </a:r>
            <a:r>
              <a:rPr lang="en-US" sz="2400" spc="-10">
                <a:solidFill>
                  <a:prstClr val="black"/>
                </a:solidFill>
                <a:latin typeface="Times New Roman" pitchFamily="18" charset="0"/>
                <a:ea typeface="Times New Roman" panose="02020603050405020304" pitchFamily="18" charset="0"/>
                <a:cs typeface="Times New Roman" pitchFamily="18" charset="0"/>
              </a:rPr>
              <a:t>. </a:t>
            </a:r>
            <a:r>
              <a:rPr lang="vi-VN" sz="2400" spc="-10">
                <a:solidFill>
                  <a:prstClr val="black"/>
                </a:solidFill>
                <a:latin typeface="Times New Roman" pitchFamily="18" charset="0"/>
                <a:ea typeface="Times New Roman" panose="02020603050405020304" pitchFamily="18" charset="0"/>
                <a:cs typeface="Times New Roman" pitchFamily="18" charset="0"/>
              </a:rPr>
              <a:t>Hiệu quả quản trị và hành chính công, năng lực cạnh tranh cấp tỉnh và cải cách hành chính được nâng cao</a:t>
            </a:r>
            <a:r>
              <a:rPr lang="en-US" sz="2400" spc="-10">
                <a:solidFill>
                  <a:prstClr val="black"/>
                </a:solidFill>
                <a:latin typeface="Times New Roman" pitchFamily="18" charset="0"/>
                <a:ea typeface="Times New Roman" panose="02020603050405020304" pitchFamily="18" charset="0"/>
                <a:cs typeface="Times New Roman" pitchFamily="18" charset="0"/>
              </a:rPr>
              <a:t>; c</a:t>
            </a:r>
            <a:r>
              <a:rPr lang="vi-VN" sz="2400" spc="-10">
                <a:solidFill>
                  <a:prstClr val="black"/>
                </a:solidFill>
                <a:latin typeface="Times New Roman" pitchFamily="18" charset="0"/>
                <a:ea typeface="Calibri" panose="020F0502020204030204" pitchFamily="34" charset="0"/>
                <a:cs typeface="Times New Roman" pitchFamily="18" charset="0"/>
              </a:rPr>
              <a:t>ông tác kiểm soát thủ tục hành chính gắn với giải quyết thủ tục hành chính theo cơ chế một cửa, một cửa liên thông trên địa bàn tỉnh tiếp tục phát huy những kết quả tích cực</a:t>
            </a:r>
            <a:r>
              <a:rPr kumimoji="0" lang="es-ES" sz="2400" b="0" i="0" u="none" strike="noStrike" kern="1200" cap="none" spc="-10" normalizeH="0" baseline="0" noProof="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p>
          <a:p>
            <a:pPr lvl="1" indent="-457200" algn="just">
              <a:spcBef>
                <a:spcPts val="600"/>
              </a:spcBef>
              <a:buFont typeface="Wingdings" pitchFamily="2" charset="2"/>
              <a:buChar char="Ø"/>
              <a:defRPr/>
            </a:pPr>
            <a:r>
              <a:rPr lang="es-ES" sz="2400" b="1" i="1" err="1">
                <a:latin typeface="Times New Roman" pitchFamily="18" charset="0"/>
                <a:cs typeface="Times New Roman" pitchFamily="18" charset="0"/>
              </a:rPr>
              <a:t>Công</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tác</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phòng</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chống</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tham</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nhũng</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thanh</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tra</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kiểm</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tra</a:t>
            </a:r>
            <a:r>
              <a:rPr lang="es-ES" sz="2400">
                <a:latin typeface="Times New Roman" pitchFamily="18" charset="0"/>
                <a:cs typeface="Times New Roman" pitchFamily="18" charset="0"/>
              </a:rPr>
              <a:t> </a:t>
            </a:r>
            <a:r>
              <a:rPr lang="es-ES" sz="2400" spc="-10" err="1">
                <a:solidFill>
                  <a:prstClr val="black"/>
                </a:solidFill>
                <a:latin typeface="Times New Roman" pitchFamily="18" charset="0"/>
                <a:ea typeface="Times New Roman" panose="02020603050405020304" pitchFamily="18" charset="0"/>
                <a:cs typeface="Times New Roman" pitchFamily="18" charset="0"/>
              </a:rPr>
              <a:t>tiếp</a:t>
            </a:r>
            <a:r>
              <a:rPr lang="es-ES" sz="2400" spc="-10">
                <a:solidFill>
                  <a:prstClr val="black"/>
                </a:solidFill>
                <a:latin typeface="Times New Roman" pitchFamily="18" charset="0"/>
                <a:ea typeface="Times New Roman" panose="02020603050405020304" pitchFamily="18" charset="0"/>
                <a:cs typeface="Times New Roman" pitchFamily="18" charset="0"/>
              </a:rPr>
              <a:t> </a:t>
            </a:r>
            <a:r>
              <a:rPr lang="es-ES" sz="2400" spc="-10" err="1">
                <a:solidFill>
                  <a:prstClr val="black"/>
                </a:solidFill>
                <a:latin typeface="Times New Roman" pitchFamily="18" charset="0"/>
                <a:ea typeface="Times New Roman" panose="02020603050405020304" pitchFamily="18" charset="0"/>
                <a:cs typeface="Times New Roman" pitchFamily="18" charset="0"/>
              </a:rPr>
              <a:t>tục</a:t>
            </a:r>
            <a:r>
              <a:rPr lang="es-ES" sz="2400" spc="-10">
                <a:solidFill>
                  <a:prstClr val="black"/>
                </a:solidFill>
                <a:latin typeface="Times New Roman" pitchFamily="18" charset="0"/>
                <a:ea typeface="Times New Roman" panose="02020603050405020304" pitchFamily="18" charset="0"/>
                <a:cs typeface="Times New Roman" pitchFamily="18" charset="0"/>
              </a:rPr>
              <a:t> </a:t>
            </a:r>
            <a:r>
              <a:rPr lang="es-ES" sz="2400" spc="-10" err="1">
                <a:solidFill>
                  <a:prstClr val="black"/>
                </a:solidFill>
                <a:latin typeface="Times New Roman" pitchFamily="18" charset="0"/>
                <a:ea typeface="Times New Roman" panose="02020603050405020304" pitchFamily="18" charset="0"/>
                <a:cs typeface="Times New Roman" pitchFamily="18" charset="0"/>
              </a:rPr>
              <a:t>được</a:t>
            </a:r>
            <a:r>
              <a:rPr lang="es-ES" sz="2400" spc="-10">
                <a:solidFill>
                  <a:prstClr val="black"/>
                </a:solidFill>
                <a:latin typeface="Times New Roman" pitchFamily="18" charset="0"/>
                <a:ea typeface="Times New Roman" panose="02020603050405020304" pitchFamily="18" charset="0"/>
                <a:cs typeface="Times New Roman" pitchFamily="18" charset="0"/>
              </a:rPr>
              <a:t> </a:t>
            </a:r>
            <a:r>
              <a:rPr lang="es-ES" sz="2400" spc="-10" err="1">
                <a:solidFill>
                  <a:prstClr val="black"/>
                </a:solidFill>
                <a:latin typeface="Times New Roman" pitchFamily="18" charset="0"/>
                <a:ea typeface="Times New Roman" panose="02020603050405020304" pitchFamily="18" charset="0"/>
                <a:cs typeface="Times New Roman" pitchFamily="18" charset="0"/>
              </a:rPr>
              <a:t>chỉ</a:t>
            </a:r>
            <a:r>
              <a:rPr lang="es-ES" sz="2400" spc="-10">
                <a:solidFill>
                  <a:prstClr val="black"/>
                </a:solidFill>
                <a:latin typeface="Times New Roman" pitchFamily="18" charset="0"/>
                <a:ea typeface="Times New Roman" panose="02020603050405020304" pitchFamily="18" charset="0"/>
                <a:cs typeface="Times New Roman" pitchFamily="18" charset="0"/>
              </a:rPr>
              <a:t> </a:t>
            </a:r>
            <a:r>
              <a:rPr lang="es-ES" sz="2400" spc="-10" err="1">
                <a:solidFill>
                  <a:prstClr val="black"/>
                </a:solidFill>
                <a:latin typeface="Times New Roman" pitchFamily="18" charset="0"/>
                <a:ea typeface="Times New Roman" panose="02020603050405020304" pitchFamily="18" charset="0"/>
                <a:cs typeface="Times New Roman" pitchFamily="18" charset="0"/>
              </a:rPr>
              <a:t>đạo</a:t>
            </a:r>
            <a:r>
              <a:rPr lang="es-ES" sz="2400" spc="-10">
                <a:solidFill>
                  <a:prstClr val="black"/>
                </a:solidFill>
                <a:latin typeface="Times New Roman" pitchFamily="18" charset="0"/>
                <a:ea typeface="Times New Roman" panose="02020603050405020304" pitchFamily="18" charset="0"/>
                <a:cs typeface="Times New Roman" pitchFamily="18" charset="0"/>
              </a:rPr>
              <a:t> </a:t>
            </a:r>
            <a:r>
              <a:rPr lang="es-ES" sz="2400" spc="-10" err="1">
                <a:solidFill>
                  <a:prstClr val="black"/>
                </a:solidFill>
                <a:latin typeface="Times New Roman" pitchFamily="18" charset="0"/>
                <a:ea typeface="Times New Roman" panose="02020603050405020304" pitchFamily="18" charset="0"/>
                <a:cs typeface="Times New Roman" pitchFamily="18" charset="0"/>
              </a:rPr>
              <a:t>triển</a:t>
            </a:r>
            <a:r>
              <a:rPr lang="es-ES" sz="2400" spc="-10">
                <a:solidFill>
                  <a:prstClr val="black"/>
                </a:solidFill>
                <a:latin typeface="Times New Roman" pitchFamily="18" charset="0"/>
                <a:ea typeface="Times New Roman" panose="02020603050405020304" pitchFamily="18" charset="0"/>
                <a:cs typeface="Times New Roman" pitchFamily="18" charset="0"/>
              </a:rPr>
              <a:t> </a:t>
            </a:r>
            <a:r>
              <a:rPr lang="es-ES" sz="2400" spc="-10" err="1">
                <a:solidFill>
                  <a:prstClr val="black"/>
                </a:solidFill>
                <a:latin typeface="Times New Roman" pitchFamily="18" charset="0"/>
                <a:ea typeface="Times New Roman" panose="02020603050405020304" pitchFamily="18" charset="0"/>
                <a:cs typeface="Times New Roman" pitchFamily="18" charset="0"/>
              </a:rPr>
              <a:t>khai</a:t>
            </a:r>
            <a:r>
              <a:rPr lang="es-ES" sz="2400" spc="-10">
                <a:solidFill>
                  <a:prstClr val="black"/>
                </a:solidFill>
                <a:latin typeface="Times New Roman" pitchFamily="18" charset="0"/>
                <a:ea typeface="Times New Roman" panose="02020603050405020304" pitchFamily="18" charset="0"/>
                <a:cs typeface="Times New Roman" pitchFamily="18" charset="0"/>
              </a:rPr>
              <a:t> </a:t>
            </a:r>
            <a:r>
              <a:rPr lang="es-ES" sz="2400" spc="-10" err="1">
                <a:solidFill>
                  <a:prstClr val="black"/>
                </a:solidFill>
                <a:latin typeface="Times New Roman" pitchFamily="18" charset="0"/>
                <a:ea typeface="Times New Roman" panose="02020603050405020304" pitchFamily="18" charset="0"/>
                <a:cs typeface="Times New Roman" pitchFamily="18" charset="0"/>
              </a:rPr>
              <a:t>theo</a:t>
            </a:r>
            <a:r>
              <a:rPr lang="es-ES" sz="2400" spc="-10">
                <a:solidFill>
                  <a:prstClr val="black"/>
                </a:solidFill>
                <a:latin typeface="Times New Roman" pitchFamily="18" charset="0"/>
                <a:ea typeface="Times New Roman" panose="02020603050405020304" pitchFamily="18" charset="0"/>
                <a:cs typeface="Times New Roman" pitchFamily="18" charset="0"/>
              </a:rPr>
              <a:t> </a:t>
            </a:r>
            <a:r>
              <a:rPr lang="es-ES" sz="2400" spc="-10" err="1">
                <a:solidFill>
                  <a:prstClr val="black"/>
                </a:solidFill>
                <a:latin typeface="Times New Roman" pitchFamily="18" charset="0"/>
                <a:ea typeface="Times New Roman" panose="02020603050405020304" pitchFamily="18" charset="0"/>
                <a:cs typeface="Times New Roman" pitchFamily="18" charset="0"/>
              </a:rPr>
              <a:t>kế</a:t>
            </a:r>
            <a:r>
              <a:rPr lang="es-ES" sz="2400" spc="-10">
                <a:solidFill>
                  <a:prstClr val="black"/>
                </a:solidFill>
                <a:latin typeface="Times New Roman" pitchFamily="18" charset="0"/>
                <a:ea typeface="Times New Roman" panose="02020603050405020304" pitchFamily="18" charset="0"/>
                <a:cs typeface="Times New Roman" pitchFamily="18" charset="0"/>
              </a:rPr>
              <a:t> </a:t>
            </a:r>
            <a:r>
              <a:rPr lang="es-ES" sz="2400" spc="-10" err="1">
                <a:solidFill>
                  <a:prstClr val="black"/>
                </a:solidFill>
                <a:latin typeface="Times New Roman" pitchFamily="18" charset="0"/>
                <a:ea typeface="Times New Roman" panose="02020603050405020304" pitchFamily="18" charset="0"/>
                <a:cs typeface="Times New Roman" pitchFamily="18" charset="0"/>
              </a:rPr>
              <a:t>hoạch</a:t>
            </a:r>
            <a:r>
              <a:rPr lang="es-ES" sz="2400" spc="-10">
                <a:solidFill>
                  <a:prstClr val="black"/>
                </a:solidFill>
                <a:latin typeface="Times New Roman" pitchFamily="18" charset="0"/>
                <a:ea typeface="Times New Roman" panose="02020603050405020304" pitchFamily="18" charset="0"/>
                <a:cs typeface="Times New Roman" pitchFamily="18" charset="0"/>
              </a:rPr>
              <a:t>.</a:t>
            </a:r>
          </a:p>
          <a:p>
            <a:pPr lvl="1" indent="-457200" algn="just">
              <a:spcBef>
                <a:spcPts val="600"/>
              </a:spcBef>
              <a:buFont typeface="Wingdings" pitchFamily="2" charset="2"/>
              <a:buChar char="Ø"/>
              <a:defRPr/>
            </a:pPr>
            <a:r>
              <a:rPr lang="es-ES" sz="2400" b="1" i="1" err="1">
                <a:latin typeface="Times New Roman" pitchFamily="18" charset="0"/>
                <a:cs typeface="Times New Roman" pitchFamily="18" charset="0"/>
              </a:rPr>
              <a:t>Quốc</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phòng</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an</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ninh</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được</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bảo</a:t>
            </a:r>
            <a:r>
              <a:rPr lang="es-ES" sz="2400" b="1" i="1">
                <a:latin typeface="Times New Roman" pitchFamily="18" charset="0"/>
                <a:cs typeface="Times New Roman" pitchFamily="18" charset="0"/>
              </a:rPr>
              <a:t> </a:t>
            </a:r>
            <a:r>
              <a:rPr lang="es-ES" sz="2400" b="1" i="1" err="1">
                <a:latin typeface="Times New Roman" pitchFamily="18" charset="0"/>
                <a:cs typeface="Times New Roman" pitchFamily="18" charset="0"/>
              </a:rPr>
              <a:t>đảm</a:t>
            </a:r>
            <a:r>
              <a:rPr lang="es-ES" sz="2400" i="1">
                <a:latin typeface="Times New Roman" pitchFamily="18" charset="0"/>
                <a:cs typeface="Times New Roman" pitchFamily="18" charset="0"/>
              </a:rPr>
              <a:t>, </a:t>
            </a:r>
            <a:r>
              <a:rPr lang="it-IT" sz="2400" spc="-10">
                <a:solidFill>
                  <a:prstClr val="black"/>
                </a:solidFill>
                <a:latin typeface="Times New Roman" pitchFamily="18" charset="0"/>
                <a:ea typeface="Times New Roman" panose="02020603050405020304" pitchFamily="18" charset="0"/>
                <a:cs typeface="Times New Roman" pitchFamily="18" charset="0"/>
              </a:rPr>
              <a:t>công tác huấn luyện quân sự, giáo dục quốc phòng tiếp tục triển khai theo kế hoạch. Đã hoàn thành việc giao quân năm 2022, đạt 100% chỉ tiêu</a:t>
            </a:r>
          </a:p>
          <a:p>
            <a:pPr lvl="1" indent="-457200" algn="just">
              <a:spcBef>
                <a:spcPts val="600"/>
              </a:spcBef>
              <a:buFont typeface="Wingdings" pitchFamily="2" charset="2"/>
              <a:buChar char="Ø"/>
              <a:defRPr/>
            </a:pPr>
            <a:r>
              <a:rPr lang="it-IT" sz="2400" b="1" i="1" spc="-10">
                <a:solidFill>
                  <a:prstClr val="black"/>
                </a:solidFill>
                <a:latin typeface="Times New Roman" pitchFamily="18" charset="0"/>
                <a:ea typeface="Times New Roman" panose="02020603050405020304" pitchFamily="18" charset="0"/>
                <a:cs typeface="Times New Roman" pitchFamily="18" charset="0"/>
              </a:rPr>
              <a:t>Tình hình TNGT: </a:t>
            </a:r>
            <a:r>
              <a:rPr lang="it-IT" sz="2400" spc="-10">
                <a:solidFill>
                  <a:prstClr val="black"/>
                </a:solidFill>
                <a:latin typeface="Times New Roman" pitchFamily="18" charset="0"/>
                <a:ea typeface="Times New Roman" panose="02020603050405020304" pitchFamily="18" charset="0"/>
                <a:cs typeface="Times New Roman" pitchFamily="18" charset="0"/>
              </a:rPr>
              <a:t>Đã xảy ra 94 vụ, làm 92 người chết, 51 người bị thương. So với cùng kỳ giảm 02 vụ, tăng 25 người chết và giảm 12 người bị thương</a:t>
            </a:r>
            <a:endParaRPr lang="en-US" sz="2400" spc="-10">
              <a:solidFill>
                <a:prstClr val="black"/>
              </a:solidFill>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88395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 y="0"/>
            <a:ext cx="11908971"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64786" y="167076"/>
            <a:ext cx="1126346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TỒN</a:t>
            </a:r>
            <a:r>
              <a:rPr kumimoji="0" lang="en-US" sz="3600" b="1" i="0" u="none" strike="noStrike" kern="1200" cap="none" spc="0" normalizeH="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sz="3600" b="1" i="0" u="none" strike="noStrike" kern="1200" cap="none" spc="0" normalizeH="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a:t>
            </a:r>
            <a:r>
              <a:rPr kumimoji="0" lang="en-US" sz="3600" b="1" i="0" u="none" strike="noStrike" kern="1200" cap="none" spc="0" normalizeH="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a:t>
            </a:r>
            <a:r>
              <a:rPr kumimoji="0" lang="en-US" sz="3600" b="1" i="0" u="none" strike="noStrike" kern="1200" cap="none" spc="0" normalizeH="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600" b="1" i="0" u="none" strike="noStrike" kern="1200" cap="none" spc="0" normalizeH="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3600" b="1" i="0" u="none" strike="noStrike" kern="1200" cap="none" spc="0" normalizeH="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endParaRPr kumimoji="0" lang="en-US" sz="3600" b="1" i="0" u="none" strike="noStrike" kern="1200" cap="none" spc="0" normalizeH="0" baseline="0" noProof="0">
              <a:ln>
                <a:noFill/>
              </a:ln>
              <a:solidFill>
                <a:srgbClr val="040206"/>
              </a:solidFill>
              <a:effectLst/>
              <a:uLnTx/>
              <a:uFillTx/>
              <a:latin typeface="Times New Roman" panose="02020603050405020304" pitchFamily="18" charset="0"/>
              <a:cs typeface="Times New Roman" panose="02020603050405020304" pitchFamily="18" charset="0"/>
            </a:endParaRPr>
          </a:p>
        </p:txBody>
      </p:sp>
      <p:sp>
        <p:nvSpPr>
          <p:cNvPr id="3" name="TextBox 2"/>
          <p:cNvSpPr txBox="1"/>
          <p:nvPr/>
        </p:nvSpPr>
        <p:spPr>
          <a:xfrm>
            <a:off x="495299" y="1131115"/>
            <a:ext cx="11132955" cy="6063198"/>
          </a:xfrm>
          <a:prstGeom prst="rect">
            <a:avLst/>
          </a:prstGeom>
          <a:noFill/>
        </p:spPr>
        <p:txBody>
          <a:bodyPr wrap="square" rtlCol="0">
            <a:spAutoFit/>
          </a:bodyPr>
          <a:lstStyle/>
          <a:p>
            <a:pPr marL="457200" marR="0" lvl="1" indent="-45720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af-ZA"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Tồn</a:t>
            </a:r>
            <a:r>
              <a:rPr kumimoji="0" lang="af-ZA" sz="3200" b="1" i="0" u="none" strike="noStrike" kern="120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tại:</a:t>
            </a:r>
            <a:r>
              <a:rPr kumimoji="0" lang="af-ZA"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sz="3200" b="1" i="0"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spcBef>
                <a:spcPts val="600"/>
              </a:spcBef>
              <a:buFontTx/>
              <a:buChar char="-"/>
              <a:defRPr/>
            </a:pPr>
            <a:r>
              <a:rPr lang="vi-VN" sz="2800">
                <a:solidFill>
                  <a:prstClr val="black"/>
                </a:solidFill>
                <a:latin typeface="Times New Roman" panose="02020603050405020304" pitchFamily="18" charset="0"/>
                <a:cs typeface="Times New Roman" panose="02020603050405020304" pitchFamily="18" charset="0"/>
              </a:rPr>
              <a:t>Hoạt động sản xuất, kinh doanh, tiêu thụ sản</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còn</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gặp</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nhiều</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khó</a:t>
            </a:r>
            <a:r>
              <a:rPr lang="en-US" sz="280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khăn</a:t>
            </a:r>
            <a:r>
              <a:rPr lang="en-US" sz="2800">
                <a:solidFill>
                  <a:prstClr val="black"/>
                </a:solidFill>
                <a:latin typeface="Times New Roman" panose="02020603050405020304" pitchFamily="18" charset="0"/>
                <a:cs typeface="Times New Roman" panose="02020603050405020304" pitchFamily="18" charset="0"/>
              </a:rPr>
              <a:t>. </a:t>
            </a:r>
            <a:r>
              <a:rPr lang="it-IT" sz="2800">
                <a:solidFill>
                  <a:prstClr val="black"/>
                </a:solidFill>
                <a:latin typeface="Times New Roman" panose="02020603050405020304" pitchFamily="18" charset="0"/>
                <a:cs typeface="Times New Roman" panose="02020603050405020304" pitchFamily="18" charset="0"/>
              </a:rPr>
              <a:t>Công tác bồi thường giải phóng mặt bằng và thu hút đầu tư, nhất là đầu tư nước ngoài gặp nhiều khó khăn</a:t>
            </a:r>
            <a:endParaRPr lang="vi-VN" sz="2800">
              <a:solidFill>
                <a:prstClr val="black"/>
              </a:solidFill>
              <a:latin typeface="Times New Roman" panose="02020603050405020304" pitchFamily="18" charset="0"/>
              <a:cs typeface="Times New Roman" panose="02020603050405020304" pitchFamily="18" charset="0"/>
            </a:endParaRPr>
          </a:p>
          <a:p>
            <a:pPr marL="457200" lvl="0" indent="-457200" algn="just">
              <a:spcBef>
                <a:spcPts val="600"/>
              </a:spcBef>
              <a:buFontTx/>
              <a:buChar char="-"/>
              <a:defRPr/>
            </a:pPr>
            <a:r>
              <a:rPr lang="vi-VN" sz="2800">
                <a:solidFill>
                  <a:prstClr val="black"/>
                </a:solidFill>
                <a:latin typeface="Times New Roman" panose="02020603050405020304" pitchFamily="18" charset="0"/>
                <a:cs typeface="Times New Roman" panose="02020603050405020304" pitchFamily="18" charset="0"/>
              </a:rPr>
              <a:t>Vẫn còn tình trạng lấn chiếm đất đai, ô nhiễm môi trường tại một số cụm, điểm công nghiệp, làng nghề, khu chăn nuôi tập trung...</a:t>
            </a:r>
            <a:r>
              <a:rPr lang="af-ZA" sz="2800">
                <a:solidFill>
                  <a:prstClr val="black"/>
                </a:solidFill>
                <a:latin typeface="Times New Roman" panose="02020603050405020304" pitchFamily="18" charset="0"/>
                <a:cs typeface="Times New Roman" panose="02020603050405020304" pitchFamily="18" charset="0"/>
              </a:rPr>
              <a:t>.</a:t>
            </a:r>
          </a:p>
          <a:p>
            <a:pPr marL="457200" lvl="0" indent="-457200" algn="just">
              <a:spcBef>
                <a:spcPts val="600"/>
              </a:spcBef>
              <a:buFontTx/>
              <a:buChar char="-"/>
              <a:defRPr/>
            </a:pPr>
            <a:r>
              <a:rPr lang="vi-VN" sz="2800">
                <a:solidFill>
                  <a:prstClr val="black"/>
                </a:solidFill>
                <a:latin typeface="Times New Roman" panose="02020603050405020304" pitchFamily="18" charset="0"/>
                <a:cs typeface="Times New Roman" panose="02020603050405020304" pitchFamily="18" charset="0"/>
              </a:rPr>
              <a:t>Các hoạt động giáo dục, văn hoá, thể dục, thể thao, lao động, việc làm… bị tác động bởi dịch Covid-19 trong các tháng đầu năm, ảnh hưởng đến đời sống, sinh hoạt và thu nhập của người dân.</a:t>
            </a:r>
            <a:endParaRPr lang="en-US" sz="2800">
              <a:solidFill>
                <a:prstClr val="black"/>
              </a:solidFill>
              <a:latin typeface="Times New Roman" panose="02020603050405020304" pitchFamily="18" charset="0"/>
              <a:cs typeface="Times New Roman" panose="02020603050405020304" pitchFamily="18" charset="0"/>
            </a:endParaRPr>
          </a:p>
          <a:p>
            <a:pPr marL="457200" lvl="0" indent="-457200" algn="just">
              <a:spcBef>
                <a:spcPts val="600"/>
              </a:spcBef>
              <a:buFontTx/>
              <a:buChar char="-"/>
              <a:defRPr/>
            </a:pPr>
            <a:r>
              <a:rPr lang="it-IT" sz="2800">
                <a:solidFill>
                  <a:prstClr val="black"/>
                </a:solidFill>
                <a:latin typeface="Times New Roman" panose="02020603050405020304" pitchFamily="18" charset="0"/>
                <a:cs typeface="Times New Roman" panose="02020603050405020304" pitchFamily="18" charset="0"/>
              </a:rPr>
              <a:t>Trật tự an toàn xã hội</a:t>
            </a:r>
            <a:r>
              <a:rPr lang="vi-VN" sz="2800">
                <a:solidFill>
                  <a:prstClr val="black"/>
                </a:solidFill>
                <a:latin typeface="Times New Roman" panose="02020603050405020304" pitchFamily="18" charset="0"/>
                <a:cs typeface="Times New Roman" panose="02020603050405020304" pitchFamily="18" charset="0"/>
              </a:rPr>
              <a:t>,</a:t>
            </a:r>
            <a:r>
              <a:rPr lang="it-IT" sz="2800">
                <a:solidFill>
                  <a:prstClr val="black"/>
                </a:solidFill>
                <a:latin typeface="Times New Roman" panose="02020603050405020304" pitchFamily="18" charset="0"/>
                <a:cs typeface="Times New Roman" panose="02020603050405020304" pitchFamily="18" charset="0"/>
              </a:rPr>
              <a:t> an ninh nông thôn</a:t>
            </a:r>
            <a:r>
              <a:rPr lang="vi-VN" sz="2800">
                <a:solidFill>
                  <a:prstClr val="black"/>
                </a:solidFill>
                <a:latin typeface="Times New Roman" panose="02020603050405020304" pitchFamily="18" charset="0"/>
                <a:cs typeface="Times New Roman" panose="02020603050405020304" pitchFamily="18" charset="0"/>
              </a:rPr>
              <a:t> và tai nạn giao thông</a:t>
            </a:r>
            <a:r>
              <a:rPr lang="it-IT" sz="2800">
                <a:solidFill>
                  <a:prstClr val="black"/>
                </a:solidFill>
                <a:latin typeface="Times New Roman" panose="02020603050405020304" pitchFamily="18" charset="0"/>
                <a:cs typeface="Times New Roman" panose="02020603050405020304" pitchFamily="18" charset="0"/>
              </a:rPr>
              <a:t> </a:t>
            </a:r>
            <a:r>
              <a:rPr lang="vi-VN" sz="2800">
                <a:solidFill>
                  <a:prstClr val="black"/>
                </a:solidFill>
                <a:latin typeface="Times New Roman" panose="02020603050405020304" pitchFamily="18" charset="0"/>
                <a:cs typeface="Times New Roman" panose="02020603050405020304" pitchFamily="18" charset="0"/>
              </a:rPr>
              <a:t>còn</a:t>
            </a:r>
            <a:r>
              <a:rPr lang="it-IT" sz="2800">
                <a:solidFill>
                  <a:prstClr val="black"/>
                </a:solidFill>
                <a:latin typeface="Times New Roman" panose="02020603050405020304" pitchFamily="18" charset="0"/>
                <a:cs typeface="Times New Roman" panose="02020603050405020304" pitchFamily="18" charset="0"/>
              </a:rPr>
              <a:t> diễn biến phức tạp.</a:t>
            </a:r>
            <a:endParaRPr lang="en-US" sz="2800">
              <a:solidFill>
                <a:prstClr val="black"/>
              </a:solidFill>
              <a:latin typeface="Times New Roman" panose="02020603050405020304" pitchFamily="18" charset="0"/>
              <a:cs typeface="Times New Roman" panose="02020603050405020304" pitchFamily="18" charset="0"/>
            </a:endParaRPr>
          </a:p>
          <a:p>
            <a:pPr marL="457200" lvl="0" indent="-457200" algn="just">
              <a:buFontTx/>
              <a:buChar char="-"/>
              <a:defRPr/>
            </a:pPr>
            <a:endParaRPr lang="en-US" sz="280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14564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 y="0"/>
            <a:ext cx="11908971"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64786" y="167076"/>
            <a:ext cx="1126346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TỒN</a:t>
            </a:r>
            <a:r>
              <a:rPr kumimoji="0" lang="en-US" sz="3600" b="1" i="0" u="none" strike="noStrike" kern="1200" cap="none" spc="0" normalizeH="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sz="3600" b="1" i="0" u="none" strike="noStrike" kern="1200" cap="none" spc="0" normalizeH="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a:t>
            </a:r>
            <a:r>
              <a:rPr kumimoji="0" lang="en-US" sz="3600" b="1" i="0" u="none" strike="noStrike" kern="1200" cap="none" spc="0" normalizeH="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a:t>
            </a:r>
            <a:r>
              <a:rPr kumimoji="0" lang="en-US" sz="3600" b="1" i="0" u="none" strike="noStrike" kern="1200" cap="none" spc="0" normalizeH="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600" b="1" i="0" u="none" strike="noStrike" kern="1200" cap="none" spc="0" normalizeH="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3600" b="1" i="0" u="none" strike="noStrike" kern="1200" cap="none" spc="0" normalizeH="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600" b="1" i="0" u="none" strike="noStrike" kern="1200" cap="none" spc="0" normalizeH="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tt</a:t>
            </a:r>
            <a:r>
              <a:rPr kumimoji="0" lang="en-US" sz="3600" b="1" i="0" u="none" strike="noStrike" kern="1200" cap="none" spc="0" normalizeH="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a:ln>
                <a:noFill/>
              </a:ln>
              <a:solidFill>
                <a:srgbClr val="040206"/>
              </a:solidFill>
              <a:effectLst/>
              <a:uLnTx/>
              <a:uFillTx/>
              <a:latin typeface="Times New Roman" panose="02020603050405020304" pitchFamily="18" charset="0"/>
              <a:cs typeface="Times New Roman" panose="02020603050405020304" pitchFamily="18" charset="0"/>
            </a:endParaRPr>
          </a:p>
        </p:txBody>
      </p:sp>
      <p:sp>
        <p:nvSpPr>
          <p:cNvPr id="3" name="TextBox 2"/>
          <p:cNvSpPr txBox="1"/>
          <p:nvPr/>
        </p:nvSpPr>
        <p:spPr>
          <a:xfrm>
            <a:off x="472372" y="1758912"/>
            <a:ext cx="11132955" cy="4770537"/>
          </a:xfrm>
          <a:prstGeom prst="rect">
            <a:avLst/>
          </a:prstGeom>
          <a:noFill/>
        </p:spPr>
        <p:txBody>
          <a:bodyPr wrap="square" rtlCol="0">
            <a:spAutoFit/>
          </a:bodyPr>
          <a:lstStyle/>
          <a:p>
            <a:pPr marL="457200" marR="0" lvl="1" indent="-45720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af-ZA"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Nguyên</a:t>
            </a:r>
            <a:r>
              <a:rPr kumimoji="0" lang="af-ZA" sz="3200" b="1" i="0" u="none" strike="noStrike" kern="120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nhân:</a:t>
            </a:r>
            <a:r>
              <a:rPr kumimoji="0" lang="af-ZA"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sz="3200" b="1" i="0"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spcBef>
                <a:spcPts val="600"/>
              </a:spcBef>
              <a:buFontTx/>
              <a:buChar char="-"/>
              <a:defRPr/>
            </a:pPr>
            <a:r>
              <a:rPr lang="en-US" sz="2800">
                <a:solidFill>
                  <a:prstClr val="black"/>
                </a:solidFill>
                <a:latin typeface="Times New Roman" panose="02020603050405020304" pitchFamily="18" charset="0"/>
                <a:cs typeface="Times New Roman" panose="02020603050405020304" pitchFamily="18" charset="0"/>
              </a:rPr>
              <a:t>T</a:t>
            </a:r>
            <a:r>
              <a:rPr lang="vi-VN" sz="2800">
                <a:solidFill>
                  <a:prstClr val="black"/>
                </a:solidFill>
                <a:latin typeface="Times New Roman" panose="02020603050405020304" pitchFamily="18" charset="0"/>
                <a:cs typeface="Times New Roman" panose="02020603050405020304" pitchFamily="18" charset="0"/>
              </a:rPr>
              <a:t>ình hình dịch bệnh Covid-19 diễn biến phức tạp trong các tháng đầu năm</a:t>
            </a:r>
            <a:r>
              <a:rPr lang="en-US" sz="2800">
                <a:solidFill>
                  <a:prstClr val="black"/>
                </a:solidFill>
                <a:latin typeface="Times New Roman" panose="02020603050405020304" pitchFamily="18" charset="0"/>
                <a:cs typeface="Times New Roman" panose="02020603050405020304" pitchFamily="18" charset="0"/>
              </a:rPr>
              <a:t>.</a:t>
            </a:r>
          </a:p>
          <a:p>
            <a:pPr marL="457200" lvl="0" indent="-457200" algn="just">
              <a:spcBef>
                <a:spcPts val="600"/>
              </a:spcBef>
              <a:buFontTx/>
              <a:buChar char="-"/>
              <a:defRPr/>
            </a:pPr>
            <a:r>
              <a:rPr lang="en-US" sz="2800">
                <a:solidFill>
                  <a:prstClr val="black"/>
                </a:solidFill>
                <a:latin typeface="Times New Roman" panose="02020603050405020304" pitchFamily="18" charset="0"/>
                <a:cs typeface="Times New Roman" panose="02020603050405020304" pitchFamily="18" charset="0"/>
              </a:rPr>
              <a:t>T</a:t>
            </a:r>
            <a:r>
              <a:rPr lang="vi-VN" sz="2800">
                <a:solidFill>
                  <a:prstClr val="black"/>
                </a:solidFill>
                <a:latin typeface="Times New Roman" panose="02020603050405020304" pitchFamily="18" charset="0"/>
                <a:cs typeface="Times New Roman" panose="02020603050405020304" pitchFamily="18" charset="0"/>
              </a:rPr>
              <a:t>hời gian gần đây là tình hình căng thẳng chính trị trên thế giới, áp lực lạm phát cao, cước vận tải tăng...</a:t>
            </a:r>
            <a:endParaRPr lang="af-ZA" sz="2800">
              <a:solidFill>
                <a:prstClr val="black"/>
              </a:solidFill>
              <a:latin typeface="Times New Roman" panose="02020603050405020304" pitchFamily="18" charset="0"/>
              <a:cs typeface="Times New Roman" panose="02020603050405020304" pitchFamily="18" charset="0"/>
            </a:endParaRPr>
          </a:p>
          <a:p>
            <a:pPr marL="457200" lvl="0" indent="-457200" algn="just">
              <a:spcBef>
                <a:spcPts val="600"/>
              </a:spcBef>
              <a:buFontTx/>
              <a:buChar char="-"/>
              <a:defRPr/>
            </a:pPr>
            <a:r>
              <a:rPr lang="en-US" sz="2800">
                <a:solidFill>
                  <a:prstClr val="black"/>
                </a:solidFill>
                <a:latin typeface="Times New Roman" panose="02020603050405020304" pitchFamily="18" charset="0"/>
                <a:cs typeface="Times New Roman" panose="02020603050405020304" pitchFamily="18" charset="0"/>
              </a:rPr>
              <a:t>M</a:t>
            </a:r>
            <a:r>
              <a:rPr lang="vi-VN" sz="2800">
                <a:solidFill>
                  <a:prstClr val="black"/>
                </a:solidFill>
                <a:latin typeface="Times New Roman" panose="02020603050405020304" pitchFamily="18" charset="0"/>
                <a:cs typeface="Times New Roman" panose="02020603050405020304" pitchFamily="18" charset="0"/>
              </a:rPr>
              <a:t>ột số sở, ban, ngành và địa phương triển khai thực hiện nhiệm vụ được giao chưa đồng bộ, phối hợp thiếu chặt chẽ.</a:t>
            </a:r>
            <a:endParaRPr lang="en-US" sz="2800">
              <a:solidFill>
                <a:prstClr val="black"/>
              </a:solidFill>
              <a:latin typeface="Times New Roman" panose="02020603050405020304" pitchFamily="18" charset="0"/>
              <a:cs typeface="Times New Roman" panose="02020603050405020304" pitchFamily="18" charset="0"/>
            </a:endParaRPr>
          </a:p>
          <a:p>
            <a:pPr marL="457200" lvl="0" indent="-457200" algn="just">
              <a:spcBef>
                <a:spcPts val="600"/>
              </a:spcBef>
              <a:buFontTx/>
              <a:buChar char="-"/>
              <a:defRPr/>
            </a:pPr>
            <a:r>
              <a:rPr lang="en-US" sz="2800">
                <a:solidFill>
                  <a:prstClr val="black"/>
                </a:solidFill>
                <a:latin typeface="Times New Roman" panose="02020603050405020304" pitchFamily="18" charset="0"/>
                <a:cs typeface="Times New Roman" panose="02020603050405020304" pitchFamily="18" charset="0"/>
              </a:rPr>
              <a:t>C</a:t>
            </a:r>
            <a:r>
              <a:rPr lang="vi-VN" sz="2800">
                <a:solidFill>
                  <a:prstClr val="black"/>
                </a:solidFill>
                <a:latin typeface="Times New Roman" panose="02020603050405020304" pitchFamily="18" charset="0"/>
                <a:cs typeface="Times New Roman" panose="02020603050405020304" pitchFamily="18" charset="0"/>
              </a:rPr>
              <a:t>ông tác chỉ đạo xử lý một số vấn đề tồn tại, yếu kém chưa kịp thời, thiếu tập trung, kiên quyết</a:t>
            </a:r>
            <a:endParaRPr lang="en-US" sz="280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7466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 y="0"/>
            <a:ext cx="11908971"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64786" y="167076"/>
            <a:ext cx="11263469" cy="646331"/>
          </a:xfrm>
          <a:prstGeom prst="rect">
            <a:avLst/>
          </a:prstGeom>
        </p:spPr>
        <p:txBody>
          <a:bodyPr wrap="square">
            <a:spAutoFit/>
          </a:bodyPr>
          <a:lstStyle/>
          <a:p>
            <a:r>
              <a:rPr lang="it-IT" sz="3600" b="1">
                <a:latin typeface="Times New Roman" panose="02020603050405020304" pitchFamily="18" charset="0"/>
                <a:cs typeface="Times New Roman" panose="02020603050405020304" pitchFamily="18" charset="0"/>
              </a:rPr>
              <a:t>NHIỆM VỤ TRỌNG TÂM QUÝ IV</a:t>
            </a:r>
            <a:endParaRPr lang="en-US" sz="3600" b="1">
              <a:solidFill>
                <a:srgbClr val="040206"/>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3AF6CD-667F-E1A2-5673-F4D45C58717D}"/>
              </a:ext>
            </a:extLst>
          </p:cNvPr>
          <p:cNvSpPr txBox="1"/>
          <p:nvPr/>
        </p:nvSpPr>
        <p:spPr>
          <a:xfrm>
            <a:off x="2910165" y="1278583"/>
            <a:ext cx="7039065" cy="461665"/>
          </a:xfrm>
          <a:prstGeom prst="rect">
            <a:avLst/>
          </a:prstGeom>
          <a:noFill/>
        </p:spPr>
        <p:txBody>
          <a:bodyPr wrap="square" rtlCol="0">
            <a:spAutoFit/>
          </a:bodyPr>
          <a:lstStyle/>
          <a:p>
            <a:r>
              <a:rPr lang="en-US" sz="2400" b="1" dirty="0">
                <a:solidFill>
                  <a:srgbClr val="960000"/>
                </a:solidFill>
                <a:latin typeface="Times New Roman" panose="02020603050405020304" pitchFamily="18" charset="0"/>
                <a:cs typeface="Times New Roman" panose="02020603050405020304" pitchFamily="18" charset="0"/>
              </a:rPr>
              <a:t>ƯỚC THỰC HIỆN GRDP, THU NSNN NĂM 2022</a:t>
            </a:r>
          </a:p>
        </p:txBody>
      </p:sp>
      <p:pic>
        <p:nvPicPr>
          <p:cNvPr id="3" name="Picture 2"/>
          <p:cNvPicPr>
            <a:picLocks noChangeAspect="1"/>
          </p:cNvPicPr>
          <p:nvPr/>
        </p:nvPicPr>
        <p:blipFill>
          <a:blip r:embed="rId3"/>
          <a:stretch>
            <a:fillRect/>
          </a:stretch>
        </p:blipFill>
        <p:spPr>
          <a:xfrm>
            <a:off x="2054406" y="1857814"/>
            <a:ext cx="7481480" cy="4902125"/>
          </a:xfrm>
          <a:prstGeom prst="rect">
            <a:avLst/>
          </a:prstGeom>
        </p:spPr>
      </p:pic>
    </p:spTree>
    <p:extLst>
      <p:ext uri="{BB962C8B-B14F-4D97-AF65-F5344CB8AC3E}">
        <p14:creationId xmlns:p14="http://schemas.microsoft.com/office/powerpoint/2010/main" val="4107756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1460" y="203954"/>
            <a:ext cx="11681460" cy="646331"/>
          </a:xfrm>
          <a:prstGeom prst="rect">
            <a:avLst/>
          </a:prstGeom>
        </p:spPr>
        <p:txBody>
          <a:bodyPr wrap="square">
            <a:spAutoFit/>
          </a:bodyPr>
          <a:lstStyle/>
          <a:p>
            <a:r>
              <a:rPr lang="it-IT" sz="3600" b="1">
                <a:latin typeface="Times New Roman" panose="02020603050405020304" pitchFamily="18" charset="0"/>
                <a:cs typeface="Times New Roman" panose="02020603050405020304" pitchFamily="18" charset="0"/>
              </a:rPr>
              <a:t>NHIỆM VỤ TRỌNG TÂM QUÝ IV</a:t>
            </a:r>
            <a:endParaRPr lang="en-US" sz="3600" b="1">
              <a:solidFill>
                <a:srgbClr val="04020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51460" y="1429762"/>
            <a:ext cx="11354373" cy="5124480"/>
          </a:xfrm>
          <a:prstGeom prst="rect">
            <a:avLst/>
          </a:prstGeom>
        </p:spPr>
        <p:txBody>
          <a:bodyPr wrap="square">
            <a:spAutoFit/>
          </a:bodyPr>
          <a:lstStyle/>
          <a:p>
            <a:pPr algn="just">
              <a:spcBef>
                <a:spcPts val="600"/>
              </a:spcBef>
              <a:spcAft>
                <a:spcPts val="600"/>
              </a:spcAft>
            </a:pPr>
            <a:r>
              <a:rPr lang="es-ES" sz="2700">
                <a:latin typeface="Times New Roman" panose="02020603050405020304" pitchFamily="18" charset="0"/>
                <a:cs typeface="Times New Roman" panose="02020603050405020304" pitchFamily="18" charset="0"/>
              </a:rPr>
              <a:t>1. Tập trung phấn đấu hoàn thành các chỉ tiêu kế hoạch năm 2022 do HĐND tỉnh giao, thực hiện các Chương trình lớn của Chính phủ, trong đó t</a:t>
            </a:r>
            <a:r>
              <a:rPr lang="vi-VN" sz="2700">
                <a:latin typeface="Times New Roman" panose="02020603050405020304" pitchFamily="18" charset="0"/>
                <a:cs typeface="Times New Roman" panose="02020603050405020304" pitchFamily="18" charset="0"/>
              </a:rPr>
              <a:t>iếp tục triển khai đồng bộ, hiệu quả Nghị quyết số 38/NQ-CP của Chính phủ ban hành Chương trình phòng, chống dịch bệnh Covid-19</a:t>
            </a:r>
            <a:r>
              <a:rPr lang="en-US" sz="2700">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700">
                <a:latin typeface="Times New Roman" panose="02020603050405020304" pitchFamily="18" charset="0"/>
                <a:cs typeface="Times New Roman" panose="02020603050405020304" pitchFamily="18" charset="0"/>
              </a:rPr>
              <a:t>2. Đẩy mạnh ứng dụng CNTT, chuyển đổi số và cải cách hành chính, cải thiện môi trường đầu tư, kinh doanh.</a:t>
            </a:r>
          </a:p>
          <a:p>
            <a:pPr algn="just">
              <a:spcBef>
                <a:spcPts val="600"/>
              </a:spcBef>
              <a:spcAft>
                <a:spcPts val="600"/>
              </a:spcAft>
            </a:pPr>
            <a:r>
              <a:rPr lang="en-US" sz="2700">
                <a:latin typeface="Times New Roman" panose="02020603050405020304" pitchFamily="18" charset="0"/>
                <a:cs typeface="Times New Roman" panose="02020603050405020304" pitchFamily="18" charset="0"/>
              </a:rPr>
              <a:t>3</a:t>
            </a:r>
            <a:r>
              <a:rPr lang="vi-VN" sz="2700">
                <a:latin typeface="Times New Roman" panose="02020603050405020304" pitchFamily="18" charset="0"/>
                <a:cs typeface="Times New Roman" panose="02020603050405020304" pitchFamily="18" charset="0"/>
              </a:rPr>
              <a:t>. </a:t>
            </a:r>
            <a:r>
              <a:rPr lang="en-US" sz="2700">
                <a:latin typeface="Times New Roman" panose="02020603050405020304" pitchFamily="18" charset="0"/>
                <a:cs typeface="Times New Roman" panose="02020603050405020304" pitchFamily="18" charset="0"/>
              </a:rPr>
              <a:t>Ưu tiên </a:t>
            </a:r>
            <a:r>
              <a:rPr lang="vi-VN" sz="2700">
                <a:latin typeface="Times New Roman" panose="02020603050405020304" pitchFamily="18" charset="0"/>
                <a:cs typeface="Times New Roman" panose="02020603050405020304" pitchFamily="18" charset="0"/>
              </a:rPr>
              <a:t>triển khai các gói kích cầu dịch vụ, du lịch</a:t>
            </a:r>
            <a:r>
              <a:rPr lang="en-US" sz="2700">
                <a:latin typeface="Times New Roman" panose="02020603050405020304" pitchFamily="18" charset="0"/>
                <a:cs typeface="Times New Roman" panose="02020603050405020304" pitchFamily="18" charset="0"/>
              </a:rPr>
              <a:t>; tập trung </a:t>
            </a:r>
            <a:r>
              <a:rPr lang="vi-VN" sz="2700">
                <a:latin typeface="Times New Roman" panose="02020603050405020304" pitchFamily="18" charset="0"/>
                <a:cs typeface="Times New Roman" panose="02020603050405020304" pitchFamily="18" charset="0"/>
              </a:rPr>
              <a:t>mở rộng thị trường, </a:t>
            </a:r>
            <a:r>
              <a:rPr lang="en-US" sz="2700">
                <a:latin typeface="Times New Roman" panose="02020603050405020304" pitchFamily="18" charset="0"/>
                <a:cs typeface="Times New Roman" panose="02020603050405020304" pitchFamily="18" charset="0"/>
              </a:rPr>
              <a:t>đẩy mạnh</a:t>
            </a:r>
            <a:r>
              <a:rPr lang="vi-VN" sz="2700">
                <a:latin typeface="Times New Roman" panose="02020603050405020304" pitchFamily="18" charset="0"/>
                <a:cs typeface="Times New Roman" panose="02020603050405020304" pitchFamily="18" charset="0"/>
              </a:rPr>
              <a:t> các hoạt động thương mại, dịch vụ</a:t>
            </a:r>
            <a:r>
              <a:rPr lang="en-US" sz="2700">
                <a:latin typeface="Times New Roman" panose="02020603050405020304" pitchFamily="18" charset="0"/>
                <a:cs typeface="Times New Roman" panose="02020603050405020304" pitchFamily="18" charset="0"/>
              </a:rPr>
              <a:t>.</a:t>
            </a:r>
            <a:endParaRPr lang="vi-VN" sz="2700">
              <a:latin typeface="Times New Roman" panose="02020603050405020304" pitchFamily="18" charset="0"/>
              <a:cs typeface="Times New Roman" panose="02020603050405020304" pitchFamily="18" charset="0"/>
            </a:endParaRPr>
          </a:p>
          <a:p>
            <a:pPr algn="just">
              <a:spcBef>
                <a:spcPts val="600"/>
              </a:spcBef>
              <a:spcAft>
                <a:spcPts val="600"/>
              </a:spcAft>
            </a:pPr>
            <a:r>
              <a:rPr lang="it-IT" sz="2700">
                <a:latin typeface="Times New Roman" panose="02020603050405020304" pitchFamily="18" charset="0"/>
                <a:cs typeface="Times New Roman" panose="02020603050405020304" pitchFamily="18" charset="0"/>
              </a:rPr>
              <a:t>4. Đẩy mạnh sản xuất nông, lâm, thủy sản, </a:t>
            </a:r>
            <a:r>
              <a:rPr lang="vi-VN" sz="2700">
                <a:latin typeface="Times New Roman" panose="02020603050405020304" pitchFamily="18" charset="0"/>
                <a:cs typeface="Times New Roman" panose="02020603050405020304" pitchFamily="18" charset="0"/>
              </a:rPr>
              <a:t>chú trọng thực hiện Đề án tái cơ cấu nông nghiệp gắn với nông thôn mới</a:t>
            </a:r>
            <a:r>
              <a:rPr lang="en-US" sz="2700">
                <a:latin typeface="Times New Roman" panose="02020603050405020304" pitchFamily="18" charset="0"/>
                <a:cs typeface="Times New Roman" panose="02020603050405020304" pitchFamily="18" charset="0"/>
              </a:rPr>
              <a:t>, </a:t>
            </a:r>
            <a:r>
              <a:rPr lang="vi-VN" sz="2700">
                <a:latin typeface="Times New Roman" panose="02020603050405020304" pitchFamily="18" charset="0"/>
                <a:cs typeface="Times New Roman" panose="02020603050405020304" pitchFamily="18" charset="0"/>
              </a:rPr>
              <a:t>phấn đấu tăng trưởng cả năm của ngành đạt kế hoạch</a:t>
            </a:r>
            <a:endParaRPr lang="en-US" sz="27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030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1460" y="203954"/>
            <a:ext cx="11681460" cy="646331"/>
          </a:xfrm>
          <a:prstGeom prst="rect">
            <a:avLst/>
          </a:prstGeom>
        </p:spPr>
        <p:txBody>
          <a:bodyPr wrap="square">
            <a:spAutoFit/>
          </a:bodyPr>
          <a:lstStyle/>
          <a:p>
            <a:r>
              <a:rPr lang="it-IT" sz="3600" b="1">
                <a:latin typeface="Times New Roman" panose="02020603050405020304" pitchFamily="18" charset="0"/>
                <a:cs typeface="Times New Roman" panose="02020603050405020304" pitchFamily="18" charset="0"/>
              </a:rPr>
              <a:t>NHIỆM VỤ TRỌNG TÂM QUÝ IV </a:t>
            </a:r>
            <a:r>
              <a:rPr lang="en-US" sz="3600" b="1">
                <a:latin typeface="Times New Roman" panose="02020603050405020304" pitchFamily="18" charset="0"/>
                <a:cs typeface="Times New Roman" panose="02020603050405020304" pitchFamily="18" charset="0"/>
              </a:rPr>
              <a:t>(</a:t>
            </a:r>
            <a:r>
              <a:rPr lang="en-US" sz="3600" b="1" err="1">
                <a:latin typeface="Times New Roman" panose="02020603050405020304" pitchFamily="18" charset="0"/>
                <a:cs typeface="Times New Roman" panose="02020603050405020304" pitchFamily="18" charset="0"/>
              </a:rPr>
              <a:t>tt</a:t>
            </a:r>
            <a:r>
              <a:rPr lang="en-US" sz="3600" b="1">
                <a:latin typeface="Times New Roman" panose="02020603050405020304" pitchFamily="18" charset="0"/>
                <a:cs typeface="Times New Roman" panose="02020603050405020304" pitchFamily="18" charset="0"/>
              </a:rPr>
              <a:t>)</a:t>
            </a:r>
            <a:endParaRPr lang="en-US" sz="3600" b="1">
              <a:solidFill>
                <a:srgbClr val="04020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1460" y="1129457"/>
            <a:ext cx="11354373" cy="6632585"/>
          </a:xfrm>
          <a:prstGeom prst="rect">
            <a:avLst/>
          </a:prstGeom>
        </p:spPr>
        <p:txBody>
          <a:bodyPr wrap="square">
            <a:spAutoFit/>
          </a:bodyPr>
          <a:lstStyle/>
          <a:p>
            <a:pPr algn="just">
              <a:spcBef>
                <a:spcPts val="600"/>
              </a:spcBef>
              <a:spcAft>
                <a:spcPts val="1200"/>
              </a:spcAft>
            </a:pPr>
            <a:r>
              <a:rPr lang="vi-VN" sz="2500">
                <a:latin typeface="Times New Roman" panose="02020603050405020304" pitchFamily="18" charset="0"/>
                <a:cs typeface="Times New Roman" panose="02020603050405020304" pitchFamily="18" charset="0"/>
              </a:rPr>
              <a:t>5. Tập trung triển khai quyết liệt, đồng bộ Chương trình phục hồi và phát triển kinh tế - xã hội. Theo dõi đôn đốc, tạo điều kiện thuận lợi để đẩy nhanh tiến độ xây dựng hoàn thành, đưa vào sử dụng các dự án công nghiệp quy mô lớn, đặc biệt là triển khai dự án Khu Công nghiệp, Đô thị và Dịch vụ Becamex VSIP Bình Định để làm động lực thúc đẩy kinh tế - xã hội của địa phương</a:t>
            </a:r>
          </a:p>
          <a:p>
            <a:pPr algn="just">
              <a:spcBef>
                <a:spcPts val="600"/>
              </a:spcBef>
              <a:spcAft>
                <a:spcPts val="1200"/>
              </a:spcAft>
            </a:pPr>
            <a:r>
              <a:rPr lang="it-IT" sz="2500">
                <a:latin typeface="Times New Roman" panose="02020603050405020304" pitchFamily="18" charset="0"/>
                <a:cs typeface="Times New Roman" panose="02020603050405020304" pitchFamily="18" charset="0"/>
              </a:rPr>
              <a:t>6. </a:t>
            </a:r>
            <a:r>
              <a:rPr lang="vi-VN" sz="2500">
                <a:latin typeface="Times New Roman" panose="02020603050405020304" pitchFamily="18" charset="0"/>
                <a:cs typeface="Times New Roman" panose="02020603050405020304" pitchFamily="18" charset="0"/>
              </a:rPr>
              <a:t>Đẩy mạnh thực hiện các biện pháp tăng thu ngân sách, chống tình trạng thất thu, lạm thu, giảm nợ đọng thuế để phấn đấu vượt dự toán thu đã được Hội đồng nhân dân tỉnh giao</a:t>
            </a:r>
            <a:r>
              <a:rPr lang="en-US" sz="2500">
                <a:latin typeface="Times New Roman" panose="02020603050405020304" pitchFamily="18" charset="0"/>
                <a:cs typeface="Times New Roman" panose="02020603050405020304" pitchFamily="18" charset="0"/>
              </a:rPr>
              <a:t>.</a:t>
            </a:r>
          </a:p>
          <a:p>
            <a:pPr algn="just">
              <a:spcBef>
                <a:spcPts val="600"/>
              </a:spcBef>
              <a:spcAft>
                <a:spcPts val="1200"/>
              </a:spcAft>
            </a:pPr>
            <a:r>
              <a:rPr lang="it-IT" sz="2500">
                <a:latin typeface="Times New Roman" panose="02020603050405020304" pitchFamily="18" charset="0"/>
                <a:cs typeface="Times New Roman" panose="02020603050405020304" pitchFamily="18" charset="0"/>
              </a:rPr>
              <a:t>7. </a:t>
            </a:r>
            <a:r>
              <a:rPr lang="vi-VN" sz="2500">
                <a:latin typeface="Times New Roman" panose="02020603050405020304" pitchFamily="18" charset="0"/>
                <a:cs typeface="Times New Roman" panose="02020603050405020304" pitchFamily="18" charset="0"/>
              </a:rPr>
              <a:t>Tiếp tục đẩy mạnh hoạt động thu hút đầu tư trong và ngoài nước. Tập trung đẩy nhanh tiến độ thực hiện và giải ngân vốn đầu tư công, chương trình phục hồi KT-XH và các chương trình MTQG trong những tháng còn lại</a:t>
            </a:r>
            <a:r>
              <a:rPr lang="en-US" sz="2500">
                <a:latin typeface="Times New Roman" panose="02020603050405020304" pitchFamily="18" charset="0"/>
                <a:cs typeface="Times New Roman" panose="02020603050405020304" pitchFamily="18" charset="0"/>
              </a:rPr>
              <a:t>.</a:t>
            </a:r>
          </a:p>
          <a:p>
            <a:pPr algn="just">
              <a:spcBef>
                <a:spcPts val="600"/>
              </a:spcBef>
              <a:spcAft>
                <a:spcPts val="1200"/>
              </a:spcAft>
            </a:pPr>
            <a:r>
              <a:rPr lang="it-IT" sz="2500">
                <a:latin typeface="Times New Roman" panose="02020603050405020304" pitchFamily="18" charset="0"/>
                <a:cs typeface="Times New Roman" panose="02020603050405020304" pitchFamily="18" charset="0"/>
              </a:rPr>
              <a:t>8. Tiếp tục nâng cao chất lượng và đẩy mạnh xã hội hóa trên các lĩnh vực văn hóa - xã hội</a:t>
            </a:r>
            <a:endParaRPr lang="en-US" sz="2500">
              <a:latin typeface="Times New Roman" panose="02020603050405020304" pitchFamily="18" charset="0"/>
              <a:cs typeface="Times New Roman" panose="02020603050405020304" pitchFamily="18" charset="0"/>
            </a:endParaRPr>
          </a:p>
          <a:p>
            <a:pPr algn="just">
              <a:spcBef>
                <a:spcPts val="600"/>
              </a:spcBef>
              <a:spcAft>
                <a:spcPts val="1200"/>
              </a:spcAft>
            </a:pPr>
            <a:endParaRPr lang="en-US" sz="27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699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1460" y="203954"/>
            <a:ext cx="11681460" cy="646331"/>
          </a:xfrm>
          <a:prstGeom prst="rect">
            <a:avLst/>
          </a:prstGeom>
        </p:spPr>
        <p:txBody>
          <a:bodyPr wrap="square">
            <a:spAutoFit/>
          </a:bodyPr>
          <a:lstStyle/>
          <a:p>
            <a:r>
              <a:rPr lang="it-IT" sz="3600" b="1">
                <a:latin typeface="Times New Roman" panose="02020603050405020304" pitchFamily="18" charset="0"/>
                <a:cs typeface="Times New Roman" panose="02020603050405020304" pitchFamily="18" charset="0"/>
              </a:rPr>
              <a:t>NHIỆM VỤ TRỌNG TÂM QUÝ IV </a:t>
            </a:r>
            <a:r>
              <a:rPr lang="en-US" sz="3600" b="1">
                <a:latin typeface="Times New Roman" panose="02020603050405020304" pitchFamily="18" charset="0"/>
                <a:cs typeface="Times New Roman" panose="02020603050405020304" pitchFamily="18" charset="0"/>
              </a:rPr>
              <a:t>(</a:t>
            </a:r>
            <a:r>
              <a:rPr lang="en-US" sz="3600" b="1" err="1">
                <a:latin typeface="Times New Roman" panose="02020603050405020304" pitchFamily="18" charset="0"/>
                <a:cs typeface="Times New Roman" panose="02020603050405020304" pitchFamily="18" charset="0"/>
              </a:rPr>
              <a:t>tt</a:t>
            </a:r>
            <a:r>
              <a:rPr lang="en-US" sz="3600" b="1">
                <a:latin typeface="Times New Roman" panose="02020603050405020304" pitchFamily="18" charset="0"/>
                <a:cs typeface="Times New Roman" panose="02020603050405020304" pitchFamily="18" charset="0"/>
              </a:rPr>
              <a:t>)</a:t>
            </a:r>
            <a:endParaRPr lang="en-US" sz="3600" b="1">
              <a:solidFill>
                <a:srgbClr val="04020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1663" y="1415712"/>
            <a:ext cx="11354373" cy="5093702"/>
          </a:xfrm>
          <a:prstGeom prst="rect">
            <a:avLst/>
          </a:prstGeom>
        </p:spPr>
        <p:txBody>
          <a:bodyPr wrap="square">
            <a:spAutoFit/>
          </a:bodyPr>
          <a:lstStyle/>
          <a:p>
            <a:pPr algn="just">
              <a:spcBef>
                <a:spcPts val="600"/>
              </a:spcBef>
              <a:spcAft>
                <a:spcPts val="1200"/>
              </a:spcAft>
            </a:pPr>
            <a:r>
              <a:rPr lang="it-IT" sz="2800">
                <a:latin typeface="Times New Roman" panose="02020603050405020304" pitchFamily="18" charset="0"/>
                <a:cs typeface="Times New Roman" panose="02020603050405020304" pitchFamily="18" charset="0"/>
              </a:rPr>
              <a:t>9. </a:t>
            </a:r>
            <a:r>
              <a:rPr lang="vi-VN" sz="2800">
                <a:latin typeface="Times New Roman" panose="02020603050405020304" pitchFamily="18" charset="0"/>
                <a:cs typeface="Times New Roman" panose="02020603050405020304" pitchFamily="18" charset="0"/>
              </a:rPr>
              <a:t>Tiếp tục triển khai thực hiện kế hoạch phòng, chống thiên tai năm 2022; đẩy nhanh tiến độ đầu tư xây dựng, nâng cấp các công trình giao thông, thủy lợi đảm bảo vượt lũ an toàn</a:t>
            </a:r>
            <a:r>
              <a:rPr lang="en-US" sz="2800">
                <a:latin typeface="Times New Roman" panose="02020603050405020304" pitchFamily="18" charset="0"/>
                <a:cs typeface="Times New Roman" panose="02020603050405020304" pitchFamily="18" charset="0"/>
              </a:rPr>
              <a:t>.</a:t>
            </a:r>
          </a:p>
          <a:p>
            <a:pPr algn="just">
              <a:spcBef>
                <a:spcPts val="600"/>
              </a:spcBef>
              <a:spcAft>
                <a:spcPts val="1200"/>
              </a:spcAft>
            </a:pPr>
            <a:r>
              <a:rPr lang="it-IT" sz="2800">
                <a:latin typeface="Times New Roman" panose="02020603050405020304" pitchFamily="18" charset="0"/>
                <a:cs typeface="Times New Roman" panose="02020603050405020304" pitchFamily="18" charset="0"/>
              </a:rPr>
              <a:t>10. </a:t>
            </a:r>
            <a:r>
              <a:rPr lang="vi-VN" sz="2800">
                <a:latin typeface="Times New Roman" panose="02020603050405020304" pitchFamily="18" charset="0"/>
                <a:cs typeface="Times New Roman" panose="02020603050405020304" pitchFamily="18" charset="0"/>
              </a:rPr>
              <a:t>Tiếp tục chỉ đạo nâng cao chất lượng, hiệu quả hoạt động của hệ thống chính quyền các cấp</a:t>
            </a:r>
            <a:r>
              <a:rPr lang="en-US" sz="2800">
                <a:latin typeface="Times New Roman" panose="02020603050405020304" pitchFamily="18" charset="0"/>
                <a:cs typeface="Times New Roman" panose="02020603050405020304" pitchFamily="18" charset="0"/>
              </a:rPr>
              <a:t>.</a:t>
            </a:r>
          </a:p>
          <a:p>
            <a:pPr algn="just">
              <a:spcBef>
                <a:spcPts val="600"/>
              </a:spcBef>
              <a:spcAft>
                <a:spcPts val="1200"/>
              </a:spcAft>
            </a:pPr>
            <a:r>
              <a:rPr lang="it-IT" sz="2800">
                <a:latin typeface="Times New Roman" panose="02020603050405020304" pitchFamily="18" charset="0"/>
                <a:cs typeface="Times New Roman" panose="02020603050405020304" pitchFamily="18" charset="0"/>
              </a:rPr>
              <a:t>11. Tăng cường củng cố quốc phòng, an ninh, giữ vững trật tự, </a:t>
            </a:r>
            <a:r>
              <a:rPr lang="vi-VN" sz="2800">
                <a:latin typeface="Times New Roman" panose="02020603050405020304" pitchFamily="18" charset="0"/>
                <a:cs typeface="Times New Roman" panose="02020603050405020304" pitchFamily="18" charset="0"/>
              </a:rPr>
              <a:t>ATXH, kiềm chế tai nạn giao thông</a:t>
            </a:r>
            <a:r>
              <a:rPr lang="en-US" sz="2800">
                <a:latin typeface="Times New Roman" panose="02020603050405020304" pitchFamily="18" charset="0"/>
                <a:cs typeface="Times New Roman" panose="02020603050405020304" pitchFamily="18" charset="0"/>
              </a:rPr>
              <a:t>.</a:t>
            </a:r>
          </a:p>
          <a:p>
            <a:pPr algn="just">
              <a:spcBef>
                <a:spcPts val="600"/>
              </a:spcBef>
              <a:spcAft>
                <a:spcPts val="1200"/>
              </a:spcAft>
            </a:pPr>
            <a:r>
              <a:rPr lang="it-IT" sz="2800">
                <a:latin typeface="Times New Roman" panose="02020603050405020304" pitchFamily="18" charset="0"/>
                <a:cs typeface="Times New Roman" panose="02020603050405020304" pitchFamily="18" charset="0"/>
              </a:rPr>
              <a:t>12. </a:t>
            </a:r>
            <a:r>
              <a:rPr lang="vi-VN" sz="2800">
                <a:latin typeface="Times New Roman" panose="02020603050405020304" pitchFamily="18" charset="0"/>
                <a:cs typeface="Times New Roman" panose="02020603050405020304" pitchFamily="18" charset="0"/>
              </a:rPr>
              <a:t>Thủ trưởng các sở, ban, ngành, Chủ tịch UBND các huyện, thị xã, thành phố </a:t>
            </a:r>
            <a:r>
              <a:rPr lang="en-US" sz="2800">
                <a:latin typeface="Times New Roman" panose="02020603050405020304" pitchFamily="18" charset="0"/>
                <a:cs typeface="Times New Roman" panose="02020603050405020304" pitchFamily="18" charset="0"/>
              </a:rPr>
              <a:t>tập trung chỉ đạo </a:t>
            </a:r>
            <a:r>
              <a:rPr lang="vi-VN" sz="2800">
                <a:latin typeface="Times New Roman" panose="02020603050405020304" pitchFamily="18" charset="0"/>
                <a:cs typeface="Times New Roman" panose="02020603050405020304" pitchFamily="18" charset="0"/>
              </a:rPr>
              <a:t>tổ chức triển khai thực</a:t>
            </a:r>
            <a:r>
              <a:rPr lang="en-US" sz="2800">
                <a:latin typeface="Times New Roman" panose="02020603050405020304" pitchFamily="18" charset="0"/>
                <a:cs typeface="Times New Roman" panose="02020603050405020304" pitchFamily="18" charset="0"/>
              </a:rPr>
              <a:t> hiện</a:t>
            </a: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nghiêm túc, đầy đủ các </a:t>
            </a:r>
            <a:r>
              <a:rPr lang="vi-VN" sz="2800">
                <a:latin typeface="Times New Roman" panose="02020603050405020304" pitchFamily="18" charset="0"/>
                <a:cs typeface="Times New Roman" panose="02020603050405020304" pitchFamily="18" charset="0"/>
              </a:rPr>
              <a:t>nhiệm vụ </a:t>
            </a:r>
            <a:r>
              <a:rPr lang="en-US" sz="2800">
                <a:latin typeface="Times New Roman" panose="02020603050405020304" pitchFamily="18" charset="0"/>
                <a:cs typeface="Times New Roman" panose="02020603050405020304" pitchFamily="18" charset="0"/>
              </a:rPr>
              <a:t>nói trên.</a:t>
            </a:r>
          </a:p>
        </p:txBody>
      </p:sp>
    </p:spTree>
    <p:extLst>
      <p:ext uri="{BB962C8B-B14F-4D97-AF65-F5344CB8AC3E}">
        <p14:creationId xmlns:p14="http://schemas.microsoft.com/office/powerpoint/2010/main" val="3653508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51460" y="164960"/>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2022</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76DB986-E2D7-83CD-133B-774E10731A3B}"/>
              </a:ext>
            </a:extLst>
          </p:cNvPr>
          <p:cNvGraphicFramePr>
            <a:graphicFrameLocks noGrp="1"/>
          </p:cNvGraphicFramePr>
          <p:nvPr>
            <p:extLst>
              <p:ext uri="{D42A27DB-BD31-4B8C-83A1-F6EECF244321}">
                <p14:modId xmlns:p14="http://schemas.microsoft.com/office/powerpoint/2010/main" val="249153726"/>
              </p:ext>
            </p:extLst>
          </p:nvPr>
        </p:nvGraphicFramePr>
        <p:xfrm>
          <a:off x="251460" y="1038105"/>
          <a:ext cx="11681460" cy="5376218"/>
        </p:xfrm>
        <a:graphic>
          <a:graphicData uri="http://schemas.openxmlformats.org/drawingml/2006/table">
            <a:tbl>
              <a:tblPr>
                <a:tableStyleId>{5C22544A-7EE6-4342-B048-85BDC9FD1C3A}</a:tableStyleId>
              </a:tblPr>
              <a:tblGrid>
                <a:gridCol w="963006">
                  <a:extLst>
                    <a:ext uri="{9D8B030D-6E8A-4147-A177-3AD203B41FA5}">
                      <a16:colId xmlns:a16="http://schemas.microsoft.com/office/drawing/2014/main" val="1802897772"/>
                    </a:ext>
                  </a:extLst>
                </a:gridCol>
                <a:gridCol w="4640234">
                  <a:extLst>
                    <a:ext uri="{9D8B030D-6E8A-4147-A177-3AD203B41FA5}">
                      <a16:colId xmlns:a16="http://schemas.microsoft.com/office/drawing/2014/main" val="974842806"/>
                    </a:ext>
                  </a:extLst>
                </a:gridCol>
                <a:gridCol w="922126">
                  <a:extLst>
                    <a:ext uri="{9D8B030D-6E8A-4147-A177-3AD203B41FA5}">
                      <a16:colId xmlns:a16="http://schemas.microsoft.com/office/drawing/2014/main" val="395494904"/>
                    </a:ext>
                  </a:extLst>
                </a:gridCol>
                <a:gridCol w="2430674">
                  <a:extLst>
                    <a:ext uri="{9D8B030D-6E8A-4147-A177-3AD203B41FA5}">
                      <a16:colId xmlns:a16="http://schemas.microsoft.com/office/drawing/2014/main" val="1515353093"/>
                    </a:ext>
                  </a:extLst>
                </a:gridCol>
                <a:gridCol w="1409700">
                  <a:extLst>
                    <a:ext uri="{9D8B030D-6E8A-4147-A177-3AD203B41FA5}">
                      <a16:colId xmlns:a16="http://schemas.microsoft.com/office/drawing/2014/main" val="3872010428"/>
                    </a:ext>
                  </a:extLst>
                </a:gridCol>
                <a:gridCol w="1315720">
                  <a:extLst>
                    <a:ext uri="{9D8B030D-6E8A-4147-A177-3AD203B41FA5}">
                      <a16:colId xmlns:a16="http://schemas.microsoft.com/office/drawing/2014/main" val="3116676516"/>
                    </a:ext>
                  </a:extLst>
                </a:gridCol>
              </a:tblGrid>
              <a:tr h="502077">
                <a:tc>
                  <a:txBody>
                    <a:bodyPr/>
                    <a:lstStyle/>
                    <a:p>
                      <a:pPr algn="ctr" fontAlgn="ctr"/>
                      <a:r>
                        <a:rPr lang="nl-NL" sz="1800" b="1" u="none" strike="noStrike">
                          <a:effectLst/>
                          <a:latin typeface="Times New Roman" panose="02020603050405020304" pitchFamily="18" charset="0"/>
                          <a:cs typeface="Times New Roman" panose="02020603050405020304" pitchFamily="18" charset="0"/>
                        </a:rPr>
                        <a:t>STT</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b="1" u="none" strike="noStrike">
                          <a:effectLst/>
                          <a:latin typeface="Times New Roman" panose="02020603050405020304" pitchFamily="18" charset="0"/>
                          <a:cs typeface="Times New Roman" panose="02020603050405020304" pitchFamily="18" charset="0"/>
                        </a:rPr>
                        <a:t>Chỉ tiêu</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b="1" u="none" strike="noStrike">
                          <a:effectLst/>
                          <a:latin typeface="Times New Roman" panose="02020603050405020304" pitchFamily="18" charset="0"/>
                          <a:cs typeface="Times New Roman" panose="02020603050405020304" pitchFamily="18" charset="0"/>
                        </a:rPr>
                        <a:t>Đơn vị tính</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b="1" u="none" strike="noStrike">
                          <a:effectLst/>
                          <a:latin typeface="Times New Roman" panose="02020603050405020304" pitchFamily="18" charset="0"/>
                          <a:cs typeface="Times New Roman" panose="02020603050405020304" pitchFamily="18" charset="0"/>
                        </a:rPr>
                        <a:t>Chỉ tiêu năm 2022 HĐND tỉnh</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b="1" u="none" strike="noStrike">
                          <a:effectLst/>
                          <a:latin typeface="Times New Roman" panose="02020603050405020304" pitchFamily="18" charset="0"/>
                          <a:cs typeface="Times New Roman" panose="02020603050405020304" pitchFamily="18" charset="0"/>
                        </a:rPr>
                        <a:t>Kết quả thực hiện 9 tháng</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Ghi chú</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1899501"/>
                  </a:ext>
                </a:extLst>
              </a:tr>
              <a:tr h="502077">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6</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Duy trì mức sinh thay thế bình quân mỗi phụ nữ trong độ tuổi sinh đẻ có từ 2,0 đến 2,2 con</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Duy trì</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51305"/>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7</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Tạo việc làm mới</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Người</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28.000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4473361"/>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8</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lao động đã qua đào tạo, bồi dưỡng nghề</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60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6310612"/>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9</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Giảm tỷ lệ hộ nghèo theo tiêu chí mới</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1,5-2</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4348880"/>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dân số tham gia bảo hiểm y tế</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95</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3042317"/>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11</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người lao động tham gia bảo hiểm xã hội</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17,05</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2456479"/>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12</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trạm y tế có bác sỹ</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100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3404880"/>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13</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xã đạt chuẩn quốc gia về y tế</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100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2555051"/>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14</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Số giường bệnh trên 1 vạn dân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Giường</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35</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226653"/>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15</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suy dinh dưỡng của trẻ em dưới 5 tuổi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 7,8</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271403"/>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16</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che phủ rừng</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56,9</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2182068"/>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17</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dân cư nông thôn sử dụng nước hợp vệ sinh</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100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853570"/>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Trong đó: Tỷ lệ sử dụng nước sạch</a:t>
                      </a:r>
                      <a:endParaRPr lang="en-US" sz="1800" b="0" i="1"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1"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31</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170271"/>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18</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dân cư đô thị sử dụng nước sạch</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84,22</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402528"/>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19</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chất thải rắn ở đô thị được thu gom</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81</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663767"/>
                  </a:ext>
                </a:extLst>
              </a:tr>
            </a:tbl>
          </a:graphicData>
        </a:graphic>
      </p:graphicFrame>
    </p:spTree>
    <p:extLst>
      <p:ext uri="{BB962C8B-B14F-4D97-AF65-F5344CB8AC3E}">
        <p14:creationId xmlns:p14="http://schemas.microsoft.com/office/powerpoint/2010/main" val="4051799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61663" y="2134438"/>
            <a:ext cx="11354373" cy="1015663"/>
          </a:xfrm>
          <a:prstGeom prst="rect">
            <a:avLst/>
          </a:prstGeom>
        </p:spPr>
        <p:txBody>
          <a:bodyPr wrap="square">
            <a:spAutoFit/>
          </a:bodyPr>
          <a:lstStyle/>
          <a:p>
            <a:pPr algn="ctr"/>
            <a:r>
              <a:rPr lang="en-US" sz="6000" b="1" i="1" err="1">
                <a:solidFill>
                  <a:srgbClr val="000099"/>
                </a:solidFill>
                <a:latin typeface="Times New Roman" panose="02020603050405020304" pitchFamily="18" charset="0"/>
                <a:cs typeface="Times New Roman" panose="02020603050405020304" pitchFamily="18" charset="0"/>
              </a:rPr>
              <a:t>Trân</a:t>
            </a:r>
            <a:r>
              <a:rPr lang="en-US" sz="6000" b="1" i="1">
                <a:solidFill>
                  <a:srgbClr val="000099"/>
                </a:solidFill>
                <a:latin typeface="Times New Roman" panose="02020603050405020304" pitchFamily="18" charset="0"/>
                <a:cs typeface="Times New Roman" panose="02020603050405020304" pitchFamily="18" charset="0"/>
              </a:rPr>
              <a:t> </a:t>
            </a:r>
            <a:r>
              <a:rPr lang="en-US" sz="6000" b="1" i="1" err="1">
                <a:solidFill>
                  <a:srgbClr val="000099"/>
                </a:solidFill>
                <a:latin typeface="Times New Roman" panose="02020603050405020304" pitchFamily="18" charset="0"/>
                <a:cs typeface="Times New Roman" panose="02020603050405020304" pitchFamily="18" charset="0"/>
              </a:rPr>
              <a:t>trọng</a:t>
            </a:r>
            <a:r>
              <a:rPr lang="en-US" sz="6000" b="1" i="1">
                <a:solidFill>
                  <a:srgbClr val="000099"/>
                </a:solidFill>
                <a:latin typeface="Times New Roman" panose="02020603050405020304" pitchFamily="18" charset="0"/>
                <a:cs typeface="Times New Roman" panose="02020603050405020304" pitchFamily="18" charset="0"/>
              </a:rPr>
              <a:t> </a:t>
            </a:r>
            <a:r>
              <a:rPr lang="en-US" sz="6000" b="1" i="1" err="1">
                <a:solidFill>
                  <a:srgbClr val="000099"/>
                </a:solidFill>
                <a:latin typeface="Times New Roman" panose="02020603050405020304" pitchFamily="18" charset="0"/>
                <a:cs typeface="Times New Roman" panose="02020603050405020304" pitchFamily="18" charset="0"/>
              </a:rPr>
              <a:t>cảm</a:t>
            </a:r>
            <a:r>
              <a:rPr lang="en-US" sz="6000" b="1" i="1">
                <a:solidFill>
                  <a:srgbClr val="000099"/>
                </a:solidFill>
                <a:latin typeface="Times New Roman" panose="02020603050405020304" pitchFamily="18" charset="0"/>
                <a:cs typeface="Times New Roman" panose="02020603050405020304" pitchFamily="18" charset="0"/>
              </a:rPr>
              <a:t> </a:t>
            </a:r>
            <a:r>
              <a:rPr lang="en-US" sz="6000" b="1" i="1" err="1">
                <a:solidFill>
                  <a:srgbClr val="000099"/>
                </a:solidFill>
                <a:latin typeface="Times New Roman" panose="02020603050405020304" pitchFamily="18" charset="0"/>
                <a:cs typeface="Times New Roman" panose="02020603050405020304" pitchFamily="18" charset="0"/>
              </a:rPr>
              <a:t>ơn</a:t>
            </a:r>
            <a:r>
              <a:rPr lang="en-US" sz="6000" b="1" i="1">
                <a:solidFill>
                  <a:srgbClr val="000099"/>
                </a:solidFill>
                <a:latin typeface="Times New Roman" panose="02020603050405020304" pitchFamily="18" charset="0"/>
                <a:cs typeface="Times New Roman" panose="02020603050405020304" pitchFamily="18" charset="0"/>
              </a:rPr>
              <a:t>!</a:t>
            </a:r>
            <a:endParaRPr lang="en-US" sz="600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8405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5000" fill="hold"/>
                                        <p:tgtEl>
                                          <p:spTgt spid="2"/>
                                        </p:tgtEl>
                                        <p:attrNameLst>
                                          <p:attrName>style.color</p:attrName>
                                        </p:attrNameLst>
                                      </p:cBhvr>
                                      <p:to>
                                        <a:srgbClr val="7030A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671122" y="3466822"/>
            <a:ext cx="2812704" cy="3048603"/>
            <a:chOff x="3671122" y="3466822"/>
            <a:chExt cx="2812704" cy="3048603"/>
          </a:xfrm>
        </p:grpSpPr>
        <p:sp>
          <p:nvSpPr>
            <p:cNvPr id="16" name="Right Arrow 15"/>
            <p:cNvSpPr/>
            <p:nvPr/>
          </p:nvSpPr>
          <p:spPr>
            <a:xfrm rot="16200000">
              <a:off x="4116192" y="3353510"/>
              <a:ext cx="1809346" cy="2035969"/>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17" name="TextBox 16"/>
            <p:cNvSpPr txBox="1"/>
            <p:nvPr/>
          </p:nvSpPr>
          <p:spPr>
            <a:xfrm>
              <a:off x="4386470" y="3902594"/>
              <a:ext cx="1221981" cy="584775"/>
            </a:xfrm>
            <a:prstGeom prst="rect">
              <a:avLst/>
            </a:prstGeom>
            <a:noFill/>
          </p:spPr>
          <p:txBody>
            <a:bodyPr wrap="square" rtlCol="0">
              <a:spAutoFit/>
            </a:bodyPr>
            <a:lstStyle/>
            <a:p>
              <a:pPr algn="ctr"/>
              <a:r>
                <a:rPr lang="en-US" sz="3200" b="1">
                  <a:solidFill>
                    <a:prstClr val="white"/>
                  </a:solidFill>
                </a:rPr>
                <a:t>8,88%</a:t>
              </a:r>
            </a:p>
          </p:txBody>
        </p:sp>
        <p:sp>
          <p:nvSpPr>
            <p:cNvPr id="22" name="Rectangle 21"/>
            <p:cNvSpPr/>
            <p:nvPr/>
          </p:nvSpPr>
          <p:spPr>
            <a:xfrm>
              <a:off x="3671122" y="5191986"/>
              <a:ext cx="2812704" cy="1323439"/>
            </a:xfrm>
            <a:prstGeom prst="rect">
              <a:avLst/>
            </a:prstGeom>
          </p:spPr>
          <p:txBody>
            <a:bodyPr wrap="square">
              <a:spAutoFit/>
            </a:bodyPr>
            <a:lstStyle/>
            <a:p>
              <a:pPr algn="ctr"/>
              <a:r>
                <a:rPr lang="pl-PL" sz="2800" b="1">
                  <a:solidFill>
                    <a:prstClr val="black"/>
                  </a:solidFill>
                  <a:latin typeface="Times New Roman" panose="02020603050405020304" pitchFamily="18" charset="0"/>
                  <a:cs typeface="Times New Roman" panose="02020603050405020304" pitchFamily="18" charset="0"/>
                </a:rPr>
                <a:t>C</a:t>
              </a:r>
              <a:r>
                <a:rPr lang="en-US" sz="2800" b="1" err="1">
                  <a:solidFill>
                    <a:prstClr val="black"/>
                  </a:solidFill>
                  <a:latin typeface="Times New Roman" panose="02020603050405020304" pitchFamily="18" charset="0"/>
                  <a:cs typeface="Times New Roman" panose="02020603050405020304" pitchFamily="18" charset="0"/>
                </a:rPr>
                <a:t>ông</a:t>
              </a:r>
              <a:r>
                <a:rPr lang="en-US" sz="2800" b="1">
                  <a:solidFill>
                    <a:prstClr val="black"/>
                  </a:solidFill>
                  <a:latin typeface="Times New Roman" panose="02020603050405020304" pitchFamily="18" charset="0"/>
                  <a:cs typeface="Times New Roman" panose="02020603050405020304" pitchFamily="18" charset="0"/>
                </a:rPr>
                <a:t> </a:t>
              </a:r>
              <a:r>
                <a:rPr lang="en-US" sz="2800" b="1" err="1">
                  <a:solidFill>
                    <a:prstClr val="black"/>
                  </a:solidFill>
                  <a:latin typeface="Times New Roman" panose="02020603050405020304" pitchFamily="18" charset="0"/>
                  <a:cs typeface="Times New Roman" panose="02020603050405020304" pitchFamily="18" charset="0"/>
                </a:rPr>
                <a:t>nghiệp</a:t>
              </a:r>
              <a:r>
                <a:rPr lang="en-US" sz="2800" b="1">
                  <a:solidFill>
                    <a:prstClr val="black"/>
                  </a:solidFill>
                  <a:latin typeface="Times New Roman" panose="02020603050405020304" pitchFamily="18" charset="0"/>
                  <a:cs typeface="Times New Roman" panose="02020603050405020304" pitchFamily="18" charset="0"/>
                </a:rPr>
                <a:t> </a:t>
              </a:r>
              <a:r>
                <a:rPr lang="pl-PL" sz="2800" b="1">
                  <a:solidFill>
                    <a:prstClr val="black"/>
                  </a:solidFill>
                  <a:latin typeface="Times New Roman" panose="02020603050405020304" pitchFamily="18" charset="0"/>
                  <a:cs typeface="Times New Roman" panose="02020603050405020304" pitchFamily="18" charset="0"/>
                </a:rPr>
                <a:t>và </a:t>
              </a:r>
              <a:r>
                <a:rPr lang="en-US" sz="2800" b="1" err="1">
                  <a:solidFill>
                    <a:prstClr val="black"/>
                  </a:solidFill>
                  <a:latin typeface="Times New Roman" panose="02020603050405020304" pitchFamily="18" charset="0"/>
                  <a:cs typeface="Times New Roman" panose="02020603050405020304" pitchFamily="18" charset="0"/>
                </a:rPr>
                <a:t>Xây</a:t>
              </a:r>
              <a:r>
                <a:rPr lang="en-US" sz="2800" b="1">
                  <a:solidFill>
                    <a:prstClr val="black"/>
                  </a:solidFill>
                  <a:latin typeface="Times New Roman" panose="02020603050405020304" pitchFamily="18" charset="0"/>
                  <a:cs typeface="Times New Roman" panose="02020603050405020304" pitchFamily="18" charset="0"/>
                </a:rPr>
                <a:t> dựng</a:t>
              </a:r>
            </a:p>
            <a:p>
              <a:pPr algn="ctr"/>
              <a:r>
                <a:rPr lang="en-US" sz="2400" b="1">
                  <a:solidFill>
                    <a:srgbClr val="FF0000"/>
                  </a:solidFill>
                  <a:latin typeface="Times New Roman" panose="02020603050405020304" pitchFamily="18" charset="0"/>
                  <a:cs typeface="Times New Roman" panose="02020603050405020304" pitchFamily="18" charset="0"/>
                </a:rPr>
                <a:t>(KH 9,3-9,7%)</a:t>
              </a:r>
            </a:p>
          </p:txBody>
        </p:sp>
      </p:grpSp>
      <p:grpSp>
        <p:nvGrpSpPr>
          <p:cNvPr id="36" name="Group 35"/>
          <p:cNvGrpSpPr/>
          <p:nvPr/>
        </p:nvGrpSpPr>
        <p:grpSpPr>
          <a:xfrm>
            <a:off x="6645551" y="3500964"/>
            <a:ext cx="2054916" cy="2791321"/>
            <a:chOff x="6645551" y="3902592"/>
            <a:chExt cx="2054916" cy="2299436"/>
          </a:xfrm>
        </p:grpSpPr>
        <p:sp>
          <p:nvSpPr>
            <p:cNvPr id="18" name="Right Arrow 17"/>
            <p:cNvSpPr/>
            <p:nvPr/>
          </p:nvSpPr>
          <p:spPr>
            <a:xfrm rot="16200000">
              <a:off x="6949129" y="3637083"/>
              <a:ext cx="1393031" cy="1924050"/>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19" name="TextBox 18"/>
            <p:cNvSpPr txBox="1"/>
            <p:nvPr/>
          </p:nvSpPr>
          <p:spPr>
            <a:xfrm>
              <a:off x="6917635" y="4174964"/>
              <a:ext cx="1510748" cy="481726"/>
            </a:xfrm>
            <a:prstGeom prst="rect">
              <a:avLst/>
            </a:prstGeom>
            <a:noFill/>
          </p:spPr>
          <p:txBody>
            <a:bodyPr wrap="square" rtlCol="0">
              <a:spAutoFit/>
            </a:bodyPr>
            <a:lstStyle/>
            <a:p>
              <a:pPr algn="ctr"/>
              <a:r>
                <a:rPr lang="en-US" sz="3200" b="1">
                  <a:solidFill>
                    <a:prstClr val="white"/>
                  </a:solidFill>
                </a:rPr>
                <a:t>13,43%</a:t>
              </a:r>
            </a:p>
          </p:txBody>
        </p:sp>
        <p:sp>
          <p:nvSpPr>
            <p:cNvPr id="23" name="Rectangle 22"/>
            <p:cNvSpPr/>
            <p:nvPr/>
          </p:nvSpPr>
          <p:spPr>
            <a:xfrm>
              <a:off x="6645551" y="5479438"/>
              <a:ext cx="2054916" cy="722590"/>
            </a:xfrm>
            <a:prstGeom prst="rect">
              <a:avLst/>
            </a:prstGeom>
          </p:spPr>
          <p:txBody>
            <a:bodyPr wrap="square">
              <a:spAutoFit/>
            </a:bodyPr>
            <a:lstStyle/>
            <a:p>
              <a:pPr algn="ctr"/>
              <a:r>
                <a:rPr lang="en-US" sz="2800" b="1" err="1">
                  <a:solidFill>
                    <a:prstClr val="black"/>
                  </a:solidFill>
                  <a:latin typeface="Times New Roman" panose="02020603050405020304" pitchFamily="18" charset="0"/>
                  <a:cs typeface="Times New Roman" panose="02020603050405020304" pitchFamily="18" charset="0"/>
                </a:rPr>
                <a:t>Dịch</a:t>
              </a:r>
              <a:r>
                <a:rPr lang="en-US" sz="2800" b="1">
                  <a:solidFill>
                    <a:prstClr val="black"/>
                  </a:solidFill>
                  <a:latin typeface="Times New Roman" panose="02020603050405020304" pitchFamily="18" charset="0"/>
                  <a:cs typeface="Times New Roman" panose="02020603050405020304" pitchFamily="18" charset="0"/>
                </a:rPr>
                <a:t> vụ</a:t>
              </a:r>
            </a:p>
            <a:p>
              <a:pPr algn="ctr"/>
              <a:r>
                <a:rPr lang="en-US" sz="2300" b="1">
                  <a:solidFill>
                    <a:srgbClr val="FF0000"/>
                  </a:solidFill>
                  <a:latin typeface="Times New Roman" panose="02020603050405020304" pitchFamily="18" charset="0"/>
                  <a:cs typeface="Times New Roman" panose="02020603050405020304" pitchFamily="18" charset="0"/>
                </a:rPr>
                <a:t>(KH 5,0-5,8%)</a:t>
              </a:r>
            </a:p>
          </p:txBody>
        </p:sp>
      </p:grpSp>
      <p:grpSp>
        <p:nvGrpSpPr>
          <p:cNvPr id="37" name="Group 36"/>
          <p:cNvGrpSpPr/>
          <p:nvPr/>
        </p:nvGrpSpPr>
        <p:grpSpPr>
          <a:xfrm>
            <a:off x="8959194" y="3500966"/>
            <a:ext cx="2533894" cy="2929502"/>
            <a:chOff x="8959194" y="3902591"/>
            <a:chExt cx="2533894" cy="2481661"/>
          </a:xfrm>
        </p:grpSpPr>
        <p:sp>
          <p:nvSpPr>
            <p:cNvPr id="20" name="Right Arrow 19"/>
            <p:cNvSpPr/>
            <p:nvPr/>
          </p:nvSpPr>
          <p:spPr>
            <a:xfrm rot="16200000">
              <a:off x="9585525" y="3627354"/>
              <a:ext cx="1373575" cy="1924050"/>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21" name="TextBox 20"/>
            <p:cNvSpPr txBox="1"/>
            <p:nvPr/>
          </p:nvSpPr>
          <p:spPr>
            <a:xfrm>
              <a:off x="9700591" y="4194418"/>
              <a:ext cx="1215267" cy="495379"/>
            </a:xfrm>
            <a:prstGeom prst="rect">
              <a:avLst/>
            </a:prstGeom>
            <a:noFill/>
          </p:spPr>
          <p:txBody>
            <a:bodyPr wrap="square" rtlCol="0">
              <a:spAutoFit/>
            </a:bodyPr>
            <a:lstStyle/>
            <a:p>
              <a:pPr algn="ctr"/>
              <a:r>
                <a:rPr lang="en-US" sz="3200" b="1">
                  <a:solidFill>
                    <a:prstClr val="white"/>
                  </a:solidFill>
                </a:rPr>
                <a:t>8,94%</a:t>
              </a:r>
            </a:p>
          </p:txBody>
        </p:sp>
        <p:sp>
          <p:nvSpPr>
            <p:cNvPr id="24" name="Rectangle 23"/>
            <p:cNvSpPr/>
            <p:nvPr/>
          </p:nvSpPr>
          <p:spPr>
            <a:xfrm>
              <a:off x="8959194" y="5276167"/>
              <a:ext cx="2533894" cy="1108085"/>
            </a:xfrm>
            <a:prstGeom prst="rect">
              <a:avLst/>
            </a:prstGeom>
          </p:spPr>
          <p:txBody>
            <a:bodyPr wrap="square">
              <a:spAutoFit/>
            </a:bodyPr>
            <a:lstStyle/>
            <a:p>
              <a:pPr algn="ctr"/>
              <a:r>
                <a:rPr lang="pl-PL" sz="2800" b="1">
                  <a:solidFill>
                    <a:prstClr val="black"/>
                  </a:solidFill>
                  <a:latin typeface="Times New Roman" panose="02020603050405020304" pitchFamily="18" charset="0"/>
                  <a:cs typeface="Times New Roman" panose="02020603050405020304" pitchFamily="18" charset="0"/>
                </a:rPr>
                <a:t>Thuế </a:t>
              </a:r>
              <a:r>
                <a:rPr lang="en-US" sz="2800" b="1">
                  <a:solidFill>
                    <a:prstClr val="black"/>
                  </a:solidFill>
                  <a:latin typeface="Times New Roman" panose="02020603050405020304" pitchFamily="18" charset="0"/>
                  <a:cs typeface="Times New Roman" panose="02020603050405020304" pitchFamily="18" charset="0"/>
                </a:rPr>
                <a:t>SP</a:t>
              </a:r>
              <a:r>
                <a:rPr lang="pl-PL" sz="2800" b="1">
                  <a:solidFill>
                    <a:prstClr val="black"/>
                  </a:solidFill>
                  <a:latin typeface="Times New Roman" panose="02020603050405020304" pitchFamily="18" charset="0"/>
                  <a:cs typeface="Times New Roman" panose="02020603050405020304" pitchFamily="18" charset="0"/>
                </a:rPr>
                <a:t> trừ trợ cấp </a:t>
              </a:r>
              <a:r>
                <a:rPr lang="en-US" sz="2800" b="1">
                  <a:solidFill>
                    <a:prstClr val="black"/>
                  </a:solidFill>
                  <a:latin typeface="Times New Roman" panose="02020603050405020304" pitchFamily="18" charset="0"/>
                  <a:cs typeface="Times New Roman" panose="02020603050405020304" pitchFamily="18" charset="0"/>
                </a:rPr>
                <a:t>SP</a:t>
              </a:r>
            </a:p>
            <a:p>
              <a:pPr algn="ctr"/>
              <a:r>
                <a:rPr lang="en-US" sz="2300" b="1">
                  <a:solidFill>
                    <a:srgbClr val="FF0000"/>
                  </a:solidFill>
                  <a:latin typeface="Times New Roman" panose="02020603050405020304" pitchFamily="18" charset="0"/>
                  <a:cs typeface="Times New Roman" panose="02020603050405020304" pitchFamily="18" charset="0"/>
                </a:rPr>
                <a:t>(KH 10%)</a:t>
              </a:r>
            </a:p>
          </p:txBody>
        </p:sp>
      </p:grpSp>
      <p:grpSp>
        <p:nvGrpSpPr>
          <p:cNvPr id="40" name="Group 39"/>
          <p:cNvGrpSpPr/>
          <p:nvPr/>
        </p:nvGrpSpPr>
        <p:grpSpPr>
          <a:xfrm>
            <a:off x="1172492" y="3447367"/>
            <a:ext cx="2167056" cy="3625873"/>
            <a:chOff x="1172492" y="3447367"/>
            <a:chExt cx="2167056" cy="3625873"/>
          </a:xfrm>
        </p:grpSpPr>
        <p:sp>
          <p:nvSpPr>
            <p:cNvPr id="7" name="Rectangle 6"/>
            <p:cNvSpPr/>
            <p:nvPr/>
          </p:nvSpPr>
          <p:spPr>
            <a:xfrm>
              <a:off x="1264682" y="5349691"/>
              <a:ext cx="2054916" cy="1723549"/>
            </a:xfrm>
            <a:prstGeom prst="rect">
              <a:avLst/>
            </a:prstGeom>
          </p:spPr>
          <p:txBody>
            <a:bodyPr wrap="square">
              <a:spAutoFit/>
            </a:bodyPr>
            <a:lstStyle/>
            <a:p>
              <a:pPr algn="ctr"/>
              <a:r>
                <a:rPr lang="pl-PL" sz="2800" b="1">
                  <a:solidFill>
                    <a:prstClr val="black"/>
                  </a:solidFill>
                  <a:latin typeface="Times New Roman" panose="02020603050405020304" pitchFamily="18" charset="0"/>
                  <a:cs typeface="Times New Roman" panose="02020603050405020304" pitchFamily="18" charset="0"/>
                </a:rPr>
                <a:t>Nông, lâm, thuỷ sản</a:t>
              </a:r>
              <a:endParaRPr lang="en-US" sz="2800" b="1">
                <a:solidFill>
                  <a:prstClr val="black"/>
                </a:solidFill>
                <a:latin typeface="Times New Roman" panose="02020603050405020304" pitchFamily="18" charset="0"/>
                <a:cs typeface="Times New Roman" panose="02020603050405020304" pitchFamily="18" charset="0"/>
              </a:endParaRPr>
            </a:p>
            <a:p>
              <a:pPr algn="ctr"/>
              <a:r>
                <a:rPr lang="en-US" sz="2200" b="1">
                  <a:solidFill>
                    <a:srgbClr val="FF0000"/>
                  </a:solidFill>
                  <a:latin typeface="Times New Roman" panose="02020603050405020304" pitchFamily="18" charset="0"/>
                  <a:cs typeface="Times New Roman" panose="02020603050405020304" pitchFamily="18" charset="0"/>
                </a:rPr>
                <a:t>(KH 3,2-3,4%)</a:t>
              </a:r>
              <a:br>
                <a:rPr lang="en-US" sz="2800" b="1">
                  <a:solidFill>
                    <a:prstClr val="black"/>
                  </a:solidFill>
                  <a:latin typeface="Times New Roman" panose="02020603050405020304" pitchFamily="18" charset="0"/>
                  <a:cs typeface="Times New Roman" panose="02020603050405020304" pitchFamily="18" charset="0"/>
                </a:rPr>
              </a:b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39" name="Group 38"/>
            <p:cNvGrpSpPr/>
            <p:nvPr/>
          </p:nvGrpSpPr>
          <p:grpSpPr>
            <a:xfrm>
              <a:off x="1172492" y="3447367"/>
              <a:ext cx="2167056" cy="1828800"/>
              <a:chOff x="1172492" y="3447367"/>
              <a:chExt cx="2167056" cy="1828800"/>
            </a:xfrm>
          </p:grpSpPr>
          <p:sp>
            <p:nvSpPr>
              <p:cNvPr id="27" name="Right Arrow 26"/>
              <p:cNvSpPr/>
              <p:nvPr/>
            </p:nvSpPr>
            <p:spPr>
              <a:xfrm rot="16200000">
                <a:off x="1341620" y="3278239"/>
                <a:ext cx="1828800" cy="2167056"/>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28" name="TextBox 27"/>
              <p:cNvSpPr txBox="1"/>
              <p:nvPr/>
            </p:nvSpPr>
            <p:spPr>
              <a:xfrm>
                <a:off x="1598433" y="3902593"/>
                <a:ext cx="1303793" cy="584775"/>
              </a:xfrm>
              <a:prstGeom prst="rect">
                <a:avLst/>
              </a:prstGeom>
              <a:noFill/>
            </p:spPr>
            <p:txBody>
              <a:bodyPr wrap="square" rtlCol="0">
                <a:spAutoFit/>
              </a:bodyPr>
              <a:lstStyle/>
              <a:p>
                <a:pPr algn="ctr"/>
                <a:r>
                  <a:rPr lang="en-US" sz="3200" b="1">
                    <a:solidFill>
                      <a:prstClr val="white"/>
                    </a:solidFill>
                  </a:rPr>
                  <a:t>3,04%</a:t>
                </a:r>
              </a:p>
            </p:txBody>
          </p:sp>
        </p:grpSp>
      </p:grpSp>
      <p:grpSp>
        <p:nvGrpSpPr>
          <p:cNvPr id="38" name="Group 37"/>
          <p:cNvGrpSpPr/>
          <p:nvPr/>
        </p:nvGrpSpPr>
        <p:grpSpPr>
          <a:xfrm>
            <a:off x="2250329" y="1269441"/>
            <a:ext cx="7244097" cy="1492763"/>
            <a:chOff x="2476356" y="1194801"/>
            <a:chExt cx="5932584" cy="1492763"/>
          </a:xfrm>
        </p:grpSpPr>
        <p:sp>
          <p:nvSpPr>
            <p:cNvPr id="29" name="Rectangle 28"/>
            <p:cNvSpPr/>
            <p:nvPr/>
          </p:nvSpPr>
          <p:spPr>
            <a:xfrm>
              <a:off x="2476356" y="1348736"/>
              <a:ext cx="3790683" cy="1338828"/>
            </a:xfrm>
            <a:prstGeom prst="rect">
              <a:avLst/>
            </a:prstGeom>
          </p:spPr>
          <p:txBody>
            <a:bodyPr wrap="square">
              <a:spAutoFit/>
            </a:bodyPr>
            <a:lstStyle/>
            <a:p>
              <a:pPr algn="ctr"/>
              <a:r>
                <a:rPr lang="pl-P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TỔNG SẢN PHẨM ĐỊA PHƯƠNG (GRDP)</a:t>
              </a:r>
              <a:endPar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500" b="1" spc="-10">
                  <a:solidFill>
                    <a:srgbClr val="960000"/>
                  </a:solidFill>
                  <a:latin typeface="Times New Roman" panose="02020603050405020304" pitchFamily="18" charset="0"/>
                  <a:ea typeface="Times New Roman" panose="02020603050405020304" pitchFamily="18" charset="0"/>
                  <a:cs typeface="Times New Roman" panose="02020603050405020304" pitchFamily="18" charset="0"/>
                </a:rPr>
                <a:t>(KH năm 6,0-6,5%)</a:t>
              </a:r>
              <a:r>
                <a:rPr lang="pl-PL" sz="2500" b="1" spc="-10">
                  <a:solidFill>
                    <a:srgbClr val="96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b="1">
                <a:solidFill>
                  <a:srgbClr val="960000"/>
                </a:solidFill>
                <a:latin typeface="Times New Roman" panose="02020603050405020304" pitchFamily="18" charset="0"/>
                <a:cs typeface="Times New Roman" panose="02020603050405020304" pitchFamily="18" charset="0"/>
              </a:endParaRPr>
            </a:p>
          </p:txBody>
        </p:sp>
        <p:sp>
          <p:nvSpPr>
            <p:cNvPr id="31" name="Right Arrow 30"/>
            <p:cNvSpPr/>
            <p:nvPr/>
          </p:nvSpPr>
          <p:spPr>
            <a:xfrm rot="16200000">
              <a:off x="6715417" y="697340"/>
              <a:ext cx="1196062" cy="2190984"/>
            </a:xfrm>
            <a:prstGeom prst="rightArrow">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TextBox 31"/>
            <p:cNvSpPr txBox="1"/>
            <p:nvPr/>
          </p:nvSpPr>
          <p:spPr>
            <a:xfrm>
              <a:off x="6654819" y="1625268"/>
              <a:ext cx="1401584" cy="584775"/>
            </a:xfrm>
            <a:prstGeom prst="rect">
              <a:avLst/>
            </a:prstGeom>
            <a:noFill/>
          </p:spPr>
          <p:txBody>
            <a:bodyPr wrap="square" rtlCol="0">
              <a:spAutoFit/>
            </a:bodyPr>
            <a:lstStyle/>
            <a:p>
              <a:pPr algn="ctr"/>
              <a:r>
                <a:rPr lang="en-US" sz="3200" b="1">
                  <a:solidFill>
                    <a:prstClr val="white"/>
                  </a:solidFill>
                </a:rPr>
                <a:t>8,92%</a:t>
              </a:r>
            </a:p>
          </p:txBody>
        </p:sp>
      </p:grpSp>
      <p:sp>
        <p:nvSpPr>
          <p:cNvPr id="2" name="Rectangle 1">
            <a:extLst>
              <a:ext uri="{FF2B5EF4-FFF2-40B4-BE49-F238E27FC236}">
                <a16:creationId xmlns:a16="http://schemas.microsoft.com/office/drawing/2014/main" id="{5BC41241-A2A2-A8E9-E51A-298FE4534B86}"/>
              </a:ext>
            </a:extLst>
          </p:cNvPr>
          <p:cNvSpPr/>
          <p:nvPr/>
        </p:nvSpPr>
        <p:spPr>
          <a:xfrm>
            <a:off x="304800" y="242650"/>
            <a:ext cx="11516933" cy="584775"/>
          </a:xfrm>
          <a:prstGeom prst="rect">
            <a:avLst/>
          </a:prstGeom>
        </p:spPr>
        <p:txBody>
          <a:bodyPr wrap="square">
            <a:spAutoFit/>
          </a:bodyPr>
          <a:lstStyle/>
          <a:p>
            <a:pPr marL="57150" indent="-514350" algn="just">
              <a:spcBef>
                <a:spcPts val="435"/>
              </a:spcBef>
              <a:buSzPct val="100000"/>
              <a:buFont typeface="Wingdings" panose="05000000000000000000" pitchFamily="2" charset="2"/>
              <a:buChar char="Ø"/>
            </a:pPr>
            <a:r>
              <a:rPr lang="es-ES" sz="3200" b="1">
                <a:solidFill>
                  <a:prstClr val="black"/>
                </a:solidFill>
                <a:latin typeface="Times New Roman" panose="02020603050405020304" pitchFamily="18" charset="0"/>
                <a:cs typeface="Times New Roman" panose="02020603050405020304" pitchFamily="18" charset="0"/>
              </a:rPr>
              <a:t>Tốc độ tăng GRDP 9 tháng năm 2022</a:t>
            </a:r>
            <a:endParaRPr lang="en-US" sz="32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6985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par>
                                <p:cTn id="10" presetID="53" presetClass="entr" presetSubtype="16" fill="hold" nodeType="withEffect">
                                  <p:stCondLst>
                                    <p:cond delay="2500"/>
                                  </p:stCondLst>
                                  <p:childTnLst>
                                    <p:set>
                                      <p:cBhvr>
                                        <p:cTn id="11" dur="1" fill="hold">
                                          <p:stCondLst>
                                            <p:cond delay="0"/>
                                          </p:stCondLst>
                                        </p:cTn>
                                        <p:tgtEl>
                                          <p:spTgt spid="40"/>
                                        </p:tgtEl>
                                        <p:attrNameLst>
                                          <p:attrName>style.visibility</p:attrName>
                                        </p:attrNameLst>
                                      </p:cBhvr>
                                      <p:to>
                                        <p:strVal val="visible"/>
                                      </p:to>
                                    </p:set>
                                    <p:anim calcmode="lin" valueType="num">
                                      <p:cBhvr>
                                        <p:cTn id="12" dur="1000" fill="hold"/>
                                        <p:tgtEl>
                                          <p:spTgt spid="40"/>
                                        </p:tgtEl>
                                        <p:attrNameLst>
                                          <p:attrName>ppt_w</p:attrName>
                                        </p:attrNameLst>
                                      </p:cBhvr>
                                      <p:tavLst>
                                        <p:tav tm="0">
                                          <p:val>
                                            <p:fltVal val="0"/>
                                          </p:val>
                                        </p:tav>
                                        <p:tav tm="100000">
                                          <p:val>
                                            <p:strVal val="#ppt_w"/>
                                          </p:val>
                                        </p:tav>
                                      </p:tavLst>
                                    </p:anim>
                                    <p:anim calcmode="lin" valueType="num">
                                      <p:cBhvr>
                                        <p:cTn id="13" dur="1000" fill="hold"/>
                                        <p:tgtEl>
                                          <p:spTgt spid="40"/>
                                        </p:tgtEl>
                                        <p:attrNameLst>
                                          <p:attrName>ppt_h</p:attrName>
                                        </p:attrNameLst>
                                      </p:cBhvr>
                                      <p:tavLst>
                                        <p:tav tm="0">
                                          <p:val>
                                            <p:fltVal val="0"/>
                                          </p:val>
                                        </p:tav>
                                        <p:tav tm="100000">
                                          <p:val>
                                            <p:strVal val="#ppt_h"/>
                                          </p:val>
                                        </p:tav>
                                      </p:tavLst>
                                    </p:anim>
                                    <p:animEffect transition="in" filter="fade">
                                      <p:cBhvr>
                                        <p:cTn id="14" dur="1000"/>
                                        <p:tgtEl>
                                          <p:spTgt spid="40"/>
                                        </p:tgtEl>
                                      </p:cBhvr>
                                    </p:animEffect>
                                  </p:childTnLst>
                                </p:cTn>
                              </p:par>
                              <p:par>
                                <p:cTn id="15" presetID="53" presetClass="entr" presetSubtype="16" fill="hold" nodeType="withEffect">
                                  <p:stCondLst>
                                    <p:cond delay="350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fltVal val="0"/>
                                          </p:val>
                                        </p:tav>
                                        <p:tav tm="100000">
                                          <p:val>
                                            <p:strVal val="#ppt_w"/>
                                          </p:val>
                                        </p:tav>
                                      </p:tavLst>
                                    </p:anim>
                                    <p:anim calcmode="lin" valueType="num">
                                      <p:cBhvr>
                                        <p:cTn id="18" dur="1000" fill="hold"/>
                                        <p:tgtEl>
                                          <p:spTgt spid="35"/>
                                        </p:tgtEl>
                                        <p:attrNameLst>
                                          <p:attrName>ppt_h</p:attrName>
                                        </p:attrNameLst>
                                      </p:cBhvr>
                                      <p:tavLst>
                                        <p:tav tm="0">
                                          <p:val>
                                            <p:fltVal val="0"/>
                                          </p:val>
                                        </p:tav>
                                        <p:tav tm="100000">
                                          <p:val>
                                            <p:strVal val="#ppt_h"/>
                                          </p:val>
                                        </p:tav>
                                      </p:tavLst>
                                    </p:anim>
                                    <p:animEffect transition="in" filter="fade">
                                      <p:cBhvr>
                                        <p:cTn id="19" dur="1000"/>
                                        <p:tgtEl>
                                          <p:spTgt spid="35"/>
                                        </p:tgtEl>
                                      </p:cBhvr>
                                    </p:animEffect>
                                  </p:childTnLst>
                                </p:cTn>
                              </p:par>
                              <p:par>
                                <p:cTn id="20" presetID="53" presetClass="entr" presetSubtype="16" fill="hold" nodeType="withEffect">
                                  <p:stCondLst>
                                    <p:cond delay="45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1000" fill="hold"/>
                                        <p:tgtEl>
                                          <p:spTgt spid="36"/>
                                        </p:tgtEl>
                                        <p:attrNameLst>
                                          <p:attrName>ppt_w</p:attrName>
                                        </p:attrNameLst>
                                      </p:cBhvr>
                                      <p:tavLst>
                                        <p:tav tm="0">
                                          <p:val>
                                            <p:fltVal val="0"/>
                                          </p:val>
                                        </p:tav>
                                        <p:tav tm="100000">
                                          <p:val>
                                            <p:strVal val="#ppt_w"/>
                                          </p:val>
                                        </p:tav>
                                      </p:tavLst>
                                    </p:anim>
                                    <p:anim calcmode="lin" valueType="num">
                                      <p:cBhvr>
                                        <p:cTn id="23" dur="1000" fill="hold"/>
                                        <p:tgtEl>
                                          <p:spTgt spid="36"/>
                                        </p:tgtEl>
                                        <p:attrNameLst>
                                          <p:attrName>ppt_h</p:attrName>
                                        </p:attrNameLst>
                                      </p:cBhvr>
                                      <p:tavLst>
                                        <p:tav tm="0">
                                          <p:val>
                                            <p:fltVal val="0"/>
                                          </p:val>
                                        </p:tav>
                                        <p:tav tm="100000">
                                          <p:val>
                                            <p:strVal val="#ppt_h"/>
                                          </p:val>
                                        </p:tav>
                                      </p:tavLst>
                                    </p:anim>
                                    <p:animEffect transition="in" filter="fade">
                                      <p:cBhvr>
                                        <p:cTn id="24" dur="1000"/>
                                        <p:tgtEl>
                                          <p:spTgt spid="36"/>
                                        </p:tgtEl>
                                      </p:cBhvr>
                                    </p:animEffect>
                                  </p:childTnLst>
                                </p:cTn>
                              </p:par>
                              <p:par>
                                <p:cTn id="25" presetID="53" presetClass="entr" presetSubtype="16" fill="hold" nodeType="withEffect">
                                  <p:stCondLst>
                                    <p:cond delay="5500"/>
                                  </p:stCondLst>
                                  <p:childTnLst>
                                    <p:set>
                                      <p:cBhvr>
                                        <p:cTn id="26" dur="1" fill="hold">
                                          <p:stCondLst>
                                            <p:cond delay="0"/>
                                          </p:stCondLst>
                                        </p:cTn>
                                        <p:tgtEl>
                                          <p:spTgt spid="37"/>
                                        </p:tgtEl>
                                        <p:attrNameLst>
                                          <p:attrName>style.visibility</p:attrName>
                                        </p:attrNameLst>
                                      </p:cBhvr>
                                      <p:to>
                                        <p:strVal val="visible"/>
                                      </p:to>
                                    </p:set>
                                    <p:anim calcmode="lin" valueType="num">
                                      <p:cBhvr>
                                        <p:cTn id="27" dur="1000" fill="hold"/>
                                        <p:tgtEl>
                                          <p:spTgt spid="37"/>
                                        </p:tgtEl>
                                        <p:attrNameLst>
                                          <p:attrName>ppt_w</p:attrName>
                                        </p:attrNameLst>
                                      </p:cBhvr>
                                      <p:tavLst>
                                        <p:tav tm="0">
                                          <p:val>
                                            <p:fltVal val="0"/>
                                          </p:val>
                                        </p:tav>
                                        <p:tav tm="100000">
                                          <p:val>
                                            <p:strVal val="#ppt_w"/>
                                          </p:val>
                                        </p:tav>
                                      </p:tavLst>
                                    </p:anim>
                                    <p:anim calcmode="lin" valueType="num">
                                      <p:cBhvr>
                                        <p:cTn id="28" dur="1000" fill="hold"/>
                                        <p:tgtEl>
                                          <p:spTgt spid="37"/>
                                        </p:tgtEl>
                                        <p:attrNameLst>
                                          <p:attrName>ppt_h</p:attrName>
                                        </p:attrNameLst>
                                      </p:cBhvr>
                                      <p:tavLst>
                                        <p:tav tm="0">
                                          <p:val>
                                            <p:fltVal val="0"/>
                                          </p:val>
                                        </p:tav>
                                        <p:tav tm="100000">
                                          <p:val>
                                            <p:strVal val="#ppt_h"/>
                                          </p:val>
                                        </p:tav>
                                      </p:tavLst>
                                    </p:anim>
                                    <p:animEffect transition="in" filter="fade">
                                      <p:cBhvr>
                                        <p:cTn id="2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BC41241-A2A2-A8E9-E51A-298FE4534B86}"/>
              </a:ext>
            </a:extLst>
          </p:cNvPr>
          <p:cNvSpPr/>
          <p:nvPr/>
        </p:nvSpPr>
        <p:spPr>
          <a:xfrm>
            <a:off x="675067" y="1012230"/>
            <a:ext cx="11516933" cy="430887"/>
          </a:xfrm>
          <a:prstGeom prst="rect">
            <a:avLst/>
          </a:prstGeom>
        </p:spPr>
        <p:txBody>
          <a:bodyPr wrap="square">
            <a:spAutoFit/>
          </a:bodyPr>
          <a:lstStyle/>
          <a:p>
            <a:pPr algn="ctr">
              <a:defRPr/>
            </a:pPr>
            <a:r>
              <a:rPr lang="en-US" sz="2200" b="1" dirty="0">
                <a:latin typeface="Times New Roman" panose="02020603050405020304" pitchFamily="18" charset="0"/>
                <a:cs typeface="Times New Roman" panose="02020603050405020304" pitchFamily="18" charset="0"/>
              </a:rPr>
              <a:t>GRDP TRONG VÙNG BẮC TRUNG BỘ VÀ DUYÊN HẢI MIỀN TRUNG</a:t>
            </a:r>
          </a:p>
        </p:txBody>
      </p:sp>
      <p:graphicFrame>
        <p:nvGraphicFramePr>
          <p:cNvPr id="3" name="Chart 6">
            <a:extLst>
              <a:ext uri="{FF2B5EF4-FFF2-40B4-BE49-F238E27FC236}">
                <a16:creationId xmlns:a16="http://schemas.microsoft.com/office/drawing/2014/main" id="{DAB89A74-0BEC-B70E-6D1C-45310448774A}"/>
              </a:ext>
            </a:extLst>
          </p:cNvPr>
          <p:cNvGraphicFramePr>
            <a:graphicFrameLocks/>
          </p:cNvGraphicFramePr>
          <p:nvPr>
            <p:extLst>
              <p:ext uri="{D42A27DB-BD31-4B8C-83A1-F6EECF244321}">
                <p14:modId xmlns:p14="http://schemas.microsoft.com/office/powerpoint/2010/main" val="517047175"/>
              </p:ext>
            </p:extLst>
          </p:nvPr>
        </p:nvGraphicFramePr>
        <p:xfrm>
          <a:off x="1054099" y="1421641"/>
          <a:ext cx="10668000" cy="5436359"/>
        </p:xfrm>
        <a:graphic>
          <a:graphicData uri="http://schemas.openxmlformats.org/presentationml/2006/ole">
            <mc:AlternateContent xmlns:mc="http://schemas.openxmlformats.org/markup-compatibility/2006">
              <mc:Choice xmlns:v="urn:schemas-microsoft-com:vml" Requires="v">
                <p:oleObj name="Chart" r:id="rId3" imgW="8791194" imgH="4907705" progId="Excel.Chart.8">
                  <p:embed/>
                </p:oleObj>
              </mc:Choice>
              <mc:Fallback>
                <p:oleObj name="Chart" r:id="rId3" imgW="8791194" imgH="4907705" progId="Excel.Chart.8">
                  <p:embed/>
                  <p:pic>
                    <p:nvPicPr>
                      <p:cNvPr id="3" name="Chart 6">
                        <a:extLst>
                          <a:ext uri="{FF2B5EF4-FFF2-40B4-BE49-F238E27FC236}">
                            <a16:creationId xmlns:a16="http://schemas.microsoft.com/office/drawing/2014/main" id="{DAB89A74-0BEC-B70E-6D1C-45310448774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099" y="1421641"/>
                        <a:ext cx="10668000" cy="5436359"/>
                      </a:xfrm>
                      <a:prstGeom prst="rect">
                        <a:avLst/>
                      </a:prstGeom>
                      <a:noFill/>
                    </p:spPr>
                  </p:pic>
                </p:oleObj>
              </mc:Fallback>
            </mc:AlternateContent>
          </a:graphicData>
        </a:graphic>
      </p:graphicFrame>
      <p:sp>
        <p:nvSpPr>
          <p:cNvPr id="4" name="TextBox 3">
            <a:extLst>
              <a:ext uri="{FF2B5EF4-FFF2-40B4-BE49-F238E27FC236}">
                <a16:creationId xmlns:a16="http://schemas.microsoft.com/office/drawing/2014/main" id="{5940D0AE-C08B-2DF7-B7F8-D6E41F0833E5}"/>
              </a:ext>
            </a:extLst>
          </p:cNvPr>
          <p:cNvSpPr txBox="1"/>
          <p:nvPr/>
        </p:nvSpPr>
        <p:spPr>
          <a:xfrm>
            <a:off x="9131300" y="2006600"/>
            <a:ext cx="2349500" cy="430887"/>
          </a:xfrm>
          <a:prstGeom prst="rect">
            <a:avLst/>
          </a:prstGeom>
          <a:noFill/>
        </p:spPr>
        <p:txBody>
          <a:bodyPr wrap="square" rtlCol="0">
            <a:spAutoFit/>
          </a:bodyPr>
          <a:lstStyle/>
          <a:p>
            <a:r>
              <a:rPr lang="en-US" sz="2200" i="1" dirty="0">
                <a:latin typeface="Times New Roman" panose="02020603050405020304" pitchFamily="18" charset="0"/>
                <a:cs typeface="Times New Roman" panose="02020603050405020304" pitchFamily="18" charset="0"/>
              </a:rPr>
              <a:t>ĐVT: Triệu đồng</a:t>
            </a:r>
          </a:p>
        </p:txBody>
      </p:sp>
      <p:sp>
        <p:nvSpPr>
          <p:cNvPr id="5" name="Rectangle 4">
            <a:extLst>
              <a:ext uri="{FF2B5EF4-FFF2-40B4-BE49-F238E27FC236}">
                <a16:creationId xmlns:a16="http://schemas.microsoft.com/office/drawing/2014/main" id="{B4B72461-E69E-D341-05C9-0D7D03A005F7}"/>
              </a:ext>
            </a:extLst>
          </p:cNvPr>
          <p:cNvSpPr/>
          <p:nvPr/>
        </p:nvSpPr>
        <p:spPr>
          <a:xfrm>
            <a:off x="304800" y="242650"/>
            <a:ext cx="11516933" cy="584775"/>
          </a:xfrm>
          <a:prstGeom prst="rect">
            <a:avLst/>
          </a:prstGeom>
        </p:spPr>
        <p:txBody>
          <a:bodyPr wrap="square">
            <a:spAutoFit/>
          </a:bodyPr>
          <a:lstStyle/>
          <a:p>
            <a:pPr marL="57150" indent="-514350" algn="just">
              <a:spcBef>
                <a:spcPts val="435"/>
              </a:spcBef>
              <a:buSzPct val="100000"/>
              <a:buFont typeface="Wingdings" panose="05000000000000000000" pitchFamily="2" charset="2"/>
              <a:buChar char="Ø"/>
            </a:pPr>
            <a:r>
              <a:rPr lang="es-ES" sz="3200" b="1" dirty="0">
                <a:solidFill>
                  <a:prstClr val="black"/>
                </a:solidFill>
                <a:latin typeface="Times New Roman" panose="02020603050405020304" pitchFamily="18" charset="0"/>
                <a:cs typeface="Times New Roman" panose="02020603050405020304" pitchFamily="18" charset="0"/>
              </a:rPr>
              <a:t>GRDP 9 tháng năm 2022</a:t>
            </a:r>
            <a:endPar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429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4800" y="242650"/>
            <a:ext cx="11516933" cy="584775"/>
          </a:xfrm>
          <a:prstGeom prst="rect">
            <a:avLst/>
          </a:prstGeom>
        </p:spPr>
        <p:txBody>
          <a:bodyPr wrap="square">
            <a:spAutoFit/>
          </a:bodyPr>
          <a:lstStyle/>
          <a:p>
            <a:pPr marL="57150" indent="-514350" algn="just">
              <a:spcBef>
                <a:spcPts val="435"/>
              </a:spcBef>
              <a:buSzPct val="100000"/>
              <a:buFont typeface="Wingdings" panose="05000000000000000000" pitchFamily="2" charset="2"/>
              <a:buChar char="Ø"/>
            </a:pPr>
            <a:r>
              <a:rPr lang="es-ES" sz="3200" b="1">
                <a:solidFill>
                  <a:prstClr val="black"/>
                </a:solidFill>
                <a:latin typeface="Times New Roman" panose="02020603050405020304" pitchFamily="18" charset="0"/>
                <a:cs typeface="Times New Roman" panose="02020603050405020304" pitchFamily="18" charset="0"/>
              </a:rPr>
              <a:t>Tốc độ tăng GRDP 9 tháng năm 2022</a:t>
            </a:r>
            <a:endParaRPr lang="en-US" sz="32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28555B3E-1EED-741A-D36C-688A0B50A155}"/>
              </a:ext>
            </a:extLst>
          </p:cNvPr>
          <p:cNvGraphicFramePr>
            <a:graphicFrameLocks/>
          </p:cNvGraphicFramePr>
          <p:nvPr/>
        </p:nvGraphicFramePr>
        <p:xfrm>
          <a:off x="495301" y="893559"/>
          <a:ext cx="11326432" cy="52870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418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4800" y="242650"/>
            <a:ext cx="11516933" cy="584775"/>
          </a:xfrm>
          <a:prstGeom prst="rect">
            <a:avLst/>
          </a:prstGeom>
        </p:spPr>
        <p:txBody>
          <a:bodyPr wrap="square">
            <a:spAutoFit/>
          </a:bodyPr>
          <a:lstStyle/>
          <a:p>
            <a:pPr marL="57150" indent="-514350" algn="just">
              <a:spcBef>
                <a:spcPts val="435"/>
              </a:spcBef>
              <a:buSzPct val="100000"/>
              <a:buFont typeface="Wingdings" panose="05000000000000000000" pitchFamily="2" charset="2"/>
              <a:buChar char="Ø"/>
            </a:pPr>
            <a:r>
              <a:rPr lang="es-ES" sz="3200" b="1">
                <a:solidFill>
                  <a:prstClr val="black"/>
                </a:solidFill>
                <a:latin typeface="Times New Roman" panose="02020603050405020304" pitchFamily="18" charset="0"/>
                <a:cs typeface="Times New Roman" panose="02020603050405020304" pitchFamily="18" charset="0"/>
              </a:rPr>
              <a:t>Tốc độ tăng GRDP 9 tháng năm 2022</a:t>
            </a:r>
            <a:endParaRPr lang="en-US" sz="32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4D1D01A0-76FB-9FAF-CB2C-30803CA739C1}"/>
              </a:ext>
            </a:extLst>
          </p:cNvPr>
          <p:cNvGraphicFramePr>
            <a:graphicFrameLocks/>
          </p:cNvGraphicFramePr>
          <p:nvPr/>
        </p:nvGraphicFramePr>
        <p:xfrm>
          <a:off x="495299" y="1071265"/>
          <a:ext cx="11326433" cy="55440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493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4800" y="242650"/>
            <a:ext cx="11516933" cy="584775"/>
          </a:xfrm>
          <a:prstGeom prst="rect">
            <a:avLst/>
          </a:prstGeom>
        </p:spPr>
        <p:txBody>
          <a:bodyPr wrap="square">
            <a:spAutoFit/>
          </a:bodyPr>
          <a:lstStyle/>
          <a:p>
            <a:pPr marL="57150" indent="-514350" algn="just">
              <a:spcBef>
                <a:spcPts val="435"/>
              </a:spcBef>
              <a:buSzPct val="100000"/>
              <a:buFont typeface="Wingdings" panose="05000000000000000000" pitchFamily="2" charset="2"/>
              <a:buChar char="Ø"/>
            </a:pPr>
            <a:r>
              <a:rPr lang="vi-VN" sz="3200" b="1">
                <a:solidFill>
                  <a:prstClr val="black"/>
                </a:solidFill>
                <a:latin typeface="Times New Roman" panose="02020603050405020304" pitchFamily="18" charset="0"/>
                <a:cs typeface="Times New Roman" panose="02020603050405020304" pitchFamily="18" charset="0"/>
              </a:rPr>
              <a:t>Đóng góp của các địa phương trong cơ cấu</a:t>
            </a:r>
            <a:r>
              <a:rPr lang="es-ES" sz="3200" b="1">
                <a:solidFill>
                  <a:prstClr val="black"/>
                </a:solidFill>
                <a:latin typeface="Times New Roman" panose="02020603050405020304" pitchFamily="18" charset="0"/>
                <a:cs typeface="Times New Roman" panose="02020603050405020304" pitchFamily="18" charset="0"/>
              </a:rPr>
              <a:t> GRDP </a:t>
            </a:r>
            <a:r>
              <a:rPr lang="vi-VN" sz="3200" b="1">
                <a:solidFill>
                  <a:prstClr val="black"/>
                </a:solidFill>
                <a:latin typeface="Times New Roman" panose="02020603050405020304" pitchFamily="18" charset="0"/>
                <a:cs typeface="Times New Roman" panose="02020603050405020304" pitchFamily="18" charset="0"/>
              </a:rPr>
              <a:t>của tỉnh</a:t>
            </a:r>
            <a:endParaRPr lang="en-US" sz="3200" b="1" kern="0" spc="-1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9893DA5B-517C-0393-DE6C-B650501D741B}"/>
              </a:ext>
            </a:extLst>
          </p:cNvPr>
          <p:cNvPicPr>
            <a:picLocks noChangeAspect="1"/>
          </p:cNvPicPr>
          <p:nvPr/>
        </p:nvPicPr>
        <p:blipFill>
          <a:blip r:embed="rId3"/>
          <a:stretch>
            <a:fillRect/>
          </a:stretch>
        </p:blipFill>
        <p:spPr>
          <a:xfrm>
            <a:off x="0" y="1298716"/>
            <a:ext cx="7593449" cy="5559284"/>
          </a:xfrm>
          <a:prstGeom prst="rect">
            <a:avLst/>
          </a:prstGeom>
        </p:spPr>
      </p:pic>
      <p:graphicFrame>
        <p:nvGraphicFramePr>
          <p:cNvPr id="19" name="Table 18">
            <a:extLst>
              <a:ext uri="{FF2B5EF4-FFF2-40B4-BE49-F238E27FC236}">
                <a16:creationId xmlns:a16="http://schemas.microsoft.com/office/drawing/2014/main" id="{E4FBA9D0-4CEF-80FE-BDC9-EE247C8A2994}"/>
              </a:ext>
            </a:extLst>
          </p:cNvPr>
          <p:cNvGraphicFramePr>
            <a:graphicFrameLocks noGrp="1"/>
          </p:cNvGraphicFramePr>
          <p:nvPr>
            <p:extLst>
              <p:ext uri="{D42A27DB-BD31-4B8C-83A1-F6EECF244321}">
                <p14:modId xmlns:p14="http://schemas.microsoft.com/office/powerpoint/2010/main" val="3495039152"/>
              </p:ext>
            </p:extLst>
          </p:nvPr>
        </p:nvGraphicFramePr>
        <p:xfrm>
          <a:off x="7593449" y="1298715"/>
          <a:ext cx="4479281" cy="5559279"/>
        </p:xfrm>
        <a:graphic>
          <a:graphicData uri="http://schemas.openxmlformats.org/drawingml/2006/table">
            <a:tbl>
              <a:tblPr>
                <a:tableStyleId>{5C22544A-7EE6-4342-B048-85BDC9FD1C3A}</a:tableStyleId>
              </a:tblPr>
              <a:tblGrid>
                <a:gridCol w="346005">
                  <a:extLst>
                    <a:ext uri="{9D8B030D-6E8A-4147-A177-3AD203B41FA5}">
                      <a16:colId xmlns:a16="http://schemas.microsoft.com/office/drawing/2014/main" val="1090169133"/>
                    </a:ext>
                  </a:extLst>
                </a:gridCol>
                <a:gridCol w="2888733">
                  <a:extLst>
                    <a:ext uri="{9D8B030D-6E8A-4147-A177-3AD203B41FA5}">
                      <a16:colId xmlns:a16="http://schemas.microsoft.com/office/drawing/2014/main" val="3902931039"/>
                    </a:ext>
                  </a:extLst>
                </a:gridCol>
                <a:gridCol w="1244543">
                  <a:extLst>
                    <a:ext uri="{9D8B030D-6E8A-4147-A177-3AD203B41FA5}">
                      <a16:colId xmlns:a16="http://schemas.microsoft.com/office/drawing/2014/main" val="3811277518"/>
                    </a:ext>
                  </a:extLst>
                </a:gridCol>
              </a:tblGrid>
              <a:tr h="662519">
                <a:tc>
                  <a:txBody>
                    <a:bodyPr/>
                    <a:lstStyle/>
                    <a:p>
                      <a:pPr algn="l" fontAlgn="ctr"/>
                      <a:r>
                        <a:rPr lang="vi-VN" sz="1300" u="none" strike="noStrike">
                          <a:effectLst/>
                        </a:rPr>
                        <a:t>STT</a:t>
                      </a:r>
                      <a:endParaRPr lang="vi-VN" sz="13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vi-VN" sz="1300" u="none" strike="noStrike">
                          <a:effectLst/>
                        </a:rPr>
                        <a:t>Địa phương</a:t>
                      </a:r>
                      <a:endParaRPr lang="vi-VN" sz="13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vi-VN" sz="1300" u="none" strike="noStrike">
                          <a:effectLst/>
                        </a:rPr>
                        <a:t>9 tháng</a:t>
                      </a:r>
                      <a:br>
                        <a:rPr lang="vi-VN" sz="1300" u="none" strike="noStrike">
                          <a:effectLst/>
                        </a:rPr>
                      </a:br>
                      <a:r>
                        <a:rPr lang="vi-VN" sz="1300" u="none" strike="noStrike">
                          <a:effectLst/>
                        </a:rPr>
                        <a:t> năm 2022</a:t>
                      </a:r>
                      <a:br>
                        <a:rPr lang="vi-VN" sz="1300" u="none" strike="noStrike">
                          <a:effectLst/>
                        </a:rPr>
                      </a:br>
                      <a:r>
                        <a:rPr lang="vi-VN" sz="1300" u="none" strike="noStrike">
                          <a:effectLst/>
                        </a:rPr>
                        <a:t>(%)</a:t>
                      </a:r>
                      <a:endParaRPr lang="vi-VN" sz="13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785254108"/>
                  </a:ext>
                </a:extLst>
              </a:tr>
              <a:tr h="445160">
                <a:tc>
                  <a:txBody>
                    <a:bodyPr/>
                    <a:lstStyle/>
                    <a:p>
                      <a:pPr algn="ctr" fontAlgn="b"/>
                      <a:r>
                        <a:rPr lang="vi-VN" sz="1300" u="none" strike="noStrike">
                          <a:effectLst/>
                        </a:rPr>
                        <a:t>01</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T.P Quy Nhơn</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                         38,97 </a:t>
                      </a:r>
                      <a:endParaRPr lang="vi-VN" sz="13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741652477"/>
                  </a:ext>
                </a:extLst>
              </a:tr>
              <a:tr h="445160">
                <a:tc>
                  <a:txBody>
                    <a:bodyPr/>
                    <a:lstStyle/>
                    <a:p>
                      <a:pPr algn="ctr" fontAlgn="b"/>
                      <a:r>
                        <a:rPr lang="vi-VN" sz="1300" u="none" strike="noStrike">
                          <a:effectLst/>
                        </a:rPr>
                        <a:t>02</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Thị xã An Nhơn</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                         14,15 </a:t>
                      </a:r>
                      <a:endParaRPr lang="vi-VN" sz="13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477720647"/>
                  </a:ext>
                </a:extLst>
              </a:tr>
              <a:tr h="445160">
                <a:tc>
                  <a:txBody>
                    <a:bodyPr/>
                    <a:lstStyle/>
                    <a:p>
                      <a:pPr algn="ctr" fontAlgn="b"/>
                      <a:r>
                        <a:rPr lang="vi-VN" sz="1300" u="none" strike="noStrike">
                          <a:effectLst/>
                        </a:rPr>
                        <a:t>03</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Thị xã Hoài Nhơn</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                         11,11 </a:t>
                      </a:r>
                      <a:endParaRPr lang="vi-VN" sz="13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685848353"/>
                  </a:ext>
                </a:extLst>
              </a:tr>
              <a:tr h="445160">
                <a:tc>
                  <a:txBody>
                    <a:bodyPr/>
                    <a:lstStyle/>
                    <a:p>
                      <a:pPr algn="ctr" fontAlgn="b"/>
                      <a:r>
                        <a:rPr lang="vi-VN" sz="1300" u="none" strike="noStrike">
                          <a:effectLst/>
                        </a:rPr>
                        <a:t>04</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Huyện Phù Cát</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                            8,38 </a:t>
                      </a:r>
                      <a:endParaRPr lang="vi-VN" sz="13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276867790"/>
                  </a:ext>
                </a:extLst>
              </a:tr>
              <a:tr h="445160">
                <a:tc>
                  <a:txBody>
                    <a:bodyPr/>
                    <a:lstStyle/>
                    <a:p>
                      <a:pPr algn="ctr" fontAlgn="b"/>
                      <a:r>
                        <a:rPr lang="vi-VN" sz="1300" u="none" strike="noStrike">
                          <a:effectLst/>
                        </a:rPr>
                        <a:t>05</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Huyện Phù Mỹ</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                            8,11 </a:t>
                      </a:r>
                      <a:endParaRPr lang="vi-VN" sz="13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670965824"/>
                  </a:ext>
                </a:extLst>
              </a:tr>
              <a:tr h="445160">
                <a:tc>
                  <a:txBody>
                    <a:bodyPr/>
                    <a:lstStyle/>
                    <a:p>
                      <a:pPr algn="ctr" fontAlgn="b"/>
                      <a:r>
                        <a:rPr lang="vi-VN" sz="1300" u="none" strike="noStrike">
                          <a:effectLst/>
                        </a:rPr>
                        <a:t>06</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Huyện Tuy Phước</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                            7,66 </a:t>
                      </a:r>
                      <a:endParaRPr lang="vi-VN" sz="13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4265481883"/>
                  </a:ext>
                </a:extLst>
              </a:tr>
              <a:tr h="445160">
                <a:tc>
                  <a:txBody>
                    <a:bodyPr/>
                    <a:lstStyle/>
                    <a:p>
                      <a:pPr algn="ctr" fontAlgn="b"/>
                      <a:r>
                        <a:rPr lang="vi-VN" sz="1300" u="none" strike="noStrike">
                          <a:effectLst/>
                        </a:rPr>
                        <a:t>07</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Huyện Tây Sơn</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                            4,50 </a:t>
                      </a:r>
                      <a:endParaRPr lang="vi-VN" sz="13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189717067"/>
                  </a:ext>
                </a:extLst>
              </a:tr>
              <a:tr h="445160">
                <a:tc>
                  <a:txBody>
                    <a:bodyPr/>
                    <a:lstStyle/>
                    <a:p>
                      <a:pPr algn="ctr" fontAlgn="b"/>
                      <a:r>
                        <a:rPr lang="vi-VN" sz="1300" u="none" strike="noStrike">
                          <a:effectLst/>
                        </a:rPr>
                        <a:t>08</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Huyện Hoài Ân</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                            3,23 </a:t>
                      </a:r>
                      <a:endParaRPr lang="vi-VN" sz="13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590196854"/>
                  </a:ext>
                </a:extLst>
              </a:tr>
              <a:tr h="445160">
                <a:tc>
                  <a:txBody>
                    <a:bodyPr/>
                    <a:lstStyle/>
                    <a:p>
                      <a:pPr algn="ctr" fontAlgn="b"/>
                      <a:r>
                        <a:rPr lang="vi-VN" sz="1300" u="none" strike="noStrike">
                          <a:effectLst/>
                        </a:rPr>
                        <a:t>09</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Huyện Vân Canh</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                            1,89 </a:t>
                      </a:r>
                      <a:endParaRPr lang="vi-VN" sz="13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700097356"/>
                  </a:ext>
                </a:extLst>
              </a:tr>
              <a:tr h="445160">
                <a:tc>
                  <a:txBody>
                    <a:bodyPr/>
                    <a:lstStyle/>
                    <a:p>
                      <a:pPr algn="ctr" fontAlgn="b"/>
                      <a:r>
                        <a:rPr lang="vi-VN" sz="1300" u="none" strike="noStrike">
                          <a:effectLst/>
                        </a:rPr>
                        <a:t>10</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Huyện Vĩnh Thạnh</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                            1,46 </a:t>
                      </a:r>
                      <a:endParaRPr lang="vi-VN" sz="13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445237629"/>
                  </a:ext>
                </a:extLst>
              </a:tr>
              <a:tr h="445160">
                <a:tc>
                  <a:txBody>
                    <a:bodyPr/>
                    <a:lstStyle/>
                    <a:p>
                      <a:pPr algn="ctr" fontAlgn="b"/>
                      <a:r>
                        <a:rPr lang="vi-VN" sz="1300" u="none" strike="noStrike">
                          <a:effectLst/>
                        </a:rPr>
                        <a:t>11</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Huyện An Lão</a:t>
                      </a:r>
                      <a:endParaRPr lang="vi-VN" sz="13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vi-VN" sz="1300" u="none" strike="noStrike">
                          <a:effectLst/>
                        </a:rPr>
                        <a:t>                            0,54 </a:t>
                      </a:r>
                      <a:endParaRPr lang="vi-VN" sz="13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917564411"/>
                  </a:ext>
                </a:extLst>
              </a:tr>
            </a:tbl>
          </a:graphicData>
        </a:graphic>
      </p:graphicFrame>
    </p:spTree>
    <p:extLst>
      <p:ext uri="{BB962C8B-B14F-4D97-AF65-F5344CB8AC3E}">
        <p14:creationId xmlns:p14="http://schemas.microsoft.com/office/powerpoint/2010/main" val="3697062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5417</TotalTime>
  <Words>4187</Words>
  <Application>Microsoft Office PowerPoint</Application>
  <PresentationFormat>Widescreen</PresentationFormat>
  <Paragraphs>491</Paragraphs>
  <Slides>40</Slides>
  <Notes>34</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51" baseType="lpstr">
      <vt:lpstr>Arial</vt:lpstr>
      <vt:lpstr>Arial (body)</vt:lpstr>
      <vt:lpstr>Calibri</vt:lpstr>
      <vt:lpstr>Calibri Light</vt:lpstr>
      <vt:lpstr>Times New Roman</vt:lpstr>
      <vt:lpstr>VNI-Times</vt:lpstr>
      <vt:lpstr>Wingdings</vt:lpstr>
      <vt:lpstr>Office Theme</vt:lpstr>
      <vt:lpstr>19_Office Theme</vt:lpstr>
      <vt:lpstr>12_Office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Thành Tâm Lê</cp:lastModifiedBy>
  <cp:revision>750</cp:revision>
  <cp:lastPrinted>2022-10-04T12:43:26Z</cp:lastPrinted>
  <dcterms:created xsi:type="dcterms:W3CDTF">2021-10-19T01:28:52Z</dcterms:created>
  <dcterms:modified xsi:type="dcterms:W3CDTF">2022-10-04T23:16:39Z</dcterms:modified>
</cp:coreProperties>
</file>